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9" r:id="rId1"/>
  </p:sldMasterIdLst>
  <p:notesMasterIdLst>
    <p:notesMasterId r:id="rId11"/>
  </p:notesMasterIdLst>
  <p:sldIdLst>
    <p:sldId id="256" r:id="rId2"/>
    <p:sldId id="261" r:id="rId3"/>
    <p:sldId id="257" r:id="rId4"/>
    <p:sldId id="258" r:id="rId5"/>
    <p:sldId id="259" r:id="rId6"/>
    <p:sldId id="260" r:id="rId7"/>
    <p:sldId id="265"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DBC4BA-8DA9-41BC-B7CD-84682834D7EF}" v="1" dt="2026-09-02T11:58:11.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950" autoAdjust="0"/>
  </p:normalViewPr>
  <p:slideViewPr>
    <p:cSldViewPr snapToGrid="0">
      <p:cViewPr varScale="1">
        <p:scale>
          <a:sx n="56" d="100"/>
          <a:sy n="56" d="100"/>
        </p:scale>
        <p:origin x="1714" y="43"/>
      </p:cViewPr>
      <p:guideLst/>
    </p:cSldViewPr>
  </p:slideViewPr>
  <p:notesTextViewPr>
    <p:cViewPr>
      <p:scale>
        <a:sx n="1" d="1"/>
        <a:sy n="1" d="1"/>
      </p:scale>
      <p:origin x="0" y="-1099"/>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sie Evans" userId="e9a2c227e591d693" providerId="LiveId" clId="{DF9CE497-1AF4-412B-8EDB-21E2A3084BDB}"/>
    <pc:docChg chg="custSel modSld">
      <pc:chgData name="Chrissie Evans" userId="e9a2c227e591d693" providerId="LiveId" clId="{DF9CE497-1AF4-412B-8EDB-21E2A3084BDB}" dt="2026-09-02T11:58:27.520" v="1050" actId="20577"/>
      <pc:docMkLst>
        <pc:docMk/>
      </pc:docMkLst>
      <pc:sldChg chg="modSp mod">
        <pc:chgData name="Chrissie Evans" userId="e9a2c227e591d693" providerId="LiveId" clId="{DF9CE497-1AF4-412B-8EDB-21E2A3084BDB}" dt="2026-09-02T11:43:27.912" v="112" actId="20577"/>
        <pc:sldMkLst>
          <pc:docMk/>
          <pc:sldMk cId="1773462439" sldId="257"/>
        </pc:sldMkLst>
        <pc:spChg chg="mod">
          <ac:chgData name="Chrissie Evans" userId="e9a2c227e591d693" providerId="LiveId" clId="{DF9CE497-1AF4-412B-8EDB-21E2A3084BDB}" dt="2026-09-02T11:43:27.912" v="112" actId="20577"/>
          <ac:spMkLst>
            <pc:docMk/>
            <pc:sldMk cId="1773462439" sldId="257"/>
            <ac:spMk id="3" creationId="{000665E9-694E-E7F7-C18B-B460163A40E6}"/>
          </ac:spMkLst>
        </pc:spChg>
      </pc:sldChg>
      <pc:sldChg chg="modNotesTx">
        <pc:chgData name="Chrissie Evans" userId="e9a2c227e591d693" providerId="LiveId" clId="{DF9CE497-1AF4-412B-8EDB-21E2A3084BDB}" dt="2026-09-02T11:46:31.334" v="566" actId="20577"/>
        <pc:sldMkLst>
          <pc:docMk/>
          <pc:sldMk cId="1147114207" sldId="258"/>
        </pc:sldMkLst>
      </pc:sldChg>
      <pc:sldChg chg="modNotesTx">
        <pc:chgData name="Chrissie Evans" userId="e9a2c227e591d693" providerId="LiveId" clId="{DF9CE497-1AF4-412B-8EDB-21E2A3084BDB}" dt="2026-09-02T11:58:27.520" v="1050" actId="20577"/>
        <pc:sldMkLst>
          <pc:docMk/>
          <pc:sldMk cId="2494472972" sldId="259"/>
        </pc:sldMkLst>
      </pc:sldChg>
      <pc:sldChg chg="modNotesTx">
        <pc:chgData name="Chrissie Evans" userId="e9a2c227e591d693" providerId="LiveId" clId="{DF9CE497-1AF4-412B-8EDB-21E2A3084BDB}" dt="2026-09-02T11:54:52.486" v="1045" actId="20577"/>
        <pc:sldMkLst>
          <pc:docMk/>
          <pc:sldMk cId="1819875873" sldId="263"/>
        </pc:sldMkLst>
      </pc:sldChg>
      <pc:sldChg chg="modSp mod modNotesTx">
        <pc:chgData name="Chrissie Evans" userId="e9a2c227e591d693" providerId="LiveId" clId="{DF9CE497-1AF4-412B-8EDB-21E2A3084BDB}" dt="2026-09-02T11:52:08.865" v="818" actId="20577"/>
        <pc:sldMkLst>
          <pc:docMk/>
          <pc:sldMk cId="4078380805" sldId="265"/>
        </pc:sldMkLst>
        <pc:spChg chg="mod">
          <ac:chgData name="Chrissie Evans" userId="e9a2c227e591d693" providerId="LiveId" clId="{DF9CE497-1AF4-412B-8EDB-21E2A3084BDB}" dt="2026-09-02T11:48:10.465" v="584" actId="20577"/>
          <ac:spMkLst>
            <pc:docMk/>
            <pc:sldMk cId="4078380805" sldId="265"/>
            <ac:spMk id="3" creationId="{14E0F4A4-C78B-CF6B-A8D9-4E22297689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BA96F1-3E9B-4C98-BDEA-5E7C313F2329}" type="datetimeFigureOut">
              <a:rPr lang="en-GB" smtClean="0"/>
              <a:t>02/09/2026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CB431B-FC7D-4E2A-B0FB-50CA3C612666}" type="slidenum">
              <a:rPr lang="en-GB" smtClean="0"/>
              <a:t>‹#›</a:t>
            </a:fld>
            <a:endParaRPr lang="en-GB"/>
          </a:p>
        </p:txBody>
      </p:sp>
    </p:spTree>
    <p:extLst>
      <p:ext uri="{BB962C8B-B14F-4D97-AF65-F5344CB8AC3E}">
        <p14:creationId xmlns:p14="http://schemas.microsoft.com/office/powerpoint/2010/main" val="1581940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Chrissie</a:t>
            </a:r>
          </a:p>
        </p:txBody>
      </p:sp>
      <p:sp>
        <p:nvSpPr>
          <p:cNvPr id="4" name="Slide Number Placeholder 3"/>
          <p:cNvSpPr>
            <a:spLocks noGrp="1"/>
          </p:cNvSpPr>
          <p:nvPr>
            <p:ph type="sldNum" sz="quarter" idx="5"/>
          </p:nvPr>
        </p:nvSpPr>
        <p:spPr/>
        <p:txBody>
          <a:bodyPr/>
          <a:lstStyle/>
          <a:p>
            <a:fld id="{F0CB431B-FC7D-4E2A-B0FB-50CA3C612666}" type="slidenum">
              <a:rPr lang="en-GB" smtClean="0"/>
              <a:t>2</a:t>
            </a:fld>
            <a:endParaRPr lang="en-GB"/>
          </a:p>
        </p:txBody>
      </p:sp>
    </p:spTree>
    <p:extLst>
      <p:ext uri="{BB962C8B-B14F-4D97-AF65-F5344CB8AC3E}">
        <p14:creationId xmlns:p14="http://schemas.microsoft.com/office/powerpoint/2010/main" val="4121669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Claire</a:t>
            </a:r>
          </a:p>
          <a:p>
            <a:endParaRPr lang="en-GB" dirty="0"/>
          </a:p>
          <a:p>
            <a:r>
              <a:rPr lang="en-GB" dirty="0"/>
              <a:t>Breaking down constructivism can be done in many different ways</a:t>
            </a:r>
          </a:p>
          <a:p>
            <a:endParaRPr lang="en-GB" dirty="0"/>
          </a:p>
          <a:p>
            <a:r>
              <a:rPr lang="en-GB" dirty="0"/>
              <a:t>Main point is constructivism comes from building on experiences, interaction and used reflection techniques to adapt a new way of learning</a:t>
            </a:r>
          </a:p>
          <a:p>
            <a:endParaRPr lang="en-GB" dirty="0"/>
          </a:p>
          <a:p>
            <a:r>
              <a:rPr lang="en-GB" dirty="0"/>
              <a:t>Individual learner builds his own practices and takes ownership/responsibility for his own learning objective</a:t>
            </a:r>
          </a:p>
          <a:p>
            <a:endParaRPr lang="en-GB" dirty="0"/>
          </a:p>
          <a:p>
            <a:r>
              <a:rPr lang="en-GB" dirty="0"/>
              <a:t>Teaching format is produced in a facilitative manner</a:t>
            </a:r>
          </a:p>
        </p:txBody>
      </p:sp>
      <p:sp>
        <p:nvSpPr>
          <p:cNvPr id="4" name="Slide Number Placeholder 3"/>
          <p:cNvSpPr>
            <a:spLocks noGrp="1"/>
          </p:cNvSpPr>
          <p:nvPr>
            <p:ph type="sldNum" sz="quarter" idx="5"/>
          </p:nvPr>
        </p:nvSpPr>
        <p:spPr/>
        <p:txBody>
          <a:bodyPr/>
          <a:lstStyle/>
          <a:p>
            <a:fld id="{F0CB431B-FC7D-4E2A-B0FB-50CA3C612666}" type="slidenum">
              <a:rPr lang="en-GB" smtClean="0"/>
              <a:t>3</a:t>
            </a:fld>
            <a:endParaRPr lang="en-GB"/>
          </a:p>
        </p:txBody>
      </p:sp>
    </p:spTree>
    <p:extLst>
      <p:ext uri="{BB962C8B-B14F-4D97-AF65-F5344CB8AC3E}">
        <p14:creationId xmlns:p14="http://schemas.microsoft.com/office/powerpoint/2010/main" val="2619367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a:t>
            </a:r>
          </a:p>
          <a:p>
            <a:endParaRPr lang="en-GB" dirty="0"/>
          </a:p>
          <a:p>
            <a:r>
              <a:rPr lang="en-GB" dirty="0"/>
              <a:t>Constructivism is an educational philosophy and learning framework based on the principle that people form their own understanding by actively engaging with their experiences and surroundings, rather than replying on direct </a:t>
            </a:r>
            <a:r>
              <a:rPr lang="en-GB" dirty="0" err="1"/>
              <a:t>instruction.The</a:t>
            </a:r>
            <a:r>
              <a:rPr lang="en-GB" dirty="0"/>
              <a:t> student-centred approach positions educators as facilitators who support critical thinking and hands on problem solving.</a:t>
            </a:r>
          </a:p>
        </p:txBody>
      </p:sp>
      <p:sp>
        <p:nvSpPr>
          <p:cNvPr id="4" name="Slide Number Placeholder 3"/>
          <p:cNvSpPr>
            <a:spLocks noGrp="1"/>
          </p:cNvSpPr>
          <p:nvPr>
            <p:ph type="sldNum" sz="quarter" idx="5"/>
          </p:nvPr>
        </p:nvSpPr>
        <p:spPr/>
        <p:txBody>
          <a:bodyPr/>
          <a:lstStyle/>
          <a:p>
            <a:fld id="{F0CB431B-FC7D-4E2A-B0FB-50CA3C612666}" type="slidenum">
              <a:rPr lang="en-GB" smtClean="0"/>
              <a:t>4</a:t>
            </a:fld>
            <a:endParaRPr lang="en-GB"/>
          </a:p>
        </p:txBody>
      </p:sp>
    </p:spTree>
    <p:extLst>
      <p:ext uri="{BB962C8B-B14F-4D97-AF65-F5344CB8AC3E}">
        <p14:creationId xmlns:p14="http://schemas.microsoft.com/office/powerpoint/2010/main" val="976697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Chrissie</a:t>
            </a:r>
          </a:p>
          <a:p>
            <a:endParaRPr lang="en-GB" dirty="0"/>
          </a:p>
          <a:p>
            <a:r>
              <a:rPr lang="en-GB" sz="1200" b="0" i="0" kern="1200" dirty="0">
                <a:solidFill>
                  <a:schemeClr val="tx1"/>
                </a:solidFill>
                <a:effectLst/>
                <a:latin typeface="+mn-lt"/>
                <a:ea typeface="+mn-ea"/>
                <a:cs typeface="+mn-cs"/>
              </a:rPr>
              <a:t>Under the constructivist method, learners are active participants rather than simply listening to a teacher and absorbing information. They construct their own understanding by connecting new learning to their existing knowledge and experiences.</a:t>
            </a:r>
          </a:p>
          <a:p>
            <a:endParaRPr lang="en-GB" dirty="0"/>
          </a:p>
          <a:p>
            <a:r>
              <a:rPr lang="en-GB" sz="1200" b="0" i="0" kern="1200" dirty="0">
                <a:solidFill>
                  <a:schemeClr val="tx1"/>
                </a:solidFill>
                <a:effectLst/>
                <a:latin typeface="+mn-lt"/>
                <a:ea typeface="+mn-ea"/>
                <a:cs typeface="+mn-cs"/>
              </a:rPr>
              <a:t>Learners will typically:</a:t>
            </a:r>
          </a:p>
          <a:p>
            <a:r>
              <a:rPr lang="en-GB" sz="1200" b="0" i="0" kern="1200" dirty="0">
                <a:solidFill>
                  <a:schemeClr val="tx1"/>
                </a:solidFill>
                <a:effectLst/>
                <a:latin typeface="+mn-lt"/>
                <a:ea typeface="+mn-ea"/>
                <a:cs typeface="+mn-cs"/>
              </a:rPr>
              <a:t>Explore and discover ideas rather than always being given the answer.</a:t>
            </a:r>
          </a:p>
          <a:p>
            <a:r>
              <a:rPr lang="en-GB" sz="1200" b="0" i="0" kern="1200" dirty="0">
                <a:solidFill>
                  <a:schemeClr val="tx1"/>
                </a:solidFill>
                <a:effectLst/>
                <a:latin typeface="+mn-lt"/>
                <a:ea typeface="+mn-ea"/>
                <a:cs typeface="+mn-cs"/>
              </a:rPr>
              <a:t>Solve problems using real-life scenarios, challenges or case studies.</a:t>
            </a:r>
          </a:p>
          <a:p>
            <a:r>
              <a:rPr lang="en-GB" sz="1200" b="0" i="0" kern="1200" dirty="0">
                <a:solidFill>
                  <a:schemeClr val="tx1"/>
                </a:solidFill>
                <a:effectLst/>
                <a:latin typeface="+mn-lt"/>
                <a:ea typeface="+mn-ea"/>
                <a:cs typeface="+mn-cs"/>
              </a:rPr>
              <a:t>Work collaboratively, discussing ideas and learning from other learners.</a:t>
            </a:r>
          </a:p>
          <a:p>
            <a:r>
              <a:rPr lang="en-GB" sz="1200" b="0" i="0" kern="1200" dirty="0">
                <a:solidFill>
                  <a:schemeClr val="tx1"/>
                </a:solidFill>
                <a:effectLst/>
                <a:latin typeface="+mn-lt"/>
                <a:ea typeface="+mn-ea"/>
                <a:cs typeface="+mn-cs"/>
              </a:rPr>
              <a:t>Ask questions and investigate possible answers.</a:t>
            </a:r>
          </a:p>
          <a:p>
            <a:r>
              <a:rPr lang="en-GB" sz="1200" b="0" i="0" kern="1200" dirty="0">
                <a:solidFill>
                  <a:schemeClr val="tx1"/>
                </a:solidFill>
                <a:effectLst/>
                <a:latin typeface="+mn-lt"/>
                <a:ea typeface="+mn-ea"/>
                <a:cs typeface="+mn-cs"/>
              </a:rPr>
              <a:t>Draw on previous experiences and connect these to new knowledge.</a:t>
            </a:r>
          </a:p>
          <a:p>
            <a:r>
              <a:rPr lang="en-GB" sz="1200" b="0" i="0" kern="1200" dirty="0">
                <a:solidFill>
                  <a:schemeClr val="tx1"/>
                </a:solidFill>
                <a:effectLst/>
                <a:latin typeface="+mn-lt"/>
                <a:ea typeface="+mn-ea"/>
                <a:cs typeface="+mn-cs"/>
              </a:rPr>
              <a:t>Experiment and learn through doing, including making mistakes and adapting.</a:t>
            </a:r>
          </a:p>
          <a:p>
            <a:r>
              <a:rPr lang="en-GB" sz="1200" b="0" i="0" kern="1200" dirty="0">
                <a:solidFill>
                  <a:schemeClr val="tx1"/>
                </a:solidFill>
                <a:effectLst/>
                <a:latin typeface="+mn-lt"/>
                <a:ea typeface="+mn-ea"/>
                <a:cs typeface="+mn-cs"/>
              </a:rPr>
              <a:t>Reflect on their learning, considering what worked and what they would do differently.</a:t>
            </a:r>
          </a:p>
          <a:p>
            <a:r>
              <a:rPr lang="en-GB" sz="1200" b="0" i="0" kern="1200" dirty="0">
                <a:solidFill>
                  <a:schemeClr val="tx1"/>
                </a:solidFill>
                <a:effectLst/>
                <a:latin typeface="+mn-lt"/>
                <a:ea typeface="+mn-ea"/>
                <a:cs typeface="+mn-cs"/>
              </a:rPr>
              <a:t>Take greater responsibility for their learning, while the teacher acts more as a facilitator or guide.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instead of teaching learners a list of rules for dealing with workplace conflict, you might give them a workplace conflict scenario. In groups, they decide how they would respond, explain their reasoning, compare approaches, and then relate their conclusions to the relevant </a:t>
            </a:r>
            <a:r>
              <a:rPr lang="en-GB" sz="1200" b="0" i="0" kern="1200">
                <a:solidFill>
                  <a:schemeClr val="tx1"/>
                </a:solidFill>
                <a:effectLst/>
                <a:latin typeface="+mn-lt"/>
                <a:ea typeface="+mn-ea"/>
                <a:cs typeface="+mn-cs"/>
              </a:rPr>
              <a:t>theory.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good sentence for an assignment would be:</a:t>
            </a:r>
          </a:p>
          <a:p>
            <a:r>
              <a:rPr lang="en-GB" sz="1200" b="0" i="0" kern="1200" dirty="0">
                <a:solidFill>
                  <a:schemeClr val="tx1"/>
                </a:solidFill>
                <a:effectLst/>
                <a:latin typeface="+mn-lt"/>
                <a:ea typeface="+mn-ea"/>
                <a:cs typeface="+mn-cs"/>
              </a:rPr>
              <a:t>In a constructivist learning environment, learners actively construct knowledge through experience, problem-solving, collaboration and reflection, with the teacher facilitating learning rather than simply transmitting information.</a:t>
            </a:r>
          </a:p>
          <a:p>
            <a:endParaRPr lang="en-GB" dirty="0"/>
          </a:p>
        </p:txBody>
      </p:sp>
      <p:sp>
        <p:nvSpPr>
          <p:cNvPr id="4" name="Slide Number Placeholder 3"/>
          <p:cNvSpPr>
            <a:spLocks noGrp="1"/>
          </p:cNvSpPr>
          <p:nvPr>
            <p:ph type="sldNum" sz="quarter" idx="5"/>
          </p:nvPr>
        </p:nvSpPr>
        <p:spPr/>
        <p:txBody>
          <a:bodyPr/>
          <a:lstStyle/>
          <a:p>
            <a:fld id="{F0CB431B-FC7D-4E2A-B0FB-50CA3C612666}" type="slidenum">
              <a:rPr lang="en-GB" smtClean="0"/>
              <a:t>5</a:t>
            </a:fld>
            <a:endParaRPr lang="en-GB"/>
          </a:p>
        </p:txBody>
      </p:sp>
    </p:spTree>
    <p:extLst>
      <p:ext uri="{BB962C8B-B14F-4D97-AF65-F5344CB8AC3E}">
        <p14:creationId xmlns:p14="http://schemas.microsoft.com/office/powerpoint/2010/main" val="2550446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Millie</a:t>
            </a:r>
          </a:p>
          <a:p>
            <a:endParaRPr lang="en-GB" dirty="0"/>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Vygotsky</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Lev Vygotsky believed that children develop and learn through interacting with people who know more than them, such as parents, teachers, and other children. </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Social Interaction learning is a collaborative process where culture, language, and relationships shape cognitive growth. </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Vygotsky believed learning drives cognitive development through social and cultural experiences. </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 Lev Vygotsky's constructivist learning theory, known as Social Constructivism, states that cognitive development is a social process where learners co-construct knowledge through interaction with their culture, language, and more knowledgeable others</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Bruner</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Students select info, build hypotheses, and make decisions instead of passively taking in facts.</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His work helped to shape modern educational psychology by focusing on how learners play an active role in constructing knowledge, instead of passively absorbing information.</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Symbolic Representation: Learning through language, symbols and abstract thinking (Bruner, 1964).</a:t>
            </a:r>
          </a:p>
          <a:p>
            <a:pPr rtl="0"/>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rtl="0"/>
            <a:r>
              <a:rPr lang="en-GB" sz="1200" b="0" i="0" kern="1200" dirty="0">
                <a:solidFill>
                  <a:schemeClr val="tx1"/>
                </a:solidFill>
                <a:effectLst/>
                <a:latin typeface="+mn-lt"/>
                <a:ea typeface="+mn-ea"/>
                <a:cs typeface="+mn-cs"/>
              </a:rPr>
              <a:t>Bruner’s theory of cognitive development explains how children build knowledge through active experience, growing in a spiral rather than through Piaget’s fixed stages.</a:t>
            </a:r>
          </a:p>
          <a:p>
            <a:endParaRPr lang="en-GB" dirty="0"/>
          </a:p>
        </p:txBody>
      </p:sp>
      <p:sp>
        <p:nvSpPr>
          <p:cNvPr id="4" name="Slide Number Placeholder 3"/>
          <p:cNvSpPr>
            <a:spLocks noGrp="1"/>
          </p:cNvSpPr>
          <p:nvPr>
            <p:ph type="sldNum" sz="quarter" idx="5"/>
          </p:nvPr>
        </p:nvSpPr>
        <p:spPr/>
        <p:txBody>
          <a:bodyPr/>
          <a:lstStyle/>
          <a:p>
            <a:fld id="{F0CB431B-FC7D-4E2A-B0FB-50CA3C612666}" type="slidenum">
              <a:rPr lang="en-GB" smtClean="0"/>
              <a:t>6</a:t>
            </a:fld>
            <a:endParaRPr lang="en-GB"/>
          </a:p>
        </p:txBody>
      </p:sp>
    </p:spTree>
    <p:extLst>
      <p:ext uri="{BB962C8B-B14F-4D97-AF65-F5344CB8AC3E}">
        <p14:creationId xmlns:p14="http://schemas.microsoft.com/office/powerpoint/2010/main" val="2836332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a:t>
            </a:r>
          </a:p>
          <a:p>
            <a:endParaRPr lang="en-GB" dirty="0"/>
          </a:p>
          <a:p>
            <a:r>
              <a:rPr lang="en-GB" dirty="0"/>
              <a:t>McPhail’s study revealed that to accommodate and help students to achieve teachers stretched assessment to fit around the student. This can cause conflict with other students and the education setting.</a:t>
            </a:r>
          </a:p>
          <a:p>
            <a:endParaRPr lang="en-GB" dirty="0"/>
          </a:p>
          <a:p>
            <a:endParaRPr lang="en-GB" dirty="0"/>
          </a:p>
        </p:txBody>
      </p:sp>
      <p:sp>
        <p:nvSpPr>
          <p:cNvPr id="4" name="Slide Number Placeholder 3"/>
          <p:cNvSpPr>
            <a:spLocks noGrp="1"/>
          </p:cNvSpPr>
          <p:nvPr>
            <p:ph type="sldNum" sz="quarter" idx="5"/>
          </p:nvPr>
        </p:nvSpPr>
        <p:spPr/>
        <p:txBody>
          <a:bodyPr/>
          <a:lstStyle/>
          <a:p>
            <a:fld id="{F0CB431B-FC7D-4E2A-B0FB-50CA3C612666}" type="slidenum">
              <a:rPr lang="en-GB" smtClean="0"/>
              <a:t>7</a:t>
            </a:fld>
            <a:endParaRPr lang="en-GB"/>
          </a:p>
        </p:txBody>
      </p:sp>
    </p:spTree>
    <p:extLst>
      <p:ext uri="{BB962C8B-B14F-4D97-AF65-F5344CB8AC3E}">
        <p14:creationId xmlns:p14="http://schemas.microsoft.com/office/powerpoint/2010/main" val="798228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a:t>
            </a:r>
          </a:p>
          <a:p>
            <a:endParaRPr lang="en-GB" dirty="0"/>
          </a:p>
          <a:p>
            <a:r>
              <a:rPr lang="en-GB" dirty="0"/>
              <a:t>Constructivism can cover cognitive constructivism such as individual thinking. Social constructivism where learning is shaped through interpretation and radical </a:t>
            </a:r>
            <a:r>
              <a:rPr lang="en-GB" dirty="0" err="1"/>
              <a:t>comstructivism</a:t>
            </a:r>
            <a:r>
              <a:rPr lang="en-GB" dirty="0"/>
              <a:t> that is </a:t>
            </a:r>
            <a:r>
              <a:rPr lang="en-GB" dirty="0" err="1"/>
              <a:t>ahped</a:t>
            </a:r>
            <a:r>
              <a:rPr lang="en-GB" dirty="0"/>
              <a:t> by culture and community.  </a:t>
            </a:r>
          </a:p>
        </p:txBody>
      </p:sp>
      <p:sp>
        <p:nvSpPr>
          <p:cNvPr id="4" name="Slide Number Placeholder 3"/>
          <p:cNvSpPr>
            <a:spLocks noGrp="1"/>
          </p:cNvSpPr>
          <p:nvPr>
            <p:ph type="sldNum" sz="quarter" idx="5"/>
          </p:nvPr>
        </p:nvSpPr>
        <p:spPr/>
        <p:txBody>
          <a:bodyPr/>
          <a:lstStyle/>
          <a:p>
            <a:fld id="{F0CB431B-FC7D-4E2A-B0FB-50CA3C612666}" type="slidenum">
              <a:rPr lang="en-GB" smtClean="0"/>
              <a:t>8</a:t>
            </a:fld>
            <a:endParaRPr lang="en-GB"/>
          </a:p>
        </p:txBody>
      </p:sp>
    </p:spTree>
    <p:extLst>
      <p:ext uri="{BB962C8B-B14F-4D97-AF65-F5344CB8AC3E}">
        <p14:creationId xmlns:p14="http://schemas.microsoft.com/office/powerpoint/2010/main" val="2407854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Chrissie</a:t>
            </a:r>
          </a:p>
        </p:txBody>
      </p:sp>
      <p:sp>
        <p:nvSpPr>
          <p:cNvPr id="4" name="Slide Number Placeholder 3"/>
          <p:cNvSpPr>
            <a:spLocks noGrp="1"/>
          </p:cNvSpPr>
          <p:nvPr>
            <p:ph type="sldNum" sz="quarter" idx="5"/>
          </p:nvPr>
        </p:nvSpPr>
        <p:spPr/>
        <p:txBody>
          <a:bodyPr/>
          <a:lstStyle/>
          <a:p>
            <a:fld id="{F0CB431B-FC7D-4E2A-B0FB-50CA3C612666}" type="slidenum">
              <a:rPr lang="en-GB" smtClean="0"/>
              <a:t>9</a:t>
            </a:fld>
            <a:endParaRPr lang="en-GB"/>
          </a:p>
        </p:txBody>
      </p:sp>
    </p:spTree>
    <p:extLst>
      <p:ext uri="{BB962C8B-B14F-4D97-AF65-F5344CB8AC3E}">
        <p14:creationId xmlns:p14="http://schemas.microsoft.com/office/powerpoint/2010/main" val="1462885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008C19CA-DDAD-4E11-8CD5-5F2E3175EA1D}" type="slidenum">
              <a:rPr lang="en-GB" smtClean="0"/>
              <a:t>‹#›</a:t>
            </a:fld>
            <a:endParaRPr lang="en-GB"/>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87037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GB"/>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FDFFDED4-E07E-40F0-9D78-0B684525236B}" type="datetimeFigureOut">
              <a:rPr lang="en-GB" smtClean="0"/>
              <a:t>02/09/2026</a:t>
            </a:fld>
            <a:endParaRPr lang="en-GB"/>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008C19CA-DDAD-4E11-8CD5-5F2E3175EA1D}" type="slidenum">
              <a:rPr lang="en-GB" smtClean="0"/>
              <a:t>‹#›</a:t>
            </a:fld>
            <a:endParaRPr lang="en-GB"/>
          </a:p>
        </p:txBody>
      </p:sp>
    </p:spTree>
    <p:extLst>
      <p:ext uri="{BB962C8B-B14F-4D97-AF65-F5344CB8AC3E}">
        <p14:creationId xmlns:p14="http://schemas.microsoft.com/office/powerpoint/2010/main" val="343381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Tree>
    <p:extLst>
      <p:ext uri="{BB962C8B-B14F-4D97-AF65-F5344CB8AC3E}">
        <p14:creationId xmlns:p14="http://schemas.microsoft.com/office/powerpoint/2010/main" val="4759173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14101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008C19CA-DDAD-4E11-8CD5-5F2E3175EA1D}" type="slidenum">
              <a:rPr lang="en-GB" smtClean="0"/>
              <a:t>‹#›</a:t>
            </a:fld>
            <a:endParaRPr lang="en-GB"/>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01345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8367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008C19CA-DDAD-4E11-8CD5-5F2E3175EA1D}" type="slidenum">
              <a:rPr lang="en-GB" smtClean="0"/>
              <a:t>‹#›</a:t>
            </a:fld>
            <a:endParaRPr lang="en-GB"/>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538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008C19CA-DDAD-4E11-8CD5-5F2E3175EA1D}" type="slidenum">
              <a:rPr lang="en-GB" smtClean="0"/>
              <a:t>‹#›</a:t>
            </a:fld>
            <a:endParaRPr lang="en-GB"/>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6672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008C19CA-DDAD-4E11-8CD5-5F2E3175EA1D}" type="slidenum">
              <a:rPr lang="en-GB" smtClean="0"/>
              <a:t>‹#›</a:t>
            </a:fld>
            <a:endParaRPr lang="en-GB"/>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124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694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04514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580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008C19CA-DDAD-4E11-8CD5-5F2E3175EA1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56078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02560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FDFFDED4-E07E-40F0-9D78-0B684525236B}" type="datetimeFigureOut">
              <a:rPr lang="en-GB" smtClean="0"/>
              <a:t>02/09/2026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15589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Tree>
    <p:extLst>
      <p:ext uri="{BB962C8B-B14F-4D97-AF65-F5344CB8AC3E}">
        <p14:creationId xmlns:p14="http://schemas.microsoft.com/office/powerpoint/2010/main" val="3442948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85812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6059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008C19CA-DDAD-4E11-8CD5-5F2E3175EA1D}" type="slidenum">
              <a:rPr lang="en-GB" smtClean="0"/>
              <a:t>‹#›</a:t>
            </a:fld>
            <a:endParaRPr lang="en-GB"/>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73849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008C19CA-DDAD-4E11-8CD5-5F2E3175EA1D}" type="slidenum">
              <a:rPr lang="en-GB" smtClean="0"/>
              <a:t>‹#›</a:t>
            </a:fld>
            <a:endParaRPr lang="en-GB"/>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5419190"/>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008C19CA-DDAD-4E11-8CD5-5F2E3175EA1D}" type="slidenum">
              <a:rPr lang="en-GB" smtClean="0"/>
              <a:t>‹#›</a:t>
            </a:fld>
            <a:endParaRPr lang="en-GB"/>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253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FDFFDED4-E07E-40F0-9D78-0B684525236B}" type="datetimeFigureOut">
              <a:rPr lang="en-GB" smtClean="0"/>
              <a:t>02/09/2026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008C19CA-DDAD-4E11-8CD5-5F2E3175EA1D}" type="slidenum">
              <a:rPr lang="en-GB" smtClean="0"/>
              <a:t>‹#›</a:t>
            </a:fld>
            <a:endParaRPr lang="en-GB"/>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18771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FDFFDED4-E07E-40F0-9D78-0B684525236B}" type="datetimeFigureOut">
              <a:rPr lang="en-GB" smtClean="0"/>
              <a:t>02/09/2026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008C19CA-DDAD-4E11-8CD5-5F2E3175EA1D}" type="slidenum">
              <a:rPr lang="en-GB" smtClean="0"/>
              <a:t>‹#›</a:t>
            </a:fld>
            <a:endParaRPr lang="en-GB"/>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31339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98260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FDFFDED4-E07E-40F0-9D78-0B684525236B}" type="datetimeFigureOut">
              <a:rPr lang="en-GB" smtClean="0"/>
              <a:t>02/09/2026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008C19CA-DDAD-4E11-8CD5-5F2E3175EA1D}" type="slidenum">
              <a:rPr lang="en-GB" smtClean="0"/>
              <a:t>‹#›</a:t>
            </a:fld>
            <a:endParaRPr lang="en-GB"/>
          </a:p>
        </p:txBody>
      </p:sp>
    </p:spTree>
    <p:extLst>
      <p:ext uri="{BB962C8B-B14F-4D97-AF65-F5344CB8AC3E}">
        <p14:creationId xmlns:p14="http://schemas.microsoft.com/office/powerpoint/2010/main" val="4090365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2983307"/>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008C19CA-DDAD-4E11-8CD5-5F2E3175EA1D}" type="slidenum">
              <a:rPr lang="en-GB" smtClean="0"/>
              <a:t>‹#›</a:t>
            </a:fld>
            <a:endParaRPr lang="en-GB"/>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678983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FDFFDED4-E07E-40F0-9D78-0B684525236B}" type="datetimeFigureOut">
              <a:rPr lang="en-GB" smtClean="0"/>
              <a:t>02/09/2026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008C19CA-DDAD-4E11-8CD5-5F2E3175EA1D}" type="slidenum">
              <a:rPr lang="en-GB" smtClean="0"/>
              <a:t>‹#›</a:t>
            </a:fld>
            <a:endParaRPr lang="en-GB"/>
          </a:p>
        </p:txBody>
      </p:sp>
    </p:spTree>
    <p:extLst>
      <p:ext uri="{BB962C8B-B14F-4D97-AF65-F5344CB8AC3E}">
        <p14:creationId xmlns:p14="http://schemas.microsoft.com/office/powerpoint/2010/main" val="167810083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 id="2147483862" r:id="rId13"/>
    <p:sldLayoutId id="2147483863" r:id="rId14"/>
    <p:sldLayoutId id="2147483864" r:id="rId15"/>
    <p:sldLayoutId id="2147483865" r:id="rId16"/>
    <p:sldLayoutId id="2147483866" r:id="rId17"/>
    <p:sldLayoutId id="2147483867" r:id="rId18"/>
    <p:sldLayoutId id="2147483868" r:id="rId19"/>
    <p:sldLayoutId id="2147483869" r:id="rId20"/>
    <p:sldLayoutId id="2147483870" r:id="rId21"/>
    <p:sldLayoutId id="2147483871" r:id="rId22"/>
    <p:sldLayoutId id="2147483872" r:id="rId23"/>
    <p:sldLayoutId id="2147483873" r:id="rId24"/>
    <p:sldLayoutId id="2147483874" r:id="rId25"/>
    <p:sldLayoutId id="2147483875" r:id="rId26"/>
    <p:sldLayoutId id="2147483876" r:id="rId27"/>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733D-B89D-FA3A-75CA-EAF93D2D63B6}"/>
              </a:ext>
            </a:extLst>
          </p:cNvPr>
          <p:cNvSpPr>
            <a:spLocks noGrp="1"/>
          </p:cNvSpPr>
          <p:nvPr>
            <p:ph type="ctrTitle"/>
          </p:nvPr>
        </p:nvSpPr>
        <p:spPr/>
        <p:txBody>
          <a:bodyPr/>
          <a:lstStyle/>
          <a:p>
            <a:r>
              <a:rPr lang="en-GB" dirty="0"/>
              <a:t>Constructivism</a:t>
            </a:r>
          </a:p>
        </p:txBody>
      </p:sp>
      <p:sp>
        <p:nvSpPr>
          <p:cNvPr id="3" name="Subtitle 2">
            <a:extLst>
              <a:ext uri="{FF2B5EF4-FFF2-40B4-BE49-F238E27FC236}">
                <a16:creationId xmlns:a16="http://schemas.microsoft.com/office/drawing/2014/main" id="{5C32E346-9173-5048-774A-B19984DCA11F}"/>
              </a:ext>
            </a:extLst>
          </p:cNvPr>
          <p:cNvSpPr>
            <a:spLocks noGrp="1"/>
          </p:cNvSpPr>
          <p:nvPr>
            <p:ph type="subTitle" idx="1"/>
          </p:nvPr>
        </p:nvSpPr>
        <p:spPr/>
        <p:txBody>
          <a:bodyPr/>
          <a:lstStyle/>
          <a:p>
            <a:r>
              <a:rPr lang="en-GB" dirty="0"/>
              <a:t>Max, Claire, Millie, Carrie, Chrissie</a:t>
            </a:r>
          </a:p>
        </p:txBody>
      </p:sp>
    </p:spTree>
    <p:extLst>
      <p:ext uri="{BB962C8B-B14F-4D97-AF65-F5344CB8AC3E}">
        <p14:creationId xmlns:p14="http://schemas.microsoft.com/office/powerpoint/2010/main" val="1319793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EC6B3-3FB6-160B-9801-8A4FCC985100}"/>
              </a:ext>
            </a:extLst>
          </p:cNvPr>
          <p:cNvSpPr>
            <a:spLocks noGrp="1"/>
          </p:cNvSpPr>
          <p:nvPr>
            <p:ph type="title"/>
          </p:nvPr>
        </p:nvSpPr>
        <p:spPr/>
        <p:txBody>
          <a:bodyPr>
            <a:normAutofit fontScale="90000"/>
          </a:bodyPr>
          <a:lstStyle/>
          <a:p>
            <a:pPr algn="ctr"/>
            <a:r>
              <a:rPr lang="en-GB" dirty="0"/>
              <a:t>Understanding constructivism learning theory </a:t>
            </a:r>
          </a:p>
        </p:txBody>
      </p:sp>
      <p:sp>
        <p:nvSpPr>
          <p:cNvPr id="3" name="Content Placeholder 2">
            <a:extLst>
              <a:ext uri="{FF2B5EF4-FFF2-40B4-BE49-F238E27FC236}">
                <a16:creationId xmlns:a16="http://schemas.microsoft.com/office/drawing/2014/main" id="{9784FCE3-30E6-AD39-CB66-9C5498982D25}"/>
              </a:ext>
            </a:extLst>
          </p:cNvPr>
          <p:cNvSpPr>
            <a:spLocks noGrp="1"/>
          </p:cNvSpPr>
          <p:nvPr>
            <p:ph idx="1"/>
          </p:nvPr>
        </p:nvSpPr>
        <p:spPr>
          <a:xfrm>
            <a:off x="533398" y="2257062"/>
            <a:ext cx="11125202" cy="4219935"/>
          </a:xfrm>
        </p:spPr>
        <p:txBody>
          <a:bodyPr>
            <a:normAutofit/>
          </a:bodyPr>
          <a:lstStyle/>
          <a:p>
            <a:r>
              <a:rPr lang="en-GB" sz="2400" dirty="0"/>
              <a:t>How it shapes modern Instructional Design, cognitive learning models, and workplace L&amp;D strategies. </a:t>
            </a:r>
          </a:p>
          <a:p>
            <a:r>
              <a:rPr lang="en-GB" sz="2400" dirty="0"/>
              <a:t>Explore key theorists and principles</a:t>
            </a:r>
          </a:p>
          <a:p>
            <a:endParaRPr lang="en-GB" sz="2400" dirty="0"/>
          </a:p>
          <a:p>
            <a:endParaRPr lang="en-GB" sz="2400" dirty="0"/>
          </a:p>
          <a:p>
            <a:endParaRPr lang="en-GB" sz="2400" dirty="0"/>
          </a:p>
          <a:p>
            <a:endParaRPr lang="en-GB" sz="2400" dirty="0"/>
          </a:p>
          <a:p>
            <a:endParaRPr lang="en-GB" sz="2400" dirty="0"/>
          </a:p>
          <a:p>
            <a:r>
              <a:rPr lang="en-GB" sz="2400" dirty="0" err="1"/>
              <a:t>Elearning</a:t>
            </a:r>
            <a:r>
              <a:rPr lang="en-GB" sz="2400" dirty="0"/>
              <a:t> industry, 2026</a:t>
            </a:r>
          </a:p>
        </p:txBody>
      </p:sp>
    </p:spTree>
    <p:extLst>
      <p:ext uri="{BB962C8B-B14F-4D97-AF65-F5344CB8AC3E}">
        <p14:creationId xmlns:p14="http://schemas.microsoft.com/office/powerpoint/2010/main" val="2038094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32D-B356-C5D3-BAAE-0DB94B81AEC5}"/>
              </a:ext>
            </a:extLst>
          </p:cNvPr>
          <p:cNvSpPr>
            <a:spLocks noGrp="1"/>
          </p:cNvSpPr>
          <p:nvPr>
            <p:ph type="title"/>
          </p:nvPr>
        </p:nvSpPr>
        <p:spPr/>
        <p:txBody>
          <a:bodyPr>
            <a:normAutofit fontScale="90000"/>
          </a:bodyPr>
          <a:lstStyle/>
          <a:p>
            <a:r>
              <a:rPr lang="en-GB" dirty="0"/>
              <a:t>Constructivism Actively builds knowledge through</a:t>
            </a:r>
            <a:br>
              <a:rPr lang="en-GB" dirty="0"/>
            </a:br>
            <a:endParaRPr lang="en-GB" dirty="0"/>
          </a:p>
        </p:txBody>
      </p:sp>
      <p:sp>
        <p:nvSpPr>
          <p:cNvPr id="3" name="Content Placeholder 2">
            <a:extLst>
              <a:ext uri="{FF2B5EF4-FFF2-40B4-BE49-F238E27FC236}">
                <a16:creationId xmlns:a16="http://schemas.microsoft.com/office/drawing/2014/main" id="{000665E9-694E-E7F7-C18B-B460163A40E6}"/>
              </a:ext>
            </a:extLst>
          </p:cNvPr>
          <p:cNvSpPr>
            <a:spLocks noGrp="1"/>
          </p:cNvSpPr>
          <p:nvPr>
            <p:ph idx="1"/>
          </p:nvPr>
        </p:nvSpPr>
        <p:spPr>
          <a:xfrm>
            <a:off x="533398" y="1967696"/>
            <a:ext cx="11125202" cy="4509302"/>
          </a:xfrm>
        </p:spPr>
        <p:txBody>
          <a:bodyPr>
            <a:normAutofit fontScale="92500" lnSpcReduction="20000"/>
          </a:bodyPr>
          <a:lstStyle/>
          <a:p>
            <a:endParaRPr lang="en-GB" dirty="0"/>
          </a:p>
          <a:p>
            <a:r>
              <a:rPr lang="en-GB" sz="2000" dirty="0"/>
              <a:t>Experience</a:t>
            </a:r>
          </a:p>
          <a:p>
            <a:endParaRPr lang="en-GB" sz="2000" dirty="0"/>
          </a:p>
          <a:p>
            <a:r>
              <a:rPr lang="en-GB" sz="2000" dirty="0"/>
              <a:t>Interactive learning</a:t>
            </a:r>
          </a:p>
          <a:p>
            <a:endParaRPr lang="en-GB" sz="2000" dirty="0"/>
          </a:p>
          <a:p>
            <a:r>
              <a:rPr lang="en-GB" sz="2000" dirty="0"/>
              <a:t>Mistaken and errors are seen as opportunities to explore</a:t>
            </a:r>
          </a:p>
          <a:p>
            <a:endParaRPr lang="en-GB" sz="2000" dirty="0"/>
          </a:p>
          <a:p>
            <a:r>
              <a:rPr lang="en-GB" sz="2000" dirty="0"/>
              <a:t>Collaborative learning knowledge is built individually and collaboratively</a:t>
            </a:r>
          </a:p>
          <a:p>
            <a:endParaRPr lang="en-GB" sz="2000" dirty="0"/>
          </a:p>
          <a:p>
            <a:r>
              <a:rPr lang="en-GB" sz="2000" dirty="0"/>
              <a:t>Teaching format is more facilitator than dictate</a:t>
            </a:r>
          </a:p>
          <a:p>
            <a:endParaRPr lang="en-GB" sz="2000" dirty="0"/>
          </a:p>
          <a:p>
            <a:endParaRPr lang="en-GB" sz="2000" dirty="0"/>
          </a:p>
          <a:p>
            <a:r>
              <a:rPr lang="en-GB" sz="2000" dirty="0"/>
              <a:t>McLeod, 2026, Cardiff Met</a:t>
            </a:r>
          </a:p>
          <a:p>
            <a:endParaRPr lang="en-GB" dirty="0"/>
          </a:p>
          <a:p>
            <a:pPr marL="457200" lvl="1" indent="0">
              <a:buNone/>
            </a:pPr>
            <a:endParaRPr lang="en-GB" dirty="0"/>
          </a:p>
        </p:txBody>
      </p:sp>
    </p:spTree>
    <p:extLst>
      <p:ext uri="{BB962C8B-B14F-4D97-AF65-F5344CB8AC3E}">
        <p14:creationId xmlns:p14="http://schemas.microsoft.com/office/powerpoint/2010/main" val="1773462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DF24-FE58-80E6-2453-27C51B7A60F5}"/>
              </a:ext>
            </a:extLst>
          </p:cNvPr>
          <p:cNvSpPr>
            <a:spLocks noGrp="1"/>
          </p:cNvSpPr>
          <p:nvPr>
            <p:ph type="title"/>
          </p:nvPr>
        </p:nvSpPr>
        <p:spPr/>
        <p:txBody>
          <a:bodyPr/>
          <a:lstStyle/>
          <a:p>
            <a:r>
              <a:rPr lang="en-GB" dirty="0"/>
              <a:t>Education should focus on</a:t>
            </a:r>
          </a:p>
        </p:txBody>
      </p:sp>
      <p:sp>
        <p:nvSpPr>
          <p:cNvPr id="3" name="Content Placeholder 2">
            <a:extLst>
              <a:ext uri="{FF2B5EF4-FFF2-40B4-BE49-F238E27FC236}">
                <a16:creationId xmlns:a16="http://schemas.microsoft.com/office/drawing/2014/main" id="{FFF8FD4B-AA30-78C7-0CB3-3D96D8C69A02}"/>
              </a:ext>
            </a:extLst>
          </p:cNvPr>
          <p:cNvSpPr>
            <a:spLocks noGrp="1"/>
          </p:cNvSpPr>
          <p:nvPr>
            <p:ph idx="1"/>
          </p:nvPr>
        </p:nvSpPr>
        <p:spPr>
          <a:xfrm>
            <a:off x="533398" y="2268638"/>
            <a:ext cx="11125202" cy="4208360"/>
          </a:xfrm>
        </p:spPr>
        <p:txBody>
          <a:bodyPr>
            <a:normAutofit/>
          </a:bodyPr>
          <a:lstStyle/>
          <a:p>
            <a:r>
              <a:rPr lang="en-GB" sz="2000" dirty="0"/>
              <a:t>Problem Solving</a:t>
            </a:r>
          </a:p>
          <a:p>
            <a:endParaRPr lang="en-GB" sz="2000" dirty="0"/>
          </a:p>
          <a:p>
            <a:r>
              <a:rPr lang="en-GB" sz="2000" dirty="0"/>
              <a:t>Critical Thinking</a:t>
            </a:r>
          </a:p>
          <a:p>
            <a:endParaRPr lang="en-GB" sz="2000" dirty="0"/>
          </a:p>
          <a:p>
            <a:r>
              <a:rPr lang="en-GB" sz="2000" dirty="0"/>
              <a:t>Encouraging learners to connect new information with prior knowledge</a:t>
            </a:r>
          </a:p>
          <a:p>
            <a:endParaRPr lang="en-GB" sz="2000" dirty="0"/>
          </a:p>
          <a:p>
            <a:endParaRPr lang="en-GB" sz="2000" dirty="0"/>
          </a:p>
          <a:p>
            <a:r>
              <a:rPr lang="en-GB" sz="2000" dirty="0"/>
              <a:t>McLeod, 2026. Dewey, 1859-1952</a:t>
            </a:r>
          </a:p>
          <a:p>
            <a:endParaRPr lang="en-GB" dirty="0"/>
          </a:p>
          <a:p>
            <a:endParaRPr lang="en-GB" dirty="0"/>
          </a:p>
        </p:txBody>
      </p:sp>
    </p:spTree>
    <p:extLst>
      <p:ext uri="{BB962C8B-B14F-4D97-AF65-F5344CB8AC3E}">
        <p14:creationId xmlns:p14="http://schemas.microsoft.com/office/powerpoint/2010/main" val="1147114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95335-EFF8-EFB5-4DB6-2B80AE96B417}"/>
              </a:ext>
            </a:extLst>
          </p:cNvPr>
          <p:cNvSpPr>
            <a:spLocks noGrp="1"/>
          </p:cNvSpPr>
          <p:nvPr>
            <p:ph type="title"/>
          </p:nvPr>
        </p:nvSpPr>
        <p:spPr>
          <a:xfrm>
            <a:off x="5343517" y="1386842"/>
            <a:ext cx="6315083" cy="1127758"/>
          </a:xfrm>
        </p:spPr>
        <p:txBody>
          <a:bodyPr anchor="t">
            <a:normAutofit/>
          </a:bodyPr>
          <a:lstStyle/>
          <a:p>
            <a:r>
              <a:rPr lang="en-GB" sz="5600"/>
              <a:t>Learners will</a:t>
            </a:r>
          </a:p>
        </p:txBody>
      </p:sp>
      <p:pic>
        <p:nvPicPr>
          <p:cNvPr id="5" name="Picture 4">
            <a:extLst>
              <a:ext uri="{FF2B5EF4-FFF2-40B4-BE49-F238E27FC236}">
                <a16:creationId xmlns:a16="http://schemas.microsoft.com/office/drawing/2014/main" id="{63634D8B-F8CB-443F-7B74-437F18F36A7A}"/>
              </a:ext>
            </a:extLst>
          </p:cNvPr>
          <p:cNvPicPr>
            <a:picLocks noChangeAspect="1"/>
          </p:cNvPicPr>
          <p:nvPr/>
        </p:nvPicPr>
        <p:blipFill>
          <a:blip r:embed="rId3"/>
          <a:srcRect l="34253" r="29653"/>
          <a:stretch>
            <a:fillRect/>
          </a:stretch>
        </p:blipFill>
        <p:spPr>
          <a:xfrm>
            <a:off x="20" y="10"/>
            <a:ext cx="4400534" cy="6857990"/>
          </a:xfrm>
          <a:prstGeom prst="rect">
            <a:avLst/>
          </a:prstGeom>
          <a:noFill/>
        </p:spPr>
      </p:pic>
      <p:sp>
        <p:nvSpPr>
          <p:cNvPr id="3" name="Content Placeholder 2">
            <a:extLst>
              <a:ext uri="{FF2B5EF4-FFF2-40B4-BE49-F238E27FC236}">
                <a16:creationId xmlns:a16="http://schemas.microsoft.com/office/drawing/2014/main" id="{36DFA028-FB20-7AB5-7A26-B0434C0D731A}"/>
              </a:ext>
            </a:extLst>
          </p:cNvPr>
          <p:cNvSpPr>
            <a:spLocks noGrp="1"/>
          </p:cNvSpPr>
          <p:nvPr>
            <p:ph sz="quarter" idx="13"/>
          </p:nvPr>
        </p:nvSpPr>
        <p:spPr>
          <a:xfrm>
            <a:off x="5343518" y="2886089"/>
            <a:ext cx="6315082" cy="3336911"/>
          </a:xfrm>
        </p:spPr>
        <p:txBody>
          <a:bodyPr>
            <a:normAutofit/>
          </a:bodyPr>
          <a:lstStyle/>
          <a:p>
            <a:pPr>
              <a:spcAft>
                <a:spcPts val="600"/>
              </a:spcAft>
            </a:pPr>
            <a:r>
              <a:rPr lang="en-GB"/>
              <a:t>Reflect on their experiences</a:t>
            </a:r>
          </a:p>
          <a:p>
            <a:pPr>
              <a:spcAft>
                <a:spcPts val="600"/>
              </a:spcAft>
            </a:pPr>
            <a:endParaRPr lang="en-GB"/>
          </a:p>
          <a:p>
            <a:pPr>
              <a:spcAft>
                <a:spcPts val="600"/>
              </a:spcAft>
            </a:pPr>
            <a:r>
              <a:rPr lang="en-GB"/>
              <a:t>Create mental representatives</a:t>
            </a:r>
          </a:p>
          <a:p>
            <a:pPr>
              <a:spcAft>
                <a:spcPts val="600"/>
              </a:spcAft>
            </a:pPr>
            <a:endParaRPr lang="en-GB"/>
          </a:p>
          <a:p>
            <a:pPr>
              <a:spcAft>
                <a:spcPts val="600"/>
              </a:spcAft>
            </a:pPr>
            <a:r>
              <a:rPr lang="en-GB"/>
              <a:t>Incorporate new knowledge into their schemas</a:t>
            </a:r>
          </a:p>
        </p:txBody>
      </p:sp>
    </p:spTree>
    <p:extLst>
      <p:ext uri="{BB962C8B-B14F-4D97-AF65-F5344CB8AC3E}">
        <p14:creationId xmlns:p14="http://schemas.microsoft.com/office/powerpoint/2010/main" val="2494472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0AA98-A71B-F734-6A76-DF24B85B52B5}"/>
              </a:ext>
            </a:extLst>
          </p:cNvPr>
          <p:cNvSpPr>
            <a:spLocks noGrp="1"/>
          </p:cNvSpPr>
          <p:nvPr>
            <p:ph type="title"/>
          </p:nvPr>
        </p:nvSpPr>
        <p:spPr/>
        <p:txBody>
          <a:bodyPr/>
          <a:lstStyle/>
          <a:p>
            <a:r>
              <a:rPr lang="en-GB" dirty="0"/>
              <a:t>Critical Reflection</a:t>
            </a:r>
          </a:p>
        </p:txBody>
      </p:sp>
      <p:sp>
        <p:nvSpPr>
          <p:cNvPr id="3" name="Content Placeholder 2">
            <a:extLst>
              <a:ext uri="{FF2B5EF4-FFF2-40B4-BE49-F238E27FC236}">
                <a16:creationId xmlns:a16="http://schemas.microsoft.com/office/drawing/2014/main" id="{F1990090-56CE-3F5B-E69A-23C0D1612014}"/>
              </a:ext>
            </a:extLst>
          </p:cNvPr>
          <p:cNvSpPr>
            <a:spLocks noGrp="1"/>
          </p:cNvSpPr>
          <p:nvPr>
            <p:ph idx="1"/>
          </p:nvPr>
        </p:nvSpPr>
        <p:spPr>
          <a:xfrm>
            <a:off x="533398" y="2350357"/>
            <a:ext cx="11125202" cy="4728524"/>
          </a:xfrm>
        </p:spPr>
        <p:txBody>
          <a:bodyPr/>
          <a:lstStyle/>
          <a:p>
            <a:r>
              <a:rPr lang="en-GB" sz="2400" dirty="0"/>
              <a:t>Social and Cultural environments</a:t>
            </a:r>
          </a:p>
          <a:p>
            <a:endParaRPr lang="en-GB" sz="2400" dirty="0"/>
          </a:p>
          <a:p>
            <a:r>
              <a:rPr lang="en-GB" sz="2400" dirty="0"/>
              <a:t>Development cannot be understood in isolation</a:t>
            </a:r>
          </a:p>
          <a:p>
            <a:endParaRPr lang="en-GB" sz="2400" dirty="0"/>
          </a:p>
          <a:p>
            <a:endParaRPr lang="en-GB" sz="2400" dirty="0"/>
          </a:p>
          <a:p>
            <a:endParaRPr lang="en-GB" sz="2400" dirty="0"/>
          </a:p>
          <a:p>
            <a:pPr marL="0" indent="0">
              <a:buNone/>
            </a:pPr>
            <a:endParaRPr lang="en-GB" sz="2400" dirty="0"/>
          </a:p>
          <a:p>
            <a:r>
              <a:rPr lang="en-GB" sz="2400" dirty="0"/>
              <a:t>Vygotsky, 1978</a:t>
            </a:r>
          </a:p>
          <a:p>
            <a:r>
              <a:rPr lang="en-GB" sz="2400" dirty="0"/>
              <a:t>Bruner, 1964</a:t>
            </a:r>
          </a:p>
          <a:p>
            <a:endParaRPr lang="en-GB" dirty="0"/>
          </a:p>
          <a:p>
            <a:endParaRPr lang="en-GB" dirty="0"/>
          </a:p>
        </p:txBody>
      </p:sp>
    </p:spTree>
    <p:extLst>
      <p:ext uri="{BB962C8B-B14F-4D97-AF65-F5344CB8AC3E}">
        <p14:creationId xmlns:p14="http://schemas.microsoft.com/office/powerpoint/2010/main" val="100986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11F1D-9116-0B8E-0B42-A3A1BD237575}"/>
              </a:ext>
            </a:extLst>
          </p:cNvPr>
          <p:cNvSpPr>
            <a:spLocks noGrp="1"/>
          </p:cNvSpPr>
          <p:nvPr>
            <p:ph type="title"/>
          </p:nvPr>
        </p:nvSpPr>
        <p:spPr/>
        <p:txBody>
          <a:bodyPr/>
          <a:lstStyle/>
          <a:p>
            <a:r>
              <a:rPr lang="en-GB" dirty="0"/>
              <a:t>Barriers to constructivism</a:t>
            </a:r>
          </a:p>
        </p:txBody>
      </p:sp>
      <p:sp>
        <p:nvSpPr>
          <p:cNvPr id="3" name="Content Placeholder 2">
            <a:extLst>
              <a:ext uri="{FF2B5EF4-FFF2-40B4-BE49-F238E27FC236}">
                <a16:creationId xmlns:a16="http://schemas.microsoft.com/office/drawing/2014/main" id="{14E0F4A4-C78B-CF6B-A8D9-4E222976899A}"/>
              </a:ext>
            </a:extLst>
          </p:cNvPr>
          <p:cNvSpPr>
            <a:spLocks noGrp="1"/>
          </p:cNvSpPr>
          <p:nvPr>
            <p:ph idx="1"/>
          </p:nvPr>
        </p:nvSpPr>
        <p:spPr>
          <a:xfrm>
            <a:off x="533398" y="2500132"/>
            <a:ext cx="11125202" cy="3976866"/>
          </a:xfrm>
        </p:spPr>
        <p:txBody>
          <a:bodyPr>
            <a:normAutofit fontScale="92500" lnSpcReduction="10000"/>
          </a:bodyPr>
          <a:lstStyle/>
          <a:p>
            <a:r>
              <a:rPr lang="en-GB" sz="2400" dirty="0"/>
              <a:t>Teachers try to stretch assessment criteria</a:t>
            </a:r>
          </a:p>
          <a:p>
            <a:endParaRPr lang="en-GB" sz="2400" dirty="0"/>
          </a:p>
          <a:p>
            <a:endParaRPr lang="en-GB" sz="2400" dirty="0"/>
          </a:p>
          <a:p>
            <a:r>
              <a:rPr lang="en-GB" sz="2400" dirty="0"/>
              <a:t>Can cause conflict</a:t>
            </a:r>
          </a:p>
          <a:p>
            <a:pPr marL="0" indent="0">
              <a:buNone/>
            </a:pPr>
            <a:endParaRPr lang="en-GB" sz="2400" dirty="0"/>
          </a:p>
          <a:p>
            <a:endParaRPr lang="en-GB" sz="2400" dirty="0"/>
          </a:p>
          <a:p>
            <a:endParaRPr lang="en-GB" sz="2400" dirty="0"/>
          </a:p>
          <a:p>
            <a:pPr marL="0" indent="0">
              <a:buNone/>
            </a:pPr>
            <a:endParaRPr lang="en-GB" sz="2400" dirty="0"/>
          </a:p>
          <a:p>
            <a:pPr marL="0" indent="0">
              <a:buNone/>
            </a:pPr>
            <a:endParaRPr lang="en-GB" sz="2400" dirty="0"/>
          </a:p>
          <a:p>
            <a:r>
              <a:rPr lang="en-GB" sz="2400" dirty="0"/>
              <a:t>(McPhail, 2015)</a:t>
            </a:r>
          </a:p>
        </p:txBody>
      </p:sp>
    </p:spTree>
    <p:extLst>
      <p:ext uri="{BB962C8B-B14F-4D97-AF65-F5344CB8AC3E}">
        <p14:creationId xmlns:p14="http://schemas.microsoft.com/office/powerpoint/2010/main" val="4078380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A83CB-36BE-F782-BE45-A2D99954DE10}"/>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8348F628-1D73-0D85-5FF7-E27A9DE1D71A}"/>
              </a:ext>
            </a:extLst>
          </p:cNvPr>
          <p:cNvSpPr>
            <a:spLocks noGrp="1"/>
          </p:cNvSpPr>
          <p:nvPr>
            <p:ph idx="1"/>
          </p:nvPr>
        </p:nvSpPr>
        <p:spPr>
          <a:xfrm>
            <a:off x="533398" y="2187614"/>
            <a:ext cx="11125202" cy="4289383"/>
          </a:xfrm>
        </p:spPr>
        <p:txBody>
          <a:bodyPr>
            <a:normAutofit/>
          </a:bodyPr>
          <a:lstStyle/>
          <a:p>
            <a:r>
              <a:rPr lang="en-GB" sz="2400" dirty="0"/>
              <a:t>Is not a single theory but includes</a:t>
            </a:r>
          </a:p>
          <a:p>
            <a:pPr lvl="1"/>
            <a:r>
              <a:rPr lang="en-GB" sz="2400" dirty="0"/>
              <a:t>Cognitive Constructivism</a:t>
            </a:r>
          </a:p>
          <a:p>
            <a:pPr lvl="1"/>
            <a:r>
              <a:rPr lang="en-GB" sz="2400" dirty="0"/>
              <a:t>Social Constructivism</a:t>
            </a:r>
          </a:p>
          <a:p>
            <a:pPr lvl="1"/>
            <a:r>
              <a:rPr lang="en-GB" sz="2400" dirty="0"/>
              <a:t>Radical Constructivism</a:t>
            </a:r>
          </a:p>
          <a:p>
            <a:endParaRPr lang="en-GB" sz="2400" dirty="0"/>
          </a:p>
          <a:p>
            <a:pPr marL="0" indent="0">
              <a:buNone/>
            </a:pPr>
            <a:endParaRPr lang="en-GB" sz="2400" dirty="0"/>
          </a:p>
          <a:p>
            <a:pPr marL="0" indent="0">
              <a:buNone/>
            </a:pPr>
            <a:endParaRPr lang="en-GB" sz="2400" dirty="0"/>
          </a:p>
          <a:p>
            <a:endParaRPr lang="en-GB" sz="2400" dirty="0"/>
          </a:p>
          <a:p>
            <a:r>
              <a:rPr lang="en-GB" sz="2400" dirty="0"/>
              <a:t>Cambridge, 2010</a:t>
            </a:r>
          </a:p>
        </p:txBody>
      </p:sp>
    </p:spTree>
    <p:extLst>
      <p:ext uri="{BB962C8B-B14F-4D97-AF65-F5344CB8AC3E}">
        <p14:creationId xmlns:p14="http://schemas.microsoft.com/office/powerpoint/2010/main" val="1819875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F702-EBA3-C2CC-12D0-4CE7D3A00CEA}"/>
              </a:ext>
            </a:extLst>
          </p:cNvPr>
          <p:cNvSpPr>
            <a:spLocks noGrp="1"/>
          </p:cNvSpPr>
          <p:nvPr>
            <p:ph type="title"/>
          </p:nvPr>
        </p:nvSpPr>
        <p:spPr>
          <a:xfrm>
            <a:off x="533275" y="1016955"/>
            <a:ext cx="3445936" cy="1328932"/>
          </a:xfrm>
        </p:spPr>
        <p:txBody>
          <a:bodyPr anchor="t">
            <a:normAutofit/>
          </a:bodyPr>
          <a:lstStyle/>
          <a:p>
            <a:r>
              <a:rPr lang="en-GB" dirty="0"/>
              <a:t>In Conclusion</a:t>
            </a:r>
          </a:p>
        </p:txBody>
      </p:sp>
      <p:sp>
        <p:nvSpPr>
          <p:cNvPr id="9" name="Content Placeholder 2">
            <a:extLst>
              <a:ext uri="{FF2B5EF4-FFF2-40B4-BE49-F238E27FC236}">
                <a16:creationId xmlns:a16="http://schemas.microsoft.com/office/drawing/2014/main" id="{71E09020-3CE5-3C27-95F7-D224F030B653}"/>
              </a:ext>
            </a:extLst>
          </p:cNvPr>
          <p:cNvSpPr>
            <a:spLocks noGrp="1"/>
          </p:cNvSpPr>
          <p:nvPr>
            <p:ph sz="quarter" idx="18"/>
          </p:nvPr>
        </p:nvSpPr>
        <p:spPr>
          <a:xfrm>
            <a:off x="533400" y="2495232"/>
            <a:ext cx="3445936" cy="3727767"/>
          </a:xfrm>
        </p:spPr>
        <p:txBody>
          <a:bodyPr/>
          <a:lstStyle/>
          <a:p>
            <a:endParaRPr lang="en-US"/>
          </a:p>
        </p:txBody>
      </p:sp>
      <p:pic>
        <p:nvPicPr>
          <p:cNvPr id="4" name="Content Placeholder 4">
            <a:extLst>
              <a:ext uri="{FF2B5EF4-FFF2-40B4-BE49-F238E27FC236}">
                <a16:creationId xmlns:a16="http://schemas.microsoft.com/office/drawing/2014/main" id="{F53ED0DC-3B67-813C-5D8F-D7BF1A10F2A8}"/>
              </a:ext>
            </a:extLst>
          </p:cNvPr>
          <p:cNvPicPr>
            <a:picLocks noGrp="1" noChangeAspect="1"/>
          </p:cNvPicPr>
          <p:nvPr>
            <p:ph type="pic" sz="quarter" idx="13"/>
          </p:nvPr>
        </p:nvPicPr>
        <p:blipFill>
          <a:blip r:embed="rId3"/>
          <a:stretch/>
        </p:blipFill>
        <p:spPr>
          <a:xfrm>
            <a:off x="4602979" y="262619"/>
            <a:ext cx="7584144" cy="6332761"/>
          </a:xfrm>
          <a:prstGeom prst="rect">
            <a:avLst/>
          </a:prstGeom>
          <a:noFill/>
        </p:spPr>
      </p:pic>
    </p:spTree>
    <p:extLst>
      <p:ext uri="{BB962C8B-B14F-4D97-AF65-F5344CB8AC3E}">
        <p14:creationId xmlns:p14="http://schemas.microsoft.com/office/powerpoint/2010/main" val="3782402541"/>
      </p:ext>
    </p:extLst>
  </p:cSld>
  <p:clrMapOvr>
    <a:masterClrMapping/>
  </p:clrMapOvr>
</p:sld>
</file>

<file path=ppt/theme/theme1.xml><?xml version="1.0" encoding="utf-8"?>
<a:theme xmlns:a="http://schemas.openxmlformats.org/drawingml/2006/main" name="Modulo">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Modulo</Template>
  <TotalTime>102</TotalTime>
  <Words>778</Words>
  <Application>Microsoft Office PowerPoint</Application>
  <PresentationFormat>Widescreen</PresentationFormat>
  <Paragraphs>140</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Aptos</vt:lpstr>
      <vt:lpstr>Arial</vt:lpstr>
      <vt:lpstr>Modulo</vt:lpstr>
      <vt:lpstr>Constructivism</vt:lpstr>
      <vt:lpstr>Understanding constructivism learning theory </vt:lpstr>
      <vt:lpstr>Constructivism Actively builds knowledge through </vt:lpstr>
      <vt:lpstr>Education should focus on</vt:lpstr>
      <vt:lpstr>Learners will</vt:lpstr>
      <vt:lpstr>Critical Reflection</vt:lpstr>
      <vt:lpstr>Barriers to constructivism</vt:lpstr>
      <vt:lpstr>Constructivism</vt:lpstr>
      <vt:lpstr>In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Chrissie Evans</dc:creator>
  <cp:lastModifiedBy>Chrissie Evans</cp:lastModifiedBy>
  <cp:revision>1</cp:revision>
  <dcterms:created xsi:type="dcterms:W3CDTF">2026-09-02T10:15:56Z</dcterms:created>
  <dcterms:modified xsi:type="dcterms:W3CDTF">2026-09-02T11:58:29Z</dcterms:modified>
</cp:coreProperties>
</file>