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60" r:id="rId3"/>
    <p:sldId id="267" r:id="rId4"/>
    <p:sldId id="264" r:id="rId5"/>
    <p:sldId id="265" r:id="rId6"/>
    <p:sldId id="266" r:id="rId7"/>
    <p:sldId id="263" r:id="rId8"/>
    <p:sldId id="269" r:id="rId9"/>
    <p:sldId id="268" r:id="rId10"/>
    <p:sldId id="270" r:id="rId11"/>
    <p:sldId id="272" r:id="rId12"/>
    <p:sldId id="273" r:id="rId13"/>
    <p:sldId id="274" r:id="rId14"/>
    <p:sldId id="26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302D29-7C86-E43E-B98F-46CF64DD9D10}" v="9" dt="2024-12-09T11:05:46.9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5976" autoAdjust="0"/>
  </p:normalViewPr>
  <p:slideViewPr>
    <p:cSldViewPr snapToGrid="0">
      <p:cViewPr varScale="1">
        <p:scale>
          <a:sx n="60" d="100"/>
          <a:sy n="60" d="100"/>
        </p:scale>
        <p:origin x="114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481458-BEBB-4A11-B374-77D787161E6E}" type="datetimeFigureOut">
              <a:rPr lang="en-GB" smtClean="0"/>
              <a:t>18/11/2025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B5C098-14D4-4D1C-AC9C-2483D8FC043A}" type="slidenum">
              <a:rPr lang="en-GB" smtClean="0"/>
              <a:t>‹#›</a:t>
            </a:fld>
            <a:endParaRPr lang="en-GB"/>
          </a:p>
        </p:txBody>
      </p:sp>
    </p:spTree>
    <p:extLst>
      <p:ext uri="{BB962C8B-B14F-4D97-AF65-F5344CB8AC3E}">
        <p14:creationId xmlns:p14="http://schemas.microsoft.com/office/powerpoint/2010/main" val="32680810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college.police.uk/guidance/victims-code/victims-rights-policing"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Victims' Code for policing | College of Policing</a:t>
            </a:r>
            <a:endParaRPr lang="en-GB" dirty="0"/>
          </a:p>
        </p:txBody>
      </p:sp>
      <p:sp>
        <p:nvSpPr>
          <p:cNvPr id="4" name="Slide Number Placeholder 3"/>
          <p:cNvSpPr>
            <a:spLocks noGrp="1"/>
          </p:cNvSpPr>
          <p:nvPr>
            <p:ph type="sldNum" sz="quarter" idx="5"/>
          </p:nvPr>
        </p:nvSpPr>
        <p:spPr/>
        <p:txBody>
          <a:bodyPr/>
          <a:lstStyle/>
          <a:p>
            <a:fld id="{0EB5C098-14D4-4D1C-AC9C-2483D8FC043A}" type="slidenum">
              <a:rPr lang="en-GB" smtClean="0"/>
              <a:t>12</a:t>
            </a:fld>
            <a:endParaRPr lang="en-GB"/>
          </a:p>
        </p:txBody>
      </p:sp>
    </p:spTree>
    <p:extLst>
      <p:ext uri="{BB962C8B-B14F-4D97-AF65-F5344CB8AC3E}">
        <p14:creationId xmlns:p14="http://schemas.microsoft.com/office/powerpoint/2010/main" val="724543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11/18/2025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college.police.uk/article/supporting-victims-through-criminal-justice-proces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zXmhAKRsVK4&amp;t=546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Achieving Best Evidence in Criminal Proceedings </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t>Week 10</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6853B-0263-B050-4C88-55756E9429F3}"/>
              </a:ext>
            </a:extLst>
          </p:cNvPr>
          <p:cNvSpPr>
            <a:spLocks noGrp="1"/>
          </p:cNvSpPr>
          <p:nvPr>
            <p:ph type="title"/>
          </p:nvPr>
        </p:nvSpPr>
        <p:spPr>
          <a:xfrm>
            <a:off x="838200" y="365125"/>
            <a:ext cx="10515600" cy="865488"/>
          </a:xfrm>
        </p:spPr>
        <p:txBody>
          <a:bodyPr/>
          <a:lstStyle/>
          <a:p>
            <a:r>
              <a:rPr lang="en-US" dirty="0"/>
              <a:t>Introduction to Best Practices </a:t>
            </a:r>
          </a:p>
        </p:txBody>
      </p:sp>
      <p:sp>
        <p:nvSpPr>
          <p:cNvPr id="3" name="Content Placeholder 2">
            <a:extLst>
              <a:ext uri="{FF2B5EF4-FFF2-40B4-BE49-F238E27FC236}">
                <a16:creationId xmlns:a16="http://schemas.microsoft.com/office/drawing/2014/main" id="{432C9524-7D67-D65E-F661-56E030BA282F}"/>
              </a:ext>
            </a:extLst>
          </p:cNvPr>
          <p:cNvSpPr>
            <a:spLocks noGrp="1"/>
          </p:cNvSpPr>
          <p:nvPr>
            <p:ph idx="1"/>
          </p:nvPr>
        </p:nvSpPr>
        <p:spPr>
          <a:xfrm>
            <a:off x="838200" y="1581210"/>
            <a:ext cx="10515600" cy="4595753"/>
          </a:xfrm>
        </p:spPr>
        <p:txBody>
          <a:bodyPr vert="horz" lIns="91440" tIns="45720" rIns="91440" bIns="45720" rtlCol="0" anchor="t">
            <a:normAutofit/>
          </a:bodyPr>
          <a:lstStyle/>
          <a:p>
            <a:r>
              <a:rPr lang="en-GB" sz="2400" dirty="0">
                <a:latin typeface="Calibri"/>
                <a:ea typeface="Calibri"/>
                <a:cs typeface="Calibri"/>
              </a:rPr>
              <a:t>Understanding the concept of best practices in criminal proceedings </a:t>
            </a:r>
          </a:p>
          <a:p>
            <a:r>
              <a:rPr lang="en-GB" sz="2400" dirty="0">
                <a:solidFill>
                  <a:srgbClr val="000000"/>
                </a:solidFill>
                <a:ea typeface="+mn-lt"/>
                <a:cs typeface="+mn-lt"/>
              </a:rPr>
              <a:t>Good practice in interviewing victims and witnesses, and in preparing them to give their best evidence in court.</a:t>
            </a:r>
          </a:p>
          <a:p>
            <a:r>
              <a:rPr lang="en-GB" sz="2400" dirty="0">
                <a:solidFill>
                  <a:srgbClr val="000000"/>
                </a:solidFill>
                <a:ea typeface="+mn-lt"/>
                <a:cs typeface="+mn-lt"/>
              </a:rPr>
              <a:t>Achieving Best Evidence (ABE) introduced in 2002 – took over the Good Practice for Video-Recorded Interviews with Child Witnesses</a:t>
            </a:r>
          </a:p>
          <a:p>
            <a:pPr marL="0" indent="0">
              <a:buNone/>
            </a:pPr>
            <a:endParaRPr lang="en-GB" sz="2400" dirty="0">
              <a:solidFill>
                <a:srgbClr val="242424"/>
              </a:solidFill>
              <a:latin typeface="Calibri"/>
              <a:ea typeface="Calibri"/>
              <a:cs typeface="Segoe UI"/>
            </a:endParaRPr>
          </a:p>
        </p:txBody>
      </p:sp>
    </p:spTree>
    <p:extLst>
      <p:ext uri="{BB962C8B-B14F-4D97-AF65-F5344CB8AC3E}">
        <p14:creationId xmlns:p14="http://schemas.microsoft.com/office/powerpoint/2010/main" val="375641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D89BD-10D8-535D-DE88-4857FF870FB4}"/>
              </a:ext>
            </a:extLst>
          </p:cNvPr>
          <p:cNvSpPr>
            <a:spLocks noGrp="1"/>
          </p:cNvSpPr>
          <p:nvPr>
            <p:ph type="title"/>
          </p:nvPr>
        </p:nvSpPr>
        <p:spPr/>
        <p:txBody>
          <a:bodyPr/>
          <a:lstStyle/>
          <a:p>
            <a:r>
              <a:rPr lang="en-GB" dirty="0"/>
              <a:t>Interviewing</a:t>
            </a:r>
          </a:p>
        </p:txBody>
      </p:sp>
      <p:sp>
        <p:nvSpPr>
          <p:cNvPr id="3" name="Content Placeholder 2">
            <a:extLst>
              <a:ext uri="{FF2B5EF4-FFF2-40B4-BE49-F238E27FC236}">
                <a16:creationId xmlns:a16="http://schemas.microsoft.com/office/drawing/2014/main" id="{EB04B3B3-8199-E120-BCF3-B9A71FF2C6EB}"/>
              </a:ext>
            </a:extLst>
          </p:cNvPr>
          <p:cNvSpPr>
            <a:spLocks noGrp="1"/>
          </p:cNvSpPr>
          <p:nvPr>
            <p:ph idx="1"/>
          </p:nvPr>
        </p:nvSpPr>
        <p:spPr/>
        <p:txBody>
          <a:bodyPr/>
          <a:lstStyle/>
          <a:p>
            <a:r>
              <a:rPr lang="en-GB" dirty="0"/>
              <a:t>Part of police investigation police will interview witnesses, victims and suspects </a:t>
            </a:r>
          </a:p>
          <a:p>
            <a:r>
              <a:rPr lang="en-GB" dirty="0"/>
              <a:t>Carried out everyday</a:t>
            </a:r>
          </a:p>
          <a:p>
            <a:r>
              <a:rPr lang="en-GB" dirty="0"/>
              <a:t>PACE Code c, Para 11.1A states that an interview is the questioning of a person regarding their involvement or suspected involvement in a criminal offence or offences which, under Code C Para 10.1 must be carried out under caution. </a:t>
            </a:r>
          </a:p>
          <a:p>
            <a:r>
              <a:rPr lang="en-GB" dirty="0"/>
              <a:t>Face to face communication / conservation process</a:t>
            </a:r>
          </a:p>
          <a:p>
            <a:r>
              <a:rPr lang="en-GB" dirty="0"/>
              <a:t>Victims – Code of Practice for Victims. </a:t>
            </a:r>
          </a:p>
        </p:txBody>
      </p:sp>
    </p:spTree>
    <p:extLst>
      <p:ext uri="{BB962C8B-B14F-4D97-AF65-F5344CB8AC3E}">
        <p14:creationId xmlns:p14="http://schemas.microsoft.com/office/powerpoint/2010/main" val="4179402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A9055-3809-EA82-2A2F-E9D16F53F74C}"/>
              </a:ext>
            </a:extLst>
          </p:cNvPr>
          <p:cNvSpPr>
            <a:spLocks noGrp="1"/>
          </p:cNvSpPr>
          <p:nvPr>
            <p:ph type="title"/>
          </p:nvPr>
        </p:nvSpPr>
        <p:spPr>
          <a:xfrm>
            <a:off x="838200" y="365125"/>
            <a:ext cx="10515600" cy="750469"/>
          </a:xfrm>
        </p:spPr>
        <p:txBody>
          <a:bodyPr>
            <a:normAutofit/>
          </a:bodyPr>
          <a:lstStyle/>
          <a:p>
            <a:r>
              <a:rPr lang="en-US" sz="3200" dirty="0">
                <a:latin typeface="Calibri"/>
                <a:ea typeface="Calibri"/>
                <a:cs typeface="Calibri"/>
              </a:rPr>
              <a:t>PEACE: Planning &amp; Preparation </a:t>
            </a:r>
          </a:p>
        </p:txBody>
      </p:sp>
      <p:sp>
        <p:nvSpPr>
          <p:cNvPr id="3" name="Content Placeholder 2">
            <a:extLst>
              <a:ext uri="{FF2B5EF4-FFF2-40B4-BE49-F238E27FC236}">
                <a16:creationId xmlns:a16="http://schemas.microsoft.com/office/drawing/2014/main" id="{49EDFBCA-D8D1-345A-AC26-9A5EC866181F}"/>
              </a:ext>
            </a:extLst>
          </p:cNvPr>
          <p:cNvSpPr>
            <a:spLocks noGrp="1"/>
          </p:cNvSpPr>
          <p:nvPr>
            <p:ph idx="1"/>
          </p:nvPr>
        </p:nvSpPr>
        <p:spPr>
          <a:xfrm>
            <a:off x="838200" y="1609965"/>
            <a:ext cx="10515600" cy="4566998"/>
          </a:xfrm>
        </p:spPr>
        <p:txBody>
          <a:bodyPr vert="horz" lIns="91440" tIns="45720" rIns="91440" bIns="45720" rtlCol="0" anchor="t">
            <a:normAutofit lnSpcReduction="10000"/>
          </a:bodyPr>
          <a:lstStyle/>
          <a:p>
            <a:r>
              <a:rPr lang="en-US" dirty="0"/>
              <a:t>Police within England and Wales use the PEACE approach to interviewing.</a:t>
            </a:r>
          </a:p>
          <a:p>
            <a:r>
              <a:rPr lang="en-US" dirty="0"/>
              <a:t>Planning &amp; Preparation</a:t>
            </a:r>
          </a:p>
          <a:p>
            <a:r>
              <a:rPr lang="en-US" dirty="0"/>
              <a:t>Engage &amp; Explain</a:t>
            </a:r>
          </a:p>
          <a:p>
            <a:r>
              <a:rPr lang="en-US" dirty="0"/>
              <a:t>Account</a:t>
            </a:r>
          </a:p>
          <a:p>
            <a:r>
              <a:rPr lang="en-US" dirty="0"/>
              <a:t>Clarification, Challenge &amp; Closure</a:t>
            </a:r>
          </a:p>
          <a:p>
            <a:r>
              <a:rPr lang="en-US" dirty="0"/>
              <a:t>Evaluation</a:t>
            </a:r>
          </a:p>
          <a:p>
            <a:endParaRPr lang="en-US" dirty="0"/>
          </a:p>
          <a:p>
            <a:pPr marL="0" indent="0">
              <a:buNone/>
            </a:pPr>
            <a:r>
              <a:rPr lang="en-US" dirty="0"/>
              <a:t>Process undertaken whether the interview is with a witness, victim or suspect</a:t>
            </a:r>
          </a:p>
        </p:txBody>
      </p:sp>
    </p:spTree>
    <p:extLst>
      <p:ext uri="{BB962C8B-B14F-4D97-AF65-F5344CB8AC3E}">
        <p14:creationId xmlns:p14="http://schemas.microsoft.com/office/powerpoint/2010/main" val="39298451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DCF38-9FAD-2930-8738-2E302A730126}"/>
              </a:ext>
            </a:extLst>
          </p:cNvPr>
          <p:cNvSpPr>
            <a:spLocks noGrp="1"/>
          </p:cNvSpPr>
          <p:nvPr>
            <p:ph type="title"/>
          </p:nvPr>
        </p:nvSpPr>
        <p:spPr>
          <a:xfrm>
            <a:off x="838200" y="365125"/>
            <a:ext cx="10515600" cy="736092"/>
          </a:xfrm>
        </p:spPr>
        <p:txBody>
          <a:bodyPr/>
          <a:lstStyle/>
          <a:p>
            <a:r>
              <a:rPr lang="en-US"/>
              <a:t>Key points PEACE</a:t>
            </a:r>
          </a:p>
        </p:txBody>
      </p:sp>
      <p:sp>
        <p:nvSpPr>
          <p:cNvPr id="3" name="Content Placeholder 2">
            <a:extLst>
              <a:ext uri="{FF2B5EF4-FFF2-40B4-BE49-F238E27FC236}">
                <a16:creationId xmlns:a16="http://schemas.microsoft.com/office/drawing/2014/main" id="{4B289B93-EE8C-393B-BEA9-80B817362D9A}"/>
              </a:ext>
            </a:extLst>
          </p:cNvPr>
          <p:cNvSpPr>
            <a:spLocks noGrp="1"/>
          </p:cNvSpPr>
          <p:nvPr>
            <p:ph idx="1"/>
          </p:nvPr>
        </p:nvSpPr>
        <p:spPr>
          <a:xfrm>
            <a:off x="838200" y="1538078"/>
            <a:ext cx="10515600" cy="4638885"/>
          </a:xfrm>
        </p:spPr>
        <p:txBody>
          <a:bodyPr vert="horz" lIns="91440" tIns="45720" rIns="91440" bIns="45720" rtlCol="0" anchor="t">
            <a:normAutofit/>
          </a:bodyPr>
          <a:lstStyle/>
          <a:p>
            <a:r>
              <a:rPr lang="en-GB" dirty="0">
                <a:latin typeface="Calibri"/>
                <a:ea typeface="Calibri"/>
                <a:cs typeface="Calibri"/>
              </a:rPr>
              <a:t>The objective – What is to be achieved – the truth</a:t>
            </a:r>
          </a:p>
          <a:p>
            <a:r>
              <a:rPr lang="en-GB" dirty="0">
                <a:latin typeface="Calibri"/>
                <a:ea typeface="Calibri"/>
                <a:cs typeface="Calibri"/>
              </a:rPr>
              <a:t>The relevant law – recent cases – changes</a:t>
            </a:r>
          </a:p>
          <a:p>
            <a:r>
              <a:rPr lang="en-GB" dirty="0">
                <a:latin typeface="Calibri"/>
                <a:ea typeface="Calibri"/>
                <a:cs typeface="Calibri"/>
              </a:rPr>
              <a:t>Defences – reasonableness, coercion, self-defence</a:t>
            </a:r>
          </a:p>
          <a:p>
            <a:r>
              <a:rPr lang="en-GB" dirty="0">
                <a:latin typeface="Calibri"/>
                <a:ea typeface="Calibri"/>
                <a:cs typeface="Calibri"/>
              </a:rPr>
              <a:t>Mitigating &amp; Aggravating Factors </a:t>
            </a:r>
          </a:p>
          <a:p>
            <a:r>
              <a:rPr lang="en-GB" dirty="0">
                <a:latin typeface="Calibri"/>
                <a:ea typeface="Calibri"/>
                <a:cs typeface="Calibri"/>
              </a:rPr>
              <a:t>Pre-interview briefing – legal representation</a:t>
            </a:r>
          </a:p>
          <a:p>
            <a:pPr marL="0" indent="0">
              <a:buNone/>
            </a:pPr>
            <a:r>
              <a:rPr lang="en-GB" dirty="0">
                <a:latin typeface="Calibri"/>
                <a:ea typeface="Calibri"/>
                <a:cs typeface="Calibri"/>
              </a:rPr>
              <a:t>Evaluation of PEACE – Walsh &amp; Milne (2008) found concerns over the rapport building</a:t>
            </a:r>
          </a:p>
          <a:p>
            <a:pPr marL="0" indent="0">
              <a:buNone/>
            </a:pPr>
            <a:r>
              <a:rPr lang="en-GB" dirty="0">
                <a:latin typeface="Calibri"/>
                <a:ea typeface="Calibri"/>
                <a:cs typeface="Calibri"/>
              </a:rPr>
              <a:t>2011 Clarke, Bull &amp; Milne found that more training was needed in terms of communication skills </a:t>
            </a:r>
          </a:p>
        </p:txBody>
      </p:sp>
    </p:spTree>
    <p:extLst>
      <p:ext uri="{BB962C8B-B14F-4D97-AF65-F5344CB8AC3E}">
        <p14:creationId xmlns:p14="http://schemas.microsoft.com/office/powerpoint/2010/main" val="40523891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46333-117D-9659-EC11-FBD50C1B60B9}"/>
              </a:ext>
            </a:extLst>
          </p:cNvPr>
          <p:cNvSpPr>
            <a:spLocks noGrp="1"/>
          </p:cNvSpPr>
          <p:nvPr>
            <p:ph type="title"/>
          </p:nvPr>
        </p:nvSpPr>
        <p:spPr/>
        <p:txBody>
          <a:bodyPr/>
          <a:lstStyle/>
          <a:p>
            <a:r>
              <a:rPr lang="en-US" dirty="0"/>
              <a:t>Two-way Conversation </a:t>
            </a:r>
          </a:p>
        </p:txBody>
      </p:sp>
      <p:sp>
        <p:nvSpPr>
          <p:cNvPr id="3" name="Content Placeholder 2">
            <a:extLst>
              <a:ext uri="{FF2B5EF4-FFF2-40B4-BE49-F238E27FC236}">
                <a16:creationId xmlns:a16="http://schemas.microsoft.com/office/drawing/2014/main" id="{23636551-C7C7-8C33-8E3D-F9C583061214}"/>
              </a:ext>
            </a:extLst>
          </p:cNvPr>
          <p:cNvSpPr>
            <a:spLocks noGrp="1"/>
          </p:cNvSpPr>
          <p:nvPr>
            <p:ph idx="1"/>
          </p:nvPr>
        </p:nvSpPr>
        <p:spPr/>
        <p:txBody>
          <a:bodyPr>
            <a:normAutofit/>
          </a:bodyPr>
          <a:lstStyle/>
          <a:p>
            <a:r>
              <a:rPr lang="en-GB" dirty="0"/>
              <a:t>Successful encounters is central – </a:t>
            </a:r>
          </a:p>
          <a:p>
            <a:r>
              <a:rPr lang="en-GB" dirty="0"/>
              <a:t>Social skills</a:t>
            </a:r>
          </a:p>
          <a:p>
            <a:r>
              <a:rPr lang="en-GB" dirty="0"/>
              <a:t>Appropriate conservations </a:t>
            </a:r>
          </a:p>
          <a:p>
            <a:r>
              <a:rPr lang="en-GB" dirty="0"/>
              <a:t>Professional relationship – treat fairly, not personal opinions.</a:t>
            </a:r>
          </a:p>
          <a:p>
            <a:r>
              <a:rPr lang="en-GB" dirty="0"/>
              <a:t>Methodical – PEACE</a:t>
            </a:r>
          </a:p>
          <a:p>
            <a:r>
              <a:rPr lang="en-GB" dirty="0"/>
              <a:t>Suggestibility - </a:t>
            </a:r>
            <a:r>
              <a:rPr lang="en-GB" b="0" i="0" dirty="0">
                <a:solidFill>
                  <a:srgbClr val="000000"/>
                </a:solidFill>
                <a:effectLst/>
                <a:latin typeface="Gotham"/>
              </a:rPr>
              <a:t>interviewee is influenced by what they believe the interviewer</a:t>
            </a:r>
          </a:p>
          <a:p>
            <a:r>
              <a:rPr lang="en-GB" dirty="0">
                <a:solidFill>
                  <a:srgbClr val="000000"/>
                </a:solidFill>
                <a:latin typeface="Gotham"/>
              </a:rPr>
              <a:t>Ethics - </a:t>
            </a:r>
            <a:r>
              <a:rPr lang="en-GB" b="0" i="0" dirty="0">
                <a:solidFill>
                  <a:srgbClr val="000000"/>
                </a:solidFill>
                <a:effectLst/>
                <a:latin typeface="Gotham"/>
              </a:rPr>
              <a:t>interviewers is to obtain a full and accurate account</a:t>
            </a:r>
            <a:endParaRPr lang="en-GB" dirty="0"/>
          </a:p>
          <a:p>
            <a:pPr marL="0" indent="0">
              <a:buNone/>
            </a:pPr>
            <a:endParaRPr lang="en-GB" dirty="0"/>
          </a:p>
          <a:p>
            <a:endParaRPr lang="en-US" dirty="0"/>
          </a:p>
        </p:txBody>
      </p:sp>
    </p:spTree>
    <p:extLst>
      <p:ext uri="{BB962C8B-B14F-4D97-AF65-F5344CB8AC3E}">
        <p14:creationId xmlns:p14="http://schemas.microsoft.com/office/powerpoint/2010/main" val="41957011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DAB20-695A-F1F5-6E62-45580351CCE0}"/>
              </a:ext>
            </a:extLst>
          </p:cNvPr>
          <p:cNvSpPr>
            <a:spLocks noGrp="1"/>
          </p:cNvSpPr>
          <p:nvPr>
            <p:ph type="title"/>
          </p:nvPr>
        </p:nvSpPr>
        <p:spPr>
          <a:xfrm>
            <a:off x="838200" y="365125"/>
            <a:ext cx="10515600" cy="506054"/>
          </a:xfrm>
        </p:spPr>
        <p:txBody>
          <a:bodyPr>
            <a:normAutofit/>
          </a:bodyPr>
          <a:lstStyle/>
          <a:p>
            <a:r>
              <a:rPr lang="en-GB" sz="2400" dirty="0">
                <a:solidFill>
                  <a:srgbClr val="0B0C0C"/>
                </a:solidFill>
                <a:latin typeface="Calibri"/>
                <a:ea typeface="Calibri"/>
                <a:cs typeface="Calibri"/>
              </a:rPr>
              <a:t>Achieving Best Evidence (ABE)</a:t>
            </a:r>
            <a:endParaRPr lang="en-US" sz="2400">
              <a:latin typeface="Calibri"/>
              <a:ea typeface="Calibri"/>
              <a:cs typeface="Calibri"/>
            </a:endParaRPr>
          </a:p>
        </p:txBody>
      </p:sp>
      <p:sp>
        <p:nvSpPr>
          <p:cNvPr id="3" name="Content Placeholder 2">
            <a:extLst>
              <a:ext uri="{FF2B5EF4-FFF2-40B4-BE49-F238E27FC236}">
                <a16:creationId xmlns:a16="http://schemas.microsoft.com/office/drawing/2014/main" id="{8623322A-7FAE-F978-B4DC-F86362B46110}"/>
              </a:ext>
            </a:extLst>
          </p:cNvPr>
          <p:cNvSpPr>
            <a:spLocks noGrp="1"/>
          </p:cNvSpPr>
          <p:nvPr>
            <p:ph idx="1"/>
          </p:nvPr>
        </p:nvSpPr>
        <p:spPr>
          <a:xfrm>
            <a:off x="348343" y="1117600"/>
            <a:ext cx="11263086" cy="5573486"/>
          </a:xfrm>
        </p:spPr>
        <p:txBody>
          <a:bodyPr vert="horz" lIns="91440" tIns="45720" rIns="91440" bIns="45720" rtlCol="0" anchor="t">
            <a:noAutofit/>
          </a:bodyPr>
          <a:lstStyle/>
          <a:p>
            <a:r>
              <a:rPr lang="en-GB" sz="2200" dirty="0">
                <a:solidFill>
                  <a:srgbClr val="0B0C0C"/>
                </a:solidFill>
                <a:latin typeface="Calibri"/>
                <a:ea typeface="+mn-lt"/>
                <a:cs typeface="+mn-lt"/>
              </a:rPr>
              <a:t>Originally published in 2002 which </a:t>
            </a:r>
            <a:r>
              <a:rPr lang="en-GB" sz="2200" dirty="0">
                <a:solidFill>
                  <a:srgbClr val="0B0C0C"/>
                </a:solidFill>
                <a:latin typeface="Calibri"/>
                <a:ea typeface="Calibri"/>
                <a:cs typeface="Segoe UI"/>
              </a:rPr>
              <a:t>replaced the </a:t>
            </a:r>
            <a:r>
              <a:rPr lang="en-GB" sz="2200" b="1" dirty="0">
                <a:solidFill>
                  <a:srgbClr val="242424"/>
                </a:solidFill>
                <a:latin typeface="Calibri"/>
                <a:ea typeface="Calibri"/>
                <a:cs typeface="Segoe UI"/>
              </a:rPr>
              <a:t>Memorandum of Good Practice for Video-Recorded Interviews with Child Witnesses</a:t>
            </a:r>
            <a:endParaRPr lang="en-GB" sz="2200" dirty="0">
              <a:solidFill>
                <a:srgbClr val="000000"/>
              </a:solidFill>
              <a:latin typeface="Calibri"/>
              <a:ea typeface="Calibri"/>
              <a:cs typeface="Segoe UI"/>
            </a:endParaRPr>
          </a:p>
          <a:p>
            <a:r>
              <a:rPr lang="en-GB" sz="2200" dirty="0">
                <a:solidFill>
                  <a:srgbClr val="242424"/>
                </a:solidFill>
                <a:latin typeface="Calibri"/>
                <a:ea typeface="Calibri"/>
                <a:cs typeface="Segoe UI"/>
              </a:rPr>
              <a:t>Home Office, (1992)  produced  guidelines for conducting interviews with child witnesses. </a:t>
            </a:r>
            <a:endParaRPr lang="en-GB" sz="2200" dirty="0">
              <a:solidFill>
                <a:srgbClr val="000000"/>
              </a:solidFill>
              <a:latin typeface="Calibri"/>
              <a:ea typeface="Calibri"/>
              <a:cs typeface="Segoe UI"/>
            </a:endParaRPr>
          </a:p>
          <a:p>
            <a:r>
              <a:rPr lang="en-GB" sz="2200" b="1" dirty="0">
                <a:solidFill>
                  <a:srgbClr val="242424"/>
                </a:solidFill>
                <a:latin typeface="Calibri"/>
                <a:ea typeface="Calibri"/>
                <a:cs typeface="Segoe UI"/>
              </a:rPr>
              <a:t>What is stated that getting the best out of an interview then the following should happen:</a:t>
            </a:r>
            <a:endParaRPr lang="en-GB" sz="2200" dirty="0">
              <a:solidFill>
                <a:srgbClr val="000000"/>
              </a:solidFill>
              <a:latin typeface="Calibri"/>
              <a:ea typeface="Calibri"/>
              <a:cs typeface="Segoe UI"/>
            </a:endParaRPr>
          </a:p>
          <a:p>
            <a:r>
              <a:rPr lang="en-GB" sz="2200" b="1" dirty="0">
                <a:solidFill>
                  <a:srgbClr val="242424"/>
                </a:solidFill>
                <a:latin typeface="Calibri"/>
                <a:ea typeface="Calibri"/>
                <a:cs typeface="Segoe UI"/>
              </a:rPr>
              <a:t>Preparation</a:t>
            </a:r>
            <a:r>
              <a:rPr lang="en-GB" sz="2200" dirty="0">
                <a:solidFill>
                  <a:srgbClr val="242424"/>
                </a:solidFill>
                <a:latin typeface="Calibri"/>
                <a:ea typeface="Calibri"/>
                <a:cs typeface="Segoe UI"/>
              </a:rPr>
              <a:t>: the importance of preparing a child for the interview, including explaining the process and setting expectations</a:t>
            </a:r>
            <a:endParaRPr lang="en-GB" sz="2200" dirty="0">
              <a:solidFill>
                <a:srgbClr val="000000"/>
              </a:solidFill>
              <a:latin typeface="Calibri"/>
              <a:ea typeface="Calibri"/>
              <a:cs typeface="Segoe UI"/>
            </a:endParaRPr>
          </a:p>
          <a:p>
            <a:r>
              <a:rPr lang="en-GB" sz="2200" b="1" dirty="0">
                <a:solidFill>
                  <a:srgbClr val="242424"/>
                </a:solidFill>
                <a:latin typeface="Calibri"/>
                <a:ea typeface="Calibri"/>
                <a:cs typeface="Segoe UI"/>
              </a:rPr>
              <a:t>Interview Environment</a:t>
            </a:r>
            <a:r>
              <a:rPr lang="en-GB" sz="2200" dirty="0">
                <a:solidFill>
                  <a:srgbClr val="242424"/>
                </a:solidFill>
                <a:latin typeface="Calibri"/>
                <a:ea typeface="Calibri"/>
                <a:cs typeface="Segoe UI"/>
              </a:rPr>
              <a:t>: Child-friendly environment to make the child feel comfortable and safe</a:t>
            </a:r>
            <a:endParaRPr lang="en-GB" sz="2200" dirty="0">
              <a:latin typeface="Calibri"/>
              <a:ea typeface="Calibri"/>
              <a:cs typeface="Calibri"/>
            </a:endParaRPr>
          </a:p>
          <a:p>
            <a:r>
              <a:rPr lang="en-GB" sz="2200" b="1" dirty="0">
                <a:solidFill>
                  <a:srgbClr val="242424"/>
                </a:solidFill>
                <a:latin typeface="Calibri"/>
                <a:ea typeface="Calibri"/>
                <a:cs typeface="Segoe UI"/>
              </a:rPr>
              <a:t>Phased Approach</a:t>
            </a:r>
            <a:r>
              <a:rPr lang="en-GB" sz="2200" dirty="0">
                <a:solidFill>
                  <a:srgbClr val="242424"/>
                </a:solidFill>
                <a:latin typeface="Calibri"/>
                <a:ea typeface="Calibri"/>
                <a:cs typeface="Segoe UI"/>
              </a:rPr>
              <a:t>:  phased approach to interviews, including establishing rapport, </a:t>
            </a:r>
          </a:p>
          <a:p>
            <a:r>
              <a:rPr lang="en-GB" sz="2200" b="1" dirty="0">
                <a:solidFill>
                  <a:srgbClr val="242424"/>
                </a:solidFill>
                <a:latin typeface="Calibri"/>
                <a:ea typeface="Calibri"/>
                <a:cs typeface="Segoe UI"/>
              </a:rPr>
              <a:t>Questioning Techniques</a:t>
            </a:r>
            <a:r>
              <a:rPr lang="en-GB" sz="2200" dirty="0">
                <a:solidFill>
                  <a:srgbClr val="242424"/>
                </a:solidFill>
                <a:latin typeface="Calibri"/>
                <a:ea typeface="Calibri"/>
                <a:cs typeface="Segoe UI"/>
              </a:rPr>
              <a:t>: Stressed the use of open-ended questions and avoiding leading or suggestive questions </a:t>
            </a:r>
          </a:p>
          <a:p>
            <a:r>
              <a:rPr lang="en-GB" sz="2200" b="1" dirty="0">
                <a:solidFill>
                  <a:srgbClr val="242424"/>
                </a:solidFill>
                <a:latin typeface="Calibri"/>
                <a:ea typeface="Calibri"/>
                <a:cs typeface="Segoe UI"/>
              </a:rPr>
              <a:t>Recording and Storage</a:t>
            </a:r>
            <a:r>
              <a:rPr lang="en-GB" sz="2200" dirty="0">
                <a:solidFill>
                  <a:srgbClr val="242424"/>
                </a:solidFill>
                <a:latin typeface="Calibri"/>
                <a:ea typeface="Calibri"/>
                <a:cs typeface="Segoe UI"/>
              </a:rPr>
              <a:t>: Provided guidelines on the legal and technical aspects of video recording, including storage and hand</a:t>
            </a:r>
            <a:r>
              <a:rPr lang="en-US" sz="2200" dirty="0">
                <a:solidFill>
                  <a:srgbClr val="242424"/>
                </a:solidFill>
                <a:latin typeface="Calibri"/>
                <a:ea typeface="Calibri"/>
                <a:cs typeface="Segoe UI"/>
              </a:rPr>
              <a:t>ling of the recordings</a:t>
            </a:r>
            <a:endParaRPr lang="en-US" sz="2200" dirty="0">
              <a:latin typeface="Calibri"/>
              <a:ea typeface="Calibri"/>
              <a:cs typeface="Calibri"/>
            </a:endParaRPr>
          </a:p>
          <a:p>
            <a:endParaRPr lang="en-US" sz="1800" dirty="0">
              <a:solidFill>
                <a:srgbClr val="000000"/>
              </a:solidFill>
              <a:latin typeface="Calibri"/>
              <a:ea typeface="Calibri"/>
              <a:cs typeface="Segoe UI"/>
            </a:endParaRPr>
          </a:p>
          <a:p>
            <a:endParaRPr lang="en-US" sz="1800" dirty="0">
              <a:latin typeface="Calibri"/>
              <a:ea typeface="Calibri"/>
              <a:cs typeface="Calibri"/>
            </a:endParaRPr>
          </a:p>
        </p:txBody>
      </p:sp>
    </p:spTree>
    <p:extLst>
      <p:ext uri="{BB962C8B-B14F-4D97-AF65-F5344CB8AC3E}">
        <p14:creationId xmlns:p14="http://schemas.microsoft.com/office/powerpoint/2010/main" val="1731729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9378C-48BA-5A80-E4EE-A4BC619DC3B1}"/>
              </a:ext>
            </a:extLst>
          </p:cNvPr>
          <p:cNvSpPr>
            <a:spLocks noGrp="1"/>
          </p:cNvSpPr>
          <p:nvPr>
            <p:ph type="title"/>
          </p:nvPr>
        </p:nvSpPr>
        <p:spPr/>
        <p:txBody>
          <a:bodyPr>
            <a:normAutofit fontScale="90000"/>
          </a:bodyPr>
          <a:lstStyle/>
          <a:p>
            <a:br>
              <a:rPr lang="en-GB" dirty="0"/>
            </a:br>
            <a:r>
              <a:rPr lang="en-GB" dirty="0"/>
              <a:t>Victim’s Rights - </a:t>
            </a:r>
            <a:r>
              <a:rPr lang="en-GB" b="0" i="0" dirty="0">
                <a:solidFill>
                  <a:srgbClr val="000000"/>
                </a:solidFill>
                <a:effectLst/>
                <a:latin typeface="Gotham"/>
              </a:rPr>
              <a:t>victims of all criminal offences. </a:t>
            </a:r>
            <a:br>
              <a:rPr lang="en-GB" b="0" i="0" dirty="0">
                <a:solidFill>
                  <a:srgbClr val="000000"/>
                </a:solidFill>
                <a:effectLst/>
                <a:latin typeface="Gotham"/>
              </a:rPr>
            </a:br>
            <a:r>
              <a:rPr lang="en-GB" dirty="0"/>
              <a:t> </a:t>
            </a:r>
          </a:p>
        </p:txBody>
      </p:sp>
      <p:sp>
        <p:nvSpPr>
          <p:cNvPr id="3" name="Content Placeholder 2">
            <a:extLst>
              <a:ext uri="{FF2B5EF4-FFF2-40B4-BE49-F238E27FC236}">
                <a16:creationId xmlns:a16="http://schemas.microsoft.com/office/drawing/2014/main" id="{D40732EA-799F-8D64-6E0A-8A74299F3949}"/>
              </a:ext>
            </a:extLst>
          </p:cNvPr>
          <p:cNvSpPr>
            <a:spLocks noGrp="1"/>
          </p:cNvSpPr>
          <p:nvPr>
            <p:ph idx="1"/>
          </p:nvPr>
        </p:nvSpPr>
        <p:spPr/>
        <p:txBody>
          <a:bodyPr>
            <a:normAutofit lnSpcReduction="10000"/>
          </a:bodyPr>
          <a:lstStyle/>
          <a:p>
            <a:r>
              <a:rPr lang="en-GB" b="0" i="0" dirty="0">
                <a:solidFill>
                  <a:srgbClr val="000000"/>
                </a:solidFill>
                <a:effectLst/>
                <a:latin typeface="Gotham"/>
              </a:rPr>
              <a:t>The Code, enshrined within 12 rights</a:t>
            </a:r>
          </a:p>
          <a:p>
            <a:r>
              <a:rPr lang="en-GB" dirty="0">
                <a:solidFill>
                  <a:srgbClr val="000000"/>
                </a:solidFill>
                <a:latin typeface="Gotham"/>
              </a:rPr>
              <a:t>They s</a:t>
            </a:r>
            <a:r>
              <a:rPr lang="en-GB" b="0" i="0" dirty="0">
                <a:solidFill>
                  <a:srgbClr val="000000"/>
                </a:solidFill>
                <a:effectLst/>
                <a:latin typeface="Gotham"/>
              </a:rPr>
              <a:t>et out the services and minimum standards that must be provided to victims of crime by organisations. </a:t>
            </a:r>
          </a:p>
          <a:p>
            <a:r>
              <a:rPr lang="en-GB" b="0" i="0" dirty="0">
                <a:solidFill>
                  <a:srgbClr val="000000"/>
                </a:solidFill>
                <a:effectLst/>
                <a:latin typeface="Gotham"/>
              </a:rPr>
              <a:t>The Code includes the right to be offered support when a victim reports a crime to the police. </a:t>
            </a:r>
          </a:p>
          <a:p>
            <a:r>
              <a:rPr lang="en-GB" b="0" i="0" dirty="0">
                <a:solidFill>
                  <a:srgbClr val="000000"/>
                </a:solidFill>
                <a:effectLst/>
                <a:latin typeface="Gotham"/>
              </a:rPr>
              <a:t>This includes an initial victim needs assessment which helps identify those who are entitled to receive enhanced rights.</a:t>
            </a:r>
          </a:p>
          <a:p>
            <a:endParaRPr lang="en-GB" dirty="0">
              <a:solidFill>
                <a:srgbClr val="000000"/>
              </a:solidFill>
              <a:latin typeface="Gotham"/>
            </a:endParaRPr>
          </a:p>
          <a:p>
            <a:r>
              <a:rPr lang="en-GB" dirty="0">
                <a:hlinkClick r:id="rId2"/>
              </a:rPr>
              <a:t>How the new Victims' Code helps ensure confidence in policing | College of Policing</a:t>
            </a:r>
            <a:r>
              <a:rPr lang="en-GB" dirty="0"/>
              <a:t> </a:t>
            </a:r>
          </a:p>
          <a:p>
            <a:endParaRPr lang="en-GB" dirty="0"/>
          </a:p>
        </p:txBody>
      </p:sp>
    </p:spTree>
    <p:extLst>
      <p:ext uri="{BB962C8B-B14F-4D97-AF65-F5344CB8AC3E}">
        <p14:creationId xmlns:p14="http://schemas.microsoft.com/office/powerpoint/2010/main" val="8858369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32C42-9CCC-5C96-51ED-40604A419ABC}"/>
              </a:ext>
            </a:extLst>
          </p:cNvPr>
          <p:cNvSpPr>
            <a:spLocks noGrp="1"/>
          </p:cNvSpPr>
          <p:nvPr>
            <p:ph type="title"/>
          </p:nvPr>
        </p:nvSpPr>
        <p:spPr/>
        <p:txBody>
          <a:bodyPr/>
          <a:lstStyle/>
          <a:p>
            <a:r>
              <a:rPr lang="en-GB" dirty="0"/>
              <a:t>Key Changes</a:t>
            </a:r>
          </a:p>
        </p:txBody>
      </p:sp>
      <p:sp>
        <p:nvSpPr>
          <p:cNvPr id="3" name="Content Placeholder 2">
            <a:extLst>
              <a:ext uri="{FF2B5EF4-FFF2-40B4-BE49-F238E27FC236}">
                <a16:creationId xmlns:a16="http://schemas.microsoft.com/office/drawing/2014/main" id="{FFFF5385-1E66-9548-43B7-DCA774970168}"/>
              </a:ext>
            </a:extLst>
          </p:cNvPr>
          <p:cNvSpPr>
            <a:spLocks noGrp="1"/>
          </p:cNvSpPr>
          <p:nvPr>
            <p:ph idx="1"/>
          </p:nvPr>
        </p:nvSpPr>
        <p:spPr/>
        <p:txBody>
          <a:bodyPr>
            <a:normAutofit/>
          </a:bodyPr>
          <a:lstStyle/>
          <a:p>
            <a:pPr algn="l">
              <a:buFont typeface="+mj-lt"/>
              <a:buAutoNum type="arabicPeriod"/>
            </a:pPr>
            <a:r>
              <a:rPr lang="en-GB" b="0" i="0" dirty="0">
                <a:solidFill>
                  <a:srgbClr val="000000"/>
                </a:solidFill>
                <a:effectLst/>
                <a:latin typeface="Gotham"/>
              </a:rPr>
              <a:t>The 12 overarching rights are now easier to understand and apply.</a:t>
            </a:r>
          </a:p>
          <a:p>
            <a:pPr algn="l">
              <a:buFont typeface="+mj-lt"/>
              <a:buAutoNum type="arabicPeriod"/>
            </a:pPr>
            <a:r>
              <a:rPr lang="en-GB" dirty="0">
                <a:solidFill>
                  <a:srgbClr val="000000"/>
                </a:solidFill>
                <a:latin typeface="Gotham"/>
              </a:rPr>
              <a:t>More </a:t>
            </a:r>
            <a:r>
              <a:rPr lang="en-GB" b="0" i="0" dirty="0">
                <a:solidFill>
                  <a:srgbClr val="000000"/>
                </a:solidFill>
                <a:effectLst/>
                <a:latin typeface="Gotham"/>
              </a:rPr>
              <a:t>frequency contact with the victim and this can be victim led.</a:t>
            </a:r>
          </a:p>
          <a:p>
            <a:pPr algn="l">
              <a:buFont typeface="+mj-lt"/>
              <a:buAutoNum type="arabicPeriod"/>
            </a:pPr>
            <a:r>
              <a:rPr lang="en-GB" b="0" i="0" dirty="0">
                <a:solidFill>
                  <a:srgbClr val="000000"/>
                </a:solidFill>
                <a:effectLst/>
                <a:latin typeface="Gotham"/>
              </a:rPr>
              <a:t>Officers and staff must minimise contact points and provide a 'single points of contact' for information where possible.</a:t>
            </a:r>
          </a:p>
          <a:p>
            <a:pPr algn="l">
              <a:buFont typeface="+mj-lt"/>
              <a:buAutoNum type="arabicPeriod"/>
            </a:pPr>
            <a:r>
              <a:rPr lang="en-GB" b="0" i="0" dirty="0">
                <a:solidFill>
                  <a:srgbClr val="000000"/>
                </a:solidFill>
                <a:effectLst/>
                <a:latin typeface="Gotham"/>
              </a:rPr>
              <a:t>Officers and staff have more discretion as to when it is most appropriate to offer a victim personal statement.</a:t>
            </a:r>
          </a:p>
          <a:p>
            <a:pPr algn="l">
              <a:buFont typeface="+mj-lt"/>
              <a:buAutoNum type="arabicPeriod"/>
            </a:pPr>
            <a:r>
              <a:rPr lang="en-GB" b="0" i="0" dirty="0">
                <a:solidFill>
                  <a:srgbClr val="000000"/>
                </a:solidFill>
                <a:effectLst/>
                <a:latin typeface="Gotham"/>
              </a:rPr>
              <a:t>There is a greater emphasis on explaining 'why' certain decisions have been made.</a:t>
            </a:r>
          </a:p>
          <a:p>
            <a:endParaRPr lang="en-GB" dirty="0"/>
          </a:p>
        </p:txBody>
      </p:sp>
    </p:spTree>
    <p:extLst>
      <p:ext uri="{BB962C8B-B14F-4D97-AF65-F5344CB8AC3E}">
        <p14:creationId xmlns:p14="http://schemas.microsoft.com/office/powerpoint/2010/main" val="8370435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FAB7D-38DD-6ED7-6234-B0283E10843C}"/>
              </a:ext>
            </a:extLst>
          </p:cNvPr>
          <p:cNvSpPr>
            <a:spLocks noGrp="1"/>
          </p:cNvSpPr>
          <p:nvPr>
            <p:ph type="title"/>
          </p:nvPr>
        </p:nvSpPr>
        <p:spPr/>
        <p:txBody>
          <a:bodyPr/>
          <a:lstStyle/>
          <a:p>
            <a:r>
              <a:rPr lang="en-GB" dirty="0"/>
              <a:t>Treating Victims - </a:t>
            </a:r>
            <a:r>
              <a:rPr lang="en-GB" b="1" i="0" dirty="0">
                <a:effectLst/>
                <a:latin typeface="Gotham"/>
              </a:rPr>
              <a:t>Officers and Staff </a:t>
            </a:r>
            <a:endParaRPr lang="en-GB" dirty="0"/>
          </a:p>
        </p:txBody>
      </p:sp>
      <p:sp>
        <p:nvSpPr>
          <p:cNvPr id="3" name="Content Placeholder 2">
            <a:extLst>
              <a:ext uri="{FF2B5EF4-FFF2-40B4-BE49-F238E27FC236}">
                <a16:creationId xmlns:a16="http://schemas.microsoft.com/office/drawing/2014/main" id="{D42F6A92-33CF-44D8-6E6E-26FFCC9001DB}"/>
              </a:ext>
            </a:extLst>
          </p:cNvPr>
          <p:cNvSpPr>
            <a:spLocks noGrp="1"/>
          </p:cNvSpPr>
          <p:nvPr>
            <p:ph idx="1"/>
          </p:nvPr>
        </p:nvSpPr>
        <p:spPr/>
        <p:txBody>
          <a:bodyPr>
            <a:normAutofit lnSpcReduction="10000"/>
          </a:bodyPr>
          <a:lstStyle/>
          <a:p>
            <a:pPr marL="0" indent="0" algn="l">
              <a:buNone/>
            </a:pPr>
            <a:r>
              <a:rPr lang="en-GB" b="0" i="0" dirty="0">
                <a:solidFill>
                  <a:srgbClr val="000000"/>
                </a:solidFill>
                <a:effectLst/>
                <a:latin typeface="Gotham"/>
              </a:rPr>
              <a:t>The Code clearly sets out how victims can expect to be treated. Victims have the right to: </a:t>
            </a:r>
          </a:p>
          <a:p>
            <a:pPr algn="l">
              <a:buFont typeface="Arial" panose="020B0604020202020204" pitchFamily="34" charset="0"/>
              <a:buChar char="•"/>
            </a:pPr>
            <a:r>
              <a:rPr lang="en-GB" b="0" i="0" dirty="0">
                <a:solidFill>
                  <a:srgbClr val="000000"/>
                </a:solidFill>
                <a:effectLst/>
                <a:latin typeface="Gotham"/>
              </a:rPr>
              <a:t>be treated with respect, dignity, sensitivity, compassion and courtesy</a:t>
            </a:r>
          </a:p>
          <a:p>
            <a:pPr algn="l">
              <a:buFont typeface="Arial" panose="020B0604020202020204" pitchFamily="34" charset="0"/>
              <a:buChar char="•"/>
            </a:pPr>
            <a:r>
              <a:rPr lang="en-GB" b="0" i="0" dirty="0">
                <a:solidFill>
                  <a:srgbClr val="000000"/>
                </a:solidFill>
                <a:effectLst/>
                <a:latin typeface="Gotham"/>
              </a:rPr>
              <a:t>make informed choices that are fully respected</a:t>
            </a:r>
          </a:p>
          <a:p>
            <a:pPr algn="l">
              <a:buFont typeface="Arial" panose="020B0604020202020204" pitchFamily="34" charset="0"/>
              <a:buChar char="•"/>
            </a:pPr>
            <a:r>
              <a:rPr lang="en-GB" b="0" i="0" dirty="0">
                <a:solidFill>
                  <a:srgbClr val="000000"/>
                </a:solidFill>
                <a:effectLst/>
                <a:latin typeface="Gotham"/>
              </a:rPr>
              <a:t>have their privacy respected by officers and staff, in accordance with their obligations under the relevant privacy and data protection laws</a:t>
            </a:r>
          </a:p>
          <a:p>
            <a:pPr lvl="1"/>
            <a:r>
              <a:rPr lang="en-GB" b="0" i="0" dirty="0">
                <a:solidFill>
                  <a:srgbClr val="000000"/>
                </a:solidFill>
                <a:effectLst/>
                <a:latin typeface="Gotham"/>
              </a:rPr>
              <a:t>What does this mean?</a:t>
            </a:r>
          </a:p>
          <a:p>
            <a:pPr algn="l">
              <a:buFont typeface="Arial" panose="020B0604020202020204" pitchFamily="34" charset="0"/>
              <a:buChar char="•"/>
            </a:pPr>
            <a:r>
              <a:rPr lang="en-GB" dirty="0">
                <a:solidFill>
                  <a:srgbClr val="000000"/>
                </a:solidFill>
                <a:latin typeface="Gotham"/>
              </a:rPr>
              <a:t>S</a:t>
            </a:r>
            <a:r>
              <a:rPr lang="en-GB" b="0" i="0" dirty="0">
                <a:solidFill>
                  <a:srgbClr val="000000"/>
                </a:solidFill>
                <a:effectLst/>
                <a:latin typeface="Gotham"/>
              </a:rPr>
              <a:t>ervices provided to assist them and their family to understand and engage with the criminal justice process and have those services offered in a professional manner, without discrimination of any kind</a:t>
            </a:r>
          </a:p>
          <a:p>
            <a:endParaRPr lang="en-GB" dirty="0"/>
          </a:p>
        </p:txBody>
      </p:sp>
    </p:spTree>
    <p:extLst>
      <p:ext uri="{BB962C8B-B14F-4D97-AF65-F5344CB8AC3E}">
        <p14:creationId xmlns:p14="http://schemas.microsoft.com/office/powerpoint/2010/main" val="14821679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2AB79-F42B-96E7-E571-FF2D17E8C9AD}"/>
              </a:ext>
            </a:extLst>
          </p:cNvPr>
          <p:cNvSpPr>
            <a:spLocks noGrp="1"/>
          </p:cNvSpPr>
          <p:nvPr>
            <p:ph type="title"/>
          </p:nvPr>
        </p:nvSpPr>
        <p:spPr>
          <a:xfrm>
            <a:off x="838200" y="365126"/>
            <a:ext cx="10515600" cy="708932"/>
          </a:xfrm>
        </p:spPr>
        <p:txBody>
          <a:bodyPr>
            <a:normAutofit fontScale="90000"/>
          </a:bodyPr>
          <a:lstStyle/>
          <a:p>
            <a:br>
              <a:rPr lang="en-GB" b="1" dirty="0">
                <a:solidFill>
                  <a:srgbClr val="2E2C70"/>
                </a:solidFill>
                <a:latin typeface="Gotham"/>
              </a:rPr>
            </a:br>
            <a:r>
              <a:rPr lang="en-GB" b="1" dirty="0">
                <a:latin typeface="Gotham"/>
              </a:rPr>
              <a:t>R</a:t>
            </a:r>
            <a:r>
              <a:rPr lang="en-GB" b="1" i="0" dirty="0">
                <a:effectLst/>
                <a:latin typeface="Gotham"/>
              </a:rPr>
              <a:t>esponsibility of all officers and staff </a:t>
            </a:r>
            <a:br>
              <a:rPr lang="en-GB" b="1" i="0" dirty="0">
                <a:effectLst/>
                <a:latin typeface="Gotham"/>
              </a:rPr>
            </a:br>
            <a:endParaRPr lang="en-GB" dirty="0"/>
          </a:p>
        </p:txBody>
      </p:sp>
      <p:sp>
        <p:nvSpPr>
          <p:cNvPr id="3" name="Content Placeholder 2">
            <a:extLst>
              <a:ext uri="{FF2B5EF4-FFF2-40B4-BE49-F238E27FC236}">
                <a16:creationId xmlns:a16="http://schemas.microsoft.com/office/drawing/2014/main" id="{41CD4CAE-101F-34C9-9C44-F95650FC8EC4}"/>
              </a:ext>
            </a:extLst>
          </p:cNvPr>
          <p:cNvSpPr>
            <a:spLocks noGrp="1"/>
          </p:cNvSpPr>
          <p:nvPr>
            <p:ph idx="1"/>
          </p:nvPr>
        </p:nvSpPr>
        <p:spPr>
          <a:xfrm>
            <a:off x="838200" y="1567543"/>
            <a:ext cx="10515600" cy="4609420"/>
          </a:xfrm>
        </p:spPr>
        <p:txBody>
          <a:bodyPr>
            <a:normAutofit/>
          </a:bodyPr>
          <a:lstStyle/>
          <a:p>
            <a:pPr algn="l"/>
            <a:r>
              <a:rPr lang="en-GB" b="0" i="0" dirty="0">
                <a:solidFill>
                  <a:srgbClr val="000000"/>
                </a:solidFill>
                <a:effectLst/>
                <a:latin typeface="Gotham"/>
              </a:rPr>
              <a:t>Approach of every single police officer and staff member matters. </a:t>
            </a:r>
          </a:p>
          <a:p>
            <a:pPr algn="l"/>
            <a:r>
              <a:rPr lang="en-GB" b="0" i="0" dirty="0">
                <a:solidFill>
                  <a:srgbClr val="000000"/>
                </a:solidFill>
                <a:effectLst/>
                <a:latin typeface="Gotham"/>
              </a:rPr>
              <a:t>Everyone in policing has a professional and personal duty to victims as part of their core role.</a:t>
            </a:r>
          </a:p>
          <a:p>
            <a:pPr algn="l"/>
            <a:r>
              <a:rPr lang="en-GB" b="1" i="0" dirty="0">
                <a:solidFill>
                  <a:srgbClr val="000000"/>
                </a:solidFill>
                <a:effectLst/>
                <a:latin typeface="Gotham"/>
              </a:rPr>
              <a:t>Four Key points:</a:t>
            </a:r>
          </a:p>
          <a:p>
            <a:r>
              <a:rPr lang="en-GB" b="0" i="0" dirty="0">
                <a:solidFill>
                  <a:srgbClr val="000000"/>
                </a:solidFill>
                <a:effectLst/>
                <a:latin typeface="Gotham"/>
              </a:rPr>
              <a:t>First impressions count and are often very difficult to change.</a:t>
            </a:r>
          </a:p>
          <a:p>
            <a:r>
              <a:rPr lang="en-GB" b="0" i="0" dirty="0">
                <a:solidFill>
                  <a:srgbClr val="000000"/>
                </a:solidFill>
                <a:effectLst/>
                <a:latin typeface="Gotham"/>
              </a:rPr>
              <a:t>Police personnel should not expect victims to understand anything about policing, or the criminal justice system – police officers and staff have a responsibility to help victims understand what is happening.  </a:t>
            </a:r>
          </a:p>
          <a:p>
            <a:endParaRPr lang="en-GB" dirty="0"/>
          </a:p>
        </p:txBody>
      </p:sp>
    </p:spTree>
    <p:extLst>
      <p:ext uri="{BB962C8B-B14F-4D97-AF65-F5344CB8AC3E}">
        <p14:creationId xmlns:p14="http://schemas.microsoft.com/office/powerpoint/2010/main" val="26987410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FD75B-3A96-95DC-1141-41FFA9D47605}"/>
              </a:ext>
            </a:extLst>
          </p:cNvPr>
          <p:cNvSpPr>
            <a:spLocks noGrp="1"/>
          </p:cNvSpPr>
          <p:nvPr>
            <p:ph type="title"/>
          </p:nvPr>
        </p:nvSpPr>
        <p:spPr/>
        <p:txBody>
          <a:bodyPr/>
          <a:lstStyle/>
          <a:p>
            <a:r>
              <a:rPr lang="en-GB" b="1" dirty="0">
                <a:latin typeface="Gotham"/>
              </a:rPr>
              <a:t>R</a:t>
            </a:r>
            <a:r>
              <a:rPr lang="en-GB" b="1" i="0" dirty="0">
                <a:effectLst/>
                <a:latin typeface="Gotham"/>
              </a:rPr>
              <a:t>esponsibility of all officers and staff </a:t>
            </a:r>
            <a:endParaRPr lang="en-GB" dirty="0"/>
          </a:p>
        </p:txBody>
      </p:sp>
      <p:sp>
        <p:nvSpPr>
          <p:cNvPr id="3" name="Content Placeholder 2">
            <a:extLst>
              <a:ext uri="{FF2B5EF4-FFF2-40B4-BE49-F238E27FC236}">
                <a16:creationId xmlns:a16="http://schemas.microsoft.com/office/drawing/2014/main" id="{1EE57320-0621-0852-4570-0FE6E600FB3E}"/>
              </a:ext>
            </a:extLst>
          </p:cNvPr>
          <p:cNvSpPr>
            <a:spLocks noGrp="1"/>
          </p:cNvSpPr>
          <p:nvPr>
            <p:ph idx="1"/>
          </p:nvPr>
        </p:nvSpPr>
        <p:spPr/>
        <p:txBody>
          <a:bodyPr vert="horz" lIns="91440" tIns="45720" rIns="91440" bIns="45720" rtlCol="0" anchor="t">
            <a:normAutofit fontScale="92500"/>
          </a:bodyPr>
          <a:lstStyle/>
          <a:p>
            <a:r>
              <a:rPr lang="en-GB" b="0" i="0" dirty="0">
                <a:solidFill>
                  <a:srgbClr val="000000"/>
                </a:solidFill>
                <a:effectLst/>
                <a:latin typeface="Calibri"/>
                <a:ea typeface="Calibri"/>
                <a:cs typeface="Calibri"/>
              </a:rPr>
              <a:t>Police personnel should take ownership of their investigations and should be supported by their supervisors (directly and at senior levels) to do so. All victims deserve an individual response, not just victims of major crime.  </a:t>
            </a:r>
          </a:p>
          <a:p>
            <a:r>
              <a:rPr lang="en-GB" b="0" i="0" dirty="0">
                <a:solidFill>
                  <a:srgbClr val="000000"/>
                </a:solidFill>
                <a:effectLst/>
                <a:latin typeface="Calibri"/>
                <a:ea typeface="Calibri"/>
                <a:cs typeface="Calibri"/>
              </a:rPr>
              <a:t>Police personnel are not responsible for the crime and the harm this has caused to the victim, but they are responsible for not mak</a:t>
            </a:r>
            <a:r>
              <a:rPr lang="en-GB" b="0" i="0" dirty="0">
                <a:effectLst/>
                <a:latin typeface="Calibri"/>
                <a:ea typeface="Calibri"/>
                <a:cs typeface="Calibri"/>
              </a:rPr>
              <a:t>ing the victims situation any worse. The way victims are spoken to, dealt with and the way p</a:t>
            </a:r>
            <a:r>
              <a:rPr lang="en-GB" sz="3000" b="0" i="0" dirty="0">
                <a:effectLst/>
                <a:latin typeface="Calibri"/>
                <a:ea typeface="Calibri"/>
                <a:cs typeface="Calibri"/>
              </a:rPr>
              <a:t>olicing and the wider criminal justice system works can be confusing, stressful and traumatic for victims. The way officers and staff act, behave and are perceived by victims, should not lead to re-traumatisation and it is really important police personnel do what they say and fulfil their responsibilities in the Code.</a:t>
            </a:r>
          </a:p>
          <a:p>
            <a:endParaRPr lang="en-GB" sz="3000" dirty="0"/>
          </a:p>
        </p:txBody>
      </p:sp>
    </p:spTree>
    <p:extLst>
      <p:ext uri="{BB962C8B-B14F-4D97-AF65-F5344CB8AC3E}">
        <p14:creationId xmlns:p14="http://schemas.microsoft.com/office/powerpoint/2010/main" val="42024435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89A5E-3D54-FC03-E620-F9F467CBA79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0517F32-B401-24E9-B5C6-C7FA90E59A55}"/>
              </a:ext>
            </a:extLst>
          </p:cNvPr>
          <p:cNvSpPr>
            <a:spLocks noGrp="1"/>
          </p:cNvSpPr>
          <p:nvPr>
            <p:ph idx="1"/>
          </p:nvPr>
        </p:nvSpPr>
        <p:spPr/>
        <p:txBody>
          <a:bodyPr/>
          <a:lstStyle/>
          <a:p>
            <a:r>
              <a:rPr lang="en-GB" dirty="0">
                <a:hlinkClick r:id="rId2"/>
              </a:rPr>
              <a:t>The England and Wales Police RASSO National Operating Model Investigator’s Journey</a:t>
            </a:r>
            <a:endParaRPr lang="en-GB" dirty="0"/>
          </a:p>
          <a:p>
            <a:endParaRPr lang="en-GB" dirty="0"/>
          </a:p>
          <a:p>
            <a:endParaRPr lang="en-GB" dirty="0"/>
          </a:p>
        </p:txBody>
      </p:sp>
    </p:spTree>
    <p:extLst>
      <p:ext uri="{BB962C8B-B14F-4D97-AF65-F5344CB8AC3E}">
        <p14:creationId xmlns:p14="http://schemas.microsoft.com/office/powerpoint/2010/main" val="4337386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780E4-EAA1-30BF-D967-E26AD8EDB366}"/>
              </a:ext>
            </a:extLst>
          </p:cNvPr>
          <p:cNvSpPr>
            <a:spLocks noGrp="1"/>
          </p:cNvSpPr>
          <p:nvPr>
            <p:ph type="title"/>
          </p:nvPr>
        </p:nvSpPr>
        <p:spPr/>
        <p:txBody>
          <a:bodyPr/>
          <a:lstStyle/>
          <a:p>
            <a:r>
              <a:rPr lang="en-US" dirty="0"/>
              <a:t>Special Measures </a:t>
            </a:r>
          </a:p>
        </p:txBody>
      </p:sp>
      <p:sp>
        <p:nvSpPr>
          <p:cNvPr id="3" name="Content Placeholder 2">
            <a:extLst>
              <a:ext uri="{FF2B5EF4-FFF2-40B4-BE49-F238E27FC236}">
                <a16:creationId xmlns:a16="http://schemas.microsoft.com/office/drawing/2014/main" id="{CBE2491F-9B18-6A95-342F-97AD0D6DD4DF}"/>
              </a:ext>
            </a:extLst>
          </p:cNvPr>
          <p:cNvSpPr>
            <a:spLocks noGrp="1"/>
          </p:cNvSpPr>
          <p:nvPr>
            <p:ph idx="1"/>
          </p:nvPr>
        </p:nvSpPr>
        <p:spPr/>
        <p:txBody>
          <a:bodyPr vert="horz" lIns="91440" tIns="45720" rIns="91440" bIns="45720" rtlCol="0" anchor="t">
            <a:normAutofit/>
          </a:bodyPr>
          <a:lstStyle/>
          <a:p>
            <a:r>
              <a:rPr lang="en-US" dirty="0"/>
              <a:t>Youth Justice and Criminal Evidence Act 1999 makes:</a:t>
            </a:r>
          </a:p>
          <a:p>
            <a:r>
              <a:rPr lang="en-US" dirty="0">
                <a:ea typeface="+mn-lt"/>
                <a:cs typeface="+mn-lt"/>
              </a:rPr>
              <a:t>certain witnesses eligible for special measures on the grounds of age or incapacity</a:t>
            </a:r>
          </a:p>
          <a:p>
            <a:r>
              <a:rPr lang="en-US" dirty="0">
                <a:ea typeface="+mn-lt"/>
                <a:cs typeface="+mn-lt"/>
              </a:rPr>
              <a:t>CoP advise using these</a:t>
            </a:r>
            <a:endParaRPr lang="en-US" dirty="0"/>
          </a:p>
        </p:txBody>
      </p:sp>
    </p:spTree>
    <p:extLst>
      <p:ext uri="{BB962C8B-B14F-4D97-AF65-F5344CB8AC3E}">
        <p14:creationId xmlns:p14="http://schemas.microsoft.com/office/powerpoint/2010/main" val="26909008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18708</TotalTime>
  <Words>988</Words>
  <Application>Microsoft Office PowerPoint</Application>
  <PresentationFormat>Widescreen</PresentationFormat>
  <Paragraphs>82</Paragraphs>
  <Slides>14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Gotham</vt:lpstr>
      <vt:lpstr>Aptos</vt:lpstr>
      <vt:lpstr>Aptos Display</vt:lpstr>
      <vt:lpstr>Arial</vt:lpstr>
      <vt:lpstr>Calibri</vt:lpstr>
      <vt:lpstr>office theme</vt:lpstr>
      <vt:lpstr>Achieving Best Evidence in Criminal Proceedings </vt:lpstr>
      <vt:lpstr>Introduction to Best Practices </vt:lpstr>
      <vt:lpstr>Interviewing</vt:lpstr>
      <vt:lpstr>PEACE: Planning &amp; Preparation </vt:lpstr>
      <vt:lpstr>Key points PEACE</vt:lpstr>
      <vt:lpstr>Two-way Conversation </vt:lpstr>
      <vt:lpstr>Achieving Best Evidence (ABE)</vt:lpstr>
      <vt:lpstr> Victim’s Rights - victims of all criminal offences.   </vt:lpstr>
      <vt:lpstr>Key Changes</vt:lpstr>
      <vt:lpstr>Treating Victims - Officers and Staff </vt:lpstr>
      <vt:lpstr> Responsibility of all officers and staff  </vt:lpstr>
      <vt:lpstr>Responsibility of all officers and staff </vt:lpstr>
      <vt:lpstr>PowerPoint Presentation</vt:lpstr>
      <vt:lpstr>Special Measures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Jane Davies</cp:lastModifiedBy>
  <cp:revision>177</cp:revision>
  <dcterms:created xsi:type="dcterms:W3CDTF">2024-11-26T12:35:21Z</dcterms:created>
  <dcterms:modified xsi:type="dcterms:W3CDTF">2025-11-25T14:12:10Z</dcterms:modified>
</cp:coreProperties>
</file>