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47EDB3-C667-BA6E-92C4-A9562FE9F314}" v="357" dt="2026-06-26T13:45:26.5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1247EDB3-C667-BA6E-92C4-A9562FE9F314}"/>
    <pc:docChg chg="modSld">
      <pc:chgData name="" userId="" providerId="" clId="Web-{1247EDB3-C667-BA6E-92C4-A9562FE9F314}" dt="2026-06-26T12:48:41.632" v="0" actId="20577"/>
      <pc:docMkLst>
        <pc:docMk/>
      </pc:docMkLst>
      <pc:sldChg chg="modSp">
        <pc:chgData name="" userId="" providerId="" clId="Web-{1247EDB3-C667-BA6E-92C4-A9562FE9F314}" dt="2026-06-26T12:48:41.632" v="0" actId="20577"/>
        <pc:sldMkLst>
          <pc:docMk/>
          <pc:sldMk cId="2661070845" sldId="256"/>
        </pc:sldMkLst>
        <pc:spChg chg="mod">
          <ac:chgData name="" userId="" providerId="" clId="Web-{1247EDB3-C667-BA6E-92C4-A9562FE9F314}" dt="2026-06-26T12:48:41.632" v="0" actId="20577"/>
          <ac:spMkLst>
            <pc:docMk/>
            <pc:sldMk cId="2661070845" sldId="256"/>
            <ac:spMk id="3" creationId="{4C9242BA-78BE-2650-16F7-7FD47C068AEA}"/>
          </ac:spMkLst>
        </pc:spChg>
      </pc:sldChg>
    </pc:docChg>
  </pc:docChgLst>
  <pc:docChgLst>
    <pc:chgData name="Georgel Milos (2416333)" userId="S::2416333@student.uwtsd.ac.uk::23feda1b-65e2-492c-ae18-55a2d000a88d" providerId="AD" clId="Web-{1247EDB3-C667-BA6E-92C4-A9562FE9F314}"/>
    <pc:docChg chg="addSld delSld modSld">
      <pc:chgData name="Georgel Milos (2416333)" userId="S::2416333@student.uwtsd.ac.uk::23feda1b-65e2-492c-ae18-55a2d000a88d" providerId="AD" clId="Web-{1247EDB3-C667-BA6E-92C4-A9562FE9F314}" dt="2026-06-26T13:45:26.532" v="374" actId="1076"/>
      <pc:docMkLst>
        <pc:docMk/>
      </pc:docMkLst>
      <pc:sldChg chg="modSp">
        <pc:chgData name="Georgel Milos (2416333)" userId="S::2416333@student.uwtsd.ac.uk::23feda1b-65e2-492c-ae18-55a2d000a88d" providerId="AD" clId="Web-{1247EDB3-C667-BA6E-92C4-A9562FE9F314}" dt="2026-06-26T12:49:23.713" v="8" actId="1076"/>
        <pc:sldMkLst>
          <pc:docMk/>
          <pc:sldMk cId="2661070845" sldId="256"/>
        </pc:sldMkLst>
        <pc:spChg chg="mod">
          <ac:chgData name="Georgel Milos (2416333)" userId="S::2416333@student.uwtsd.ac.uk::23feda1b-65e2-492c-ae18-55a2d000a88d" providerId="AD" clId="Web-{1247EDB3-C667-BA6E-92C4-A9562FE9F314}" dt="2026-06-26T12:49:23.713" v="8" actId="1076"/>
          <ac:spMkLst>
            <pc:docMk/>
            <pc:sldMk cId="2661070845" sldId="256"/>
            <ac:spMk id="3" creationId="{4C9242BA-78BE-2650-16F7-7FD47C068AEA}"/>
          </ac:spMkLst>
        </pc:spChg>
      </pc:sldChg>
      <pc:sldChg chg="modSp modNotes">
        <pc:chgData name="Georgel Milos (2416333)" userId="S::2416333@student.uwtsd.ac.uk::23feda1b-65e2-492c-ae18-55a2d000a88d" providerId="AD" clId="Web-{1247EDB3-C667-BA6E-92C4-A9562FE9F314}" dt="2026-06-26T13:21:39.905" v="36" actId="20577"/>
        <pc:sldMkLst>
          <pc:docMk/>
          <pc:sldMk cId="3202701975" sldId="257"/>
        </pc:sldMkLst>
        <pc:spChg chg="mod">
          <ac:chgData name="Georgel Milos (2416333)" userId="S::2416333@student.uwtsd.ac.uk::23feda1b-65e2-492c-ae18-55a2d000a88d" providerId="AD" clId="Web-{1247EDB3-C667-BA6E-92C4-A9562FE9F314}" dt="2026-06-26T13:21:39.905" v="36" actId="20577"/>
          <ac:spMkLst>
            <pc:docMk/>
            <pc:sldMk cId="3202701975" sldId="257"/>
            <ac:spMk id="3" creationId="{8E59CA45-2D3E-4A83-3E6D-B7C686A2A73A}"/>
          </ac:spMkLst>
        </pc:spChg>
      </pc:sldChg>
      <pc:sldChg chg="modSp modNotes">
        <pc:chgData name="Georgel Milos (2416333)" userId="S::2416333@student.uwtsd.ac.uk::23feda1b-65e2-492c-ae18-55a2d000a88d" providerId="AD" clId="Web-{1247EDB3-C667-BA6E-92C4-A9562FE9F314}" dt="2026-06-26T13:23:22.819" v="56" actId="14100"/>
        <pc:sldMkLst>
          <pc:docMk/>
          <pc:sldMk cId="230210478" sldId="258"/>
        </pc:sldMkLst>
        <pc:spChg chg="mod">
          <ac:chgData name="Georgel Milos (2416333)" userId="S::2416333@student.uwtsd.ac.uk::23feda1b-65e2-492c-ae18-55a2d000a88d" providerId="AD" clId="Web-{1247EDB3-C667-BA6E-92C4-A9562FE9F314}" dt="2026-06-26T13:23:22.819" v="56" actId="14100"/>
          <ac:spMkLst>
            <pc:docMk/>
            <pc:sldMk cId="230210478" sldId="258"/>
            <ac:spMk id="3" creationId="{A354CD35-481A-67D2-BECD-0EDB334B2500}"/>
          </ac:spMkLst>
        </pc:spChg>
      </pc:sldChg>
      <pc:sldChg chg="modSp modNotes">
        <pc:chgData name="Georgel Milos (2416333)" userId="S::2416333@student.uwtsd.ac.uk::23feda1b-65e2-492c-ae18-55a2d000a88d" providerId="AD" clId="Web-{1247EDB3-C667-BA6E-92C4-A9562FE9F314}" dt="2026-06-26T13:23:01.208" v="55" actId="20577"/>
        <pc:sldMkLst>
          <pc:docMk/>
          <pc:sldMk cId="2757705604" sldId="259"/>
        </pc:sldMkLst>
        <pc:spChg chg="mod">
          <ac:chgData name="Georgel Milos (2416333)" userId="S::2416333@student.uwtsd.ac.uk::23feda1b-65e2-492c-ae18-55a2d000a88d" providerId="AD" clId="Web-{1247EDB3-C667-BA6E-92C4-A9562FE9F314}" dt="2026-06-26T13:23:01.208" v="55" actId="20577"/>
          <ac:spMkLst>
            <pc:docMk/>
            <pc:sldMk cId="2757705604" sldId="259"/>
            <ac:spMk id="3" creationId="{597381ED-1448-BC5F-C76F-A3806F4AFD33}"/>
          </ac:spMkLst>
        </pc:spChg>
      </pc:sldChg>
      <pc:sldChg chg="modSp">
        <pc:chgData name="Georgel Milos (2416333)" userId="S::2416333@student.uwtsd.ac.uk::23feda1b-65e2-492c-ae18-55a2d000a88d" providerId="AD" clId="Web-{1247EDB3-C667-BA6E-92C4-A9562FE9F314}" dt="2026-06-26T13:23:29.726" v="57" actId="1076"/>
        <pc:sldMkLst>
          <pc:docMk/>
          <pc:sldMk cId="1832753399" sldId="260"/>
        </pc:sldMkLst>
        <pc:picChg chg="mod">
          <ac:chgData name="Georgel Milos (2416333)" userId="S::2416333@student.uwtsd.ac.uk::23feda1b-65e2-492c-ae18-55a2d000a88d" providerId="AD" clId="Web-{1247EDB3-C667-BA6E-92C4-A9562FE9F314}" dt="2026-06-26T13:23:29.726" v="57" actId="1076"/>
          <ac:picMkLst>
            <pc:docMk/>
            <pc:sldMk cId="1832753399" sldId="260"/>
            <ac:picMk id="5" creationId="{CC0262AC-1324-A4EC-0D70-A3AC845A279C}"/>
          </ac:picMkLst>
        </pc:picChg>
      </pc:sldChg>
      <pc:sldChg chg="modSp modNotes">
        <pc:chgData name="Georgel Milos (2416333)" userId="S::2416333@student.uwtsd.ac.uk::23feda1b-65e2-492c-ae18-55a2d000a88d" providerId="AD" clId="Web-{1247EDB3-C667-BA6E-92C4-A9562FE9F314}" dt="2026-06-26T13:44:54.967" v="371" actId="1076"/>
        <pc:sldMkLst>
          <pc:docMk/>
          <pc:sldMk cId="811552008" sldId="261"/>
        </pc:sldMkLst>
        <pc:spChg chg="mod">
          <ac:chgData name="Georgel Milos (2416333)" userId="S::2416333@student.uwtsd.ac.uk::23feda1b-65e2-492c-ae18-55a2d000a88d" providerId="AD" clId="Web-{1247EDB3-C667-BA6E-92C4-A9562FE9F314}" dt="2026-06-26T13:44:54.967" v="371" actId="1076"/>
          <ac:spMkLst>
            <pc:docMk/>
            <pc:sldMk cId="811552008" sldId="261"/>
            <ac:spMk id="3" creationId="{9DD42F3D-692B-6211-578F-76DFD60D1E87}"/>
          </ac:spMkLst>
        </pc:spChg>
      </pc:sldChg>
      <pc:sldChg chg="delSp modSp modNotes">
        <pc:chgData name="Georgel Milos (2416333)" userId="S::2416333@student.uwtsd.ac.uk::23feda1b-65e2-492c-ae18-55a2d000a88d" providerId="AD" clId="Web-{1247EDB3-C667-BA6E-92C4-A9562FE9F314}" dt="2026-06-26T13:45:09.124" v="373" actId="1076"/>
        <pc:sldMkLst>
          <pc:docMk/>
          <pc:sldMk cId="2921084944" sldId="262"/>
        </pc:sldMkLst>
        <pc:spChg chg="mod">
          <ac:chgData name="Georgel Milos (2416333)" userId="S::2416333@student.uwtsd.ac.uk::23feda1b-65e2-492c-ae18-55a2d000a88d" providerId="AD" clId="Web-{1247EDB3-C667-BA6E-92C4-A9562FE9F314}" dt="2026-06-26T13:45:09.124" v="373" actId="1076"/>
          <ac:spMkLst>
            <pc:docMk/>
            <pc:sldMk cId="2921084944" sldId="262"/>
            <ac:spMk id="2" creationId="{83D02E93-4EDF-1507-1E28-3356DA2A32B6}"/>
          </ac:spMkLst>
        </pc:spChg>
        <pc:spChg chg="del mod">
          <ac:chgData name="Georgel Milos (2416333)" userId="S::2416333@student.uwtsd.ac.uk::23feda1b-65e2-492c-ae18-55a2d000a88d" providerId="AD" clId="Web-{1247EDB3-C667-BA6E-92C4-A9562FE9F314}" dt="2026-06-26T13:24:08.026" v="69"/>
          <ac:spMkLst>
            <pc:docMk/>
            <pc:sldMk cId="2921084944" sldId="262"/>
            <ac:spMk id="3" creationId="{EF2A6382-60AF-9DCD-8597-6B68D743C6BC}"/>
          </ac:spMkLst>
        </pc:spChg>
        <pc:graphicFrameChg chg="mod modGraphic">
          <ac:chgData name="Georgel Milos (2416333)" userId="S::2416333@student.uwtsd.ac.uk::23feda1b-65e2-492c-ae18-55a2d000a88d" providerId="AD" clId="Web-{1247EDB3-C667-BA6E-92C4-A9562FE9F314}" dt="2026-06-26T13:45:01.827" v="372" actId="1076"/>
          <ac:graphicFrameMkLst>
            <pc:docMk/>
            <pc:sldMk cId="2921084944" sldId="262"/>
            <ac:graphicFrameMk id="4" creationId="{C47A68D0-7822-F936-7506-7050384F33C0}"/>
          </ac:graphicFrameMkLst>
        </pc:graphicFrameChg>
      </pc:sldChg>
      <pc:sldChg chg="modSp">
        <pc:chgData name="Georgel Milos (2416333)" userId="S::2416333@student.uwtsd.ac.uk::23feda1b-65e2-492c-ae18-55a2d000a88d" providerId="AD" clId="Web-{1247EDB3-C667-BA6E-92C4-A9562FE9F314}" dt="2026-06-26T13:24:47.263" v="179" actId="1076"/>
        <pc:sldMkLst>
          <pc:docMk/>
          <pc:sldMk cId="2124657319" sldId="263"/>
        </pc:sldMkLst>
        <pc:graphicFrameChg chg="mod modGraphic">
          <ac:chgData name="Georgel Milos (2416333)" userId="S::2416333@student.uwtsd.ac.uk::23feda1b-65e2-492c-ae18-55a2d000a88d" providerId="AD" clId="Web-{1247EDB3-C667-BA6E-92C4-A9562FE9F314}" dt="2026-06-26T13:24:47.263" v="179" actId="1076"/>
          <ac:graphicFrameMkLst>
            <pc:docMk/>
            <pc:sldMk cId="2124657319" sldId="263"/>
            <ac:graphicFrameMk id="4" creationId="{D850FFFE-4715-37CB-0895-B3CB42371690}"/>
          </ac:graphicFrameMkLst>
        </pc:graphicFrameChg>
      </pc:sldChg>
      <pc:sldChg chg="delSp modSp add del modNotes">
        <pc:chgData name="Georgel Milos (2416333)" userId="S::2416333@student.uwtsd.ac.uk::23feda1b-65e2-492c-ae18-55a2d000a88d" providerId="AD" clId="Web-{1247EDB3-C667-BA6E-92C4-A9562FE9F314}" dt="2026-06-26T13:45:26.532" v="374" actId="1076"/>
        <pc:sldMkLst>
          <pc:docMk/>
          <pc:sldMk cId="3997753694" sldId="264"/>
        </pc:sldMkLst>
        <pc:spChg chg="del mod">
          <ac:chgData name="Georgel Milos (2416333)" userId="S::2416333@student.uwtsd.ac.uk::23feda1b-65e2-492c-ae18-55a2d000a88d" providerId="AD" clId="Web-{1247EDB3-C667-BA6E-92C4-A9562FE9F314}" dt="2026-06-26T13:25:18.062" v="183"/>
          <ac:spMkLst>
            <pc:docMk/>
            <pc:sldMk cId="3997753694" sldId="264"/>
            <ac:spMk id="6" creationId="{77CF6AA4-8EEC-9B93-B397-068350D7D0C8}"/>
          </ac:spMkLst>
        </pc:spChg>
        <pc:graphicFrameChg chg="mod modGraphic">
          <ac:chgData name="Georgel Milos (2416333)" userId="S::2416333@student.uwtsd.ac.uk::23feda1b-65e2-492c-ae18-55a2d000a88d" providerId="AD" clId="Web-{1247EDB3-C667-BA6E-92C4-A9562FE9F314}" dt="2026-06-26T13:45:26.532" v="374" actId="1076"/>
          <ac:graphicFrameMkLst>
            <pc:docMk/>
            <pc:sldMk cId="3997753694" sldId="264"/>
            <ac:graphicFrameMk id="4" creationId="{58C0FD92-F2EF-E451-8F0A-E905A7241697}"/>
          </ac:graphicFrameMkLst>
        </pc:graphicFrameChg>
      </pc:sldChg>
      <pc:sldChg chg="addSp delSp modSp modNotes">
        <pc:chgData name="Georgel Milos (2416333)" userId="S::2416333@student.uwtsd.ac.uk::23feda1b-65e2-492c-ae18-55a2d000a88d" providerId="AD" clId="Web-{1247EDB3-C667-BA6E-92C4-A9562FE9F314}" dt="2026-06-26T13:30:25.617" v="271"/>
        <pc:sldMkLst>
          <pc:docMk/>
          <pc:sldMk cId="2850496628" sldId="265"/>
        </pc:sldMkLst>
        <pc:spChg chg="add del mod">
          <ac:chgData name="Georgel Milos (2416333)" userId="S::2416333@student.uwtsd.ac.uk::23feda1b-65e2-492c-ae18-55a2d000a88d" providerId="AD" clId="Web-{1247EDB3-C667-BA6E-92C4-A9562FE9F314}" dt="2026-06-26T13:30:00.959" v="252"/>
          <ac:spMkLst>
            <pc:docMk/>
            <pc:sldMk cId="2850496628" sldId="265"/>
            <ac:spMk id="3" creationId="{56EB538E-0D2C-5638-2ABD-289E90E3CC81}"/>
          </ac:spMkLst>
        </pc:spChg>
        <pc:spChg chg="add del mod">
          <ac:chgData name="Georgel Milos (2416333)" userId="S::2416333@student.uwtsd.ac.uk::23feda1b-65e2-492c-ae18-55a2d000a88d" providerId="AD" clId="Web-{1247EDB3-C667-BA6E-92C4-A9562FE9F314}" dt="2026-06-26T13:29:26.909" v="248"/>
          <ac:spMkLst>
            <pc:docMk/>
            <pc:sldMk cId="2850496628" sldId="265"/>
            <ac:spMk id="6" creationId="{605F34A5-0AFE-4B96-B1F9-FD864AAA493D}"/>
          </ac:spMkLst>
        </pc:spChg>
        <pc:spChg chg="add del mod">
          <ac:chgData name="Georgel Milos (2416333)" userId="S::2416333@student.uwtsd.ac.uk::23feda1b-65e2-492c-ae18-55a2d000a88d" providerId="AD" clId="Web-{1247EDB3-C667-BA6E-92C4-A9562FE9F314}" dt="2026-06-26T13:30:00.959" v="252"/>
          <ac:spMkLst>
            <pc:docMk/>
            <pc:sldMk cId="2850496628" sldId="265"/>
            <ac:spMk id="8" creationId="{13AE51B4-0A30-BF16-8EB9-C63541C11BAC}"/>
          </ac:spMkLst>
        </pc:spChg>
        <pc:graphicFrameChg chg="mod modGraphic">
          <ac:chgData name="Georgel Milos (2416333)" userId="S::2416333@student.uwtsd.ac.uk::23feda1b-65e2-492c-ae18-55a2d000a88d" providerId="AD" clId="Web-{1247EDB3-C667-BA6E-92C4-A9562FE9F314}" dt="2026-06-26T13:30:25.617" v="271"/>
          <ac:graphicFrameMkLst>
            <pc:docMk/>
            <pc:sldMk cId="2850496628" sldId="265"/>
            <ac:graphicFrameMk id="4" creationId="{E214AED6-4859-43C4-2778-C697C3106416}"/>
          </ac:graphicFrameMkLst>
        </pc:graphicFrameChg>
      </pc:sldChg>
      <pc:sldChg chg="addSp delSp modSp modNotes">
        <pc:chgData name="Georgel Milos (2416333)" userId="S::2416333@student.uwtsd.ac.uk::23feda1b-65e2-492c-ae18-55a2d000a88d" providerId="AD" clId="Web-{1247EDB3-C667-BA6E-92C4-A9562FE9F314}" dt="2026-06-26T13:32:45.815" v="353"/>
        <pc:sldMkLst>
          <pc:docMk/>
          <pc:sldMk cId="380953194" sldId="266"/>
        </pc:sldMkLst>
        <pc:spChg chg="add del mod">
          <ac:chgData name="Georgel Milos (2416333)" userId="S::2416333@student.uwtsd.ac.uk::23feda1b-65e2-492c-ae18-55a2d000a88d" providerId="AD" clId="Web-{1247EDB3-C667-BA6E-92C4-A9562FE9F314}" dt="2026-06-26T13:32:20.798" v="276" actId="20577"/>
          <ac:spMkLst>
            <pc:docMk/>
            <pc:sldMk cId="380953194" sldId="266"/>
            <ac:spMk id="3" creationId="{FD5FE1A9-26FD-EB58-A426-151C6FA05248}"/>
          </ac:spMkLst>
        </pc:spChg>
        <pc:spChg chg="add del mod">
          <ac:chgData name="Georgel Milos (2416333)" userId="S::2416333@student.uwtsd.ac.uk::23feda1b-65e2-492c-ae18-55a2d000a88d" providerId="AD" clId="Web-{1247EDB3-C667-BA6E-92C4-A9562FE9F314}" dt="2026-06-26T13:32:15.969" v="275"/>
          <ac:spMkLst>
            <pc:docMk/>
            <pc:sldMk cId="380953194" sldId="266"/>
            <ac:spMk id="6" creationId="{3152D621-7EBC-462D-666D-AC5563E0BC30}"/>
          </ac:spMkLst>
        </pc:spChg>
        <pc:graphicFrameChg chg="mod modGraphic">
          <ac:chgData name="Georgel Milos (2416333)" userId="S::2416333@student.uwtsd.ac.uk::23feda1b-65e2-492c-ae18-55a2d000a88d" providerId="AD" clId="Web-{1247EDB3-C667-BA6E-92C4-A9562FE9F314}" dt="2026-06-26T13:32:45.815" v="353"/>
          <ac:graphicFrameMkLst>
            <pc:docMk/>
            <pc:sldMk cId="380953194" sldId="266"/>
            <ac:graphicFrameMk id="4" creationId="{970F9731-2E97-4F23-7459-20124FE1AED2}"/>
          </ac:graphicFrameMkLst>
        </pc:graphicFrameChg>
      </pc:sldChg>
      <pc:sldChg chg="modSp modNotes">
        <pc:chgData name="Georgel Milos (2416333)" userId="S::2416333@student.uwtsd.ac.uk::23feda1b-65e2-492c-ae18-55a2d000a88d" providerId="AD" clId="Web-{1247EDB3-C667-BA6E-92C4-A9562FE9F314}" dt="2026-06-26T13:33:10.926" v="356"/>
        <pc:sldMkLst>
          <pc:docMk/>
          <pc:sldMk cId="1136622743" sldId="267"/>
        </pc:sldMkLst>
        <pc:spChg chg="mod">
          <ac:chgData name="Georgel Milos (2416333)" userId="S::2416333@student.uwtsd.ac.uk::23feda1b-65e2-492c-ae18-55a2d000a88d" providerId="AD" clId="Web-{1247EDB3-C667-BA6E-92C4-A9562FE9F314}" dt="2026-06-26T13:33:07.723" v="355" actId="20577"/>
          <ac:spMkLst>
            <pc:docMk/>
            <pc:sldMk cId="1136622743" sldId="267"/>
            <ac:spMk id="3" creationId="{7C6199DF-718F-4C76-EC26-1AF9875A3579}"/>
          </ac:spMkLst>
        </pc:spChg>
        <pc:graphicFrameChg chg="modGraphic">
          <ac:chgData name="Georgel Milos (2416333)" userId="S::2416333@student.uwtsd.ac.uk::23feda1b-65e2-492c-ae18-55a2d000a88d" providerId="AD" clId="Web-{1247EDB3-C667-BA6E-92C4-A9562FE9F314}" dt="2026-06-26T13:33:10.926" v="356"/>
          <ac:graphicFrameMkLst>
            <pc:docMk/>
            <pc:sldMk cId="1136622743" sldId="267"/>
            <ac:graphicFrameMk id="4" creationId="{B440F29F-ECAC-A7BD-C15C-B20FBC2DA4C4}"/>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ECA764-6C25-4AFD-BB0F-469435D5BFBF}" type="datetimeFigureOut">
              <a:t>26/06/2026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FAFB35-787D-4A81-A4D3-79EEFC485E0C}" type="slidenum">
              <a:t>‹#›</a:t>
            </a:fld>
            <a:endParaRPr lang="en-GB"/>
          </a:p>
        </p:txBody>
      </p:sp>
    </p:spTree>
    <p:extLst>
      <p:ext uri="{BB962C8B-B14F-4D97-AF65-F5344CB8AC3E}">
        <p14:creationId xmlns:p14="http://schemas.microsoft.com/office/powerpoint/2010/main" val="2387922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Founded in 2000 by Tim Steiner, Jonathan Faiman and Jason Gissing, the company transformed the traditional supermarket model by operating entirely online. Through significant investment in robotics, artificial intelligence and automated fulfilment </a:t>
            </a:r>
            <a:r>
              <a:rPr lang="en-US" dirty="0" err="1"/>
              <a:t>centres</a:t>
            </a:r>
            <a:r>
              <a:rPr lang="en-US" dirty="0"/>
              <a:t>, Ocado has developed a highly efficient retail and logistics system (Ocado Group, 2025).</a:t>
            </a:r>
          </a:p>
          <a:p>
            <a:r>
              <a:rPr lang="en-US"/>
              <a:t>Today, the company generates revenue through both online grocery sales and technology solutions provided to retailers worldwide. Its partnership with Marks &amp; Spencer has further strengthened its position within the UK grocery market.</a:t>
            </a:r>
            <a:endParaRPr lang="en-GB"/>
          </a:p>
        </p:txBody>
      </p:sp>
      <p:sp>
        <p:nvSpPr>
          <p:cNvPr id="4" name="Slide Number Placeholder 3"/>
          <p:cNvSpPr>
            <a:spLocks noGrp="1"/>
          </p:cNvSpPr>
          <p:nvPr>
            <p:ph type="sldNum" sz="quarter" idx="5"/>
          </p:nvPr>
        </p:nvSpPr>
        <p:spPr/>
        <p:txBody>
          <a:bodyPr/>
          <a:lstStyle/>
          <a:p>
            <a:fld id="{DBFAFB35-787D-4A81-A4D3-79EEFC485E0C}" type="slidenum">
              <a:t>2</a:t>
            </a:fld>
            <a:endParaRPr lang="en-GB"/>
          </a:p>
        </p:txBody>
      </p:sp>
    </p:spTree>
    <p:extLst>
      <p:ext uri="{BB962C8B-B14F-4D97-AF65-F5344CB8AC3E}">
        <p14:creationId xmlns:p14="http://schemas.microsoft.com/office/powerpoint/2010/main" val="2407964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Tim Steiner recognised the potential of online grocery shopping at a time when e-commerce was still developing. Rather than competing through traditional supermarkets, he focused on creating a technology-driven business model that prioritised convenience, efficiency and innovation.</a:t>
            </a:r>
            <a:endParaRPr lang="en-US">
              <a:ea typeface="Calibri" panose="020F0502020204030204"/>
              <a:cs typeface="Calibri" panose="020F0502020204030204"/>
            </a:endParaRPr>
          </a:p>
          <a:p>
            <a:endParaRPr lang="en-GB" dirty="0">
              <a:ea typeface="Calibri"/>
              <a:cs typeface="Calibri"/>
            </a:endParaRPr>
          </a:p>
          <a:p>
            <a:pPr>
              <a:lnSpc>
                <a:spcPct val="110000"/>
              </a:lnSpc>
              <a:spcBef>
                <a:spcPts val="1000"/>
              </a:spcBef>
            </a:pPr>
            <a:r>
              <a:rPr lang="en-GB" b="1"/>
              <a:t>Critical Analysis</a:t>
            </a:r>
            <a:endParaRPr lang="en-US"/>
          </a:p>
          <a:p>
            <a:pPr>
              <a:lnSpc>
                <a:spcPct val="110000"/>
              </a:lnSpc>
              <a:spcBef>
                <a:spcPts val="1000"/>
              </a:spcBef>
            </a:pPr>
            <a:r>
              <a:rPr lang="en-GB" dirty="0"/>
              <a:t>Tim Steiner's success demonstrates how entrepreneurs can </a:t>
            </a:r>
            <a:r>
              <a:rPr lang="en-GB" dirty="0" err="1"/>
              <a:t>identifygaps</a:t>
            </a:r>
            <a:r>
              <a:rPr lang="en-GB" dirty="0"/>
              <a:t> in the market and create innovative solutions that </a:t>
            </a:r>
            <a:r>
              <a:rPr lang="en-GB" dirty="0" err="1"/>
              <a:t>challengetraditional</a:t>
            </a:r>
            <a:r>
              <a:rPr lang="en-GB" dirty="0"/>
              <a:t> industries. His decision to invest heavily in </a:t>
            </a:r>
            <a:r>
              <a:rPr lang="en-GB" dirty="0" err="1"/>
              <a:t>technologycreated</a:t>
            </a:r>
            <a:r>
              <a:rPr lang="en-GB" dirty="0"/>
              <a:t> a sustainable competitive advantage that remains difficult </a:t>
            </a:r>
            <a:r>
              <a:rPr lang="en-GB" dirty="0" err="1"/>
              <a:t>forcompetitors</a:t>
            </a:r>
            <a:r>
              <a:rPr lang="en-GB" dirty="0"/>
              <a:t> to replicate.</a:t>
            </a:r>
            <a:endParaRPr lang="en-US" dirty="0"/>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DBFAFB35-787D-4A81-A4D3-79EEFC485E0C}" type="slidenum">
              <a:t>3</a:t>
            </a:fld>
            <a:endParaRPr lang="en-GB"/>
          </a:p>
        </p:txBody>
      </p:sp>
    </p:spTree>
    <p:extLst>
      <p:ext uri="{BB962C8B-B14F-4D97-AF65-F5344CB8AC3E}">
        <p14:creationId xmlns:p14="http://schemas.microsoft.com/office/powerpoint/2010/main" val="2992104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Ocado operates through two main business areas: online grocery retailing and technology solutions. This diversified business model allows the company to generate revenue from both consumers and business clients, reducing dependence on a single income source.</a:t>
            </a:r>
            <a:endParaRPr lang="en-US"/>
          </a:p>
        </p:txBody>
      </p:sp>
      <p:sp>
        <p:nvSpPr>
          <p:cNvPr id="4" name="Slide Number Placeholder 3"/>
          <p:cNvSpPr>
            <a:spLocks noGrp="1"/>
          </p:cNvSpPr>
          <p:nvPr>
            <p:ph type="sldNum" sz="quarter" idx="5"/>
          </p:nvPr>
        </p:nvSpPr>
        <p:spPr/>
        <p:txBody>
          <a:bodyPr/>
          <a:lstStyle/>
          <a:p>
            <a:fld id="{DBFAFB35-787D-4A81-A4D3-79EEFC485E0C}" type="slidenum">
              <a:t>4</a:t>
            </a:fld>
            <a:endParaRPr lang="en-GB"/>
          </a:p>
        </p:txBody>
      </p:sp>
    </p:spTree>
    <p:extLst>
      <p:ext uri="{BB962C8B-B14F-4D97-AF65-F5344CB8AC3E}">
        <p14:creationId xmlns:p14="http://schemas.microsoft.com/office/powerpoint/2010/main" val="903397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dirty="0"/>
              <a:t>A Unique Selling Proposition, or USP, refers to the </a:t>
            </a:r>
            <a:r>
              <a:rPr lang="en-GB" dirty="0" err="1"/>
              <a:t>distinctivefeature</a:t>
            </a:r>
            <a:r>
              <a:rPr lang="en-GB" dirty="0"/>
              <a:t> that differentiates a company from its </a:t>
            </a:r>
            <a:r>
              <a:rPr lang="en-GB" dirty="0" err="1"/>
              <a:t>competitors.Ocado's</a:t>
            </a:r>
            <a:r>
              <a:rPr lang="en-GB" dirty="0"/>
              <a:t> USP is its combination of online grocery retailing </a:t>
            </a:r>
            <a:r>
              <a:rPr lang="en-GB" dirty="0" err="1"/>
              <a:t>andadvanced</a:t>
            </a:r>
            <a:r>
              <a:rPr lang="en-GB" dirty="0"/>
              <a:t> technology-driven fulfilment solutions.</a:t>
            </a:r>
            <a:endParaRPr lang="en-US" dirty="0"/>
          </a:p>
          <a:p>
            <a:pPr>
              <a:lnSpc>
                <a:spcPct val="90000"/>
              </a:lnSpc>
              <a:spcBef>
                <a:spcPts val="1000"/>
              </a:spcBef>
            </a:pPr>
            <a:r>
              <a:rPr lang="en-GB" dirty="0"/>
              <a:t>Unlike traditional supermarkets, Ocado operates </a:t>
            </a:r>
            <a:r>
              <a:rPr lang="en-GB" dirty="0" err="1"/>
              <a:t>withoutphysical</a:t>
            </a:r>
            <a:r>
              <a:rPr lang="en-GB" dirty="0"/>
              <a:t> stores and relies on highly automated </a:t>
            </a:r>
            <a:r>
              <a:rPr lang="en-GB" dirty="0" err="1"/>
              <a:t>fulfilmentcentres</a:t>
            </a:r>
            <a:r>
              <a:rPr lang="en-GB" dirty="0"/>
              <a:t> powered by robotics and artificial intelligence.</a:t>
            </a:r>
          </a:p>
        </p:txBody>
      </p:sp>
      <p:sp>
        <p:nvSpPr>
          <p:cNvPr id="4" name="Slide Number Placeholder 3"/>
          <p:cNvSpPr>
            <a:spLocks noGrp="1"/>
          </p:cNvSpPr>
          <p:nvPr>
            <p:ph type="sldNum" sz="quarter" idx="5"/>
          </p:nvPr>
        </p:nvSpPr>
        <p:spPr/>
        <p:txBody>
          <a:bodyPr/>
          <a:lstStyle/>
          <a:p>
            <a:fld id="{DBFAFB35-787D-4A81-A4D3-79EEFC485E0C}" type="slidenum">
              <a:t>6</a:t>
            </a:fld>
            <a:endParaRPr lang="en-GB"/>
          </a:p>
        </p:txBody>
      </p:sp>
    </p:spTree>
    <p:extLst>
      <p:ext uri="{BB962C8B-B14F-4D97-AF65-F5344CB8AC3E}">
        <p14:creationId xmlns:p14="http://schemas.microsoft.com/office/powerpoint/2010/main" val="6263912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dirty="0"/>
              <a:t>A SWOT analysis helps </a:t>
            </a:r>
            <a:r>
              <a:rPr lang="en-GB" dirty="0" err="1"/>
              <a:t>organisationsunderstand</a:t>
            </a:r>
            <a:r>
              <a:rPr lang="en-GB" dirty="0"/>
              <a:t> their internal strengths </a:t>
            </a:r>
            <a:r>
              <a:rPr lang="en-GB" dirty="0" err="1"/>
              <a:t>andweaknesses</a:t>
            </a:r>
            <a:r>
              <a:rPr lang="en-GB" dirty="0"/>
              <a:t> while identifying </a:t>
            </a:r>
            <a:r>
              <a:rPr lang="en-GB" dirty="0" err="1"/>
              <a:t>externalopportunities</a:t>
            </a:r>
            <a:r>
              <a:rPr lang="en-GB" dirty="0"/>
              <a:t> and threats that </a:t>
            </a:r>
            <a:r>
              <a:rPr lang="en-GB" dirty="0" err="1"/>
              <a:t>mayinfluence</a:t>
            </a:r>
            <a:r>
              <a:rPr lang="en-GB" dirty="0"/>
              <a:t> future performance (</a:t>
            </a:r>
            <a:r>
              <a:rPr lang="en-GB" dirty="0" err="1"/>
              <a:t>Güreland</a:t>
            </a:r>
            <a:r>
              <a:rPr lang="en-GB" dirty="0"/>
              <a:t> Tat, 2017).</a:t>
            </a:r>
            <a:endParaRPr lang="en-US" dirty="0"/>
          </a:p>
          <a:p>
            <a:pPr marL="285750" indent="-285750">
              <a:lnSpc>
                <a:spcPct val="90000"/>
              </a:lnSpc>
              <a:spcBef>
                <a:spcPts val="1000"/>
              </a:spcBef>
              <a:buFont typeface="Arial"/>
              <a:buChar char="•"/>
            </a:pP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BFAFB35-787D-4A81-A4D3-79EEFC485E0C}" type="slidenum">
              <a:t>7</a:t>
            </a:fld>
            <a:endParaRPr lang="en-GB"/>
          </a:p>
        </p:txBody>
      </p:sp>
    </p:spTree>
    <p:extLst>
      <p:ext uri="{BB962C8B-B14F-4D97-AF65-F5344CB8AC3E}">
        <p14:creationId xmlns:p14="http://schemas.microsoft.com/office/powerpoint/2010/main" val="16640381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Market segmentation allows businesses to </a:t>
            </a:r>
            <a:r>
              <a:rPr lang="en-US" dirty="0" err="1"/>
              <a:t>dividecustomers</a:t>
            </a:r>
            <a:r>
              <a:rPr lang="en-US" dirty="0"/>
              <a:t> into groups based on shared </a:t>
            </a:r>
            <a:r>
              <a:rPr lang="en-US" dirty="0" err="1"/>
              <a:t>characteristics,enabling</a:t>
            </a:r>
            <a:r>
              <a:rPr lang="en-US" dirty="0"/>
              <a:t> more effective marketing and </a:t>
            </a:r>
            <a:r>
              <a:rPr lang="en-US" dirty="0" err="1"/>
              <a:t>customerengagement</a:t>
            </a:r>
            <a:r>
              <a:rPr lang="en-US" dirty="0"/>
              <a:t> strategies (Kotler et al., 2023).</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BFAFB35-787D-4A81-A4D3-79EEFC485E0C}" type="slidenum">
              <a:t>9</a:t>
            </a:fld>
            <a:endParaRPr lang="en-GB"/>
          </a:p>
        </p:txBody>
      </p:sp>
    </p:spTree>
    <p:extLst>
      <p:ext uri="{BB962C8B-B14F-4D97-AF65-F5344CB8AC3E}">
        <p14:creationId xmlns:p14="http://schemas.microsoft.com/office/powerpoint/2010/main" val="6558142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dirty="0"/>
              <a:t>The marketing mix helps businesses develop </a:t>
            </a:r>
            <a:r>
              <a:rPr lang="en-GB" dirty="0" err="1"/>
              <a:t>effectivestrategies</a:t>
            </a:r>
            <a:r>
              <a:rPr lang="en-GB" dirty="0"/>
              <a:t> by focusing on Product, Price, Place </a:t>
            </a:r>
            <a:r>
              <a:rPr lang="en-GB" dirty="0" err="1"/>
              <a:t>andPromotion</a:t>
            </a:r>
            <a:r>
              <a:rPr lang="en-GB" dirty="0"/>
              <a:t> (McCarthy, 1964).</a:t>
            </a:r>
            <a:endParaRPr lang="en-US" dirty="0"/>
          </a:p>
          <a:p>
            <a:pPr marL="285750" indent="-285750">
              <a:lnSpc>
                <a:spcPct val="90000"/>
              </a:lnSpc>
              <a:spcBef>
                <a:spcPts val="1000"/>
              </a:spcBef>
              <a:buFont typeface="Arial"/>
              <a:buChar char="•"/>
            </a:pP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BFAFB35-787D-4A81-A4D3-79EEFC485E0C}" type="slidenum">
              <a:t>10</a:t>
            </a:fld>
            <a:endParaRPr lang="en-GB"/>
          </a:p>
        </p:txBody>
      </p:sp>
    </p:spTree>
    <p:extLst>
      <p:ext uri="{BB962C8B-B14F-4D97-AF65-F5344CB8AC3E}">
        <p14:creationId xmlns:p14="http://schemas.microsoft.com/office/powerpoint/2010/main" val="3108234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digital-first business, Ocado relies heavily on </a:t>
            </a:r>
            <a:r>
              <a:rPr lang="en-GB" dirty="0" err="1"/>
              <a:t>onlinemarketing</a:t>
            </a:r>
            <a:r>
              <a:rPr lang="en-GB" dirty="0"/>
              <a:t> to attract customers, increase engagement </a:t>
            </a:r>
            <a:r>
              <a:rPr lang="en-GB" dirty="0" err="1"/>
              <a:t>andstrengthen</a:t>
            </a:r>
            <a:r>
              <a:rPr lang="en-GB" dirty="0"/>
              <a:t> brand loyalty. The company uses data-</a:t>
            </a:r>
            <a:r>
              <a:rPr lang="en-GB" dirty="0" err="1"/>
              <a:t>drivenmarketing</a:t>
            </a:r>
            <a:r>
              <a:rPr lang="en-GB" dirty="0"/>
              <a:t> techniques to personalise the shopping </a:t>
            </a:r>
            <a:r>
              <a:rPr lang="en-GB" dirty="0" err="1"/>
              <a:t>experienceand</a:t>
            </a:r>
            <a:r>
              <a:rPr lang="en-GB" dirty="0"/>
              <a:t> improve customer retention.</a:t>
            </a:r>
            <a:endParaRPr lang="en-US" dirty="0"/>
          </a:p>
        </p:txBody>
      </p:sp>
      <p:sp>
        <p:nvSpPr>
          <p:cNvPr id="4" name="Slide Number Placeholder 3"/>
          <p:cNvSpPr>
            <a:spLocks noGrp="1"/>
          </p:cNvSpPr>
          <p:nvPr>
            <p:ph type="sldNum" sz="quarter" idx="5"/>
          </p:nvPr>
        </p:nvSpPr>
        <p:spPr/>
        <p:txBody>
          <a:bodyPr/>
          <a:lstStyle/>
          <a:p>
            <a:fld id="{DBFAFB35-787D-4A81-A4D3-79EEFC485E0C}" type="slidenum">
              <a:t>11</a:t>
            </a:fld>
            <a:endParaRPr lang="en-GB"/>
          </a:p>
        </p:txBody>
      </p:sp>
    </p:spTree>
    <p:extLst>
      <p:ext uri="{BB962C8B-B14F-4D97-AF65-F5344CB8AC3E}">
        <p14:creationId xmlns:p14="http://schemas.microsoft.com/office/powerpoint/2010/main" val="11978873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Ocado has demonstrated significant revenue growth through </a:t>
            </a:r>
            <a:r>
              <a:rPr lang="en-GB" dirty="0" err="1"/>
              <a:t>itscombination</a:t>
            </a:r>
            <a:r>
              <a:rPr lang="en-GB" dirty="0"/>
              <a:t> of online grocery retailing and technology </a:t>
            </a:r>
            <a:r>
              <a:rPr lang="en-GB" dirty="0" err="1"/>
              <a:t>licensing.Continued</a:t>
            </a:r>
            <a:r>
              <a:rPr lang="en-GB" dirty="0"/>
              <a:t> investment in automation and innovation </a:t>
            </a:r>
            <a:r>
              <a:rPr lang="en-GB" dirty="0" err="1"/>
              <a:t>hassupported</a:t>
            </a:r>
            <a:r>
              <a:rPr lang="en-GB" dirty="0"/>
              <a:t> long-term expansion and market development.</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BFAFB35-787D-4A81-A4D3-79EEFC485E0C}" type="slidenum">
              <a:t>12</a:t>
            </a:fld>
            <a:endParaRPr lang="en-GB"/>
          </a:p>
        </p:txBody>
      </p:sp>
    </p:spTree>
    <p:extLst>
      <p:ext uri="{BB962C8B-B14F-4D97-AF65-F5344CB8AC3E}">
        <p14:creationId xmlns:p14="http://schemas.microsoft.com/office/powerpoint/2010/main" val="37892293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7E5A4-456D-047B-D374-E20BD56CBF1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DCB70EA-C50A-98BE-D2C7-E39B18CF0B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2D4036A-BE23-E3AE-B7CE-7F7C068C19E1}"/>
              </a:ext>
            </a:extLst>
          </p:cNvPr>
          <p:cNvSpPr>
            <a:spLocks noGrp="1"/>
          </p:cNvSpPr>
          <p:nvPr>
            <p:ph type="dt" sz="half" idx="10"/>
          </p:nvPr>
        </p:nvSpPr>
        <p:spPr/>
        <p:txBody>
          <a:bodyPr/>
          <a:lstStyle/>
          <a:p>
            <a:fld id="{EC36E4AA-0B00-4C11-8D24-8D9FC979DAF8}" type="datetimeFigureOut">
              <a:rPr lang="en-GB" smtClean="0"/>
              <a:t>26/06/2026</a:t>
            </a:fld>
            <a:endParaRPr lang="en-GB"/>
          </a:p>
        </p:txBody>
      </p:sp>
      <p:sp>
        <p:nvSpPr>
          <p:cNvPr id="5" name="Footer Placeholder 4">
            <a:extLst>
              <a:ext uri="{FF2B5EF4-FFF2-40B4-BE49-F238E27FC236}">
                <a16:creationId xmlns:a16="http://schemas.microsoft.com/office/drawing/2014/main" id="{5925927A-8F8A-E4AC-2F45-1A93422C82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AF6C25-22E9-1EE9-7E34-449553548626}"/>
              </a:ext>
            </a:extLst>
          </p:cNvPr>
          <p:cNvSpPr>
            <a:spLocks noGrp="1"/>
          </p:cNvSpPr>
          <p:nvPr>
            <p:ph type="sldNum" sz="quarter" idx="12"/>
          </p:nvPr>
        </p:nvSpPr>
        <p:spPr/>
        <p:txBody>
          <a:bodyPr/>
          <a:lstStyle/>
          <a:p>
            <a:fld id="{6CABCDFF-088A-45C5-820F-F48AEEF64DDD}" type="slidenum">
              <a:rPr lang="en-GB" smtClean="0"/>
              <a:t>‹#›</a:t>
            </a:fld>
            <a:endParaRPr lang="en-GB"/>
          </a:p>
        </p:txBody>
      </p:sp>
    </p:spTree>
    <p:extLst>
      <p:ext uri="{BB962C8B-B14F-4D97-AF65-F5344CB8AC3E}">
        <p14:creationId xmlns:p14="http://schemas.microsoft.com/office/powerpoint/2010/main" val="325062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4822C-0BC9-984A-3D4F-3C3C683DC5A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BFDB88C-C5CE-C235-C001-A4A8ED96061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B598B02-EC60-6B74-1B2B-119A7AE3E3A1}"/>
              </a:ext>
            </a:extLst>
          </p:cNvPr>
          <p:cNvSpPr>
            <a:spLocks noGrp="1"/>
          </p:cNvSpPr>
          <p:nvPr>
            <p:ph type="dt" sz="half" idx="10"/>
          </p:nvPr>
        </p:nvSpPr>
        <p:spPr/>
        <p:txBody>
          <a:bodyPr/>
          <a:lstStyle/>
          <a:p>
            <a:fld id="{EC36E4AA-0B00-4C11-8D24-8D9FC979DAF8}" type="datetimeFigureOut">
              <a:rPr lang="en-GB" smtClean="0"/>
              <a:t>26/06/2026</a:t>
            </a:fld>
            <a:endParaRPr lang="en-GB"/>
          </a:p>
        </p:txBody>
      </p:sp>
      <p:sp>
        <p:nvSpPr>
          <p:cNvPr id="5" name="Footer Placeholder 4">
            <a:extLst>
              <a:ext uri="{FF2B5EF4-FFF2-40B4-BE49-F238E27FC236}">
                <a16:creationId xmlns:a16="http://schemas.microsoft.com/office/drawing/2014/main" id="{06EA58B3-8B35-97C4-5EA2-E38BDD3B88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B62DE8-7937-720D-D0F3-DADFADDBE9AA}"/>
              </a:ext>
            </a:extLst>
          </p:cNvPr>
          <p:cNvSpPr>
            <a:spLocks noGrp="1"/>
          </p:cNvSpPr>
          <p:nvPr>
            <p:ph type="sldNum" sz="quarter" idx="12"/>
          </p:nvPr>
        </p:nvSpPr>
        <p:spPr/>
        <p:txBody>
          <a:bodyPr/>
          <a:lstStyle/>
          <a:p>
            <a:fld id="{6CABCDFF-088A-45C5-820F-F48AEEF64DDD}" type="slidenum">
              <a:rPr lang="en-GB" smtClean="0"/>
              <a:t>‹#›</a:t>
            </a:fld>
            <a:endParaRPr lang="en-GB"/>
          </a:p>
        </p:txBody>
      </p:sp>
    </p:spTree>
    <p:extLst>
      <p:ext uri="{BB962C8B-B14F-4D97-AF65-F5344CB8AC3E}">
        <p14:creationId xmlns:p14="http://schemas.microsoft.com/office/powerpoint/2010/main" val="693580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18F9E-50DA-E6C7-298C-F0BF72EEE82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922740B-634B-1F58-5EE4-2F6E6C10EF7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DCA9C94-887D-188F-DDD3-27138F15C651}"/>
              </a:ext>
            </a:extLst>
          </p:cNvPr>
          <p:cNvSpPr>
            <a:spLocks noGrp="1"/>
          </p:cNvSpPr>
          <p:nvPr>
            <p:ph type="dt" sz="half" idx="10"/>
          </p:nvPr>
        </p:nvSpPr>
        <p:spPr/>
        <p:txBody>
          <a:bodyPr/>
          <a:lstStyle/>
          <a:p>
            <a:fld id="{EC36E4AA-0B00-4C11-8D24-8D9FC979DAF8}" type="datetimeFigureOut">
              <a:rPr lang="en-GB" smtClean="0"/>
              <a:t>26/06/2026</a:t>
            </a:fld>
            <a:endParaRPr lang="en-GB"/>
          </a:p>
        </p:txBody>
      </p:sp>
      <p:sp>
        <p:nvSpPr>
          <p:cNvPr id="5" name="Footer Placeholder 4">
            <a:extLst>
              <a:ext uri="{FF2B5EF4-FFF2-40B4-BE49-F238E27FC236}">
                <a16:creationId xmlns:a16="http://schemas.microsoft.com/office/drawing/2014/main" id="{8F0FA9B7-DB53-5EF8-03BE-9A096BFC81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5D7E9C-7979-B59B-D44E-2E0112AB7C35}"/>
              </a:ext>
            </a:extLst>
          </p:cNvPr>
          <p:cNvSpPr>
            <a:spLocks noGrp="1"/>
          </p:cNvSpPr>
          <p:nvPr>
            <p:ph type="sldNum" sz="quarter" idx="12"/>
          </p:nvPr>
        </p:nvSpPr>
        <p:spPr/>
        <p:txBody>
          <a:bodyPr/>
          <a:lstStyle/>
          <a:p>
            <a:fld id="{6CABCDFF-088A-45C5-820F-F48AEEF64DDD}" type="slidenum">
              <a:rPr lang="en-GB" smtClean="0"/>
              <a:t>‹#›</a:t>
            </a:fld>
            <a:endParaRPr lang="en-GB"/>
          </a:p>
        </p:txBody>
      </p:sp>
    </p:spTree>
    <p:extLst>
      <p:ext uri="{BB962C8B-B14F-4D97-AF65-F5344CB8AC3E}">
        <p14:creationId xmlns:p14="http://schemas.microsoft.com/office/powerpoint/2010/main" val="356631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BDA78-F6E8-59DB-3DDB-220AB8ED973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C8030E8-A1CE-8F54-83DD-64ABB1609BB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D2A1B65-BD2E-E14B-52FB-69263AC359B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C2C875C-D589-3BB7-C20A-3C96602861F8}"/>
              </a:ext>
            </a:extLst>
          </p:cNvPr>
          <p:cNvSpPr>
            <a:spLocks noGrp="1"/>
          </p:cNvSpPr>
          <p:nvPr>
            <p:ph type="dt" sz="half" idx="10"/>
          </p:nvPr>
        </p:nvSpPr>
        <p:spPr/>
        <p:txBody>
          <a:bodyPr/>
          <a:lstStyle/>
          <a:p>
            <a:fld id="{EC36E4AA-0B00-4C11-8D24-8D9FC979DAF8}" type="datetimeFigureOut">
              <a:rPr lang="en-GB" smtClean="0"/>
              <a:t>26/06/2026</a:t>
            </a:fld>
            <a:endParaRPr lang="en-GB"/>
          </a:p>
        </p:txBody>
      </p:sp>
      <p:sp>
        <p:nvSpPr>
          <p:cNvPr id="6" name="Footer Placeholder 5">
            <a:extLst>
              <a:ext uri="{FF2B5EF4-FFF2-40B4-BE49-F238E27FC236}">
                <a16:creationId xmlns:a16="http://schemas.microsoft.com/office/drawing/2014/main" id="{0FCD21AE-D357-8590-7CD6-2C9261A9E6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8EB49C-C1D2-1BFB-4022-0C9FB4D00E34}"/>
              </a:ext>
            </a:extLst>
          </p:cNvPr>
          <p:cNvSpPr>
            <a:spLocks noGrp="1"/>
          </p:cNvSpPr>
          <p:nvPr>
            <p:ph type="sldNum" sz="quarter" idx="12"/>
          </p:nvPr>
        </p:nvSpPr>
        <p:spPr/>
        <p:txBody>
          <a:bodyPr/>
          <a:lstStyle/>
          <a:p>
            <a:fld id="{6CABCDFF-088A-45C5-820F-F48AEEF64DDD}" type="slidenum">
              <a:rPr lang="en-GB" smtClean="0"/>
              <a:t>‹#›</a:t>
            </a:fld>
            <a:endParaRPr lang="en-GB"/>
          </a:p>
        </p:txBody>
      </p:sp>
    </p:spTree>
    <p:extLst>
      <p:ext uri="{BB962C8B-B14F-4D97-AF65-F5344CB8AC3E}">
        <p14:creationId xmlns:p14="http://schemas.microsoft.com/office/powerpoint/2010/main" val="1892690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ACF0C-A374-BBFB-AE88-E1561008C92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0229999-62D2-9C71-6BFA-04787F73AF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A8237B2-0EDB-25C9-6F97-C61DF8C7275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4AC14CA-743F-D640-F84A-9EA438209D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C91758A-3893-8023-FED8-188C1971401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93EFD6D-BFFE-995F-B906-FB2837B7DA1A}"/>
              </a:ext>
            </a:extLst>
          </p:cNvPr>
          <p:cNvSpPr>
            <a:spLocks noGrp="1"/>
          </p:cNvSpPr>
          <p:nvPr>
            <p:ph type="dt" sz="half" idx="10"/>
          </p:nvPr>
        </p:nvSpPr>
        <p:spPr/>
        <p:txBody>
          <a:bodyPr/>
          <a:lstStyle/>
          <a:p>
            <a:fld id="{EC36E4AA-0B00-4C11-8D24-8D9FC979DAF8}" type="datetimeFigureOut">
              <a:rPr lang="en-GB" smtClean="0"/>
              <a:t>26/06/2026</a:t>
            </a:fld>
            <a:endParaRPr lang="en-GB"/>
          </a:p>
        </p:txBody>
      </p:sp>
      <p:sp>
        <p:nvSpPr>
          <p:cNvPr id="8" name="Footer Placeholder 7">
            <a:extLst>
              <a:ext uri="{FF2B5EF4-FFF2-40B4-BE49-F238E27FC236}">
                <a16:creationId xmlns:a16="http://schemas.microsoft.com/office/drawing/2014/main" id="{37D176C5-AABA-0859-E792-0C8BEC7EDE8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8533591-89D3-E73F-5EA0-FC9D81057153}"/>
              </a:ext>
            </a:extLst>
          </p:cNvPr>
          <p:cNvSpPr>
            <a:spLocks noGrp="1"/>
          </p:cNvSpPr>
          <p:nvPr>
            <p:ph type="sldNum" sz="quarter" idx="12"/>
          </p:nvPr>
        </p:nvSpPr>
        <p:spPr/>
        <p:txBody>
          <a:bodyPr/>
          <a:lstStyle/>
          <a:p>
            <a:fld id="{6CABCDFF-088A-45C5-820F-F48AEEF64DDD}" type="slidenum">
              <a:rPr lang="en-GB" smtClean="0"/>
              <a:t>‹#›</a:t>
            </a:fld>
            <a:endParaRPr lang="en-GB"/>
          </a:p>
        </p:txBody>
      </p:sp>
    </p:spTree>
    <p:extLst>
      <p:ext uri="{BB962C8B-B14F-4D97-AF65-F5344CB8AC3E}">
        <p14:creationId xmlns:p14="http://schemas.microsoft.com/office/powerpoint/2010/main" val="1765512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72E16-B9CF-89B0-EB3A-E99C07DB840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F17472A-7D16-F957-72BC-CD66ABEF73BA}"/>
              </a:ext>
            </a:extLst>
          </p:cNvPr>
          <p:cNvSpPr>
            <a:spLocks noGrp="1"/>
          </p:cNvSpPr>
          <p:nvPr>
            <p:ph type="dt" sz="half" idx="10"/>
          </p:nvPr>
        </p:nvSpPr>
        <p:spPr/>
        <p:txBody>
          <a:bodyPr/>
          <a:lstStyle/>
          <a:p>
            <a:fld id="{EC36E4AA-0B00-4C11-8D24-8D9FC979DAF8}" type="datetimeFigureOut">
              <a:rPr lang="en-GB" smtClean="0"/>
              <a:t>26/06/2026</a:t>
            </a:fld>
            <a:endParaRPr lang="en-GB"/>
          </a:p>
        </p:txBody>
      </p:sp>
      <p:sp>
        <p:nvSpPr>
          <p:cNvPr id="4" name="Footer Placeholder 3">
            <a:extLst>
              <a:ext uri="{FF2B5EF4-FFF2-40B4-BE49-F238E27FC236}">
                <a16:creationId xmlns:a16="http://schemas.microsoft.com/office/drawing/2014/main" id="{50C90422-3CF8-AD81-1219-4C000EB18D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880D7B1-C094-B55F-0EDB-130B0856BEFA}"/>
              </a:ext>
            </a:extLst>
          </p:cNvPr>
          <p:cNvSpPr>
            <a:spLocks noGrp="1"/>
          </p:cNvSpPr>
          <p:nvPr>
            <p:ph type="sldNum" sz="quarter" idx="12"/>
          </p:nvPr>
        </p:nvSpPr>
        <p:spPr/>
        <p:txBody>
          <a:bodyPr/>
          <a:lstStyle/>
          <a:p>
            <a:fld id="{6CABCDFF-088A-45C5-820F-F48AEEF64DDD}" type="slidenum">
              <a:rPr lang="en-GB" smtClean="0"/>
              <a:t>‹#›</a:t>
            </a:fld>
            <a:endParaRPr lang="en-GB"/>
          </a:p>
        </p:txBody>
      </p:sp>
    </p:spTree>
    <p:extLst>
      <p:ext uri="{BB962C8B-B14F-4D97-AF65-F5344CB8AC3E}">
        <p14:creationId xmlns:p14="http://schemas.microsoft.com/office/powerpoint/2010/main" val="3204406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A44120-9E15-CD1B-5583-CCFA72145A61}"/>
              </a:ext>
            </a:extLst>
          </p:cNvPr>
          <p:cNvSpPr>
            <a:spLocks noGrp="1"/>
          </p:cNvSpPr>
          <p:nvPr>
            <p:ph type="dt" sz="half" idx="10"/>
          </p:nvPr>
        </p:nvSpPr>
        <p:spPr/>
        <p:txBody>
          <a:bodyPr/>
          <a:lstStyle/>
          <a:p>
            <a:fld id="{EC36E4AA-0B00-4C11-8D24-8D9FC979DAF8}" type="datetimeFigureOut">
              <a:rPr lang="en-GB" smtClean="0"/>
              <a:t>26/06/2026</a:t>
            </a:fld>
            <a:endParaRPr lang="en-GB"/>
          </a:p>
        </p:txBody>
      </p:sp>
      <p:sp>
        <p:nvSpPr>
          <p:cNvPr id="3" name="Footer Placeholder 2">
            <a:extLst>
              <a:ext uri="{FF2B5EF4-FFF2-40B4-BE49-F238E27FC236}">
                <a16:creationId xmlns:a16="http://schemas.microsoft.com/office/drawing/2014/main" id="{838FB151-9A52-8921-2DD4-D153B549B2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61B9A3-61B4-46B3-6C58-530269A5A3A0}"/>
              </a:ext>
            </a:extLst>
          </p:cNvPr>
          <p:cNvSpPr>
            <a:spLocks noGrp="1"/>
          </p:cNvSpPr>
          <p:nvPr>
            <p:ph type="sldNum" sz="quarter" idx="12"/>
          </p:nvPr>
        </p:nvSpPr>
        <p:spPr/>
        <p:txBody>
          <a:bodyPr/>
          <a:lstStyle/>
          <a:p>
            <a:fld id="{6CABCDFF-088A-45C5-820F-F48AEEF64DDD}" type="slidenum">
              <a:rPr lang="en-GB" smtClean="0"/>
              <a:t>‹#›</a:t>
            </a:fld>
            <a:endParaRPr lang="en-GB"/>
          </a:p>
        </p:txBody>
      </p:sp>
    </p:spTree>
    <p:extLst>
      <p:ext uri="{BB962C8B-B14F-4D97-AF65-F5344CB8AC3E}">
        <p14:creationId xmlns:p14="http://schemas.microsoft.com/office/powerpoint/2010/main" val="2900753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75E4A-A80F-B2B7-1F9F-2110E0C2AEE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00E3E04-81F8-2E1C-A824-251D560322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CE204F9-52D1-C453-04B9-B1F93F80E7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FDD043F-498F-8514-E8D2-A94FB77E1305}"/>
              </a:ext>
            </a:extLst>
          </p:cNvPr>
          <p:cNvSpPr>
            <a:spLocks noGrp="1"/>
          </p:cNvSpPr>
          <p:nvPr>
            <p:ph type="dt" sz="half" idx="10"/>
          </p:nvPr>
        </p:nvSpPr>
        <p:spPr/>
        <p:txBody>
          <a:bodyPr/>
          <a:lstStyle/>
          <a:p>
            <a:fld id="{EC36E4AA-0B00-4C11-8D24-8D9FC979DAF8}" type="datetimeFigureOut">
              <a:rPr lang="en-GB" smtClean="0"/>
              <a:t>26/06/2026</a:t>
            </a:fld>
            <a:endParaRPr lang="en-GB"/>
          </a:p>
        </p:txBody>
      </p:sp>
      <p:sp>
        <p:nvSpPr>
          <p:cNvPr id="6" name="Footer Placeholder 5">
            <a:extLst>
              <a:ext uri="{FF2B5EF4-FFF2-40B4-BE49-F238E27FC236}">
                <a16:creationId xmlns:a16="http://schemas.microsoft.com/office/drawing/2014/main" id="{8B732100-B07E-32A7-4DD9-35BD8DEEA9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CC942F-098F-756D-762A-9FC65E1723EA}"/>
              </a:ext>
            </a:extLst>
          </p:cNvPr>
          <p:cNvSpPr>
            <a:spLocks noGrp="1"/>
          </p:cNvSpPr>
          <p:nvPr>
            <p:ph type="sldNum" sz="quarter" idx="12"/>
          </p:nvPr>
        </p:nvSpPr>
        <p:spPr/>
        <p:txBody>
          <a:bodyPr/>
          <a:lstStyle/>
          <a:p>
            <a:fld id="{6CABCDFF-088A-45C5-820F-F48AEEF64DDD}" type="slidenum">
              <a:rPr lang="en-GB" smtClean="0"/>
              <a:t>‹#›</a:t>
            </a:fld>
            <a:endParaRPr lang="en-GB"/>
          </a:p>
        </p:txBody>
      </p:sp>
    </p:spTree>
    <p:extLst>
      <p:ext uri="{BB962C8B-B14F-4D97-AF65-F5344CB8AC3E}">
        <p14:creationId xmlns:p14="http://schemas.microsoft.com/office/powerpoint/2010/main" val="1677464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E96F1-CDA0-BFA0-EFAD-1354C927CDE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B895A7C-364E-A859-AC7A-38E362AFF1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006D01-3459-7D9B-5940-702BC56F34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666DFE9-9995-0197-D233-ED23D7BCFA0F}"/>
              </a:ext>
            </a:extLst>
          </p:cNvPr>
          <p:cNvSpPr>
            <a:spLocks noGrp="1"/>
          </p:cNvSpPr>
          <p:nvPr>
            <p:ph type="dt" sz="half" idx="10"/>
          </p:nvPr>
        </p:nvSpPr>
        <p:spPr/>
        <p:txBody>
          <a:bodyPr/>
          <a:lstStyle/>
          <a:p>
            <a:fld id="{EC36E4AA-0B00-4C11-8D24-8D9FC979DAF8}" type="datetimeFigureOut">
              <a:rPr lang="en-GB" smtClean="0"/>
              <a:t>26/06/2026</a:t>
            </a:fld>
            <a:endParaRPr lang="en-GB"/>
          </a:p>
        </p:txBody>
      </p:sp>
      <p:sp>
        <p:nvSpPr>
          <p:cNvPr id="6" name="Footer Placeholder 5">
            <a:extLst>
              <a:ext uri="{FF2B5EF4-FFF2-40B4-BE49-F238E27FC236}">
                <a16:creationId xmlns:a16="http://schemas.microsoft.com/office/drawing/2014/main" id="{E0833455-ADC5-D1AD-24C1-B56B276B8A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757FA-EE0D-63AC-9DE5-D910A45D965C}"/>
              </a:ext>
            </a:extLst>
          </p:cNvPr>
          <p:cNvSpPr>
            <a:spLocks noGrp="1"/>
          </p:cNvSpPr>
          <p:nvPr>
            <p:ph type="sldNum" sz="quarter" idx="12"/>
          </p:nvPr>
        </p:nvSpPr>
        <p:spPr/>
        <p:txBody>
          <a:bodyPr/>
          <a:lstStyle/>
          <a:p>
            <a:fld id="{6CABCDFF-088A-45C5-820F-F48AEEF64DDD}" type="slidenum">
              <a:rPr lang="en-GB" smtClean="0"/>
              <a:t>‹#›</a:t>
            </a:fld>
            <a:endParaRPr lang="en-GB"/>
          </a:p>
        </p:txBody>
      </p:sp>
    </p:spTree>
    <p:extLst>
      <p:ext uri="{BB962C8B-B14F-4D97-AF65-F5344CB8AC3E}">
        <p14:creationId xmlns:p14="http://schemas.microsoft.com/office/powerpoint/2010/main" val="422372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C7B6A-E56B-33E1-45A6-1A0645CB475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D7D6C01-76A5-F4F0-2F0C-A4C77FB7961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5C1CC6-CD50-04C2-FF91-2C98D5D05112}"/>
              </a:ext>
            </a:extLst>
          </p:cNvPr>
          <p:cNvSpPr>
            <a:spLocks noGrp="1"/>
          </p:cNvSpPr>
          <p:nvPr>
            <p:ph type="dt" sz="half" idx="10"/>
          </p:nvPr>
        </p:nvSpPr>
        <p:spPr/>
        <p:txBody>
          <a:bodyPr/>
          <a:lstStyle/>
          <a:p>
            <a:fld id="{EC36E4AA-0B00-4C11-8D24-8D9FC979DAF8}" type="datetimeFigureOut">
              <a:rPr lang="en-GB" smtClean="0"/>
              <a:t>26/06/2026</a:t>
            </a:fld>
            <a:endParaRPr lang="en-GB"/>
          </a:p>
        </p:txBody>
      </p:sp>
      <p:sp>
        <p:nvSpPr>
          <p:cNvPr id="5" name="Footer Placeholder 4">
            <a:extLst>
              <a:ext uri="{FF2B5EF4-FFF2-40B4-BE49-F238E27FC236}">
                <a16:creationId xmlns:a16="http://schemas.microsoft.com/office/drawing/2014/main" id="{6E445B36-C707-330F-1CE1-03419B7DDF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C35EF0-A4BD-8963-DD7E-5DA987E5A76E}"/>
              </a:ext>
            </a:extLst>
          </p:cNvPr>
          <p:cNvSpPr>
            <a:spLocks noGrp="1"/>
          </p:cNvSpPr>
          <p:nvPr>
            <p:ph type="sldNum" sz="quarter" idx="12"/>
          </p:nvPr>
        </p:nvSpPr>
        <p:spPr/>
        <p:txBody>
          <a:bodyPr/>
          <a:lstStyle/>
          <a:p>
            <a:fld id="{6CABCDFF-088A-45C5-820F-F48AEEF64DDD}" type="slidenum">
              <a:rPr lang="en-GB" smtClean="0"/>
              <a:t>‹#›</a:t>
            </a:fld>
            <a:endParaRPr lang="en-GB"/>
          </a:p>
        </p:txBody>
      </p:sp>
    </p:spTree>
    <p:extLst>
      <p:ext uri="{BB962C8B-B14F-4D97-AF65-F5344CB8AC3E}">
        <p14:creationId xmlns:p14="http://schemas.microsoft.com/office/powerpoint/2010/main" val="2009083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CBD32F-548D-8ADB-CDC8-643CDA7580D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367584B-5681-BD0B-3207-089262E8CC3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3F780A8-1F4C-0574-0D8A-DCC14594B7DC}"/>
              </a:ext>
            </a:extLst>
          </p:cNvPr>
          <p:cNvSpPr>
            <a:spLocks noGrp="1"/>
          </p:cNvSpPr>
          <p:nvPr>
            <p:ph type="dt" sz="half" idx="10"/>
          </p:nvPr>
        </p:nvSpPr>
        <p:spPr/>
        <p:txBody>
          <a:bodyPr/>
          <a:lstStyle/>
          <a:p>
            <a:fld id="{EC36E4AA-0B00-4C11-8D24-8D9FC979DAF8}" type="datetimeFigureOut">
              <a:rPr lang="en-GB" smtClean="0"/>
              <a:t>26/06/2026</a:t>
            </a:fld>
            <a:endParaRPr lang="en-GB"/>
          </a:p>
        </p:txBody>
      </p:sp>
      <p:sp>
        <p:nvSpPr>
          <p:cNvPr id="5" name="Footer Placeholder 4">
            <a:extLst>
              <a:ext uri="{FF2B5EF4-FFF2-40B4-BE49-F238E27FC236}">
                <a16:creationId xmlns:a16="http://schemas.microsoft.com/office/drawing/2014/main" id="{14B1F5FF-59AF-1782-5E1D-F1582C4534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1A0461-8968-7E60-7875-A83AD4506E68}"/>
              </a:ext>
            </a:extLst>
          </p:cNvPr>
          <p:cNvSpPr>
            <a:spLocks noGrp="1"/>
          </p:cNvSpPr>
          <p:nvPr>
            <p:ph type="sldNum" sz="quarter" idx="12"/>
          </p:nvPr>
        </p:nvSpPr>
        <p:spPr/>
        <p:txBody>
          <a:bodyPr/>
          <a:lstStyle/>
          <a:p>
            <a:fld id="{6CABCDFF-088A-45C5-820F-F48AEEF64DDD}" type="slidenum">
              <a:rPr lang="en-GB" smtClean="0"/>
              <a:t>‹#›</a:t>
            </a:fld>
            <a:endParaRPr lang="en-GB"/>
          </a:p>
        </p:txBody>
      </p:sp>
    </p:spTree>
    <p:extLst>
      <p:ext uri="{BB962C8B-B14F-4D97-AF65-F5344CB8AC3E}">
        <p14:creationId xmlns:p14="http://schemas.microsoft.com/office/powerpoint/2010/main" val="3806265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FAA55F-A401-6945-90E4-872167AA09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4C572D4-1381-DB7C-C0E6-5C865F9DF6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1F29FB8-4FC9-F721-78FB-88A2D0F644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C36E4AA-0B00-4C11-8D24-8D9FC979DAF8}" type="datetimeFigureOut">
              <a:rPr lang="en-GB" smtClean="0"/>
              <a:t>26/06/2026</a:t>
            </a:fld>
            <a:endParaRPr lang="en-GB"/>
          </a:p>
        </p:txBody>
      </p:sp>
      <p:sp>
        <p:nvSpPr>
          <p:cNvPr id="5" name="Footer Placeholder 4">
            <a:extLst>
              <a:ext uri="{FF2B5EF4-FFF2-40B4-BE49-F238E27FC236}">
                <a16:creationId xmlns:a16="http://schemas.microsoft.com/office/drawing/2014/main" id="{3FB6CE73-12C5-8E08-9048-E4F7E34908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B92166-1746-D2B9-86D6-CE6CE3E475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CABCDFF-088A-45C5-820F-F48AEEF64DDD}" type="slidenum">
              <a:rPr lang="en-GB" smtClean="0"/>
              <a:t>‹#›</a:t>
            </a:fld>
            <a:endParaRPr lang="en-GB"/>
          </a:p>
        </p:txBody>
      </p:sp>
    </p:spTree>
    <p:extLst>
      <p:ext uri="{BB962C8B-B14F-4D97-AF65-F5344CB8AC3E}">
        <p14:creationId xmlns:p14="http://schemas.microsoft.com/office/powerpoint/2010/main" val="2986267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ocadogroup.com/investors/results-and-presentations/financial-year-2024-annual-report" TargetMode="External"/><Relationship Id="rId7" Type="http://schemas.openxmlformats.org/officeDocument/2006/relationships/hyperlink" Target="https://www.ocadogroup.com/" TargetMode="External"/><Relationship Id="rId2" Type="http://schemas.openxmlformats.org/officeDocument/2006/relationships/hyperlink" Target="https://www.ocadogroup.com/investors/results-and-presentations/financial-year-2024-annual-report?utm_source=chatgpt.com" TargetMode="External"/><Relationship Id="rId1" Type="http://schemas.openxmlformats.org/officeDocument/2006/relationships/slideLayout" Target="../slideLayouts/slideLayout2.xml"/><Relationship Id="rId6" Type="http://schemas.openxmlformats.org/officeDocument/2006/relationships/hyperlink" Target="https://www.ocadogroup.com/?utm_source=chatgpt.com" TargetMode="External"/><Relationship Id="rId5" Type="http://schemas.openxmlformats.org/officeDocument/2006/relationships/hyperlink" Target="https://www.ocadogroup.com/investors/results-and-presentations/full-year-results-2024" TargetMode="External"/><Relationship Id="rId4" Type="http://schemas.openxmlformats.org/officeDocument/2006/relationships/hyperlink" Target="https://www.ocadogroup.com/investors/results-and-presentations/full-year-results-2024?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E37898DD-81A1-ADA2-4637-67B93F259C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58" r="26747" b="8635"/>
          <a:stretch>
            <a:fillRect/>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D94B34-4BAC-5891-FF81-A7963F04FB8A}"/>
              </a:ext>
            </a:extLst>
          </p:cNvPr>
          <p:cNvSpPr>
            <a:spLocks noGrp="1"/>
          </p:cNvSpPr>
          <p:nvPr>
            <p:ph type="ctrTitle"/>
          </p:nvPr>
        </p:nvSpPr>
        <p:spPr>
          <a:xfrm>
            <a:off x="371094" y="1161288"/>
            <a:ext cx="3438144" cy="1124712"/>
          </a:xfrm>
        </p:spPr>
        <p:txBody>
          <a:bodyPr vert="horz" lIns="91440" tIns="45720" rIns="91440" bIns="45720" rtlCol="0" anchor="b">
            <a:normAutofit/>
          </a:bodyPr>
          <a:lstStyle/>
          <a:p>
            <a:r>
              <a:rPr lang="en-US" sz="2400" b="1" dirty="0"/>
              <a:t>Entrepreneurship Portfolio</a:t>
            </a:r>
            <a:br>
              <a:rPr lang="en-US" sz="2400" b="1" dirty="0"/>
            </a:br>
            <a:endParaRPr lang="en-US" sz="2400" dirty="0"/>
          </a:p>
        </p:txBody>
      </p:sp>
      <p:sp>
        <p:nvSpPr>
          <p:cNvPr id="1035" name="Rectangle 103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4C9242BA-78BE-2650-16F7-7FD47C068AEA}"/>
              </a:ext>
            </a:extLst>
          </p:cNvPr>
          <p:cNvSpPr>
            <a:spLocks noGrp="1"/>
          </p:cNvSpPr>
          <p:nvPr>
            <p:ph type="subTitle" idx="1"/>
          </p:nvPr>
        </p:nvSpPr>
        <p:spPr>
          <a:xfrm>
            <a:off x="385608" y="2732568"/>
            <a:ext cx="4048506" cy="3207258"/>
          </a:xfrm>
        </p:spPr>
        <p:txBody>
          <a:bodyPr vert="horz" lIns="91440" tIns="45720" rIns="91440" bIns="45720" rtlCol="0" anchor="t">
            <a:normAutofit fontScale="92500" lnSpcReduction="20000"/>
          </a:bodyPr>
          <a:lstStyle/>
          <a:p>
            <a:pPr algn="l"/>
            <a:r>
              <a:rPr lang="en-US" sz="1700" b="1" dirty="0"/>
              <a:t>Ocado Group plc: An Analysis of Entrepreneurship, Marketing and Business Growth</a:t>
            </a:r>
          </a:p>
          <a:p>
            <a:pPr algn="l"/>
            <a:endParaRPr lang="en-US" sz="1700" b="1" dirty="0"/>
          </a:p>
          <a:p>
            <a:pPr algn="l"/>
            <a:r>
              <a:rPr lang="en-US" sz="1700" b="1" dirty="0"/>
              <a:t>Entrepreneur:</a:t>
            </a:r>
            <a:r>
              <a:rPr lang="en-US" sz="1700" dirty="0"/>
              <a:t> Tim Steiner</a:t>
            </a:r>
          </a:p>
          <a:p>
            <a:pPr algn="l"/>
            <a:endParaRPr lang="en-US" sz="1700" b="1" dirty="0"/>
          </a:p>
          <a:p>
            <a:pPr algn="l"/>
            <a:r>
              <a:rPr lang="en-US" sz="1700" b="1" dirty="0"/>
              <a:t>Student Name:</a:t>
            </a:r>
            <a:r>
              <a:rPr lang="en-US" sz="1700" dirty="0"/>
              <a:t> </a:t>
            </a:r>
            <a:r>
              <a:rPr lang="en-US" sz="1700"/>
              <a:t>Georgel Milos (2416333)</a:t>
            </a:r>
          </a:p>
          <a:p>
            <a:pPr algn="l"/>
            <a:endParaRPr lang="en-US" sz="1700" b="1" dirty="0"/>
          </a:p>
          <a:p>
            <a:pPr algn="l"/>
            <a:r>
              <a:rPr lang="en-US" sz="1700" b="1" dirty="0"/>
              <a:t>Module:</a:t>
            </a:r>
            <a:r>
              <a:rPr lang="en-US" sz="1700" dirty="0"/>
              <a:t> Entrepreneurship</a:t>
            </a:r>
          </a:p>
          <a:p>
            <a:pPr algn="l"/>
            <a:endParaRPr lang="en-US" sz="1700" b="1" dirty="0"/>
          </a:p>
          <a:p>
            <a:pPr algn="l"/>
            <a:r>
              <a:rPr lang="en-US" sz="1700" b="1" dirty="0"/>
              <a:t>Module Code:</a:t>
            </a:r>
            <a:r>
              <a:rPr lang="en-US" sz="1700" dirty="0"/>
              <a:t> LCBB5013</a:t>
            </a:r>
          </a:p>
          <a:p>
            <a:pPr indent="-228600" algn="l">
              <a:buFont typeface="Arial" panose="020B0604020202020204" pitchFamily="34" charset="0"/>
              <a:buChar char="•"/>
            </a:pPr>
            <a:endParaRPr lang="en-US" sz="1700" dirty="0"/>
          </a:p>
        </p:txBody>
      </p:sp>
    </p:spTree>
    <p:extLst>
      <p:ext uri="{BB962C8B-B14F-4D97-AF65-F5344CB8AC3E}">
        <p14:creationId xmlns:p14="http://schemas.microsoft.com/office/powerpoint/2010/main" val="26610708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E89FC0-E6DB-3D7D-0376-8FCF28CF8B18}"/>
              </a:ext>
            </a:extLst>
          </p:cNvPr>
          <p:cNvSpPr>
            <a:spLocks noGrp="1"/>
          </p:cNvSpPr>
          <p:nvPr>
            <p:ph type="title"/>
          </p:nvPr>
        </p:nvSpPr>
        <p:spPr>
          <a:xfrm>
            <a:off x="572493" y="238539"/>
            <a:ext cx="11018520" cy="1434415"/>
          </a:xfrm>
        </p:spPr>
        <p:txBody>
          <a:bodyPr anchor="b">
            <a:normAutofit/>
          </a:bodyPr>
          <a:lstStyle/>
          <a:p>
            <a:r>
              <a:rPr lang="en-GB" sz="5400"/>
              <a:t>Introduction to Ocado</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59CA45-2D3E-4A83-3E6D-B7C686A2A73A}"/>
              </a:ext>
            </a:extLst>
          </p:cNvPr>
          <p:cNvSpPr>
            <a:spLocks noGrp="1"/>
          </p:cNvSpPr>
          <p:nvPr>
            <p:ph idx="1"/>
          </p:nvPr>
        </p:nvSpPr>
        <p:spPr>
          <a:xfrm>
            <a:off x="572493" y="2071316"/>
            <a:ext cx="6713552" cy="4119172"/>
          </a:xfrm>
        </p:spPr>
        <p:txBody>
          <a:bodyPr anchor="t">
            <a:normAutofit/>
          </a:bodyPr>
          <a:lstStyle/>
          <a:p>
            <a:pPr marL="0" indent="0">
              <a:buNone/>
            </a:pPr>
            <a:r>
              <a:rPr lang="en-GB" sz="2000" dirty="0"/>
              <a:t>Ocado Group plc is one of the UK's leading online grocery retailers and technology </a:t>
            </a:r>
            <a:r>
              <a:rPr lang="en-GB" sz="2000"/>
              <a:t>businesses.</a:t>
            </a:r>
            <a:endParaRPr lang="en-US" sz="2000"/>
          </a:p>
          <a:p>
            <a:pPr marL="0" indent="0">
              <a:buNone/>
            </a:pPr>
            <a:r>
              <a:rPr lang="en-GB" sz="2000" b="1" dirty="0"/>
              <a:t>Key Facts</a:t>
            </a:r>
          </a:p>
          <a:p>
            <a:r>
              <a:rPr lang="en-GB" sz="2000" dirty="0"/>
              <a:t>Founded in 2000 </a:t>
            </a:r>
          </a:p>
          <a:p>
            <a:r>
              <a:rPr lang="en-GB" sz="2000" dirty="0"/>
              <a:t>Headquarters: Hatfield, England </a:t>
            </a:r>
          </a:p>
          <a:p>
            <a:r>
              <a:rPr lang="en-GB" sz="2000" dirty="0"/>
              <a:t>Founder and CEO: Tim Steiner </a:t>
            </a:r>
          </a:p>
          <a:p>
            <a:r>
              <a:rPr lang="en-GB" sz="2000" dirty="0"/>
              <a:t>Online-only retail model </a:t>
            </a:r>
          </a:p>
          <a:p>
            <a:r>
              <a:rPr lang="en-GB" sz="2000" dirty="0"/>
              <a:t>Strategic partnership with Marks &amp; Spencer </a:t>
            </a:r>
          </a:p>
          <a:p>
            <a:r>
              <a:rPr lang="en-GB" sz="2000" dirty="0"/>
              <a:t>Global technology provider through Ocado Smart Platform</a:t>
            </a:r>
          </a:p>
          <a:p>
            <a:endParaRPr lang="en-GB" sz="2000" dirty="0"/>
          </a:p>
        </p:txBody>
      </p:sp>
      <p:pic>
        <p:nvPicPr>
          <p:cNvPr id="6" name="Picture 5">
            <a:extLst>
              <a:ext uri="{FF2B5EF4-FFF2-40B4-BE49-F238E27FC236}">
                <a16:creationId xmlns:a16="http://schemas.microsoft.com/office/drawing/2014/main" id="{4A088445-7D07-8424-FCB1-B47790BB5443}"/>
              </a:ext>
            </a:extLst>
          </p:cNvPr>
          <p:cNvPicPr>
            <a:picLocks noChangeAspect="1"/>
          </p:cNvPicPr>
          <p:nvPr/>
        </p:nvPicPr>
        <p:blipFill>
          <a:blip r:embed="rId3">
            <a:extLst>
              <a:ext uri="{28A0092B-C50C-407E-A947-70E740481C1C}">
                <a14:useLocalDpi xmlns:a14="http://schemas.microsoft.com/office/drawing/2010/main" val="0"/>
              </a:ext>
            </a:extLst>
          </a:blip>
          <a:srcRect r="35784"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202701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389D24-4F40-16E4-95F5-A6297ED7EC8B}"/>
              </a:ext>
            </a:extLst>
          </p:cNvPr>
          <p:cNvSpPr>
            <a:spLocks noGrp="1"/>
          </p:cNvSpPr>
          <p:nvPr>
            <p:ph type="title"/>
          </p:nvPr>
        </p:nvSpPr>
        <p:spPr>
          <a:xfrm>
            <a:off x="411480" y="991443"/>
            <a:ext cx="4443154" cy="1087819"/>
          </a:xfrm>
        </p:spPr>
        <p:txBody>
          <a:bodyPr anchor="b">
            <a:normAutofit/>
          </a:bodyPr>
          <a:lstStyle/>
          <a:p>
            <a:r>
              <a:rPr lang="en-GB" sz="2400" b="1"/>
              <a:t>Tim Steiner's Entrepreneurial Journey</a:t>
            </a:r>
            <a:br>
              <a:rPr lang="en-GB" sz="2400" b="1"/>
            </a:br>
            <a:endParaRPr lang="en-GB" sz="2400"/>
          </a:p>
        </p:txBody>
      </p:sp>
      <p:sp>
        <p:nvSpPr>
          <p:cNvPr id="12" name="Rectangle 11">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354CD35-481A-67D2-BECD-0EDB334B2500}"/>
              </a:ext>
            </a:extLst>
          </p:cNvPr>
          <p:cNvSpPr>
            <a:spLocks noGrp="1"/>
          </p:cNvSpPr>
          <p:nvPr>
            <p:ph idx="1"/>
          </p:nvPr>
        </p:nvSpPr>
        <p:spPr>
          <a:xfrm>
            <a:off x="375194" y="1879140"/>
            <a:ext cx="4443154" cy="3724508"/>
          </a:xfrm>
        </p:spPr>
        <p:txBody>
          <a:bodyPr vert="horz" lIns="91440" tIns="45720" rIns="91440" bIns="45720" rtlCol="0" anchor="t">
            <a:noAutofit/>
          </a:bodyPr>
          <a:lstStyle/>
          <a:p>
            <a:pPr marL="0" indent="0">
              <a:lnSpc>
                <a:spcPct val="110000"/>
              </a:lnSpc>
              <a:buNone/>
            </a:pPr>
            <a:endParaRPr lang="en-GB" sz="1800" dirty="0"/>
          </a:p>
          <a:p>
            <a:pPr marL="0" indent="0">
              <a:lnSpc>
                <a:spcPct val="110000"/>
              </a:lnSpc>
              <a:buNone/>
            </a:pPr>
            <a:r>
              <a:rPr lang="en-GB" sz="1800" b="1" dirty="0"/>
              <a:t>Key Milestones</a:t>
            </a:r>
          </a:p>
          <a:p>
            <a:pPr>
              <a:lnSpc>
                <a:spcPct val="110000"/>
              </a:lnSpc>
            </a:pPr>
            <a:r>
              <a:rPr lang="en-GB" sz="1800" b="1" dirty="0"/>
              <a:t>2000</a:t>
            </a:r>
            <a:r>
              <a:rPr lang="en-GB" sz="1800" dirty="0"/>
              <a:t> – Ocado founded by Tim Steiner and co-founders </a:t>
            </a:r>
          </a:p>
          <a:p>
            <a:pPr>
              <a:lnSpc>
                <a:spcPct val="110000"/>
              </a:lnSpc>
            </a:pPr>
            <a:r>
              <a:rPr lang="en-GB" sz="1800" b="1" dirty="0"/>
              <a:t>2002</a:t>
            </a:r>
            <a:r>
              <a:rPr lang="en-GB" sz="1800" dirty="0"/>
              <a:t> – First customer deliveries launched </a:t>
            </a:r>
          </a:p>
          <a:p>
            <a:pPr>
              <a:lnSpc>
                <a:spcPct val="110000"/>
              </a:lnSpc>
            </a:pPr>
            <a:r>
              <a:rPr lang="en-GB" sz="1800" b="1" dirty="0"/>
              <a:t>2010</a:t>
            </a:r>
            <a:r>
              <a:rPr lang="en-GB" sz="1800" dirty="0"/>
              <a:t> – Ocado listed on the London Stock Exchange </a:t>
            </a:r>
          </a:p>
          <a:p>
            <a:pPr>
              <a:lnSpc>
                <a:spcPct val="110000"/>
              </a:lnSpc>
            </a:pPr>
            <a:r>
              <a:rPr lang="en-GB" sz="1800" b="1" dirty="0"/>
              <a:t>2020</a:t>
            </a:r>
            <a:r>
              <a:rPr lang="en-GB" sz="1800" dirty="0"/>
              <a:t> – Partnership with Marks &amp; Spencer begins </a:t>
            </a:r>
          </a:p>
          <a:p>
            <a:pPr>
              <a:lnSpc>
                <a:spcPct val="110000"/>
              </a:lnSpc>
            </a:pPr>
            <a:r>
              <a:rPr lang="en-GB" sz="1800" b="1" dirty="0"/>
              <a:t>2025</a:t>
            </a:r>
            <a:r>
              <a:rPr lang="en-GB" sz="1800" dirty="0"/>
              <a:t> – Global technology partnerships operating across multiple countries </a:t>
            </a:r>
          </a:p>
          <a:p>
            <a:pPr marL="0" indent="0">
              <a:lnSpc>
                <a:spcPct val="110000"/>
              </a:lnSpc>
              <a:buNone/>
            </a:pPr>
            <a:endParaRPr lang="en-GB" sz="1800" dirty="0"/>
          </a:p>
        </p:txBody>
      </p:sp>
      <p:pic>
        <p:nvPicPr>
          <p:cNvPr id="5" name="Picture 4">
            <a:extLst>
              <a:ext uri="{FF2B5EF4-FFF2-40B4-BE49-F238E27FC236}">
                <a16:creationId xmlns:a16="http://schemas.microsoft.com/office/drawing/2014/main" id="{54CE0369-0E80-2B0E-A89C-EECABAE62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85816" y="1791217"/>
            <a:ext cx="6440424" cy="3220212"/>
          </a:xfrm>
          <a:prstGeom prst="rect">
            <a:avLst/>
          </a:prstGeom>
        </p:spPr>
      </p:pic>
    </p:spTree>
    <p:extLst>
      <p:ext uri="{BB962C8B-B14F-4D97-AF65-F5344CB8AC3E}">
        <p14:creationId xmlns:p14="http://schemas.microsoft.com/office/powerpoint/2010/main" val="230210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D92DED8-8828-AD90-8692-4C9846F0ED83}"/>
              </a:ext>
            </a:extLst>
          </p:cNvPr>
          <p:cNvPicPr>
            <a:picLocks noChangeAspect="1"/>
          </p:cNvPicPr>
          <p:nvPr/>
        </p:nvPicPr>
        <p:blipFill>
          <a:blip r:embed="rId3">
            <a:extLst>
              <a:ext uri="{28A0092B-C50C-407E-A947-70E740481C1C}">
                <a14:useLocalDpi xmlns:a14="http://schemas.microsoft.com/office/drawing/2010/main" val="0"/>
              </a:ext>
            </a:extLst>
          </a:blip>
          <a:srcRect l="31993" r="20819" b="-2"/>
          <a:stretch>
            <a:fillRect/>
          </a:stretch>
        </p:blipFill>
        <p:spPr>
          <a:xfrm>
            <a:off x="3306519"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32D25167-07B0-123C-0CE5-722474FEE11C}"/>
              </a:ext>
            </a:extLst>
          </p:cNvPr>
          <p:cNvSpPr>
            <a:spLocks noGrp="1"/>
          </p:cNvSpPr>
          <p:nvPr>
            <p:ph type="title"/>
          </p:nvPr>
        </p:nvSpPr>
        <p:spPr>
          <a:xfrm>
            <a:off x="481012" y="485775"/>
            <a:ext cx="2825506" cy="5719762"/>
          </a:xfrm>
        </p:spPr>
        <p:txBody>
          <a:bodyPr>
            <a:normAutofit/>
          </a:bodyPr>
          <a:lstStyle/>
          <a:p>
            <a:r>
              <a:rPr lang="en-GB" sz="3600" b="1"/>
              <a:t>Products and Services Offered by Ocado</a:t>
            </a:r>
            <a:br>
              <a:rPr lang="en-GB" sz="3600" b="1"/>
            </a:br>
            <a:endParaRPr lang="en-GB" sz="3600"/>
          </a:p>
        </p:txBody>
      </p:sp>
      <p:sp>
        <p:nvSpPr>
          <p:cNvPr id="3" name="Content Placeholder 2">
            <a:extLst>
              <a:ext uri="{FF2B5EF4-FFF2-40B4-BE49-F238E27FC236}">
                <a16:creationId xmlns:a16="http://schemas.microsoft.com/office/drawing/2014/main" id="{597381ED-1448-BC5F-C76F-A3806F4AFD33}"/>
              </a:ext>
            </a:extLst>
          </p:cNvPr>
          <p:cNvSpPr>
            <a:spLocks noGrp="1"/>
          </p:cNvSpPr>
          <p:nvPr>
            <p:ph idx="1"/>
          </p:nvPr>
        </p:nvSpPr>
        <p:spPr>
          <a:xfrm>
            <a:off x="8416925" y="485774"/>
            <a:ext cx="3292475" cy="5719763"/>
          </a:xfrm>
        </p:spPr>
        <p:txBody>
          <a:bodyPr anchor="ctr">
            <a:normAutofit/>
          </a:bodyPr>
          <a:lstStyle/>
          <a:p>
            <a:pPr marL="0" indent="0">
              <a:buNone/>
            </a:pPr>
            <a:endParaRPr lang="en-GB" sz="1600" dirty="0"/>
          </a:p>
          <a:p>
            <a:pPr marL="0" indent="0">
              <a:buNone/>
            </a:pPr>
            <a:r>
              <a:rPr lang="en-GB" sz="1600" b="1"/>
              <a:t>Main Products</a:t>
            </a:r>
          </a:p>
          <a:p>
            <a:r>
              <a:rPr lang="en-GB" sz="1600"/>
              <a:t>Fresh fruit and vegetables </a:t>
            </a:r>
            <a:endParaRPr lang="en-GB" sz="1600" dirty="0"/>
          </a:p>
          <a:p>
            <a:r>
              <a:rPr lang="en-GB" sz="1600"/>
              <a:t>Frozen food products </a:t>
            </a:r>
            <a:endParaRPr lang="en-GB" sz="1600" dirty="0"/>
          </a:p>
          <a:p>
            <a:r>
              <a:rPr lang="en-GB" sz="1600"/>
              <a:t>Dairy products </a:t>
            </a:r>
            <a:endParaRPr lang="en-GB" sz="1600" dirty="0"/>
          </a:p>
          <a:p>
            <a:r>
              <a:rPr lang="en-GB" sz="1600"/>
              <a:t>Household essentials </a:t>
            </a:r>
            <a:endParaRPr lang="en-GB" sz="1600" dirty="0"/>
          </a:p>
          <a:p>
            <a:r>
              <a:rPr lang="en-GB" sz="1600"/>
              <a:t>Health and beauty products </a:t>
            </a:r>
            <a:endParaRPr lang="en-GB" sz="1600" dirty="0"/>
          </a:p>
          <a:p>
            <a:r>
              <a:rPr lang="en-GB" sz="1600"/>
              <a:t>Marks &amp; Spencer food range </a:t>
            </a:r>
            <a:endParaRPr lang="en-GB" sz="1600" dirty="0"/>
          </a:p>
          <a:p>
            <a:pPr marL="0" indent="0">
              <a:buNone/>
            </a:pPr>
            <a:r>
              <a:rPr lang="en-GB" sz="1600" b="1"/>
              <a:t>Main Services</a:t>
            </a:r>
          </a:p>
          <a:p>
            <a:r>
              <a:rPr lang="en-GB" sz="1600"/>
              <a:t>Home grocery delivery </a:t>
            </a:r>
            <a:endParaRPr lang="en-GB" sz="1600" dirty="0"/>
          </a:p>
          <a:p>
            <a:r>
              <a:rPr lang="en-GB" sz="1600"/>
              <a:t>Online shopping platform </a:t>
            </a:r>
            <a:endParaRPr lang="en-GB" sz="1600" dirty="0"/>
          </a:p>
          <a:p>
            <a:r>
              <a:rPr lang="en-GB" sz="1600"/>
              <a:t>Logistics and fulfilment services </a:t>
            </a:r>
            <a:endParaRPr lang="en-GB" sz="1600" dirty="0"/>
          </a:p>
          <a:p>
            <a:r>
              <a:rPr lang="en-GB" sz="1600"/>
              <a:t>Automated warehouse operations </a:t>
            </a:r>
            <a:endParaRPr lang="en-GB" sz="1600" dirty="0"/>
          </a:p>
          <a:p>
            <a:r>
              <a:rPr lang="en-GB" sz="1600"/>
              <a:t>Ocado Smart Platform (OSP) </a:t>
            </a:r>
            <a:endParaRPr lang="en-GB" sz="1600" dirty="0"/>
          </a:p>
          <a:p>
            <a:r>
              <a:rPr lang="en-GB" sz="1600"/>
              <a:t>Retail technology licensing</a:t>
            </a:r>
            <a:endParaRPr lang="en-GB" sz="1600" dirty="0"/>
          </a:p>
          <a:p>
            <a:endParaRPr lang="en-GB" sz="1600" dirty="0"/>
          </a:p>
        </p:txBody>
      </p:sp>
    </p:spTree>
    <p:extLst>
      <p:ext uri="{BB962C8B-B14F-4D97-AF65-F5344CB8AC3E}">
        <p14:creationId xmlns:p14="http://schemas.microsoft.com/office/powerpoint/2010/main" val="27577056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3CE3C5-C818-EDBD-2984-7B4A60F6FAEA}"/>
              </a:ext>
            </a:extLst>
          </p:cNvPr>
          <p:cNvSpPr>
            <a:spLocks noGrp="1"/>
          </p:cNvSpPr>
          <p:nvPr>
            <p:ph type="title"/>
          </p:nvPr>
        </p:nvSpPr>
        <p:spPr>
          <a:xfrm>
            <a:off x="603938" y="640081"/>
            <a:ext cx="2608655" cy="5257799"/>
          </a:xfrm>
        </p:spPr>
        <p:txBody>
          <a:bodyPr vert="horz" lIns="91440" tIns="45720" rIns="91440" bIns="45720" rtlCol="0" anchor="ctr">
            <a:normAutofit/>
          </a:bodyPr>
          <a:lstStyle/>
          <a:p>
            <a:r>
              <a:rPr lang="en-US" sz="3600">
                <a:solidFill>
                  <a:srgbClr val="2C2C2C"/>
                </a:solidFill>
              </a:rPr>
              <a:t>Ocado’s Business Objectives	</a:t>
            </a:r>
          </a:p>
        </p:txBody>
      </p:sp>
      <p:sp>
        <p:nvSpPr>
          <p:cNvPr id="12"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C0262AC-1324-A4EC-0D70-A3AC845A279C}"/>
              </a:ext>
            </a:extLst>
          </p:cNvPr>
          <p:cNvPicPr>
            <a:picLocks noChangeAspect="1"/>
          </p:cNvPicPr>
          <p:nvPr/>
        </p:nvPicPr>
        <p:blipFill>
          <a:blip r:embed="rId2">
            <a:extLst>
              <a:ext uri="{28A0092B-C50C-407E-A947-70E740481C1C}">
                <a14:useLocalDpi xmlns:a14="http://schemas.microsoft.com/office/drawing/2010/main" val="0"/>
              </a:ext>
            </a:extLst>
          </a:blip>
          <a:srcRect r="561" b="1"/>
          <a:stretch>
            <a:fillRect/>
          </a:stretch>
        </p:blipFill>
        <p:spPr>
          <a:xfrm>
            <a:off x="4062964" y="964309"/>
            <a:ext cx="7163222" cy="4808332"/>
          </a:xfrm>
          <a:prstGeom prst="rect">
            <a:avLst/>
          </a:prstGeom>
          <a:effectLst/>
        </p:spPr>
      </p:pic>
    </p:spTree>
    <p:extLst>
      <p:ext uri="{BB962C8B-B14F-4D97-AF65-F5344CB8AC3E}">
        <p14:creationId xmlns:p14="http://schemas.microsoft.com/office/powerpoint/2010/main" val="1832753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FE946B-ADC2-E680-812A-D61E796B7C41}"/>
              </a:ext>
            </a:extLst>
          </p:cNvPr>
          <p:cNvSpPr>
            <a:spLocks noGrp="1"/>
          </p:cNvSpPr>
          <p:nvPr>
            <p:ph type="title"/>
          </p:nvPr>
        </p:nvSpPr>
        <p:spPr>
          <a:xfrm>
            <a:off x="838201" y="365125"/>
            <a:ext cx="5251316" cy="1807305"/>
          </a:xfrm>
        </p:spPr>
        <p:txBody>
          <a:bodyPr>
            <a:normAutofit/>
          </a:bodyPr>
          <a:lstStyle/>
          <a:p>
            <a:r>
              <a:rPr lang="en-GB" dirty="0"/>
              <a:t>Ocado's Unique Selling Proposition</a:t>
            </a:r>
          </a:p>
        </p:txBody>
      </p:sp>
      <p:sp>
        <p:nvSpPr>
          <p:cNvPr id="3" name="Content Placeholder 2">
            <a:extLst>
              <a:ext uri="{FF2B5EF4-FFF2-40B4-BE49-F238E27FC236}">
                <a16:creationId xmlns:a16="http://schemas.microsoft.com/office/drawing/2014/main" id="{9DD42F3D-692B-6211-578F-76DFD60D1E87}"/>
              </a:ext>
            </a:extLst>
          </p:cNvPr>
          <p:cNvSpPr>
            <a:spLocks noGrp="1"/>
          </p:cNvSpPr>
          <p:nvPr>
            <p:ph idx="1"/>
          </p:nvPr>
        </p:nvSpPr>
        <p:spPr>
          <a:xfrm>
            <a:off x="838200" y="2173640"/>
            <a:ext cx="4619621" cy="3843666"/>
          </a:xfrm>
        </p:spPr>
        <p:txBody>
          <a:bodyPr vert="horz" lIns="91440" tIns="45720" rIns="91440" bIns="45720" rtlCol="0" anchor="t">
            <a:noAutofit/>
          </a:bodyPr>
          <a:lstStyle/>
          <a:p>
            <a:pPr marL="0" indent="0">
              <a:buNone/>
            </a:pPr>
            <a:r>
              <a:rPr lang="en-GB" sz="2400" b="1"/>
              <a:t>Key Competitive Advantages</a:t>
            </a:r>
            <a:endParaRPr lang="en-GB" sz="2400" dirty="0"/>
          </a:p>
          <a:p>
            <a:r>
              <a:rPr lang="en-GB" sz="2400"/>
              <a:t>Online-only retail model </a:t>
            </a:r>
            <a:endParaRPr lang="en-GB" sz="2400" dirty="0"/>
          </a:p>
          <a:p>
            <a:r>
              <a:rPr lang="en-GB" sz="2400"/>
              <a:t>Advanced warehouse automation </a:t>
            </a:r>
            <a:endParaRPr lang="en-GB" sz="2400" dirty="0"/>
          </a:p>
          <a:p>
            <a:r>
              <a:rPr lang="en-GB" sz="2400"/>
              <a:t>AI-powered fulfilment systems </a:t>
            </a:r>
            <a:endParaRPr lang="en-GB" sz="2400" dirty="0"/>
          </a:p>
          <a:p>
            <a:r>
              <a:rPr lang="en-GB" sz="2400"/>
              <a:t>Fast and reliable home delivery </a:t>
            </a:r>
            <a:endParaRPr lang="en-GB" sz="2400" dirty="0"/>
          </a:p>
          <a:p>
            <a:r>
              <a:rPr lang="en-GB" sz="2400"/>
              <a:t>Ocado Smart Platform (OSP) </a:t>
            </a:r>
            <a:endParaRPr lang="en-GB" sz="2400" dirty="0"/>
          </a:p>
          <a:p>
            <a:r>
              <a:rPr lang="en-GB" sz="2400"/>
              <a:t>Technology licensing to global retailers</a:t>
            </a:r>
            <a:endParaRPr lang="en-GB" sz="2400" dirty="0"/>
          </a:p>
          <a:p>
            <a:pPr marL="0" indent="0">
              <a:buNone/>
            </a:pPr>
            <a:endParaRPr lang="en-GB" sz="2400" dirty="0"/>
          </a:p>
        </p:txBody>
      </p:sp>
      <p:pic>
        <p:nvPicPr>
          <p:cNvPr id="5" name="Picture 4">
            <a:extLst>
              <a:ext uri="{FF2B5EF4-FFF2-40B4-BE49-F238E27FC236}">
                <a16:creationId xmlns:a16="http://schemas.microsoft.com/office/drawing/2014/main" id="{D320D25E-77FE-F04B-C29B-73FD911781A0}"/>
              </a:ext>
            </a:extLst>
          </p:cNvPr>
          <p:cNvPicPr>
            <a:picLocks noChangeAspect="1"/>
          </p:cNvPicPr>
          <p:nvPr/>
        </p:nvPicPr>
        <p:blipFill>
          <a:blip r:embed="rId3">
            <a:extLst>
              <a:ext uri="{28A0092B-C50C-407E-A947-70E740481C1C}">
                <a14:useLocalDpi xmlns:a14="http://schemas.microsoft.com/office/drawing/2010/main" val="0"/>
              </a:ext>
            </a:extLst>
          </a:blip>
          <a:srcRect l="12762" r="29201"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811552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02E93-4EDF-1507-1E28-3356DA2A32B6}"/>
              </a:ext>
            </a:extLst>
          </p:cNvPr>
          <p:cNvSpPr>
            <a:spLocks noGrp="1"/>
          </p:cNvSpPr>
          <p:nvPr>
            <p:ph type="title"/>
          </p:nvPr>
        </p:nvSpPr>
        <p:spPr>
          <a:xfrm>
            <a:off x="2888343" y="666322"/>
            <a:ext cx="9058195" cy="1048901"/>
          </a:xfrm>
        </p:spPr>
        <p:txBody>
          <a:bodyPr anchor="t">
            <a:normAutofit/>
          </a:bodyPr>
          <a:lstStyle/>
          <a:p>
            <a:r>
              <a:rPr lang="en-GB" sz="3200" b="1"/>
              <a:t>SWOT Analysis of Ocado Group plc</a:t>
            </a:r>
            <a:br>
              <a:rPr lang="en-GB" sz="3200" b="1"/>
            </a:br>
            <a:endParaRPr lang="en-GB" sz="3200"/>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4" name="Table 3">
            <a:extLst>
              <a:ext uri="{FF2B5EF4-FFF2-40B4-BE49-F238E27FC236}">
                <a16:creationId xmlns:a16="http://schemas.microsoft.com/office/drawing/2014/main" id="{C47A68D0-7822-F936-7506-7050384F33C0}"/>
              </a:ext>
            </a:extLst>
          </p:cNvPr>
          <p:cNvGraphicFramePr>
            <a:graphicFrameLocks noGrp="1"/>
          </p:cNvGraphicFramePr>
          <p:nvPr>
            <p:extLst>
              <p:ext uri="{D42A27DB-BD31-4B8C-83A1-F6EECF244321}">
                <p14:modId xmlns:p14="http://schemas.microsoft.com/office/powerpoint/2010/main" val="2698384679"/>
              </p:ext>
            </p:extLst>
          </p:nvPr>
        </p:nvGraphicFramePr>
        <p:xfrm>
          <a:off x="1475499" y="1713657"/>
          <a:ext cx="9245516" cy="4814873"/>
        </p:xfrm>
        <a:graphic>
          <a:graphicData uri="http://schemas.openxmlformats.org/drawingml/2006/table">
            <a:tbl>
              <a:tblPr firstRow="1" bandRow="1">
                <a:noFill/>
                <a:tableStyleId>{5C22544A-7EE6-4342-B048-85BDC9FD1C3A}</a:tableStyleId>
              </a:tblPr>
              <a:tblGrid>
                <a:gridCol w="4769240">
                  <a:extLst>
                    <a:ext uri="{9D8B030D-6E8A-4147-A177-3AD203B41FA5}">
                      <a16:colId xmlns:a16="http://schemas.microsoft.com/office/drawing/2014/main" val="1376760701"/>
                    </a:ext>
                  </a:extLst>
                </a:gridCol>
                <a:gridCol w="4476276">
                  <a:extLst>
                    <a:ext uri="{9D8B030D-6E8A-4147-A177-3AD203B41FA5}">
                      <a16:colId xmlns:a16="http://schemas.microsoft.com/office/drawing/2014/main" val="923343622"/>
                    </a:ext>
                  </a:extLst>
                </a:gridCol>
              </a:tblGrid>
              <a:tr h="438203">
                <a:tc>
                  <a:txBody>
                    <a:bodyPr/>
                    <a:lstStyle/>
                    <a:p>
                      <a:pPr algn="ctr">
                        <a:buNone/>
                      </a:pPr>
                      <a:r>
                        <a:rPr lang="en-GB" sz="3200" b="0" cap="none" spc="0" dirty="0">
                          <a:solidFill>
                            <a:schemeClr val="tx1"/>
                          </a:solidFill>
                        </a:rPr>
                        <a:t>Strengths</a:t>
                      </a:r>
                    </a:p>
                  </a:txBody>
                  <a:tcPr marL="0" marR="78782" marT="15756" marB="78782" anchor="b">
                    <a:lnL w="12700" cmpd="sng">
                      <a:noFill/>
                    </a:lnL>
                    <a:lnR w="12700" cmpd="sng">
                      <a:noFill/>
                    </a:lnR>
                    <a:lnT w="9525" cap="flat" cmpd="sng" algn="ctr">
                      <a:noFill/>
                      <a:prstDash val="solid"/>
                    </a:lnT>
                    <a:lnB w="38100" cmpd="sng">
                      <a:noFill/>
                    </a:lnB>
                    <a:noFill/>
                  </a:tcPr>
                </a:tc>
                <a:tc>
                  <a:txBody>
                    <a:bodyPr/>
                    <a:lstStyle/>
                    <a:p>
                      <a:pPr algn="ctr">
                        <a:buNone/>
                      </a:pPr>
                      <a:r>
                        <a:rPr lang="en-GB" sz="3200" b="0" cap="none" spc="0" dirty="0">
                          <a:solidFill>
                            <a:schemeClr val="tx1"/>
                          </a:solidFill>
                        </a:rPr>
                        <a:t>Weaknesses</a:t>
                      </a:r>
                    </a:p>
                  </a:txBody>
                  <a:tcPr marL="0" marR="78782" marT="15756" marB="78782"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1419043"/>
                  </a:ext>
                </a:extLst>
              </a:tr>
              <a:tr h="575142">
                <a:tc>
                  <a:txBody>
                    <a:bodyPr/>
                    <a:lstStyle/>
                    <a:p>
                      <a:pPr>
                        <a:buNone/>
                      </a:pPr>
                      <a:r>
                        <a:rPr lang="en-GB" sz="1800" cap="none" spc="0">
                          <a:solidFill>
                            <a:schemeClr val="tx1"/>
                          </a:solidFill>
                        </a:rPr>
                        <a:t>Advanced automation and robotics technology</a:t>
                      </a:r>
                      <a:endParaRPr lang="en-GB" sz="1800" cap="none" spc="0" dirty="0">
                        <a:solidFill>
                          <a:schemeClr val="tx1"/>
                        </a:solidFill>
                      </a:endParaRPr>
                    </a:p>
                  </a:txBody>
                  <a:tcPr marL="0" marR="78782" marT="23635" marB="78782" anchor="ctr">
                    <a:lnL w="12700" cmpd="sng">
                      <a:noFill/>
                      <a:prstDash val="solid"/>
                    </a:lnL>
                    <a:lnR w="12700" cmpd="sng">
                      <a:noFill/>
                      <a:prstDash val="solid"/>
                    </a:lnR>
                    <a:lnT w="38100" cmpd="sng">
                      <a:noFill/>
                    </a:lnT>
                    <a:lnB w="9525" cap="flat" cmpd="sng" algn="ctr">
                      <a:solidFill>
                        <a:schemeClr val="tx1"/>
                      </a:solidFill>
                      <a:prstDash val="solid"/>
                    </a:lnB>
                    <a:noFill/>
                  </a:tcPr>
                </a:tc>
                <a:tc>
                  <a:txBody>
                    <a:bodyPr/>
                    <a:lstStyle/>
                    <a:p>
                      <a:pPr>
                        <a:buNone/>
                      </a:pPr>
                      <a:r>
                        <a:rPr lang="en-GB" sz="1800" cap="none" spc="0">
                          <a:solidFill>
                            <a:schemeClr val="tx1"/>
                          </a:solidFill>
                        </a:rPr>
                        <a:t>High technology investment costs</a:t>
                      </a:r>
                      <a:endParaRPr lang="en-GB" sz="1800" cap="none" spc="0" dirty="0">
                        <a:solidFill>
                          <a:schemeClr val="tx1"/>
                        </a:solidFill>
                      </a:endParaRPr>
                    </a:p>
                  </a:txBody>
                  <a:tcPr marL="0" marR="78782" marT="23635" marB="78782" anchor="ctr">
                    <a:lnL w="12700" cmpd="sng">
                      <a:noFill/>
                      <a:prstDash val="solid"/>
                    </a:lnL>
                    <a:lnR w="12700" cmpd="sng">
                      <a:noFill/>
                      <a:prstDash val="solid"/>
                    </a:lnR>
                    <a:lnT w="38100" cmpd="sng">
                      <a:noFill/>
                    </a:lnT>
                    <a:lnB w="9525" cap="flat" cmpd="sng" algn="ctr">
                      <a:solidFill>
                        <a:schemeClr val="tx1"/>
                      </a:solidFill>
                      <a:prstDash val="solid"/>
                    </a:lnB>
                    <a:noFill/>
                  </a:tcPr>
                </a:tc>
                <a:extLst>
                  <a:ext uri="{0D108BD9-81ED-4DB2-BD59-A6C34878D82A}">
                    <a16:rowId xmlns:a16="http://schemas.microsoft.com/office/drawing/2014/main" val="3763902087"/>
                  </a:ext>
                </a:extLst>
              </a:tr>
              <a:tr h="383427">
                <a:tc>
                  <a:txBody>
                    <a:bodyPr/>
                    <a:lstStyle/>
                    <a:p>
                      <a:pPr>
                        <a:buNone/>
                      </a:pPr>
                      <a:r>
                        <a:rPr lang="en-GB" sz="1800" cap="none" spc="0">
                          <a:solidFill>
                            <a:schemeClr val="tx1"/>
                          </a:solidFill>
                        </a:rPr>
                        <a:t>Strong brand reputation</a:t>
                      </a:r>
                      <a:endParaRPr lang="en-GB" sz="1800" cap="none" spc="0" dirty="0">
                        <a:solidFill>
                          <a:schemeClr val="tx1"/>
                        </a:solidFill>
                      </a:endParaRPr>
                    </a:p>
                  </a:txBody>
                  <a:tcPr marL="0" marR="78782" marT="23635" marB="78782" anchor="ctr">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buNone/>
                      </a:pPr>
                      <a:r>
                        <a:rPr lang="en-GB" sz="1800" cap="none" spc="0">
                          <a:solidFill>
                            <a:schemeClr val="tx1"/>
                          </a:solidFill>
                        </a:rPr>
                        <a:t>Dependence on online operations</a:t>
                      </a:r>
                      <a:endParaRPr lang="en-GB" sz="1800" cap="none" spc="0" dirty="0">
                        <a:solidFill>
                          <a:schemeClr val="tx1"/>
                        </a:solidFill>
                      </a:endParaRPr>
                    </a:p>
                  </a:txBody>
                  <a:tcPr marL="0" marR="78782" marT="23635" marB="78782" anchor="ctr">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326471147"/>
                  </a:ext>
                </a:extLst>
              </a:tr>
              <a:tr h="383427">
                <a:tc>
                  <a:txBody>
                    <a:bodyPr/>
                    <a:lstStyle/>
                    <a:p>
                      <a:pPr>
                        <a:buNone/>
                      </a:pPr>
                      <a:r>
                        <a:rPr lang="en-GB" sz="1800" cap="none" spc="0">
                          <a:solidFill>
                            <a:schemeClr val="tx1"/>
                          </a:solidFill>
                        </a:rPr>
                        <a:t>Strategic partnership with Marks &amp; Spencer</a:t>
                      </a:r>
                      <a:endParaRPr lang="en-GB" sz="1800" cap="none" spc="0" dirty="0">
                        <a:solidFill>
                          <a:schemeClr val="tx1"/>
                        </a:solidFill>
                      </a:endParaRPr>
                    </a:p>
                  </a:txBody>
                  <a:tcPr marL="0" marR="78782" marT="23635" marB="78782" anchor="ctr">
                    <a:lnL w="12700" cmpd="sng">
                      <a:noFill/>
                      <a:prstDash val="solid"/>
                    </a:lnL>
                    <a:lnR w="12700" cmpd="sng">
                      <a:noFill/>
                      <a:prstDash val="solid"/>
                    </a:lnR>
                    <a:lnT w="12700" cmpd="sng">
                      <a:noFill/>
                      <a:prstDash val="solid"/>
                    </a:lnT>
                    <a:lnB w="9525" cap="flat" cmpd="sng" algn="ctr">
                      <a:solidFill>
                        <a:schemeClr val="tx1"/>
                      </a:solidFill>
                      <a:prstDash val="solid"/>
                    </a:lnB>
                    <a:noFill/>
                  </a:tcPr>
                </a:tc>
                <a:tc>
                  <a:txBody>
                    <a:bodyPr/>
                    <a:lstStyle/>
                    <a:p>
                      <a:pPr>
                        <a:buNone/>
                      </a:pPr>
                      <a:r>
                        <a:rPr lang="en-GB" sz="1800" cap="none" spc="0">
                          <a:solidFill>
                            <a:schemeClr val="tx1"/>
                          </a:solidFill>
                        </a:rPr>
                        <a:t>Limited physical customer interaction</a:t>
                      </a:r>
                      <a:endParaRPr lang="en-GB" sz="1800" cap="none" spc="0" dirty="0">
                        <a:solidFill>
                          <a:schemeClr val="tx1"/>
                        </a:solidFill>
                      </a:endParaRPr>
                    </a:p>
                  </a:txBody>
                  <a:tcPr marL="0" marR="78782" marT="23635" marB="78782" anchor="ctr">
                    <a:lnL w="12700" cmpd="sng">
                      <a:noFill/>
                      <a:prstDash val="solid"/>
                    </a:lnL>
                    <a:lnR w="12700" cmpd="sng">
                      <a:noFill/>
                      <a:prstDash val="solid"/>
                    </a:lnR>
                    <a:lnT w="12700" cmpd="sng">
                      <a:noFill/>
                      <a:prstDash val="solid"/>
                    </a:lnT>
                    <a:lnB w="9525" cap="flat" cmpd="sng" algn="ctr">
                      <a:solidFill>
                        <a:schemeClr val="tx1"/>
                      </a:solidFill>
                      <a:prstDash val="solid"/>
                    </a:lnB>
                    <a:noFill/>
                  </a:tcPr>
                </a:tc>
                <a:extLst>
                  <a:ext uri="{0D108BD9-81ED-4DB2-BD59-A6C34878D82A}">
                    <a16:rowId xmlns:a16="http://schemas.microsoft.com/office/drawing/2014/main" val="4012194775"/>
                  </a:ext>
                </a:extLst>
              </a:tr>
              <a:tr h="383427">
                <a:tc>
                  <a:txBody>
                    <a:bodyPr/>
                    <a:lstStyle/>
                    <a:p>
                      <a:pPr lvl="0">
                        <a:buNone/>
                      </a:pPr>
                      <a:endParaRPr lang="en-GB" sz="1800" cap="none" spc="0" dirty="0">
                        <a:solidFill>
                          <a:schemeClr val="tx1"/>
                        </a:solidFill>
                      </a:endParaRPr>
                    </a:p>
                  </a:txBody>
                  <a:tcPr marL="0" marR="78782" marT="23634" marB="78782" anchor="ctr">
                    <a:lnL w="0">
                      <a:noFill/>
                    </a:lnL>
                    <a:lnR w="0">
                      <a:noFill/>
                    </a:lnR>
                    <a:lnT w="0">
                      <a:noFill/>
                    </a:lnT>
                    <a:lnB w="9524">
                      <a:solidFill>
                        <a:schemeClr val="tx1"/>
                      </a:solidFill>
                    </a:lnB>
                    <a:noFill/>
                  </a:tcPr>
                </a:tc>
                <a:tc>
                  <a:txBody>
                    <a:bodyPr/>
                    <a:lstStyle/>
                    <a:p>
                      <a:pPr lvl="0">
                        <a:buNone/>
                      </a:pPr>
                      <a:endParaRPr lang="en-GB" sz="1800" cap="none" spc="0" dirty="0">
                        <a:solidFill>
                          <a:schemeClr val="tx1"/>
                        </a:solidFill>
                      </a:endParaRPr>
                    </a:p>
                  </a:txBody>
                  <a:tcPr marL="0" marR="78782" marT="23634" marB="78782" anchor="ctr">
                    <a:lnL w="0">
                      <a:noFill/>
                    </a:lnL>
                    <a:lnR w="0">
                      <a:noFill/>
                    </a:lnR>
                    <a:lnT w="0">
                      <a:noFill/>
                    </a:lnT>
                    <a:lnB w="9524">
                      <a:solidFill>
                        <a:schemeClr val="tx1"/>
                      </a:solidFill>
                    </a:lnB>
                    <a:noFill/>
                  </a:tcPr>
                </a:tc>
                <a:extLst>
                  <a:ext uri="{0D108BD9-81ED-4DB2-BD59-A6C34878D82A}">
                    <a16:rowId xmlns:a16="http://schemas.microsoft.com/office/drawing/2014/main" val="3816201940"/>
                  </a:ext>
                </a:extLst>
              </a:tr>
              <a:tr h="383427">
                <a:tc>
                  <a:txBody>
                    <a:bodyPr/>
                    <a:lstStyle/>
                    <a:p>
                      <a:pPr>
                        <a:buNone/>
                      </a:pPr>
                      <a:r>
                        <a:rPr lang="en-GB" sz="1800" cap="none" spc="0">
                          <a:solidFill>
                            <a:schemeClr val="tx1"/>
                          </a:solidFill>
                        </a:rPr>
                        <a:t>Ocado Smart Platform (OSP)</a:t>
                      </a:r>
                      <a:endParaRPr lang="en-GB" sz="1800" cap="none" spc="0" dirty="0">
                        <a:solidFill>
                          <a:schemeClr val="tx1"/>
                        </a:solidFill>
                      </a:endParaRPr>
                    </a:p>
                  </a:txBody>
                  <a:tcPr marL="0" marR="78782" marT="23635" marB="78782" anchor="ctr">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buNone/>
                      </a:pPr>
                      <a:r>
                        <a:rPr lang="en-GB" sz="1800" cap="none" spc="0">
                          <a:solidFill>
                            <a:schemeClr val="tx1"/>
                          </a:solidFill>
                        </a:rPr>
                        <a:t>Historical profitability challenges</a:t>
                      </a:r>
                      <a:endParaRPr lang="en-GB" sz="1800" cap="none" spc="0" dirty="0">
                        <a:solidFill>
                          <a:schemeClr val="tx1"/>
                        </a:solidFill>
                      </a:endParaRPr>
                    </a:p>
                  </a:txBody>
                  <a:tcPr marL="0" marR="78782" marT="23635" marB="78782" anchor="ctr">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761514731"/>
                  </a:ext>
                </a:extLst>
              </a:tr>
              <a:tr h="410816">
                <a:tc>
                  <a:txBody>
                    <a:bodyPr/>
                    <a:lstStyle/>
                    <a:p>
                      <a:pPr algn="ctr">
                        <a:buNone/>
                      </a:pPr>
                      <a:r>
                        <a:rPr lang="en-GB" sz="3200" b="0" kern="1200" cap="none" spc="0" dirty="0">
                          <a:solidFill>
                            <a:schemeClr val="tx1"/>
                          </a:solidFill>
                          <a:latin typeface="+mn-lt"/>
                          <a:ea typeface="+mn-ea"/>
                          <a:cs typeface="+mn-cs"/>
                        </a:rPr>
                        <a:t>Opportunities</a:t>
                      </a:r>
                    </a:p>
                  </a:txBody>
                  <a:tcPr marL="0" marR="78782" marT="23635" marB="78782" anchor="ctr">
                    <a:lnL w="12700" cmpd="sng">
                      <a:noFill/>
                      <a:prstDash val="solid"/>
                    </a:lnL>
                    <a:lnR w="12700" cmpd="sng">
                      <a:noFill/>
                      <a:prstDash val="solid"/>
                    </a:lnR>
                    <a:lnT w="12700" cmpd="sng">
                      <a:noFill/>
                      <a:prstDash val="solid"/>
                    </a:lnT>
                    <a:lnB w="9525" cap="flat" cmpd="sng" algn="ctr">
                      <a:solidFill>
                        <a:schemeClr val="tx1"/>
                      </a:solidFill>
                      <a:prstDash val="solid"/>
                    </a:lnB>
                    <a:noFill/>
                  </a:tcPr>
                </a:tc>
                <a:tc>
                  <a:txBody>
                    <a:bodyPr/>
                    <a:lstStyle/>
                    <a:p>
                      <a:pPr algn="ctr">
                        <a:buNone/>
                      </a:pPr>
                      <a:r>
                        <a:rPr lang="en-GB" sz="3200" b="0" kern="1200" cap="none" spc="0" dirty="0">
                          <a:solidFill>
                            <a:schemeClr val="tx1"/>
                          </a:solidFill>
                          <a:latin typeface="+mn-lt"/>
                          <a:ea typeface="+mn-ea"/>
                          <a:cs typeface="+mn-cs"/>
                        </a:rPr>
                        <a:t>Threats</a:t>
                      </a:r>
                    </a:p>
                  </a:txBody>
                  <a:tcPr marL="0" marR="78782" marT="23635" marB="78782" anchor="ctr">
                    <a:lnL w="12700" cmpd="sng">
                      <a:noFill/>
                      <a:prstDash val="solid"/>
                    </a:lnL>
                    <a:lnR w="12700" cmpd="sng">
                      <a:noFill/>
                      <a:prstDash val="solid"/>
                    </a:lnR>
                    <a:lnT w="12700" cmpd="sng">
                      <a:noFill/>
                      <a:prstDash val="solid"/>
                    </a:lnT>
                    <a:lnB w="9525" cap="flat" cmpd="sng" algn="ctr">
                      <a:solidFill>
                        <a:schemeClr val="tx1"/>
                      </a:solidFill>
                      <a:prstDash val="solid"/>
                    </a:lnB>
                    <a:noFill/>
                  </a:tcPr>
                </a:tc>
                <a:extLst>
                  <a:ext uri="{0D108BD9-81ED-4DB2-BD59-A6C34878D82A}">
                    <a16:rowId xmlns:a16="http://schemas.microsoft.com/office/drawing/2014/main" val="2971287890"/>
                  </a:ext>
                </a:extLst>
              </a:tr>
              <a:tr h="383427">
                <a:tc>
                  <a:txBody>
                    <a:bodyPr/>
                    <a:lstStyle/>
                    <a:p>
                      <a:pPr>
                        <a:buNone/>
                      </a:pPr>
                      <a:r>
                        <a:rPr lang="en-GB" sz="1800" cap="none" spc="0">
                          <a:solidFill>
                            <a:schemeClr val="tx1"/>
                          </a:solidFill>
                        </a:rPr>
                        <a:t>Growth in online grocery shopping</a:t>
                      </a:r>
                      <a:endParaRPr lang="en-GB" sz="1800" cap="none" spc="0" dirty="0">
                        <a:solidFill>
                          <a:schemeClr val="tx1"/>
                        </a:solidFill>
                      </a:endParaRPr>
                    </a:p>
                  </a:txBody>
                  <a:tcPr marL="0" marR="78782" marT="23635" marB="78782" anchor="ctr">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buNone/>
                      </a:pPr>
                      <a:r>
                        <a:rPr lang="en-GB" sz="1800" cap="none" spc="0">
                          <a:solidFill>
                            <a:schemeClr val="tx1"/>
                          </a:solidFill>
                        </a:rPr>
                        <a:t>Competition from Tesco and Sainsbury's</a:t>
                      </a:r>
                      <a:endParaRPr lang="en-GB" sz="1800" cap="none" spc="0" dirty="0">
                        <a:solidFill>
                          <a:schemeClr val="tx1"/>
                        </a:solidFill>
                      </a:endParaRPr>
                    </a:p>
                  </a:txBody>
                  <a:tcPr marL="0" marR="78782" marT="23635" marB="78782" anchor="ctr">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934576015"/>
                  </a:ext>
                </a:extLst>
              </a:tr>
              <a:tr h="383427">
                <a:tc>
                  <a:txBody>
                    <a:bodyPr/>
                    <a:lstStyle/>
                    <a:p>
                      <a:pPr>
                        <a:buNone/>
                      </a:pPr>
                      <a:r>
                        <a:rPr lang="en-GB" sz="1800" cap="none" spc="0">
                          <a:solidFill>
                            <a:schemeClr val="tx1"/>
                          </a:solidFill>
                        </a:rPr>
                        <a:t>International technology partnerships</a:t>
                      </a:r>
                      <a:endParaRPr lang="en-GB" sz="1800" cap="none" spc="0" dirty="0">
                        <a:solidFill>
                          <a:schemeClr val="tx1"/>
                        </a:solidFill>
                      </a:endParaRPr>
                    </a:p>
                  </a:txBody>
                  <a:tcPr marL="0" marR="78782" marT="23635" marB="78782" anchor="ctr">
                    <a:lnL w="12700" cmpd="sng">
                      <a:noFill/>
                      <a:prstDash val="solid"/>
                    </a:lnL>
                    <a:lnR w="12700" cmpd="sng">
                      <a:noFill/>
                      <a:prstDash val="solid"/>
                    </a:lnR>
                    <a:lnT w="12700" cmpd="sng">
                      <a:noFill/>
                      <a:prstDash val="solid"/>
                    </a:lnT>
                    <a:lnB w="9525" cap="flat" cmpd="sng" algn="ctr">
                      <a:solidFill>
                        <a:schemeClr val="tx1"/>
                      </a:solidFill>
                      <a:prstDash val="solid"/>
                    </a:lnB>
                    <a:noFill/>
                  </a:tcPr>
                </a:tc>
                <a:tc>
                  <a:txBody>
                    <a:bodyPr/>
                    <a:lstStyle/>
                    <a:p>
                      <a:pPr>
                        <a:buNone/>
                      </a:pPr>
                      <a:r>
                        <a:rPr lang="en-GB" sz="1800" cap="none" spc="0">
                          <a:solidFill>
                            <a:schemeClr val="tx1"/>
                          </a:solidFill>
                        </a:rPr>
                        <a:t>Amazon Fresh expansion</a:t>
                      </a:r>
                      <a:endParaRPr lang="en-GB" sz="1800" cap="none" spc="0" dirty="0">
                        <a:solidFill>
                          <a:schemeClr val="tx1"/>
                        </a:solidFill>
                      </a:endParaRPr>
                    </a:p>
                  </a:txBody>
                  <a:tcPr marL="0" marR="78782" marT="23635" marB="78782" anchor="ctr">
                    <a:lnL w="12700" cmpd="sng">
                      <a:noFill/>
                      <a:prstDash val="solid"/>
                    </a:lnL>
                    <a:lnR w="12700" cmpd="sng">
                      <a:noFill/>
                      <a:prstDash val="solid"/>
                    </a:lnR>
                    <a:lnT w="12700" cmpd="sng">
                      <a:noFill/>
                      <a:prstDash val="solid"/>
                    </a:lnT>
                    <a:lnB w="9525" cap="flat" cmpd="sng" algn="ctr">
                      <a:solidFill>
                        <a:schemeClr val="tx1"/>
                      </a:solidFill>
                      <a:prstDash val="solid"/>
                    </a:lnB>
                    <a:noFill/>
                  </a:tcPr>
                </a:tc>
                <a:extLst>
                  <a:ext uri="{0D108BD9-81ED-4DB2-BD59-A6C34878D82A}">
                    <a16:rowId xmlns:a16="http://schemas.microsoft.com/office/drawing/2014/main" val="414099357"/>
                  </a:ext>
                </a:extLst>
              </a:tr>
              <a:tr h="383427">
                <a:tc>
                  <a:txBody>
                    <a:bodyPr/>
                    <a:lstStyle/>
                    <a:p>
                      <a:pPr>
                        <a:buNone/>
                      </a:pPr>
                      <a:r>
                        <a:rPr lang="en-GB" sz="1800" cap="none" spc="0">
                          <a:solidFill>
                            <a:schemeClr val="tx1"/>
                          </a:solidFill>
                        </a:rPr>
                        <a:t>Artificial intelligence development</a:t>
                      </a:r>
                      <a:endParaRPr lang="en-GB" sz="1800" cap="none" spc="0" dirty="0">
                        <a:solidFill>
                          <a:schemeClr val="tx1"/>
                        </a:solidFill>
                      </a:endParaRPr>
                    </a:p>
                  </a:txBody>
                  <a:tcPr marL="0" marR="78782" marT="23635" marB="78782" anchor="ctr">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buNone/>
                      </a:pPr>
                      <a:r>
                        <a:rPr lang="en-GB" sz="1800" cap="none" spc="0">
                          <a:solidFill>
                            <a:schemeClr val="tx1"/>
                          </a:solidFill>
                        </a:rPr>
                        <a:t>Economic uncertainty and inflation</a:t>
                      </a:r>
                      <a:endParaRPr lang="en-GB" sz="1800" cap="none" spc="0" dirty="0">
                        <a:solidFill>
                          <a:schemeClr val="tx1"/>
                        </a:solidFill>
                      </a:endParaRPr>
                    </a:p>
                  </a:txBody>
                  <a:tcPr marL="0" marR="78782" marT="23635" marB="78782" anchor="ctr">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614588365"/>
                  </a:ext>
                </a:extLst>
              </a:tr>
              <a:tr h="383427">
                <a:tc>
                  <a:txBody>
                    <a:bodyPr/>
                    <a:lstStyle/>
                    <a:p>
                      <a:pPr>
                        <a:buNone/>
                      </a:pPr>
                      <a:r>
                        <a:rPr lang="en-GB" sz="1800" cap="none" spc="0">
                          <a:solidFill>
                            <a:schemeClr val="tx1"/>
                          </a:solidFill>
                        </a:rPr>
                        <a:t>Sustainability initiatives</a:t>
                      </a:r>
                      <a:endParaRPr lang="en-GB" sz="1800" cap="none" spc="0" dirty="0">
                        <a:solidFill>
                          <a:schemeClr val="tx1"/>
                        </a:solidFill>
                      </a:endParaRPr>
                    </a:p>
                  </a:txBody>
                  <a:tcPr marL="0" marR="78782" marT="23635" marB="78782"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800" cap="none" spc="0" dirty="0">
                          <a:solidFill>
                            <a:schemeClr val="tx1"/>
                          </a:solidFill>
                        </a:rPr>
                        <a:t>Cybersecurity risks</a:t>
                      </a:r>
                    </a:p>
                  </a:txBody>
                  <a:tcPr marL="0" marR="78782" marT="23635" marB="78782"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550631063"/>
                  </a:ext>
                </a:extLst>
              </a:tr>
            </a:tbl>
          </a:graphicData>
        </a:graphic>
      </p:graphicFrame>
    </p:spTree>
    <p:extLst>
      <p:ext uri="{BB962C8B-B14F-4D97-AF65-F5344CB8AC3E}">
        <p14:creationId xmlns:p14="http://schemas.microsoft.com/office/powerpoint/2010/main" val="2921084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6CBD4B-8431-FE64-B4DC-77665895ACA4}"/>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kern="1200">
                <a:solidFill>
                  <a:srgbClr val="FFFFFF"/>
                </a:solidFill>
                <a:latin typeface="+mj-lt"/>
                <a:ea typeface="+mj-ea"/>
                <a:cs typeface="+mj-cs"/>
              </a:rPr>
              <a:t>Competitor Analysis</a:t>
            </a:r>
            <a:br>
              <a:rPr lang="en-US" sz="2600" b="1" kern="1200">
                <a:solidFill>
                  <a:srgbClr val="FFFFFF"/>
                </a:solidFill>
                <a:latin typeface="+mj-lt"/>
                <a:ea typeface="+mj-ea"/>
                <a:cs typeface="+mj-cs"/>
              </a:rPr>
            </a:br>
            <a:endParaRPr lang="en-US" sz="2600" kern="1200">
              <a:solidFill>
                <a:srgbClr val="FFFFFF"/>
              </a:solidFill>
              <a:latin typeface="+mj-lt"/>
              <a:ea typeface="+mj-ea"/>
              <a:cs typeface="+mj-cs"/>
            </a:endParaRPr>
          </a:p>
        </p:txBody>
      </p:sp>
      <p:graphicFrame>
        <p:nvGraphicFramePr>
          <p:cNvPr id="4" name="Table 3">
            <a:extLst>
              <a:ext uri="{FF2B5EF4-FFF2-40B4-BE49-F238E27FC236}">
                <a16:creationId xmlns:a16="http://schemas.microsoft.com/office/drawing/2014/main" id="{D850FFFE-4715-37CB-0895-B3CB42371690}"/>
              </a:ext>
            </a:extLst>
          </p:cNvPr>
          <p:cNvGraphicFramePr>
            <a:graphicFrameLocks noGrp="1"/>
          </p:cNvGraphicFramePr>
          <p:nvPr>
            <p:extLst>
              <p:ext uri="{D42A27DB-BD31-4B8C-83A1-F6EECF244321}">
                <p14:modId xmlns:p14="http://schemas.microsoft.com/office/powerpoint/2010/main" val="163558749"/>
              </p:ext>
            </p:extLst>
          </p:nvPr>
        </p:nvGraphicFramePr>
        <p:xfrm>
          <a:off x="4031343" y="1448340"/>
          <a:ext cx="7702142" cy="4613056"/>
        </p:xfrm>
        <a:graphic>
          <a:graphicData uri="http://schemas.openxmlformats.org/drawingml/2006/table">
            <a:tbl>
              <a:tblPr firstRow="1" bandRow="1">
                <a:tableStyleId>{5C22544A-7EE6-4342-B048-85BDC9FD1C3A}</a:tableStyleId>
              </a:tblPr>
              <a:tblGrid>
                <a:gridCol w="1491688">
                  <a:extLst>
                    <a:ext uri="{9D8B030D-6E8A-4147-A177-3AD203B41FA5}">
                      <a16:colId xmlns:a16="http://schemas.microsoft.com/office/drawing/2014/main" val="2279289936"/>
                    </a:ext>
                  </a:extLst>
                </a:gridCol>
                <a:gridCol w="1177235">
                  <a:extLst>
                    <a:ext uri="{9D8B030D-6E8A-4147-A177-3AD203B41FA5}">
                      <a16:colId xmlns:a16="http://schemas.microsoft.com/office/drawing/2014/main" val="3169896010"/>
                    </a:ext>
                  </a:extLst>
                </a:gridCol>
                <a:gridCol w="1314808">
                  <a:extLst>
                    <a:ext uri="{9D8B030D-6E8A-4147-A177-3AD203B41FA5}">
                      <a16:colId xmlns:a16="http://schemas.microsoft.com/office/drawing/2014/main" val="4195040277"/>
                    </a:ext>
                  </a:extLst>
                </a:gridCol>
                <a:gridCol w="1314808">
                  <a:extLst>
                    <a:ext uri="{9D8B030D-6E8A-4147-A177-3AD203B41FA5}">
                      <a16:colId xmlns:a16="http://schemas.microsoft.com/office/drawing/2014/main" val="1271489287"/>
                    </a:ext>
                  </a:extLst>
                </a:gridCol>
                <a:gridCol w="1177235">
                  <a:extLst>
                    <a:ext uri="{9D8B030D-6E8A-4147-A177-3AD203B41FA5}">
                      <a16:colId xmlns:a16="http://schemas.microsoft.com/office/drawing/2014/main" val="3167822032"/>
                    </a:ext>
                  </a:extLst>
                </a:gridCol>
                <a:gridCol w="1226368">
                  <a:extLst>
                    <a:ext uri="{9D8B030D-6E8A-4147-A177-3AD203B41FA5}">
                      <a16:colId xmlns:a16="http://schemas.microsoft.com/office/drawing/2014/main" val="1439850388"/>
                    </a:ext>
                  </a:extLst>
                </a:gridCol>
              </a:tblGrid>
              <a:tr h="561377">
                <a:tc>
                  <a:txBody>
                    <a:bodyPr/>
                    <a:lstStyle/>
                    <a:p>
                      <a:pPr>
                        <a:buNone/>
                      </a:pPr>
                      <a:r>
                        <a:rPr lang="en-GB" sz="1300"/>
                        <a:t>Factor</a:t>
                      </a:r>
                    </a:p>
                  </a:txBody>
                  <a:tcPr marL="66031" marR="66031" marT="33015" marB="33015" anchor="ctr"/>
                </a:tc>
                <a:tc>
                  <a:txBody>
                    <a:bodyPr/>
                    <a:lstStyle/>
                    <a:p>
                      <a:pPr>
                        <a:buNone/>
                      </a:pPr>
                      <a:r>
                        <a:rPr lang="en-GB" sz="1300"/>
                        <a:t>Ocado</a:t>
                      </a:r>
                    </a:p>
                  </a:txBody>
                  <a:tcPr marL="66031" marR="66031" marT="33015" marB="33015" anchor="ctr"/>
                </a:tc>
                <a:tc>
                  <a:txBody>
                    <a:bodyPr/>
                    <a:lstStyle/>
                    <a:p>
                      <a:pPr>
                        <a:buNone/>
                      </a:pPr>
                      <a:r>
                        <a:rPr lang="en-GB" sz="1300"/>
                        <a:t>Tesco Online</a:t>
                      </a:r>
                    </a:p>
                  </a:txBody>
                  <a:tcPr marL="66031" marR="66031" marT="33015" marB="33015" anchor="ctr"/>
                </a:tc>
                <a:tc>
                  <a:txBody>
                    <a:bodyPr/>
                    <a:lstStyle/>
                    <a:p>
                      <a:pPr>
                        <a:buNone/>
                      </a:pPr>
                      <a:r>
                        <a:rPr lang="en-GB" sz="1300"/>
                        <a:t>Sainsbury's Online</a:t>
                      </a:r>
                    </a:p>
                  </a:txBody>
                  <a:tcPr marL="66031" marR="66031" marT="33015" marB="33015" anchor="ctr"/>
                </a:tc>
                <a:tc>
                  <a:txBody>
                    <a:bodyPr/>
                    <a:lstStyle/>
                    <a:p>
                      <a:pPr>
                        <a:buNone/>
                      </a:pPr>
                      <a:r>
                        <a:rPr lang="en-GB" sz="1300"/>
                        <a:t>Amazon Fresh</a:t>
                      </a:r>
                    </a:p>
                  </a:txBody>
                  <a:tcPr marL="66031" marR="66031" marT="33015" marB="33015" anchor="ctr"/>
                </a:tc>
                <a:tc>
                  <a:txBody>
                    <a:bodyPr/>
                    <a:lstStyle/>
                    <a:p>
                      <a:pPr>
                        <a:buNone/>
                      </a:pPr>
                      <a:r>
                        <a:rPr lang="en-GB" sz="1300"/>
                        <a:t>Aldi</a:t>
                      </a:r>
                    </a:p>
                  </a:txBody>
                  <a:tcPr marL="66031" marR="66031" marT="33015" marB="33015" anchor="ctr"/>
                </a:tc>
                <a:extLst>
                  <a:ext uri="{0D108BD9-81ED-4DB2-BD59-A6C34878D82A}">
                    <a16:rowId xmlns:a16="http://schemas.microsoft.com/office/drawing/2014/main" val="3976096848"/>
                  </a:ext>
                </a:extLst>
              </a:tr>
              <a:tr h="781047">
                <a:tc>
                  <a:txBody>
                    <a:bodyPr/>
                    <a:lstStyle/>
                    <a:p>
                      <a:pPr>
                        <a:buNone/>
                      </a:pPr>
                      <a:r>
                        <a:rPr lang="en-GB" sz="1300"/>
                        <a:t>Business Model</a:t>
                      </a:r>
                    </a:p>
                  </a:txBody>
                  <a:tcPr marL="66031" marR="66031" marT="33015" marB="33015" anchor="ctr"/>
                </a:tc>
                <a:tc>
                  <a:txBody>
                    <a:bodyPr/>
                    <a:lstStyle/>
                    <a:p>
                      <a:pPr>
                        <a:buNone/>
                      </a:pPr>
                      <a:r>
                        <a:rPr lang="en-GB" sz="1300"/>
                        <a:t>Online grocery &amp; technology</a:t>
                      </a:r>
                    </a:p>
                  </a:txBody>
                  <a:tcPr marL="66031" marR="66031" marT="33015" marB="33015" anchor="ctr"/>
                </a:tc>
                <a:tc>
                  <a:txBody>
                    <a:bodyPr/>
                    <a:lstStyle/>
                    <a:p>
                      <a:pPr>
                        <a:buNone/>
                      </a:pPr>
                      <a:r>
                        <a:rPr lang="en-GB" sz="1300"/>
                        <a:t>Supermarket &amp; online retail</a:t>
                      </a:r>
                    </a:p>
                  </a:txBody>
                  <a:tcPr marL="66031" marR="66031" marT="33015" marB="33015" anchor="ctr"/>
                </a:tc>
                <a:tc>
                  <a:txBody>
                    <a:bodyPr/>
                    <a:lstStyle/>
                    <a:p>
                      <a:pPr>
                        <a:buNone/>
                      </a:pPr>
                      <a:r>
                        <a:rPr lang="en-GB" sz="1300"/>
                        <a:t>Supermarket &amp; online retail</a:t>
                      </a:r>
                    </a:p>
                  </a:txBody>
                  <a:tcPr marL="66031" marR="66031" marT="33015" marB="33015" anchor="ctr"/>
                </a:tc>
                <a:tc>
                  <a:txBody>
                    <a:bodyPr/>
                    <a:lstStyle/>
                    <a:p>
                      <a:pPr>
                        <a:buNone/>
                      </a:pPr>
                      <a:r>
                        <a:rPr lang="en-GB" sz="1300"/>
                        <a:t>Online retail &amp; grocery</a:t>
                      </a:r>
                    </a:p>
                  </a:txBody>
                  <a:tcPr marL="66031" marR="66031" marT="33015" marB="33015" anchor="ctr"/>
                </a:tc>
                <a:tc>
                  <a:txBody>
                    <a:bodyPr/>
                    <a:lstStyle/>
                    <a:p>
                      <a:pPr>
                        <a:buNone/>
                      </a:pPr>
                      <a:r>
                        <a:rPr lang="en-GB" sz="1300"/>
                        <a:t>Discount supermarket</a:t>
                      </a:r>
                    </a:p>
                  </a:txBody>
                  <a:tcPr marL="66031" marR="66031" marT="33015" marB="33015" anchor="ctr"/>
                </a:tc>
                <a:extLst>
                  <a:ext uri="{0D108BD9-81ED-4DB2-BD59-A6C34878D82A}">
                    <a16:rowId xmlns:a16="http://schemas.microsoft.com/office/drawing/2014/main" val="3532481534"/>
                  </a:ext>
                </a:extLst>
              </a:tr>
              <a:tr h="341708">
                <a:tc>
                  <a:txBody>
                    <a:bodyPr/>
                    <a:lstStyle/>
                    <a:p>
                      <a:pPr>
                        <a:buNone/>
                      </a:pPr>
                      <a:r>
                        <a:rPr lang="en-GB" sz="1300"/>
                        <a:t>Physical Stores</a:t>
                      </a:r>
                    </a:p>
                  </a:txBody>
                  <a:tcPr marL="66031" marR="66031" marT="33015" marB="33015" anchor="ctr"/>
                </a:tc>
                <a:tc>
                  <a:txBody>
                    <a:bodyPr/>
                    <a:lstStyle/>
                    <a:p>
                      <a:pPr>
                        <a:buNone/>
                      </a:pPr>
                      <a:r>
                        <a:rPr lang="en-GB" sz="1300"/>
                        <a:t>No</a:t>
                      </a:r>
                    </a:p>
                  </a:txBody>
                  <a:tcPr marL="66031" marR="66031" marT="33015" marB="33015" anchor="ctr"/>
                </a:tc>
                <a:tc>
                  <a:txBody>
                    <a:bodyPr/>
                    <a:lstStyle/>
                    <a:p>
                      <a:pPr>
                        <a:buNone/>
                      </a:pPr>
                      <a:r>
                        <a:rPr lang="en-GB" sz="1300"/>
                        <a:t>Yes</a:t>
                      </a:r>
                    </a:p>
                  </a:txBody>
                  <a:tcPr marL="66031" marR="66031" marT="33015" marB="33015" anchor="ctr"/>
                </a:tc>
                <a:tc>
                  <a:txBody>
                    <a:bodyPr/>
                    <a:lstStyle/>
                    <a:p>
                      <a:pPr>
                        <a:buNone/>
                      </a:pPr>
                      <a:r>
                        <a:rPr lang="en-GB" sz="1300"/>
                        <a:t>Yes</a:t>
                      </a:r>
                    </a:p>
                  </a:txBody>
                  <a:tcPr marL="66031" marR="66031" marT="33015" marB="33015" anchor="ctr"/>
                </a:tc>
                <a:tc>
                  <a:txBody>
                    <a:bodyPr/>
                    <a:lstStyle/>
                    <a:p>
                      <a:pPr>
                        <a:buNone/>
                      </a:pPr>
                      <a:r>
                        <a:rPr lang="en-GB" sz="1300"/>
                        <a:t>Limited</a:t>
                      </a:r>
                    </a:p>
                  </a:txBody>
                  <a:tcPr marL="66031" marR="66031" marT="33015" marB="33015" anchor="ctr"/>
                </a:tc>
                <a:tc>
                  <a:txBody>
                    <a:bodyPr/>
                    <a:lstStyle/>
                    <a:p>
                      <a:pPr>
                        <a:buNone/>
                      </a:pPr>
                      <a:r>
                        <a:rPr lang="en-GB" sz="1300"/>
                        <a:t>Yes</a:t>
                      </a:r>
                    </a:p>
                  </a:txBody>
                  <a:tcPr marL="66031" marR="66031" marT="33015" marB="33015" anchor="ctr"/>
                </a:tc>
                <a:extLst>
                  <a:ext uri="{0D108BD9-81ED-4DB2-BD59-A6C34878D82A}">
                    <a16:rowId xmlns:a16="http://schemas.microsoft.com/office/drawing/2014/main" val="2068664806"/>
                  </a:ext>
                </a:extLst>
              </a:tr>
              <a:tr h="561377">
                <a:tc>
                  <a:txBody>
                    <a:bodyPr/>
                    <a:lstStyle/>
                    <a:p>
                      <a:pPr>
                        <a:buNone/>
                      </a:pPr>
                      <a:r>
                        <a:rPr lang="en-GB" sz="1300"/>
                        <a:t>Technology &amp; Automation</a:t>
                      </a:r>
                    </a:p>
                  </a:txBody>
                  <a:tcPr marL="66031" marR="66031" marT="33015" marB="33015" anchor="ctr"/>
                </a:tc>
                <a:tc>
                  <a:txBody>
                    <a:bodyPr/>
                    <a:lstStyle/>
                    <a:p>
                      <a:pPr>
                        <a:buNone/>
                      </a:pPr>
                      <a:r>
                        <a:rPr lang="en-GB" sz="1300"/>
                        <a:t>High</a:t>
                      </a:r>
                    </a:p>
                  </a:txBody>
                  <a:tcPr marL="66031" marR="66031" marT="33015" marB="33015" anchor="ctr"/>
                </a:tc>
                <a:tc>
                  <a:txBody>
                    <a:bodyPr/>
                    <a:lstStyle/>
                    <a:p>
                      <a:pPr>
                        <a:buNone/>
                      </a:pPr>
                      <a:r>
                        <a:rPr lang="en-GB" sz="1300"/>
                        <a:t>Medium</a:t>
                      </a:r>
                    </a:p>
                  </a:txBody>
                  <a:tcPr marL="66031" marR="66031" marT="33015" marB="33015" anchor="ctr"/>
                </a:tc>
                <a:tc>
                  <a:txBody>
                    <a:bodyPr/>
                    <a:lstStyle/>
                    <a:p>
                      <a:pPr>
                        <a:buNone/>
                      </a:pPr>
                      <a:r>
                        <a:rPr lang="en-GB" sz="1300"/>
                        <a:t>Medium</a:t>
                      </a:r>
                    </a:p>
                  </a:txBody>
                  <a:tcPr marL="66031" marR="66031" marT="33015" marB="33015" anchor="ctr"/>
                </a:tc>
                <a:tc>
                  <a:txBody>
                    <a:bodyPr/>
                    <a:lstStyle/>
                    <a:p>
                      <a:pPr>
                        <a:buNone/>
                      </a:pPr>
                      <a:r>
                        <a:rPr lang="en-GB" sz="1300"/>
                        <a:t>High</a:t>
                      </a:r>
                    </a:p>
                  </a:txBody>
                  <a:tcPr marL="66031" marR="66031" marT="33015" marB="33015" anchor="ctr"/>
                </a:tc>
                <a:tc>
                  <a:txBody>
                    <a:bodyPr/>
                    <a:lstStyle/>
                    <a:p>
                      <a:pPr>
                        <a:buNone/>
                      </a:pPr>
                      <a:r>
                        <a:rPr lang="en-GB" sz="1300"/>
                        <a:t>Low</a:t>
                      </a:r>
                    </a:p>
                  </a:txBody>
                  <a:tcPr marL="66031" marR="66031" marT="33015" marB="33015" anchor="ctr"/>
                </a:tc>
                <a:extLst>
                  <a:ext uri="{0D108BD9-81ED-4DB2-BD59-A6C34878D82A}">
                    <a16:rowId xmlns:a16="http://schemas.microsoft.com/office/drawing/2014/main" val="78297794"/>
                  </a:ext>
                </a:extLst>
              </a:tr>
              <a:tr h="341708">
                <a:tc>
                  <a:txBody>
                    <a:bodyPr/>
                    <a:lstStyle/>
                    <a:p>
                      <a:pPr>
                        <a:buNone/>
                      </a:pPr>
                      <a:r>
                        <a:rPr lang="en-GB" sz="1300"/>
                        <a:t>Product Range</a:t>
                      </a:r>
                    </a:p>
                  </a:txBody>
                  <a:tcPr marL="66031" marR="66031" marT="33015" marB="33015" anchor="ctr"/>
                </a:tc>
                <a:tc>
                  <a:txBody>
                    <a:bodyPr/>
                    <a:lstStyle/>
                    <a:p>
                      <a:pPr>
                        <a:buNone/>
                      </a:pPr>
                      <a:r>
                        <a:rPr lang="en-GB" sz="1300"/>
                        <a:t>High</a:t>
                      </a:r>
                    </a:p>
                  </a:txBody>
                  <a:tcPr marL="66031" marR="66031" marT="33015" marB="33015" anchor="ctr"/>
                </a:tc>
                <a:tc>
                  <a:txBody>
                    <a:bodyPr/>
                    <a:lstStyle/>
                    <a:p>
                      <a:pPr>
                        <a:buNone/>
                      </a:pPr>
                      <a:r>
                        <a:rPr lang="en-GB" sz="1300"/>
                        <a:t>High</a:t>
                      </a:r>
                    </a:p>
                  </a:txBody>
                  <a:tcPr marL="66031" marR="66031" marT="33015" marB="33015" anchor="ctr"/>
                </a:tc>
                <a:tc>
                  <a:txBody>
                    <a:bodyPr/>
                    <a:lstStyle/>
                    <a:p>
                      <a:pPr>
                        <a:buNone/>
                      </a:pPr>
                      <a:r>
                        <a:rPr lang="en-GB" sz="1300"/>
                        <a:t>High</a:t>
                      </a:r>
                    </a:p>
                  </a:txBody>
                  <a:tcPr marL="66031" marR="66031" marT="33015" marB="33015" anchor="ctr"/>
                </a:tc>
                <a:tc>
                  <a:txBody>
                    <a:bodyPr/>
                    <a:lstStyle/>
                    <a:p>
                      <a:pPr>
                        <a:buNone/>
                      </a:pPr>
                      <a:r>
                        <a:rPr lang="en-GB" sz="1300"/>
                        <a:t>High</a:t>
                      </a:r>
                    </a:p>
                  </a:txBody>
                  <a:tcPr marL="66031" marR="66031" marT="33015" marB="33015" anchor="ctr"/>
                </a:tc>
                <a:tc>
                  <a:txBody>
                    <a:bodyPr/>
                    <a:lstStyle/>
                    <a:p>
                      <a:pPr>
                        <a:buNone/>
                      </a:pPr>
                      <a:r>
                        <a:rPr lang="en-GB" sz="1300"/>
                        <a:t>Medium</a:t>
                      </a:r>
                    </a:p>
                  </a:txBody>
                  <a:tcPr marL="66031" marR="66031" marT="33015" marB="33015" anchor="ctr"/>
                </a:tc>
                <a:extLst>
                  <a:ext uri="{0D108BD9-81ED-4DB2-BD59-A6C34878D82A}">
                    <a16:rowId xmlns:a16="http://schemas.microsoft.com/office/drawing/2014/main" val="4159134198"/>
                  </a:ext>
                </a:extLst>
              </a:tr>
              <a:tr h="561377">
                <a:tc>
                  <a:txBody>
                    <a:bodyPr/>
                    <a:lstStyle/>
                    <a:p>
                      <a:pPr>
                        <a:buNone/>
                      </a:pPr>
                      <a:r>
                        <a:rPr lang="en-GB" sz="1300"/>
                        <a:t>Pricing Strategy</a:t>
                      </a:r>
                    </a:p>
                  </a:txBody>
                  <a:tcPr marL="66031" marR="66031" marT="33015" marB="33015" anchor="ctr"/>
                </a:tc>
                <a:tc>
                  <a:txBody>
                    <a:bodyPr/>
                    <a:lstStyle/>
                    <a:p>
                      <a:pPr>
                        <a:buNone/>
                      </a:pPr>
                      <a:r>
                        <a:rPr lang="en-GB" sz="1300"/>
                        <a:t>Premium Competitive</a:t>
                      </a:r>
                    </a:p>
                  </a:txBody>
                  <a:tcPr marL="66031" marR="66031" marT="33015" marB="33015" anchor="ctr"/>
                </a:tc>
                <a:tc>
                  <a:txBody>
                    <a:bodyPr/>
                    <a:lstStyle/>
                    <a:p>
                      <a:pPr>
                        <a:buNone/>
                      </a:pPr>
                      <a:r>
                        <a:rPr lang="en-GB" sz="1300"/>
                        <a:t>Competitive</a:t>
                      </a:r>
                    </a:p>
                  </a:txBody>
                  <a:tcPr marL="66031" marR="66031" marT="33015" marB="33015" anchor="ctr"/>
                </a:tc>
                <a:tc>
                  <a:txBody>
                    <a:bodyPr/>
                    <a:lstStyle/>
                    <a:p>
                      <a:pPr>
                        <a:buNone/>
                      </a:pPr>
                      <a:r>
                        <a:rPr lang="en-GB" sz="1300"/>
                        <a:t>Competitive</a:t>
                      </a:r>
                    </a:p>
                  </a:txBody>
                  <a:tcPr marL="66031" marR="66031" marT="33015" marB="33015" anchor="ctr"/>
                </a:tc>
                <a:tc>
                  <a:txBody>
                    <a:bodyPr/>
                    <a:lstStyle/>
                    <a:p>
                      <a:pPr>
                        <a:buNone/>
                      </a:pPr>
                      <a:r>
                        <a:rPr lang="en-GB" sz="1300"/>
                        <a:t>Competitive</a:t>
                      </a:r>
                    </a:p>
                  </a:txBody>
                  <a:tcPr marL="66031" marR="66031" marT="33015" marB="33015" anchor="ctr"/>
                </a:tc>
                <a:tc>
                  <a:txBody>
                    <a:bodyPr/>
                    <a:lstStyle/>
                    <a:p>
                      <a:pPr>
                        <a:buNone/>
                      </a:pPr>
                      <a:r>
                        <a:rPr lang="en-GB" sz="1300"/>
                        <a:t>Low Cost</a:t>
                      </a:r>
                    </a:p>
                  </a:txBody>
                  <a:tcPr marL="66031" marR="66031" marT="33015" marB="33015" anchor="ctr"/>
                </a:tc>
                <a:extLst>
                  <a:ext uri="{0D108BD9-81ED-4DB2-BD59-A6C34878D82A}">
                    <a16:rowId xmlns:a16="http://schemas.microsoft.com/office/drawing/2014/main" val="4165530357"/>
                  </a:ext>
                </a:extLst>
              </a:tr>
              <a:tr h="341708">
                <a:tc>
                  <a:txBody>
                    <a:bodyPr/>
                    <a:lstStyle/>
                    <a:p>
                      <a:pPr>
                        <a:buNone/>
                      </a:pPr>
                      <a:r>
                        <a:rPr lang="en-GB" sz="1300"/>
                        <a:t>Home Delivery</a:t>
                      </a:r>
                    </a:p>
                  </a:txBody>
                  <a:tcPr marL="66031" marR="66031" marT="33015" marB="33015" anchor="ctr"/>
                </a:tc>
                <a:tc>
                  <a:txBody>
                    <a:bodyPr/>
                    <a:lstStyle/>
                    <a:p>
                      <a:pPr>
                        <a:buNone/>
                      </a:pPr>
                      <a:r>
                        <a:rPr lang="en-GB" sz="1300"/>
                        <a:t>Yes</a:t>
                      </a:r>
                    </a:p>
                  </a:txBody>
                  <a:tcPr marL="66031" marR="66031" marT="33015" marB="33015" anchor="ctr"/>
                </a:tc>
                <a:tc>
                  <a:txBody>
                    <a:bodyPr/>
                    <a:lstStyle/>
                    <a:p>
                      <a:pPr>
                        <a:buNone/>
                      </a:pPr>
                      <a:r>
                        <a:rPr lang="en-GB" sz="1300"/>
                        <a:t>Yes</a:t>
                      </a:r>
                    </a:p>
                  </a:txBody>
                  <a:tcPr marL="66031" marR="66031" marT="33015" marB="33015" anchor="ctr"/>
                </a:tc>
                <a:tc>
                  <a:txBody>
                    <a:bodyPr/>
                    <a:lstStyle/>
                    <a:p>
                      <a:pPr>
                        <a:buNone/>
                      </a:pPr>
                      <a:r>
                        <a:rPr lang="en-GB" sz="1300"/>
                        <a:t>Yes</a:t>
                      </a:r>
                    </a:p>
                  </a:txBody>
                  <a:tcPr marL="66031" marR="66031" marT="33015" marB="33015" anchor="ctr"/>
                </a:tc>
                <a:tc>
                  <a:txBody>
                    <a:bodyPr/>
                    <a:lstStyle/>
                    <a:p>
                      <a:pPr>
                        <a:buNone/>
                      </a:pPr>
                      <a:r>
                        <a:rPr lang="en-GB" sz="1300"/>
                        <a:t>Yes</a:t>
                      </a:r>
                    </a:p>
                  </a:txBody>
                  <a:tcPr marL="66031" marR="66031" marT="33015" marB="33015" anchor="ctr"/>
                </a:tc>
                <a:tc>
                  <a:txBody>
                    <a:bodyPr/>
                    <a:lstStyle/>
                    <a:p>
                      <a:pPr>
                        <a:buNone/>
                      </a:pPr>
                      <a:r>
                        <a:rPr lang="en-GB" sz="1300"/>
                        <a:t>Limited</a:t>
                      </a:r>
                    </a:p>
                  </a:txBody>
                  <a:tcPr marL="66031" marR="66031" marT="33015" marB="33015" anchor="ctr"/>
                </a:tc>
                <a:extLst>
                  <a:ext uri="{0D108BD9-81ED-4DB2-BD59-A6C34878D82A}">
                    <a16:rowId xmlns:a16="http://schemas.microsoft.com/office/drawing/2014/main" val="1259380317"/>
                  </a:ext>
                </a:extLst>
              </a:tr>
              <a:tr h="561377">
                <a:tc>
                  <a:txBody>
                    <a:bodyPr/>
                    <a:lstStyle/>
                    <a:p>
                      <a:pPr>
                        <a:buNone/>
                      </a:pPr>
                      <a:r>
                        <a:rPr lang="en-GB" sz="1300"/>
                        <a:t>Technology Licensing</a:t>
                      </a:r>
                    </a:p>
                  </a:txBody>
                  <a:tcPr marL="66031" marR="66031" marT="33015" marB="33015" anchor="ctr"/>
                </a:tc>
                <a:tc>
                  <a:txBody>
                    <a:bodyPr/>
                    <a:lstStyle/>
                    <a:p>
                      <a:pPr>
                        <a:buNone/>
                      </a:pPr>
                      <a:r>
                        <a:rPr lang="en-GB" sz="1300"/>
                        <a:t>Yes</a:t>
                      </a:r>
                    </a:p>
                  </a:txBody>
                  <a:tcPr marL="66031" marR="66031" marT="33015" marB="33015" anchor="ctr"/>
                </a:tc>
                <a:tc>
                  <a:txBody>
                    <a:bodyPr/>
                    <a:lstStyle/>
                    <a:p>
                      <a:pPr>
                        <a:buNone/>
                      </a:pPr>
                      <a:r>
                        <a:rPr lang="en-GB" sz="1300"/>
                        <a:t>No</a:t>
                      </a:r>
                    </a:p>
                  </a:txBody>
                  <a:tcPr marL="66031" marR="66031" marT="33015" marB="33015" anchor="ctr"/>
                </a:tc>
                <a:tc>
                  <a:txBody>
                    <a:bodyPr/>
                    <a:lstStyle/>
                    <a:p>
                      <a:pPr>
                        <a:buNone/>
                      </a:pPr>
                      <a:r>
                        <a:rPr lang="en-GB" sz="1300"/>
                        <a:t>No</a:t>
                      </a:r>
                    </a:p>
                  </a:txBody>
                  <a:tcPr marL="66031" marR="66031" marT="33015" marB="33015" anchor="ctr"/>
                </a:tc>
                <a:tc>
                  <a:txBody>
                    <a:bodyPr/>
                    <a:lstStyle/>
                    <a:p>
                      <a:pPr>
                        <a:buNone/>
                      </a:pPr>
                      <a:r>
                        <a:rPr lang="en-GB" sz="1300"/>
                        <a:t>Partial</a:t>
                      </a:r>
                    </a:p>
                  </a:txBody>
                  <a:tcPr marL="66031" marR="66031" marT="33015" marB="33015" anchor="ctr"/>
                </a:tc>
                <a:tc>
                  <a:txBody>
                    <a:bodyPr/>
                    <a:lstStyle/>
                    <a:p>
                      <a:pPr>
                        <a:buNone/>
                      </a:pPr>
                      <a:r>
                        <a:rPr lang="en-GB" sz="1300"/>
                        <a:t>No</a:t>
                      </a:r>
                    </a:p>
                  </a:txBody>
                  <a:tcPr marL="66031" marR="66031" marT="33015" marB="33015" anchor="ctr"/>
                </a:tc>
                <a:extLst>
                  <a:ext uri="{0D108BD9-81ED-4DB2-BD59-A6C34878D82A}">
                    <a16:rowId xmlns:a16="http://schemas.microsoft.com/office/drawing/2014/main" val="3754074267"/>
                  </a:ext>
                </a:extLst>
              </a:tr>
              <a:tr h="561377">
                <a:tc>
                  <a:txBody>
                    <a:bodyPr/>
                    <a:lstStyle/>
                    <a:p>
                      <a:pPr>
                        <a:buNone/>
                      </a:pPr>
                      <a:r>
                        <a:rPr lang="en-GB" sz="1300"/>
                        <a:t>Competitive Threat Level</a:t>
                      </a:r>
                    </a:p>
                  </a:txBody>
                  <a:tcPr marL="66031" marR="66031" marT="33015" marB="33015" anchor="ctr"/>
                </a:tc>
                <a:tc>
                  <a:txBody>
                    <a:bodyPr/>
                    <a:lstStyle/>
                    <a:p>
                      <a:pPr>
                        <a:buNone/>
                      </a:pPr>
                      <a:r>
                        <a:rPr lang="en-GB" sz="1300"/>
                        <a:t>-</a:t>
                      </a:r>
                    </a:p>
                  </a:txBody>
                  <a:tcPr marL="66031" marR="66031" marT="33015" marB="33015" anchor="ctr"/>
                </a:tc>
                <a:tc>
                  <a:txBody>
                    <a:bodyPr/>
                    <a:lstStyle/>
                    <a:p>
                      <a:pPr>
                        <a:buNone/>
                      </a:pPr>
                      <a:r>
                        <a:rPr lang="en-GB" sz="1300"/>
                        <a:t>High</a:t>
                      </a:r>
                    </a:p>
                  </a:txBody>
                  <a:tcPr marL="66031" marR="66031" marT="33015" marB="33015" anchor="ctr"/>
                </a:tc>
                <a:tc>
                  <a:txBody>
                    <a:bodyPr/>
                    <a:lstStyle/>
                    <a:p>
                      <a:pPr>
                        <a:buNone/>
                      </a:pPr>
                      <a:r>
                        <a:rPr lang="en-GB" sz="1300"/>
                        <a:t>Medium</a:t>
                      </a:r>
                    </a:p>
                  </a:txBody>
                  <a:tcPr marL="66031" marR="66031" marT="33015" marB="33015" anchor="ctr"/>
                </a:tc>
                <a:tc>
                  <a:txBody>
                    <a:bodyPr/>
                    <a:lstStyle/>
                    <a:p>
                      <a:pPr>
                        <a:buNone/>
                      </a:pPr>
                      <a:r>
                        <a:rPr lang="en-GB" sz="1300"/>
                        <a:t>Very High</a:t>
                      </a:r>
                    </a:p>
                  </a:txBody>
                  <a:tcPr marL="66031" marR="66031" marT="33015" marB="33015" anchor="ctr"/>
                </a:tc>
                <a:tc>
                  <a:txBody>
                    <a:bodyPr/>
                    <a:lstStyle/>
                    <a:p>
                      <a:pPr>
                        <a:buNone/>
                      </a:pPr>
                      <a:r>
                        <a:rPr lang="en-GB" sz="1300"/>
                        <a:t>Medium</a:t>
                      </a:r>
                    </a:p>
                  </a:txBody>
                  <a:tcPr marL="66031" marR="66031" marT="33015" marB="33015" anchor="ctr"/>
                </a:tc>
                <a:extLst>
                  <a:ext uri="{0D108BD9-81ED-4DB2-BD59-A6C34878D82A}">
                    <a16:rowId xmlns:a16="http://schemas.microsoft.com/office/drawing/2014/main" val="1212637242"/>
                  </a:ext>
                </a:extLst>
              </a:tr>
            </a:tbl>
          </a:graphicData>
        </a:graphic>
      </p:graphicFrame>
    </p:spTree>
    <p:extLst>
      <p:ext uri="{BB962C8B-B14F-4D97-AF65-F5344CB8AC3E}">
        <p14:creationId xmlns:p14="http://schemas.microsoft.com/office/powerpoint/2010/main" val="21246573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2ACDAA-62EE-63C5-31A7-277EDAC6A641}"/>
              </a:ext>
            </a:extLst>
          </p:cNvPr>
          <p:cNvSpPr>
            <a:spLocks noGrp="1"/>
          </p:cNvSpPr>
          <p:nvPr>
            <p:ph type="title"/>
          </p:nvPr>
        </p:nvSpPr>
        <p:spPr>
          <a:xfrm>
            <a:off x="630936" y="640823"/>
            <a:ext cx="3419856" cy="5583148"/>
          </a:xfrm>
          <a:prstGeom prst="ellipse">
            <a:avLst/>
          </a:prstGeom>
        </p:spPr>
        <p:txBody>
          <a:bodyPr vert="horz" lIns="91440" tIns="45720" rIns="91440" bIns="45720" rtlCol="0" anchor="ctr">
            <a:normAutofit/>
          </a:bodyPr>
          <a:lstStyle/>
          <a:p>
            <a:r>
              <a:rPr lang="en-US" sz="2600" b="1" kern="1200">
                <a:solidFill>
                  <a:schemeClr val="tx1"/>
                </a:solidFill>
                <a:latin typeface="+mj-lt"/>
                <a:ea typeface="+mj-ea"/>
                <a:cs typeface="+mj-cs"/>
              </a:rPr>
              <a:t>Market Segmentation and Target Customers</a:t>
            </a:r>
            <a:br>
              <a:rPr lang="en-US" sz="2600" b="1" kern="1200">
                <a:solidFill>
                  <a:schemeClr val="tx1"/>
                </a:solidFill>
                <a:latin typeface="+mj-lt"/>
                <a:ea typeface="+mj-ea"/>
                <a:cs typeface="+mj-cs"/>
              </a:rPr>
            </a:br>
            <a:endParaRPr lang="en-US" sz="2600" kern="1200">
              <a:solidFill>
                <a:schemeClr val="tx1"/>
              </a:solidFill>
              <a:latin typeface="+mj-lt"/>
              <a:ea typeface="+mj-ea"/>
              <a:cs typeface="+mj-cs"/>
            </a:endParaRPr>
          </a:p>
        </p:txBody>
      </p:sp>
      <p:sp>
        <p:nvSpPr>
          <p:cNvPr id="18"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58C0FD92-F2EF-E451-8F0A-E905A7241697}"/>
              </a:ext>
            </a:extLst>
          </p:cNvPr>
          <p:cNvGraphicFramePr>
            <a:graphicFrameLocks noGrp="1"/>
          </p:cNvGraphicFramePr>
          <p:nvPr>
            <p:extLst>
              <p:ext uri="{D42A27DB-BD31-4B8C-83A1-F6EECF244321}">
                <p14:modId xmlns:p14="http://schemas.microsoft.com/office/powerpoint/2010/main" val="3605823605"/>
              </p:ext>
            </p:extLst>
          </p:nvPr>
        </p:nvGraphicFramePr>
        <p:xfrm>
          <a:off x="4705096" y="643651"/>
          <a:ext cx="7142675" cy="5612616"/>
        </p:xfrm>
        <a:graphic>
          <a:graphicData uri="http://schemas.openxmlformats.org/drawingml/2006/table">
            <a:tbl>
              <a:tblPr>
                <a:solidFill>
                  <a:schemeClr val="bg1">
                    <a:lumMod val="95000"/>
                  </a:schemeClr>
                </a:solidFill>
              </a:tblPr>
              <a:tblGrid>
                <a:gridCol w="2056942">
                  <a:extLst>
                    <a:ext uri="{9D8B030D-6E8A-4147-A177-3AD203B41FA5}">
                      <a16:colId xmlns:a16="http://schemas.microsoft.com/office/drawing/2014/main" val="3071772361"/>
                    </a:ext>
                  </a:extLst>
                </a:gridCol>
                <a:gridCol w="2397089">
                  <a:extLst>
                    <a:ext uri="{9D8B030D-6E8A-4147-A177-3AD203B41FA5}">
                      <a16:colId xmlns:a16="http://schemas.microsoft.com/office/drawing/2014/main" val="3801418794"/>
                    </a:ext>
                  </a:extLst>
                </a:gridCol>
                <a:gridCol w="2688644">
                  <a:extLst>
                    <a:ext uri="{9D8B030D-6E8A-4147-A177-3AD203B41FA5}">
                      <a16:colId xmlns:a16="http://schemas.microsoft.com/office/drawing/2014/main" val="3637334451"/>
                    </a:ext>
                  </a:extLst>
                </a:gridCol>
              </a:tblGrid>
              <a:tr h="628227">
                <a:tc>
                  <a:txBody>
                    <a:bodyPr/>
                    <a:lstStyle/>
                    <a:p>
                      <a:pPr lvl="0" algn="ctr">
                        <a:buNone/>
                      </a:pPr>
                      <a:r>
                        <a:rPr lang="en-GB" sz="2000" b="1" cap="none" spc="0" dirty="0">
                          <a:solidFill>
                            <a:schemeClr val="tx1"/>
                          </a:solidFill>
                        </a:rPr>
                        <a:t>Segmentation Type</a:t>
                      </a:r>
                      <a:endParaRPr lang="en-US" b="1"/>
                    </a:p>
                  </a:txBody>
                  <a:tcPr marL="113091" marR="113091" marT="112571" marB="56545"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gn="ctr">
                        <a:buNone/>
                      </a:pPr>
                      <a:r>
                        <a:rPr lang="en-GB" sz="2000" b="1" cap="none" spc="0">
                          <a:solidFill>
                            <a:schemeClr val="tx1"/>
                          </a:solidFill>
                        </a:rPr>
                        <a:t>Target Customers</a:t>
                      </a:r>
                      <a:endParaRPr lang="en-GB" sz="2000" b="1" cap="none" spc="0" dirty="0">
                        <a:solidFill>
                          <a:schemeClr val="tx1"/>
                        </a:solidFill>
                      </a:endParaRPr>
                    </a:p>
                  </a:txBody>
                  <a:tcPr marL="113091" marR="113091" marT="112571" marB="56545"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gn="ctr">
                        <a:buNone/>
                      </a:pPr>
                      <a:r>
                        <a:rPr lang="en-GB" sz="2000" b="1" cap="none" spc="0">
                          <a:solidFill>
                            <a:schemeClr val="tx1"/>
                          </a:solidFill>
                        </a:rPr>
                        <a:t>Characteristics</a:t>
                      </a:r>
                      <a:endParaRPr lang="en-GB" sz="2000" b="1" cap="none" spc="0" dirty="0">
                        <a:solidFill>
                          <a:schemeClr val="tx1"/>
                        </a:solidFill>
                      </a:endParaRPr>
                    </a:p>
                  </a:txBody>
                  <a:tcPr marL="113091" marR="113091" marT="112571" marB="56545"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449115375"/>
                  </a:ext>
                </a:extLst>
              </a:tr>
              <a:tr h="1287865">
                <a:tc>
                  <a:txBody>
                    <a:bodyPr/>
                    <a:lstStyle/>
                    <a:p>
                      <a:pPr>
                        <a:buNone/>
                      </a:pPr>
                      <a:r>
                        <a:rPr lang="en-GB" sz="2000" cap="none" spc="0">
                          <a:solidFill>
                            <a:schemeClr val="tx1"/>
                          </a:solidFill>
                        </a:rPr>
                        <a:t>Demographic</a:t>
                      </a:r>
                      <a:endParaRPr lang="en-GB" sz="2000" cap="none" spc="0" dirty="0">
                        <a:solidFill>
                          <a:schemeClr val="tx1"/>
                        </a:solidFill>
                      </a:endParaRPr>
                    </a:p>
                  </a:txBody>
                  <a:tcPr marL="113091" marR="113091" marT="112571" marB="56545"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2000" cap="none" spc="0">
                          <a:solidFill>
                            <a:schemeClr val="tx1"/>
                          </a:solidFill>
                        </a:rPr>
                        <a:t>Working professionals, families, middle-to-high income households</a:t>
                      </a:r>
                      <a:endParaRPr lang="en-GB" sz="2000" cap="none" spc="0" dirty="0">
                        <a:solidFill>
                          <a:schemeClr val="tx1"/>
                        </a:solidFill>
                      </a:endParaRPr>
                    </a:p>
                  </a:txBody>
                  <a:tcPr marL="113091" marR="113091" marT="112571" marB="56545"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2000" cap="none" spc="0">
                          <a:solidFill>
                            <a:schemeClr val="tx1"/>
                          </a:solidFill>
                        </a:rPr>
                        <a:t>Busy lifestyles and disposable income</a:t>
                      </a:r>
                      <a:endParaRPr lang="en-GB" sz="2000" cap="none" spc="0" dirty="0">
                        <a:solidFill>
                          <a:schemeClr val="tx1"/>
                        </a:solidFill>
                      </a:endParaRPr>
                    </a:p>
                  </a:txBody>
                  <a:tcPr marL="113091" marR="113091" marT="112571" marB="56545"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138235258"/>
                  </a:ext>
                </a:extLst>
              </a:tr>
              <a:tr h="973752">
                <a:tc>
                  <a:txBody>
                    <a:bodyPr/>
                    <a:lstStyle/>
                    <a:p>
                      <a:pPr>
                        <a:buNone/>
                      </a:pPr>
                      <a:r>
                        <a:rPr lang="en-GB" sz="2000" cap="none" spc="0">
                          <a:solidFill>
                            <a:schemeClr val="tx1"/>
                          </a:solidFill>
                        </a:rPr>
                        <a:t>Geographic</a:t>
                      </a:r>
                      <a:endParaRPr lang="en-GB" sz="2000" cap="none" spc="0" dirty="0">
                        <a:solidFill>
                          <a:schemeClr val="tx1"/>
                        </a:solidFill>
                      </a:endParaRPr>
                    </a:p>
                  </a:txBody>
                  <a:tcPr marL="113091" marR="113091" marT="112571" marB="56545"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2000" cap="none" spc="0">
                          <a:solidFill>
                            <a:schemeClr val="tx1"/>
                          </a:solidFill>
                        </a:rPr>
                        <a:t>UK consumers</a:t>
                      </a:r>
                      <a:endParaRPr lang="en-GB" sz="2000" cap="none" spc="0" dirty="0">
                        <a:solidFill>
                          <a:schemeClr val="tx1"/>
                        </a:solidFill>
                      </a:endParaRPr>
                    </a:p>
                  </a:txBody>
                  <a:tcPr marL="113091" marR="113091" marT="112571" marB="56545"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2000" cap="none" spc="0">
                          <a:solidFill>
                            <a:schemeClr val="tx1"/>
                          </a:solidFill>
                        </a:rPr>
                        <a:t>Nationwide online delivery coverage</a:t>
                      </a:r>
                      <a:endParaRPr lang="en-GB" sz="2000" cap="none" spc="0" dirty="0">
                        <a:solidFill>
                          <a:schemeClr val="tx1"/>
                        </a:solidFill>
                      </a:endParaRPr>
                    </a:p>
                  </a:txBody>
                  <a:tcPr marL="113091" marR="113091" marT="112571" marB="56545"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097667857"/>
                  </a:ext>
                </a:extLst>
              </a:tr>
              <a:tr h="973752">
                <a:tc>
                  <a:txBody>
                    <a:bodyPr/>
                    <a:lstStyle/>
                    <a:p>
                      <a:pPr>
                        <a:buNone/>
                      </a:pPr>
                      <a:r>
                        <a:rPr lang="en-GB" sz="2000" cap="none" spc="0">
                          <a:solidFill>
                            <a:schemeClr val="tx1"/>
                          </a:solidFill>
                        </a:rPr>
                        <a:t>Behavioural</a:t>
                      </a:r>
                      <a:endParaRPr lang="en-GB" sz="2000" cap="none" spc="0" dirty="0">
                        <a:solidFill>
                          <a:schemeClr val="tx1"/>
                        </a:solidFill>
                      </a:endParaRPr>
                    </a:p>
                  </a:txBody>
                  <a:tcPr marL="113091" marR="113091" marT="112571" marB="56545"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2000" cap="none" spc="0">
                          <a:solidFill>
                            <a:schemeClr val="tx1"/>
                          </a:solidFill>
                        </a:rPr>
                        <a:t>Convenience seekers, regular online shoppers</a:t>
                      </a:r>
                      <a:endParaRPr lang="en-GB" sz="2000" cap="none" spc="0" dirty="0">
                        <a:solidFill>
                          <a:schemeClr val="tx1"/>
                        </a:solidFill>
                      </a:endParaRPr>
                    </a:p>
                  </a:txBody>
                  <a:tcPr marL="113091" marR="113091" marT="112571" marB="56545"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2000" cap="none" spc="0">
                          <a:solidFill>
                            <a:schemeClr val="tx1"/>
                          </a:solidFill>
                        </a:rPr>
                        <a:t>Value speed, reliability and ease of use</a:t>
                      </a:r>
                      <a:endParaRPr lang="en-GB" sz="2000" cap="none" spc="0" dirty="0">
                        <a:solidFill>
                          <a:schemeClr val="tx1"/>
                        </a:solidFill>
                      </a:endParaRPr>
                    </a:p>
                  </a:txBody>
                  <a:tcPr marL="113091" marR="113091" marT="112571" marB="56545"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463375914"/>
                  </a:ext>
                </a:extLst>
              </a:tr>
              <a:tr h="973752">
                <a:tc>
                  <a:txBody>
                    <a:bodyPr/>
                    <a:lstStyle/>
                    <a:p>
                      <a:pPr>
                        <a:buNone/>
                      </a:pPr>
                      <a:r>
                        <a:rPr lang="en-GB" sz="2000" cap="none" spc="0">
                          <a:solidFill>
                            <a:schemeClr val="tx1"/>
                          </a:solidFill>
                        </a:rPr>
                        <a:t>Psychographic</a:t>
                      </a:r>
                      <a:endParaRPr lang="en-GB" sz="2000" cap="none" spc="0" dirty="0">
                        <a:solidFill>
                          <a:schemeClr val="tx1"/>
                        </a:solidFill>
                      </a:endParaRPr>
                    </a:p>
                  </a:txBody>
                  <a:tcPr marL="113091" marR="113091" marT="112571" marB="56545"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2000" cap="none" spc="0">
                          <a:solidFill>
                            <a:schemeClr val="tx1"/>
                          </a:solidFill>
                        </a:rPr>
                        <a:t>Technology-oriented consumers</a:t>
                      </a:r>
                      <a:endParaRPr lang="en-GB" sz="2000" cap="none" spc="0" dirty="0">
                        <a:solidFill>
                          <a:schemeClr val="tx1"/>
                        </a:solidFill>
                      </a:endParaRPr>
                    </a:p>
                  </a:txBody>
                  <a:tcPr marL="113091" marR="113091" marT="112571" marB="56545"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2000" cap="none" spc="0" dirty="0">
                          <a:solidFill>
                            <a:schemeClr val="tx1"/>
                          </a:solidFill>
                        </a:rPr>
                        <a:t>Comfortable with digital platforms and innovation</a:t>
                      </a:r>
                    </a:p>
                  </a:txBody>
                  <a:tcPr marL="113091" marR="113091" marT="112571" marB="56545"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250919678"/>
                  </a:ext>
                </a:extLst>
              </a:tr>
            </a:tbl>
          </a:graphicData>
        </a:graphic>
      </p:graphicFrame>
    </p:spTree>
    <p:extLst>
      <p:ext uri="{BB962C8B-B14F-4D97-AF65-F5344CB8AC3E}">
        <p14:creationId xmlns:p14="http://schemas.microsoft.com/office/powerpoint/2010/main" val="3997753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E883B6-0645-CB99-B874-37D7EB502A27}"/>
              </a:ext>
            </a:extLst>
          </p:cNvPr>
          <p:cNvSpPr>
            <a:spLocks noGrp="1"/>
          </p:cNvSpPr>
          <p:nvPr>
            <p:ph type="title"/>
          </p:nvPr>
        </p:nvSpPr>
        <p:spPr>
          <a:xfrm>
            <a:off x="630936" y="640823"/>
            <a:ext cx="3419856" cy="5583148"/>
          </a:xfrm>
        </p:spPr>
        <p:txBody>
          <a:bodyPr anchor="ctr">
            <a:normAutofit/>
          </a:bodyPr>
          <a:lstStyle/>
          <a:p>
            <a:r>
              <a:rPr lang="en-GB" sz="5400" b="1"/>
              <a:t>Marketing Mix (4Ps)</a:t>
            </a:r>
            <a:br>
              <a:rPr lang="en-GB" sz="5400" b="1"/>
            </a:br>
            <a:endParaRPr lang="en-GB" sz="5400"/>
          </a:p>
        </p:txBody>
      </p:sp>
      <p:sp>
        <p:nvSpPr>
          <p:cNvPr id="11"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EB538E-0D2C-5638-2ABD-289E90E3CC81}"/>
              </a:ext>
            </a:extLst>
          </p:cNvPr>
          <p:cNvSpPr>
            <a:spLocks noGrp="1"/>
          </p:cNvSpPr>
          <p:nvPr>
            <p:ph idx="1"/>
          </p:nvPr>
        </p:nvSpPr>
        <p:spPr>
          <a:xfrm>
            <a:off x="4588982" y="4798577"/>
            <a:ext cx="6894576" cy="1428487"/>
          </a:xfrm>
        </p:spPr>
        <p:txBody>
          <a:bodyPr anchor="t">
            <a:normAutofit/>
          </a:bodyPr>
          <a:lstStyle/>
          <a:p>
            <a:pPr marL="0" indent="0">
              <a:buNone/>
            </a:pPr>
            <a:endParaRPr lang="en-GB" sz="2200" dirty="0"/>
          </a:p>
          <a:p>
            <a:endParaRPr lang="en-GB" sz="2200"/>
          </a:p>
        </p:txBody>
      </p:sp>
      <p:graphicFrame>
        <p:nvGraphicFramePr>
          <p:cNvPr id="4" name="Table 3">
            <a:extLst>
              <a:ext uri="{FF2B5EF4-FFF2-40B4-BE49-F238E27FC236}">
                <a16:creationId xmlns:a16="http://schemas.microsoft.com/office/drawing/2014/main" id="{E214AED6-4859-43C4-2778-C697C3106416}"/>
              </a:ext>
            </a:extLst>
          </p:cNvPr>
          <p:cNvGraphicFramePr>
            <a:graphicFrameLocks noGrp="1"/>
          </p:cNvGraphicFramePr>
          <p:nvPr>
            <p:extLst>
              <p:ext uri="{D42A27DB-BD31-4B8C-83A1-F6EECF244321}">
                <p14:modId xmlns:p14="http://schemas.microsoft.com/office/powerpoint/2010/main" val="1948303155"/>
              </p:ext>
            </p:extLst>
          </p:nvPr>
        </p:nvGraphicFramePr>
        <p:xfrm>
          <a:off x="4720641" y="630936"/>
          <a:ext cx="6761888" cy="6119874"/>
        </p:xfrm>
        <a:graphic>
          <a:graphicData uri="http://schemas.openxmlformats.org/drawingml/2006/table">
            <a:tbl>
              <a:tblPr firstRow="1" bandRow="1">
                <a:tableStyleId>{5C22544A-7EE6-4342-B048-85BDC9FD1C3A}</a:tableStyleId>
              </a:tblPr>
              <a:tblGrid>
                <a:gridCol w="2823795">
                  <a:extLst>
                    <a:ext uri="{9D8B030D-6E8A-4147-A177-3AD203B41FA5}">
                      <a16:colId xmlns:a16="http://schemas.microsoft.com/office/drawing/2014/main" val="634054429"/>
                    </a:ext>
                  </a:extLst>
                </a:gridCol>
                <a:gridCol w="3938093">
                  <a:extLst>
                    <a:ext uri="{9D8B030D-6E8A-4147-A177-3AD203B41FA5}">
                      <a16:colId xmlns:a16="http://schemas.microsoft.com/office/drawing/2014/main" val="1401945287"/>
                    </a:ext>
                  </a:extLst>
                </a:gridCol>
              </a:tblGrid>
              <a:tr h="607874">
                <a:tc>
                  <a:txBody>
                    <a:bodyPr/>
                    <a:lstStyle/>
                    <a:p>
                      <a:pPr>
                        <a:buNone/>
                      </a:pPr>
                      <a:r>
                        <a:rPr lang="en-GB" sz="1900"/>
                        <a:t>Marketing Mix Element</a:t>
                      </a:r>
                    </a:p>
                  </a:txBody>
                  <a:tcPr marL="97841" marR="97841" marT="48920" marB="48920" anchor="ctr"/>
                </a:tc>
                <a:tc>
                  <a:txBody>
                    <a:bodyPr/>
                    <a:lstStyle/>
                    <a:p>
                      <a:pPr>
                        <a:buNone/>
                      </a:pPr>
                      <a:r>
                        <a:rPr lang="en-GB" sz="1900"/>
                        <a:t>Application at Ocado</a:t>
                      </a:r>
                    </a:p>
                  </a:txBody>
                  <a:tcPr marL="97841" marR="97841" marT="48920" marB="48920" anchor="ctr"/>
                </a:tc>
                <a:extLst>
                  <a:ext uri="{0D108BD9-81ED-4DB2-BD59-A6C34878D82A}">
                    <a16:rowId xmlns:a16="http://schemas.microsoft.com/office/drawing/2014/main" val="205622713"/>
                  </a:ext>
                </a:extLst>
              </a:tr>
              <a:tr h="1428503">
                <a:tc>
                  <a:txBody>
                    <a:bodyPr/>
                    <a:lstStyle/>
                    <a:p>
                      <a:pPr>
                        <a:buNone/>
                      </a:pPr>
                      <a:r>
                        <a:rPr lang="en-GB" sz="2400"/>
                        <a:t>Product</a:t>
                      </a:r>
                      <a:endParaRPr lang="en-GB" sz="2400" dirty="0"/>
                    </a:p>
                  </a:txBody>
                  <a:tcPr marL="97841" marR="97841" marT="48920" marB="48920" anchor="ctr"/>
                </a:tc>
                <a:tc>
                  <a:txBody>
                    <a:bodyPr/>
                    <a:lstStyle/>
                    <a:p>
                      <a:pPr>
                        <a:buNone/>
                      </a:pPr>
                      <a:r>
                        <a:rPr lang="en-GB" sz="2400"/>
                        <a:t>Online grocery products, M&amp;S food range, Ocado Smart Platform technology services</a:t>
                      </a:r>
                      <a:endParaRPr lang="en-GB" sz="2400" dirty="0"/>
                    </a:p>
                  </a:txBody>
                  <a:tcPr marL="97841" marR="97841" marT="48920" marB="48920" anchor="ctr"/>
                </a:tc>
                <a:extLst>
                  <a:ext uri="{0D108BD9-81ED-4DB2-BD59-A6C34878D82A}">
                    <a16:rowId xmlns:a16="http://schemas.microsoft.com/office/drawing/2014/main" val="2206449213"/>
                  </a:ext>
                </a:extLst>
              </a:tr>
              <a:tr h="1033385">
                <a:tc>
                  <a:txBody>
                    <a:bodyPr/>
                    <a:lstStyle/>
                    <a:p>
                      <a:pPr>
                        <a:buNone/>
                      </a:pPr>
                      <a:r>
                        <a:rPr lang="en-GB" sz="2400"/>
                        <a:t>Price</a:t>
                      </a:r>
                      <a:endParaRPr lang="en-GB" sz="2400" dirty="0"/>
                    </a:p>
                  </a:txBody>
                  <a:tcPr marL="97841" marR="97841" marT="48920" marB="48920" anchor="ctr"/>
                </a:tc>
                <a:tc>
                  <a:txBody>
                    <a:bodyPr/>
                    <a:lstStyle/>
                    <a:p>
                      <a:pPr>
                        <a:buNone/>
                      </a:pPr>
                      <a:r>
                        <a:rPr lang="en-GB" sz="2400"/>
                        <a:t>Competitive pricing with premium positioning and delivery charges</a:t>
                      </a:r>
                      <a:endParaRPr lang="en-GB" sz="2400" dirty="0"/>
                    </a:p>
                  </a:txBody>
                  <a:tcPr marL="97841" marR="97841" marT="48920" marB="48920" anchor="ctr"/>
                </a:tc>
                <a:extLst>
                  <a:ext uri="{0D108BD9-81ED-4DB2-BD59-A6C34878D82A}">
                    <a16:rowId xmlns:a16="http://schemas.microsoft.com/office/drawing/2014/main" val="2806386787"/>
                  </a:ext>
                </a:extLst>
              </a:tr>
              <a:tr h="1033385">
                <a:tc>
                  <a:txBody>
                    <a:bodyPr/>
                    <a:lstStyle/>
                    <a:p>
                      <a:pPr>
                        <a:buNone/>
                      </a:pPr>
                      <a:r>
                        <a:rPr lang="en-GB" sz="2400"/>
                        <a:t>Place</a:t>
                      </a:r>
                      <a:endParaRPr lang="en-GB" sz="2400" dirty="0"/>
                    </a:p>
                  </a:txBody>
                  <a:tcPr marL="97841" marR="97841" marT="48920" marB="48920" anchor="ctr"/>
                </a:tc>
                <a:tc>
                  <a:txBody>
                    <a:bodyPr/>
                    <a:lstStyle/>
                    <a:p>
                      <a:pPr>
                        <a:buNone/>
                      </a:pPr>
                      <a:r>
                        <a:rPr lang="en-GB" sz="2400"/>
                        <a:t>Website, mobile application and nationwide home delivery network</a:t>
                      </a:r>
                      <a:endParaRPr lang="en-GB" sz="2400" dirty="0"/>
                    </a:p>
                  </a:txBody>
                  <a:tcPr marL="97841" marR="97841" marT="48920" marB="48920" anchor="ctr"/>
                </a:tc>
                <a:extLst>
                  <a:ext uri="{0D108BD9-81ED-4DB2-BD59-A6C34878D82A}">
                    <a16:rowId xmlns:a16="http://schemas.microsoft.com/office/drawing/2014/main" val="416288049"/>
                  </a:ext>
                </a:extLst>
              </a:tr>
              <a:tr h="1428503">
                <a:tc>
                  <a:txBody>
                    <a:bodyPr/>
                    <a:lstStyle/>
                    <a:p>
                      <a:pPr>
                        <a:buNone/>
                      </a:pPr>
                      <a:r>
                        <a:rPr lang="en-GB" sz="2400"/>
                        <a:t>Promotion</a:t>
                      </a:r>
                      <a:endParaRPr lang="en-GB" sz="2400" dirty="0"/>
                    </a:p>
                  </a:txBody>
                  <a:tcPr marL="97841" marR="97841" marT="48920" marB="48920" anchor="ctr"/>
                </a:tc>
                <a:tc>
                  <a:txBody>
                    <a:bodyPr/>
                    <a:lstStyle/>
                    <a:p>
                      <a:pPr>
                        <a:buNone/>
                      </a:pPr>
                      <a:r>
                        <a:rPr lang="en-GB" sz="2400" dirty="0"/>
                        <a:t>Social media, email marketing, digital advertising and personalised promotions</a:t>
                      </a:r>
                    </a:p>
                  </a:txBody>
                  <a:tcPr marL="97841" marR="97841" marT="48920" marB="48920" anchor="ctr"/>
                </a:tc>
                <a:extLst>
                  <a:ext uri="{0D108BD9-81ED-4DB2-BD59-A6C34878D82A}">
                    <a16:rowId xmlns:a16="http://schemas.microsoft.com/office/drawing/2014/main" val="52649245"/>
                  </a:ext>
                </a:extLst>
              </a:tr>
            </a:tbl>
          </a:graphicData>
        </a:graphic>
      </p:graphicFrame>
    </p:spTree>
    <p:extLst>
      <p:ext uri="{BB962C8B-B14F-4D97-AF65-F5344CB8AC3E}">
        <p14:creationId xmlns:p14="http://schemas.microsoft.com/office/powerpoint/2010/main" val="2850496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DF6549-E74B-DABD-5EE3-FED2D1A9119C}"/>
              </a:ext>
            </a:extLst>
          </p:cNvPr>
          <p:cNvSpPr>
            <a:spLocks noGrp="1"/>
          </p:cNvSpPr>
          <p:nvPr>
            <p:ph type="title"/>
          </p:nvPr>
        </p:nvSpPr>
        <p:spPr>
          <a:xfrm>
            <a:off x="630936" y="640823"/>
            <a:ext cx="3419856" cy="5583148"/>
          </a:xfrm>
        </p:spPr>
        <p:txBody>
          <a:bodyPr anchor="ctr">
            <a:normAutofit/>
          </a:bodyPr>
          <a:lstStyle/>
          <a:p>
            <a:r>
              <a:rPr lang="en-GB" sz="5400" b="1"/>
              <a:t>Ocado's Online Marketing Strategies</a:t>
            </a:r>
            <a:br>
              <a:rPr lang="en-GB" sz="5400" b="1"/>
            </a:br>
            <a:endParaRPr lang="en-GB" sz="5400"/>
          </a:p>
        </p:txBody>
      </p:sp>
      <p:sp>
        <p:nvSpPr>
          <p:cNvPr id="11"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5FE1A9-26FD-EB58-A426-151C6FA05248}"/>
              </a:ext>
            </a:extLst>
          </p:cNvPr>
          <p:cNvSpPr>
            <a:spLocks noGrp="1"/>
          </p:cNvSpPr>
          <p:nvPr>
            <p:ph idx="1"/>
          </p:nvPr>
        </p:nvSpPr>
        <p:spPr>
          <a:xfrm>
            <a:off x="4654296" y="4798577"/>
            <a:ext cx="6894576" cy="1428487"/>
          </a:xfrm>
        </p:spPr>
        <p:txBody>
          <a:bodyPr anchor="t">
            <a:normAutofit/>
          </a:bodyPr>
          <a:lstStyle/>
          <a:p>
            <a:pPr marL="0" indent="0">
              <a:buNone/>
            </a:pPr>
            <a:endParaRPr lang="en-GB" sz="1900" dirty="0"/>
          </a:p>
          <a:p>
            <a:pPr marL="0" indent="0">
              <a:buNone/>
            </a:pPr>
            <a:endParaRPr lang="en-GB" sz="1900"/>
          </a:p>
        </p:txBody>
      </p:sp>
      <p:graphicFrame>
        <p:nvGraphicFramePr>
          <p:cNvPr id="4" name="Table 3">
            <a:extLst>
              <a:ext uri="{FF2B5EF4-FFF2-40B4-BE49-F238E27FC236}">
                <a16:creationId xmlns:a16="http://schemas.microsoft.com/office/drawing/2014/main" id="{970F9731-2E97-4F23-7459-20124FE1AED2}"/>
              </a:ext>
            </a:extLst>
          </p:cNvPr>
          <p:cNvGraphicFramePr>
            <a:graphicFrameLocks noGrp="1"/>
          </p:cNvGraphicFramePr>
          <p:nvPr>
            <p:extLst>
              <p:ext uri="{D42A27DB-BD31-4B8C-83A1-F6EECF244321}">
                <p14:modId xmlns:p14="http://schemas.microsoft.com/office/powerpoint/2010/main" val="2604848499"/>
              </p:ext>
            </p:extLst>
          </p:nvPr>
        </p:nvGraphicFramePr>
        <p:xfrm>
          <a:off x="4654296" y="770071"/>
          <a:ext cx="6894577" cy="5460631"/>
        </p:xfrm>
        <a:graphic>
          <a:graphicData uri="http://schemas.openxmlformats.org/drawingml/2006/table">
            <a:tbl>
              <a:tblPr>
                <a:tableStyleId>{F2DE63D5-997A-4646-A377-4702673A728D}</a:tableStyleId>
              </a:tblPr>
              <a:tblGrid>
                <a:gridCol w="2334940">
                  <a:extLst>
                    <a:ext uri="{9D8B030D-6E8A-4147-A177-3AD203B41FA5}">
                      <a16:colId xmlns:a16="http://schemas.microsoft.com/office/drawing/2014/main" val="2369215407"/>
                    </a:ext>
                  </a:extLst>
                </a:gridCol>
                <a:gridCol w="2246746">
                  <a:extLst>
                    <a:ext uri="{9D8B030D-6E8A-4147-A177-3AD203B41FA5}">
                      <a16:colId xmlns:a16="http://schemas.microsoft.com/office/drawing/2014/main" val="1122859663"/>
                    </a:ext>
                  </a:extLst>
                </a:gridCol>
                <a:gridCol w="2312891">
                  <a:extLst>
                    <a:ext uri="{9D8B030D-6E8A-4147-A177-3AD203B41FA5}">
                      <a16:colId xmlns:a16="http://schemas.microsoft.com/office/drawing/2014/main" val="3757854372"/>
                    </a:ext>
                  </a:extLst>
                </a:gridCol>
              </a:tblGrid>
              <a:tr h="505607">
                <a:tc>
                  <a:txBody>
                    <a:bodyPr/>
                    <a:lstStyle/>
                    <a:p>
                      <a:pPr algn="ctr" fontAlgn="ctr">
                        <a:buNone/>
                      </a:pPr>
                      <a:r>
                        <a:rPr lang="en-GB" sz="1600" b="1" u="none" strike="noStrike" dirty="0">
                          <a:effectLst/>
                        </a:rPr>
                        <a:t>Strategy</a:t>
                      </a:r>
                      <a:endParaRPr lang="en-GB" sz="1600" b="1" i="0" u="none" strike="noStrike" dirty="0">
                        <a:effectLst/>
                        <a:latin typeface="Arial" panose="020B0604020202020204" pitchFamily="34" charset="0"/>
                      </a:endParaRPr>
                    </a:p>
                  </a:txBody>
                  <a:tcPr marL="79375" marR="79375" marT="39687" marB="39687" anchor="ctr"/>
                </a:tc>
                <a:tc>
                  <a:txBody>
                    <a:bodyPr/>
                    <a:lstStyle/>
                    <a:p>
                      <a:pPr algn="ctr" fontAlgn="ctr">
                        <a:buNone/>
                      </a:pPr>
                      <a:r>
                        <a:rPr lang="en-GB" sz="1600" b="1" u="none" strike="noStrike">
                          <a:effectLst/>
                        </a:rPr>
                        <a:t>Purpose</a:t>
                      </a:r>
                      <a:endParaRPr lang="en-GB" sz="1600" b="1" i="0" u="none" strike="noStrike">
                        <a:effectLst/>
                        <a:latin typeface="Arial" panose="020B0604020202020204" pitchFamily="34" charset="0"/>
                      </a:endParaRPr>
                    </a:p>
                  </a:txBody>
                  <a:tcPr marL="79375" marR="79375" marT="39687" marB="39687" anchor="ctr"/>
                </a:tc>
                <a:tc>
                  <a:txBody>
                    <a:bodyPr/>
                    <a:lstStyle/>
                    <a:p>
                      <a:pPr algn="ctr" fontAlgn="ctr">
                        <a:buNone/>
                      </a:pPr>
                      <a:r>
                        <a:rPr lang="en-GB" sz="1600" b="1" u="none" strike="noStrike" dirty="0">
                          <a:effectLst/>
                        </a:rPr>
                        <a:t>Benefit</a:t>
                      </a:r>
                      <a:endParaRPr lang="en-GB" sz="1600" b="1" i="0" u="none" strike="noStrike" dirty="0">
                        <a:effectLst/>
                        <a:latin typeface="Arial" panose="020B0604020202020204" pitchFamily="34" charset="0"/>
                      </a:endParaRPr>
                    </a:p>
                  </a:txBody>
                  <a:tcPr marL="79375" marR="79375" marT="39687" marB="39687" anchor="ctr"/>
                </a:tc>
                <a:extLst>
                  <a:ext uri="{0D108BD9-81ED-4DB2-BD59-A6C34878D82A}">
                    <a16:rowId xmlns:a16="http://schemas.microsoft.com/office/drawing/2014/main" val="1488403808"/>
                  </a:ext>
                </a:extLst>
              </a:tr>
              <a:tr h="853210">
                <a:tc>
                  <a:txBody>
                    <a:bodyPr/>
                    <a:lstStyle/>
                    <a:p>
                      <a:pPr algn="l" fontAlgn="ctr">
                        <a:buNone/>
                      </a:pPr>
                      <a:r>
                        <a:rPr lang="en-GB" sz="2000" b="0" u="none" strike="noStrike">
                          <a:effectLst/>
                        </a:rPr>
                        <a:t>Website Optimisation</a:t>
                      </a:r>
                      <a:endParaRPr lang="en-GB" sz="2000" b="0" i="0" u="none" strike="noStrike">
                        <a:effectLst/>
                        <a:latin typeface="Arial"/>
                      </a:endParaRPr>
                    </a:p>
                  </a:txBody>
                  <a:tcPr marL="79375" marR="79375" marT="39687" marB="39687" anchor="ctr"/>
                </a:tc>
                <a:tc>
                  <a:txBody>
                    <a:bodyPr/>
                    <a:lstStyle/>
                    <a:p>
                      <a:pPr algn="l" fontAlgn="ctr">
                        <a:buNone/>
                      </a:pPr>
                      <a:r>
                        <a:rPr lang="en-GB" sz="2000" b="0" u="none" strike="noStrike">
                          <a:effectLst/>
                        </a:rPr>
                        <a:t>Improve user experience</a:t>
                      </a:r>
                      <a:endParaRPr lang="en-GB" sz="2000" b="0" i="0" u="none" strike="noStrike">
                        <a:effectLst/>
                        <a:latin typeface="Arial"/>
                      </a:endParaRPr>
                    </a:p>
                  </a:txBody>
                  <a:tcPr marL="79375" marR="79375" marT="39687" marB="39687" anchor="ctr"/>
                </a:tc>
                <a:tc>
                  <a:txBody>
                    <a:bodyPr/>
                    <a:lstStyle/>
                    <a:p>
                      <a:pPr algn="l" fontAlgn="ctr">
                        <a:buNone/>
                      </a:pPr>
                      <a:r>
                        <a:rPr lang="en-GB" sz="2000" b="0" u="none" strike="noStrike" dirty="0">
                          <a:effectLst/>
                        </a:rPr>
                        <a:t>Higher customer satisfaction</a:t>
                      </a:r>
                      <a:endParaRPr lang="en-GB" sz="2000" b="0" i="0" u="none" strike="noStrike">
                        <a:effectLst/>
                        <a:latin typeface="Arial"/>
                      </a:endParaRPr>
                    </a:p>
                  </a:txBody>
                  <a:tcPr marL="79375" marR="79375" marT="39687" marB="39687" anchor="ctr"/>
                </a:tc>
                <a:extLst>
                  <a:ext uri="{0D108BD9-81ED-4DB2-BD59-A6C34878D82A}">
                    <a16:rowId xmlns:a16="http://schemas.microsoft.com/office/drawing/2014/main" val="4038265664"/>
                  </a:ext>
                </a:extLst>
              </a:tr>
              <a:tr h="505607">
                <a:tc>
                  <a:txBody>
                    <a:bodyPr/>
                    <a:lstStyle/>
                    <a:p>
                      <a:pPr algn="l" fontAlgn="ctr">
                        <a:buNone/>
                      </a:pPr>
                      <a:r>
                        <a:rPr lang="en-GB" sz="2000" b="0" u="none" strike="noStrike">
                          <a:effectLst/>
                        </a:rPr>
                        <a:t>Mobile Application</a:t>
                      </a:r>
                      <a:endParaRPr lang="en-GB" sz="2000" b="0" i="0" u="none" strike="noStrike">
                        <a:effectLst/>
                        <a:latin typeface="Arial"/>
                      </a:endParaRPr>
                    </a:p>
                  </a:txBody>
                  <a:tcPr marL="79375" marR="79375" marT="39687" marB="39687" anchor="ctr"/>
                </a:tc>
                <a:tc>
                  <a:txBody>
                    <a:bodyPr/>
                    <a:lstStyle/>
                    <a:p>
                      <a:pPr algn="l" fontAlgn="ctr">
                        <a:buNone/>
                      </a:pPr>
                      <a:r>
                        <a:rPr lang="en-GB" sz="2000" b="0" u="none" strike="noStrike">
                          <a:effectLst/>
                        </a:rPr>
                        <a:t>Easy shopping access</a:t>
                      </a:r>
                      <a:endParaRPr lang="en-GB" sz="2000" b="0" i="0" u="none" strike="noStrike">
                        <a:effectLst/>
                        <a:latin typeface="Arial"/>
                      </a:endParaRPr>
                    </a:p>
                  </a:txBody>
                  <a:tcPr marL="79375" marR="79375" marT="39687" marB="39687" anchor="ctr"/>
                </a:tc>
                <a:tc>
                  <a:txBody>
                    <a:bodyPr/>
                    <a:lstStyle/>
                    <a:p>
                      <a:pPr algn="l" fontAlgn="ctr">
                        <a:buNone/>
                      </a:pPr>
                      <a:r>
                        <a:rPr lang="en-GB" sz="2000" b="0" u="none" strike="noStrike">
                          <a:effectLst/>
                        </a:rPr>
                        <a:t>Increased convenience</a:t>
                      </a:r>
                      <a:endParaRPr lang="en-GB" sz="2000" b="0" i="0" u="none" strike="noStrike">
                        <a:effectLst/>
                        <a:latin typeface="Arial"/>
                      </a:endParaRPr>
                    </a:p>
                  </a:txBody>
                  <a:tcPr marL="79375" marR="79375" marT="39687" marB="39687" anchor="ctr"/>
                </a:tc>
                <a:extLst>
                  <a:ext uri="{0D108BD9-81ED-4DB2-BD59-A6C34878D82A}">
                    <a16:rowId xmlns:a16="http://schemas.microsoft.com/office/drawing/2014/main" val="2454554697"/>
                  </a:ext>
                </a:extLst>
              </a:tr>
              <a:tr h="853210">
                <a:tc>
                  <a:txBody>
                    <a:bodyPr/>
                    <a:lstStyle/>
                    <a:p>
                      <a:pPr algn="l" fontAlgn="ctr">
                        <a:buNone/>
                      </a:pPr>
                      <a:r>
                        <a:rPr lang="en-GB" sz="2000" b="0" u="none" strike="noStrike">
                          <a:effectLst/>
                        </a:rPr>
                        <a:t>Social Media Marketing</a:t>
                      </a:r>
                      <a:endParaRPr lang="en-GB" sz="2000" b="0" i="0" u="none" strike="noStrike">
                        <a:effectLst/>
                        <a:latin typeface="Arial"/>
                      </a:endParaRPr>
                    </a:p>
                  </a:txBody>
                  <a:tcPr marL="79375" marR="79375" marT="39687" marB="39687" anchor="ctr"/>
                </a:tc>
                <a:tc>
                  <a:txBody>
                    <a:bodyPr/>
                    <a:lstStyle/>
                    <a:p>
                      <a:pPr algn="l" fontAlgn="ctr">
                        <a:buNone/>
                      </a:pPr>
                      <a:r>
                        <a:rPr lang="en-GB" sz="2000" b="0" u="none" strike="noStrike">
                          <a:effectLst/>
                        </a:rPr>
                        <a:t>Brand awareness and engagement</a:t>
                      </a:r>
                      <a:endParaRPr lang="en-GB" sz="2000" b="0" i="0" u="none" strike="noStrike">
                        <a:effectLst/>
                        <a:latin typeface="Arial"/>
                      </a:endParaRPr>
                    </a:p>
                  </a:txBody>
                  <a:tcPr marL="79375" marR="79375" marT="39687" marB="39687" anchor="ctr"/>
                </a:tc>
                <a:tc>
                  <a:txBody>
                    <a:bodyPr/>
                    <a:lstStyle/>
                    <a:p>
                      <a:pPr algn="l" fontAlgn="ctr">
                        <a:buNone/>
                      </a:pPr>
                      <a:r>
                        <a:rPr lang="en-GB" sz="2000" b="0" u="none" strike="noStrike">
                          <a:effectLst/>
                        </a:rPr>
                        <a:t>Customer interaction</a:t>
                      </a:r>
                      <a:endParaRPr lang="en-GB" sz="2000" b="0" i="0" u="none" strike="noStrike">
                        <a:effectLst/>
                        <a:latin typeface="Arial"/>
                      </a:endParaRPr>
                    </a:p>
                  </a:txBody>
                  <a:tcPr marL="79375" marR="79375" marT="39687" marB="39687" anchor="ctr"/>
                </a:tc>
                <a:extLst>
                  <a:ext uri="{0D108BD9-81ED-4DB2-BD59-A6C34878D82A}">
                    <a16:rowId xmlns:a16="http://schemas.microsoft.com/office/drawing/2014/main" val="3554200574"/>
                  </a:ext>
                </a:extLst>
              </a:tr>
              <a:tr h="853210">
                <a:tc>
                  <a:txBody>
                    <a:bodyPr/>
                    <a:lstStyle/>
                    <a:p>
                      <a:pPr algn="l" fontAlgn="ctr">
                        <a:buNone/>
                      </a:pPr>
                      <a:r>
                        <a:rPr lang="en-GB" sz="2000" b="0" u="none" strike="noStrike">
                          <a:effectLst/>
                        </a:rPr>
                        <a:t>Email Marketing</a:t>
                      </a:r>
                      <a:endParaRPr lang="en-GB" sz="2000" b="0" i="0" u="none" strike="noStrike">
                        <a:effectLst/>
                        <a:latin typeface="Arial"/>
                      </a:endParaRPr>
                    </a:p>
                  </a:txBody>
                  <a:tcPr marL="79375" marR="79375" marT="39687" marB="39687" anchor="ctr"/>
                </a:tc>
                <a:tc>
                  <a:txBody>
                    <a:bodyPr/>
                    <a:lstStyle/>
                    <a:p>
                      <a:pPr algn="l" fontAlgn="ctr">
                        <a:buNone/>
                      </a:pPr>
                      <a:r>
                        <a:rPr lang="en-GB" sz="2000" b="0" u="none" strike="noStrike">
                          <a:effectLst/>
                        </a:rPr>
                        <a:t>Personalised promotions</a:t>
                      </a:r>
                      <a:endParaRPr lang="en-GB" sz="2000" b="0" i="0" u="none" strike="noStrike">
                        <a:effectLst/>
                        <a:latin typeface="Arial"/>
                      </a:endParaRPr>
                    </a:p>
                  </a:txBody>
                  <a:tcPr marL="79375" marR="79375" marT="39687" marB="39687" anchor="ctr"/>
                </a:tc>
                <a:tc>
                  <a:txBody>
                    <a:bodyPr/>
                    <a:lstStyle/>
                    <a:p>
                      <a:pPr algn="l" fontAlgn="ctr">
                        <a:buNone/>
                      </a:pPr>
                      <a:r>
                        <a:rPr lang="en-GB" sz="2000" b="0" u="none" strike="noStrike">
                          <a:effectLst/>
                        </a:rPr>
                        <a:t>Customer retention</a:t>
                      </a:r>
                      <a:endParaRPr lang="en-GB" sz="2000" b="0" i="0" u="none" strike="noStrike">
                        <a:effectLst/>
                        <a:latin typeface="Arial"/>
                      </a:endParaRPr>
                    </a:p>
                  </a:txBody>
                  <a:tcPr marL="79375" marR="79375" marT="39687" marB="39687" anchor="ctr"/>
                </a:tc>
                <a:extLst>
                  <a:ext uri="{0D108BD9-81ED-4DB2-BD59-A6C34878D82A}">
                    <a16:rowId xmlns:a16="http://schemas.microsoft.com/office/drawing/2014/main" val="771295669"/>
                  </a:ext>
                </a:extLst>
              </a:tr>
              <a:tr h="853210">
                <a:tc>
                  <a:txBody>
                    <a:bodyPr/>
                    <a:lstStyle/>
                    <a:p>
                      <a:pPr algn="l" fontAlgn="ctr">
                        <a:buNone/>
                      </a:pPr>
                      <a:r>
                        <a:rPr lang="en-GB" sz="2000" b="0" u="none" strike="noStrike">
                          <a:effectLst/>
                        </a:rPr>
                        <a:t>Search Engine Optimisation (SEO)</a:t>
                      </a:r>
                      <a:endParaRPr lang="en-GB" sz="2000" b="0" i="0" u="none" strike="noStrike">
                        <a:effectLst/>
                        <a:latin typeface="Arial"/>
                      </a:endParaRPr>
                    </a:p>
                  </a:txBody>
                  <a:tcPr marL="79375" marR="79375" marT="39687" marB="39687" anchor="ctr"/>
                </a:tc>
                <a:tc>
                  <a:txBody>
                    <a:bodyPr/>
                    <a:lstStyle/>
                    <a:p>
                      <a:pPr algn="l" fontAlgn="ctr">
                        <a:buNone/>
                      </a:pPr>
                      <a:r>
                        <a:rPr lang="en-GB" sz="2000" b="0" u="none" strike="noStrike">
                          <a:effectLst/>
                        </a:rPr>
                        <a:t>Increase website visibility</a:t>
                      </a:r>
                      <a:endParaRPr lang="en-GB" sz="2000" b="0" i="0" u="none" strike="noStrike">
                        <a:effectLst/>
                        <a:latin typeface="Arial"/>
                      </a:endParaRPr>
                    </a:p>
                  </a:txBody>
                  <a:tcPr marL="79375" marR="79375" marT="39687" marB="39687" anchor="ctr"/>
                </a:tc>
                <a:tc>
                  <a:txBody>
                    <a:bodyPr/>
                    <a:lstStyle/>
                    <a:p>
                      <a:pPr algn="l" fontAlgn="ctr">
                        <a:buNone/>
                      </a:pPr>
                      <a:r>
                        <a:rPr lang="en-GB" sz="2000" b="0" u="none" strike="noStrike">
                          <a:effectLst/>
                        </a:rPr>
                        <a:t>More organic traffic</a:t>
                      </a:r>
                      <a:endParaRPr lang="en-GB" sz="2000" b="0" i="0" u="none" strike="noStrike">
                        <a:effectLst/>
                        <a:latin typeface="Arial"/>
                      </a:endParaRPr>
                    </a:p>
                  </a:txBody>
                  <a:tcPr marL="79375" marR="79375" marT="39687" marB="39687" anchor="ctr"/>
                </a:tc>
                <a:extLst>
                  <a:ext uri="{0D108BD9-81ED-4DB2-BD59-A6C34878D82A}">
                    <a16:rowId xmlns:a16="http://schemas.microsoft.com/office/drawing/2014/main" val="3612587187"/>
                  </a:ext>
                </a:extLst>
              </a:tr>
              <a:tr h="853210">
                <a:tc>
                  <a:txBody>
                    <a:bodyPr/>
                    <a:lstStyle/>
                    <a:p>
                      <a:pPr algn="l" fontAlgn="ctr">
                        <a:buNone/>
                      </a:pPr>
                      <a:r>
                        <a:rPr lang="en-GB" sz="2000" b="0" u="none" strike="noStrike">
                          <a:effectLst/>
                        </a:rPr>
                        <a:t>Data Analytics &amp; Personalisation</a:t>
                      </a:r>
                      <a:endParaRPr lang="en-GB" sz="2000" b="0" i="0" u="none" strike="noStrike">
                        <a:effectLst/>
                        <a:latin typeface="Arial"/>
                      </a:endParaRPr>
                    </a:p>
                  </a:txBody>
                  <a:tcPr marL="79375" marR="79375" marT="39687" marB="39687" anchor="ctr"/>
                </a:tc>
                <a:tc>
                  <a:txBody>
                    <a:bodyPr/>
                    <a:lstStyle/>
                    <a:p>
                      <a:pPr algn="l" fontAlgn="ctr">
                        <a:buNone/>
                      </a:pPr>
                      <a:r>
                        <a:rPr lang="en-GB" sz="2000" b="0" u="none" strike="noStrike">
                          <a:effectLst/>
                        </a:rPr>
                        <a:t>Tailored recommendations</a:t>
                      </a:r>
                      <a:endParaRPr lang="en-GB" sz="2000" b="0" i="0" u="none" strike="noStrike">
                        <a:effectLst/>
                        <a:latin typeface="Arial"/>
                      </a:endParaRPr>
                    </a:p>
                  </a:txBody>
                  <a:tcPr marL="79375" marR="79375" marT="39687" marB="39687" anchor="ctr"/>
                </a:tc>
                <a:tc>
                  <a:txBody>
                    <a:bodyPr/>
                    <a:lstStyle/>
                    <a:p>
                      <a:pPr algn="l" fontAlgn="ctr">
                        <a:buNone/>
                      </a:pPr>
                      <a:r>
                        <a:rPr lang="en-GB" sz="2000" b="0" u="none" strike="noStrike" dirty="0">
                          <a:effectLst/>
                        </a:rPr>
                        <a:t>Higher conversion rates</a:t>
                      </a:r>
                      <a:endParaRPr lang="en-GB" sz="2000" b="0" i="0" u="none" strike="noStrike">
                        <a:effectLst/>
                        <a:latin typeface="Arial"/>
                      </a:endParaRPr>
                    </a:p>
                  </a:txBody>
                  <a:tcPr marL="79375" marR="79375" marT="39687" marB="39687" anchor="ctr"/>
                </a:tc>
                <a:extLst>
                  <a:ext uri="{0D108BD9-81ED-4DB2-BD59-A6C34878D82A}">
                    <a16:rowId xmlns:a16="http://schemas.microsoft.com/office/drawing/2014/main" val="769786394"/>
                  </a:ext>
                </a:extLst>
              </a:tr>
            </a:tbl>
          </a:graphicData>
        </a:graphic>
      </p:graphicFrame>
    </p:spTree>
    <p:extLst>
      <p:ext uri="{BB962C8B-B14F-4D97-AF65-F5344CB8AC3E}">
        <p14:creationId xmlns:p14="http://schemas.microsoft.com/office/powerpoint/2010/main" val="3809531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665C45-172B-F16C-1E40-962BAE3E797D}"/>
              </a:ext>
            </a:extLst>
          </p:cNvPr>
          <p:cNvSpPr>
            <a:spLocks noGrp="1"/>
          </p:cNvSpPr>
          <p:nvPr>
            <p:ph type="title"/>
          </p:nvPr>
        </p:nvSpPr>
        <p:spPr>
          <a:xfrm>
            <a:off x="630936" y="640823"/>
            <a:ext cx="3419856" cy="5583148"/>
          </a:xfrm>
        </p:spPr>
        <p:txBody>
          <a:bodyPr anchor="ctr">
            <a:normAutofit/>
          </a:bodyPr>
          <a:lstStyle/>
          <a:p>
            <a:r>
              <a:rPr lang="en-GB" sz="4600" b="1"/>
              <a:t>Financial Performance and Growth</a:t>
            </a:r>
            <a:br>
              <a:rPr lang="en-GB" sz="4600" b="1"/>
            </a:br>
            <a:endParaRPr lang="en-GB" sz="4600"/>
          </a:p>
        </p:txBody>
      </p:sp>
      <p:sp>
        <p:nvSpPr>
          <p:cNvPr id="11"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6199DF-718F-4C76-EC26-1AF9875A3579}"/>
              </a:ext>
            </a:extLst>
          </p:cNvPr>
          <p:cNvSpPr>
            <a:spLocks noGrp="1"/>
          </p:cNvSpPr>
          <p:nvPr>
            <p:ph idx="1"/>
          </p:nvPr>
        </p:nvSpPr>
        <p:spPr>
          <a:xfrm>
            <a:off x="4654296" y="4798577"/>
            <a:ext cx="6894576" cy="1428487"/>
          </a:xfrm>
        </p:spPr>
        <p:txBody>
          <a:bodyPr anchor="t">
            <a:normAutofit/>
          </a:bodyPr>
          <a:lstStyle/>
          <a:p>
            <a:pPr marL="0" indent="0">
              <a:buNone/>
            </a:pPr>
            <a:endParaRPr lang="en-GB" sz="1900" dirty="0"/>
          </a:p>
          <a:p>
            <a:pPr marL="0" indent="0">
              <a:buNone/>
            </a:pPr>
            <a:endParaRPr lang="en-GB" sz="1900"/>
          </a:p>
        </p:txBody>
      </p:sp>
      <p:graphicFrame>
        <p:nvGraphicFramePr>
          <p:cNvPr id="4" name="Table 3">
            <a:extLst>
              <a:ext uri="{FF2B5EF4-FFF2-40B4-BE49-F238E27FC236}">
                <a16:creationId xmlns:a16="http://schemas.microsoft.com/office/drawing/2014/main" id="{B440F29F-ECAC-A7BD-C15C-B20FBC2DA4C4}"/>
              </a:ext>
            </a:extLst>
          </p:cNvPr>
          <p:cNvGraphicFramePr>
            <a:graphicFrameLocks noGrp="1"/>
          </p:cNvGraphicFramePr>
          <p:nvPr>
            <p:extLst>
              <p:ext uri="{D42A27DB-BD31-4B8C-83A1-F6EECF244321}">
                <p14:modId xmlns:p14="http://schemas.microsoft.com/office/powerpoint/2010/main" val="1831784544"/>
              </p:ext>
            </p:extLst>
          </p:nvPr>
        </p:nvGraphicFramePr>
        <p:xfrm>
          <a:off x="4654296" y="791243"/>
          <a:ext cx="6894577" cy="5381493"/>
        </p:xfrm>
        <a:graphic>
          <a:graphicData uri="http://schemas.openxmlformats.org/drawingml/2006/table">
            <a:tbl>
              <a:tblPr/>
              <a:tblGrid>
                <a:gridCol w="2140013">
                  <a:extLst>
                    <a:ext uri="{9D8B030D-6E8A-4147-A177-3AD203B41FA5}">
                      <a16:colId xmlns:a16="http://schemas.microsoft.com/office/drawing/2014/main" val="632254091"/>
                    </a:ext>
                  </a:extLst>
                </a:gridCol>
                <a:gridCol w="2201244">
                  <a:extLst>
                    <a:ext uri="{9D8B030D-6E8A-4147-A177-3AD203B41FA5}">
                      <a16:colId xmlns:a16="http://schemas.microsoft.com/office/drawing/2014/main" val="887201817"/>
                    </a:ext>
                  </a:extLst>
                </a:gridCol>
                <a:gridCol w="2553320">
                  <a:extLst>
                    <a:ext uri="{9D8B030D-6E8A-4147-A177-3AD203B41FA5}">
                      <a16:colId xmlns:a16="http://schemas.microsoft.com/office/drawing/2014/main" val="4227794039"/>
                    </a:ext>
                  </a:extLst>
                </a:gridCol>
              </a:tblGrid>
              <a:tr h="1100085">
                <a:tc>
                  <a:txBody>
                    <a:bodyPr/>
                    <a:lstStyle/>
                    <a:p>
                      <a:pPr algn="ctr" fontAlgn="ctr">
                        <a:buNone/>
                      </a:pPr>
                      <a:r>
                        <a:rPr lang="en-GB" sz="2200" b="1" i="0" u="none" strike="noStrike">
                          <a:effectLst/>
                          <a:latin typeface="Arial" panose="020B0604020202020204" pitchFamily="34" charset="0"/>
                        </a:rPr>
                        <a:t>Financial Year</a:t>
                      </a:r>
                    </a:p>
                  </a:txBody>
                  <a:tcPr marL="110215" marR="110215" marT="55108" marB="55108" anchor="ctr">
                    <a:lnL>
                      <a:noFill/>
                    </a:lnL>
                    <a:lnR>
                      <a:noFill/>
                    </a:lnR>
                    <a:lnT>
                      <a:noFill/>
                    </a:lnT>
                    <a:lnB>
                      <a:noFill/>
                    </a:lnB>
                    <a:noFill/>
                  </a:tcPr>
                </a:tc>
                <a:tc>
                  <a:txBody>
                    <a:bodyPr/>
                    <a:lstStyle/>
                    <a:p>
                      <a:pPr algn="ctr" fontAlgn="ctr">
                        <a:buNone/>
                      </a:pPr>
                      <a:r>
                        <a:rPr lang="en-GB" sz="2200" b="1" i="0" u="none" strike="noStrike">
                          <a:effectLst/>
                          <a:latin typeface="Arial" panose="020B0604020202020204" pitchFamily="34" charset="0"/>
                        </a:rPr>
                        <a:t>Revenue (£bn)</a:t>
                      </a:r>
                    </a:p>
                  </a:txBody>
                  <a:tcPr marL="110215" marR="110215" marT="55108" marB="55108" anchor="ctr">
                    <a:lnL>
                      <a:noFill/>
                    </a:lnL>
                    <a:lnR>
                      <a:noFill/>
                    </a:lnR>
                    <a:lnT>
                      <a:noFill/>
                    </a:lnT>
                    <a:lnB>
                      <a:noFill/>
                    </a:lnB>
                    <a:noFill/>
                  </a:tcPr>
                </a:tc>
                <a:tc>
                  <a:txBody>
                    <a:bodyPr/>
                    <a:lstStyle/>
                    <a:p>
                      <a:pPr algn="ctr" fontAlgn="ctr">
                        <a:buNone/>
                      </a:pPr>
                      <a:r>
                        <a:rPr lang="en-GB" sz="2200" b="1" i="0" u="none" strike="noStrike" dirty="0">
                          <a:effectLst/>
                          <a:latin typeface="Arial" panose="020B0604020202020204" pitchFamily="34" charset="0"/>
                        </a:rPr>
                        <a:t>Key Development</a:t>
                      </a:r>
                    </a:p>
                  </a:txBody>
                  <a:tcPr marL="110215" marR="110215" marT="55108" marB="55108" anchor="ctr">
                    <a:lnL>
                      <a:noFill/>
                    </a:lnL>
                    <a:lnR>
                      <a:noFill/>
                    </a:lnR>
                    <a:lnT>
                      <a:noFill/>
                    </a:lnT>
                    <a:lnB>
                      <a:noFill/>
                    </a:lnB>
                    <a:noFill/>
                  </a:tcPr>
                </a:tc>
                <a:extLst>
                  <a:ext uri="{0D108BD9-81ED-4DB2-BD59-A6C34878D82A}">
                    <a16:rowId xmlns:a16="http://schemas.microsoft.com/office/drawing/2014/main" val="972295445"/>
                  </a:ext>
                </a:extLst>
              </a:tr>
              <a:tr h="1129816">
                <a:tc>
                  <a:txBody>
                    <a:bodyPr/>
                    <a:lstStyle/>
                    <a:p>
                      <a:pPr algn="l" fontAlgn="ctr">
                        <a:buNone/>
                      </a:pPr>
                      <a:r>
                        <a:rPr lang="en-GB" sz="2200" b="0" i="0" u="none" strike="noStrike">
                          <a:effectLst/>
                          <a:latin typeface="Arial" panose="020B0604020202020204" pitchFamily="34" charset="0"/>
                        </a:rPr>
                        <a:t>2023</a:t>
                      </a:r>
                    </a:p>
                  </a:txBody>
                  <a:tcPr marL="110215" marR="110215" marT="55108" marB="55108"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2.77</a:t>
                      </a:r>
                    </a:p>
                  </a:txBody>
                  <a:tcPr marL="110215" marR="110215" marT="55108" marB="55108"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Continued retail growth</a:t>
                      </a:r>
                    </a:p>
                  </a:txBody>
                  <a:tcPr marL="110215" marR="110215" marT="55108" marB="55108" anchor="ctr">
                    <a:lnL>
                      <a:noFill/>
                    </a:lnL>
                    <a:lnR>
                      <a:noFill/>
                    </a:lnR>
                    <a:lnT>
                      <a:noFill/>
                    </a:lnT>
                    <a:lnB>
                      <a:noFill/>
                    </a:lnB>
                    <a:noFill/>
                  </a:tcPr>
                </a:tc>
                <a:extLst>
                  <a:ext uri="{0D108BD9-81ED-4DB2-BD59-A6C34878D82A}">
                    <a16:rowId xmlns:a16="http://schemas.microsoft.com/office/drawing/2014/main" val="1691088326"/>
                  </a:ext>
                </a:extLst>
              </a:tr>
              <a:tr h="1575796">
                <a:tc>
                  <a:txBody>
                    <a:bodyPr/>
                    <a:lstStyle/>
                    <a:p>
                      <a:pPr algn="l" fontAlgn="ctr">
                        <a:buNone/>
                      </a:pPr>
                      <a:r>
                        <a:rPr lang="en-GB" sz="2200" b="0" i="0" u="none" strike="noStrike">
                          <a:effectLst/>
                          <a:latin typeface="Arial" panose="020B0604020202020204" pitchFamily="34" charset="0"/>
                        </a:rPr>
                        <a:t>2024</a:t>
                      </a:r>
                    </a:p>
                  </a:txBody>
                  <a:tcPr marL="110215" marR="110215" marT="55108" marB="55108"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3.16</a:t>
                      </a:r>
                    </a:p>
                  </a:txBody>
                  <a:tcPr marL="110215" marR="110215" marT="55108" marB="55108"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Expansion of technology partnerships</a:t>
                      </a:r>
                    </a:p>
                  </a:txBody>
                  <a:tcPr marL="110215" marR="110215" marT="55108" marB="55108" anchor="ctr">
                    <a:lnL>
                      <a:noFill/>
                    </a:lnL>
                    <a:lnR>
                      <a:noFill/>
                    </a:lnR>
                    <a:lnT>
                      <a:noFill/>
                    </a:lnT>
                    <a:lnB>
                      <a:noFill/>
                    </a:lnB>
                    <a:noFill/>
                  </a:tcPr>
                </a:tc>
                <a:extLst>
                  <a:ext uri="{0D108BD9-81ED-4DB2-BD59-A6C34878D82A}">
                    <a16:rowId xmlns:a16="http://schemas.microsoft.com/office/drawing/2014/main" val="2185619187"/>
                  </a:ext>
                </a:extLst>
              </a:tr>
              <a:tr h="1575796">
                <a:tc>
                  <a:txBody>
                    <a:bodyPr/>
                    <a:lstStyle/>
                    <a:p>
                      <a:pPr algn="l" fontAlgn="ctr">
                        <a:buNone/>
                      </a:pPr>
                      <a:r>
                        <a:rPr lang="en-GB" sz="2200" b="0" i="0" u="none" strike="noStrike">
                          <a:effectLst/>
                          <a:latin typeface="Arial" panose="020B0604020202020204" pitchFamily="34" charset="0"/>
                        </a:rPr>
                        <a:t>2025</a:t>
                      </a:r>
                    </a:p>
                  </a:txBody>
                  <a:tcPr marL="110215" marR="110215" marT="55108" marB="55108"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3.20+</a:t>
                      </a:r>
                    </a:p>
                  </a:txBody>
                  <a:tcPr marL="110215" marR="110215" marT="55108" marB="55108" anchor="ctr">
                    <a:lnL>
                      <a:noFill/>
                    </a:lnL>
                    <a:lnR>
                      <a:noFill/>
                    </a:lnR>
                    <a:lnT>
                      <a:noFill/>
                    </a:lnT>
                    <a:lnB>
                      <a:noFill/>
                    </a:lnB>
                    <a:noFill/>
                  </a:tcPr>
                </a:tc>
                <a:tc>
                  <a:txBody>
                    <a:bodyPr/>
                    <a:lstStyle/>
                    <a:p>
                      <a:pPr algn="l" fontAlgn="ctr">
                        <a:buNone/>
                      </a:pPr>
                      <a:r>
                        <a:rPr lang="en-GB" sz="2200" b="0" i="0" u="none" strike="noStrike" dirty="0">
                          <a:effectLst/>
                          <a:latin typeface="Arial" panose="020B0604020202020204" pitchFamily="34" charset="0"/>
                        </a:rPr>
                        <a:t>Improved operational performance</a:t>
                      </a:r>
                    </a:p>
                  </a:txBody>
                  <a:tcPr marL="110215" marR="110215" marT="55108" marB="55108" anchor="ctr">
                    <a:lnL>
                      <a:noFill/>
                    </a:lnL>
                    <a:lnR>
                      <a:noFill/>
                    </a:lnR>
                    <a:lnT>
                      <a:noFill/>
                    </a:lnT>
                    <a:lnB>
                      <a:noFill/>
                    </a:lnB>
                    <a:noFill/>
                  </a:tcPr>
                </a:tc>
                <a:extLst>
                  <a:ext uri="{0D108BD9-81ED-4DB2-BD59-A6C34878D82A}">
                    <a16:rowId xmlns:a16="http://schemas.microsoft.com/office/drawing/2014/main" val="2862015559"/>
                  </a:ext>
                </a:extLst>
              </a:tr>
            </a:tbl>
          </a:graphicData>
        </a:graphic>
      </p:graphicFrame>
    </p:spTree>
    <p:extLst>
      <p:ext uri="{BB962C8B-B14F-4D97-AF65-F5344CB8AC3E}">
        <p14:creationId xmlns:p14="http://schemas.microsoft.com/office/powerpoint/2010/main" val="11366227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1B062-F1D7-8A83-86A8-CF70C69CE1C1}"/>
              </a:ext>
            </a:extLst>
          </p:cNvPr>
          <p:cNvSpPr>
            <a:spLocks noGrp="1"/>
          </p:cNvSpPr>
          <p:nvPr>
            <p:ph type="title"/>
          </p:nvPr>
        </p:nvSpPr>
        <p:spPr/>
        <p:txBody>
          <a:bodyPr/>
          <a:lstStyle/>
          <a:p>
            <a:r>
              <a:rPr lang="en-GB" b="1" dirty="0"/>
              <a:t>Conclusion</a:t>
            </a:r>
            <a:br>
              <a:rPr lang="en-GB" b="1" dirty="0"/>
            </a:br>
            <a:endParaRPr lang="en-GB" dirty="0"/>
          </a:p>
        </p:txBody>
      </p:sp>
      <p:sp>
        <p:nvSpPr>
          <p:cNvPr id="3" name="Content Placeholder 2">
            <a:extLst>
              <a:ext uri="{FF2B5EF4-FFF2-40B4-BE49-F238E27FC236}">
                <a16:creationId xmlns:a16="http://schemas.microsoft.com/office/drawing/2014/main" id="{A076D9D9-5313-3ECB-7487-F7829C024300}"/>
              </a:ext>
            </a:extLst>
          </p:cNvPr>
          <p:cNvSpPr>
            <a:spLocks noGrp="1"/>
          </p:cNvSpPr>
          <p:nvPr>
            <p:ph idx="1"/>
          </p:nvPr>
        </p:nvSpPr>
        <p:spPr/>
        <p:txBody>
          <a:bodyPr>
            <a:normAutofit fontScale="85000" lnSpcReduction="10000"/>
          </a:bodyPr>
          <a:lstStyle/>
          <a:p>
            <a:pPr marL="0" indent="0">
              <a:buNone/>
            </a:pPr>
            <a:r>
              <a:rPr lang="en-GB" dirty="0"/>
              <a:t>Ocado Group plc represents a highly successful example of modern entrepreneurship. Through innovation, strategic leadership and technological investment, Tim Steiner transformed a start-up online grocery retailer into a global technology business.</a:t>
            </a:r>
          </a:p>
          <a:p>
            <a:pPr marL="0" indent="0">
              <a:buNone/>
            </a:pPr>
            <a:r>
              <a:rPr lang="en-GB" b="1" dirty="0"/>
              <a:t>Key Findings</a:t>
            </a:r>
          </a:p>
          <a:p>
            <a:r>
              <a:rPr lang="en-GB" dirty="0"/>
              <a:t>Successfully identified a gap in the online grocery market. </a:t>
            </a:r>
          </a:p>
          <a:p>
            <a:r>
              <a:rPr lang="en-GB" dirty="0"/>
              <a:t>Developed a unique technology-driven business model. </a:t>
            </a:r>
          </a:p>
          <a:p>
            <a:r>
              <a:rPr lang="en-GB" dirty="0"/>
              <a:t>Established a strong competitive advantage through automation and robotics. </a:t>
            </a:r>
          </a:p>
          <a:p>
            <a:r>
              <a:rPr lang="en-GB" dirty="0"/>
              <a:t>Diversified revenue streams through retail sales and technology licensing. </a:t>
            </a:r>
          </a:p>
          <a:p>
            <a:r>
              <a:rPr lang="en-GB" dirty="0"/>
              <a:t>Achieved significant growth through innovation and strategic partnerships.</a:t>
            </a:r>
          </a:p>
          <a:p>
            <a:pPr marL="0" indent="0">
              <a:buNone/>
            </a:pPr>
            <a:endParaRPr lang="en-GB" dirty="0"/>
          </a:p>
        </p:txBody>
      </p:sp>
    </p:spTree>
    <p:extLst>
      <p:ext uri="{BB962C8B-B14F-4D97-AF65-F5344CB8AC3E}">
        <p14:creationId xmlns:p14="http://schemas.microsoft.com/office/powerpoint/2010/main" val="24250864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74A2C-16CE-2DC2-D7AD-7E4EFDC6535F}"/>
              </a:ext>
            </a:extLst>
          </p:cNvPr>
          <p:cNvSpPr>
            <a:spLocks noGrp="1"/>
          </p:cNvSpPr>
          <p:nvPr>
            <p:ph type="title"/>
          </p:nvPr>
        </p:nvSpPr>
        <p:spPr/>
        <p:txBody>
          <a:bodyPr/>
          <a:lstStyle/>
          <a:p>
            <a:r>
              <a:rPr lang="en-GB" b="1" dirty="0"/>
              <a:t>Recommendations for Future Growth</a:t>
            </a:r>
            <a:br>
              <a:rPr lang="en-GB" b="1" dirty="0"/>
            </a:br>
            <a:endParaRPr lang="en-GB" b="1" dirty="0"/>
          </a:p>
        </p:txBody>
      </p:sp>
      <p:sp>
        <p:nvSpPr>
          <p:cNvPr id="3" name="Content Placeholder 2">
            <a:extLst>
              <a:ext uri="{FF2B5EF4-FFF2-40B4-BE49-F238E27FC236}">
                <a16:creationId xmlns:a16="http://schemas.microsoft.com/office/drawing/2014/main" id="{8C17A7EE-AB99-02EB-EE92-2F75F63C1BDC}"/>
              </a:ext>
            </a:extLst>
          </p:cNvPr>
          <p:cNvSpPr>
            <a:spLocks noGrp="1"/>
          </p:cNvSpPr>
          <p:nvPr>
            <p:ph idx="1"/>
          </p:nvPr>
        </p:nvSpPr>
        <p:spPr/>
        <p:txBody>
          <a:bodyPr>
            <a:normAutofit fontScale="92500" lnSpcReduction="20000"/>
          </a:bodyPr>
          <a:lstStyle/>
          <a:p>
            <a:r>
              <a:rPr lang="en-GB" dirty="0"/>
              <a:t>Continue licensing the Ocado Smart Platform to retailers worldwide to increase revenue and strengthen global market presence.</a:t>
            </a:r>
          </a:p>
          <a:p>
            <a:r>
              <a:rPr lang="en-GB" dirty="0"/>
              <a:t>Further develop AI-driven forecasting, inventory management and customer personalisation systems to improve efficiency and customer experience.</a:t>
            </a:r>
          </a:p>
          <a:p>
            <a:r>
              <a:rPr lang="en-GB" dirty="0"/>
              <a:t>Focus on reducing operational costs through enhanced automation and process optimisation while maintaining service quality.</a:t>
            </a:r>
          </a:p>
          <a:p>
            <a:r>
              <a:rPr lang="en-GB" dirty="0"/>
              <a:t>Invest in environmentally friendly delivery solutions, energy-efficient fulfilment centres and sustainable packaging to meet growing consumer expectations.</a:t>
            </a:r>
          </a:p>
          <a:p>
            <a:r>
              <a:rPr lang="en-GB" dirty="0"/>
              <a:t>Strengthen data protection and cybersecurity measures to reduce risks associated with digital operations and customer information management.</a:t>
            </a:r>
          </a:p>
          <a:p>
            <a:pPr marL="0" indent="0">
              <a:buNone/>
            </a:pPr>
            <a:endParaRPr lang="en-GB" dirty="0"/>
          </a:p>
        </p:txBody>
      </p:sp>
    </p:spTree>
    <p:extLst>
      <p:ext uri="{BB962C8B-B14F-4D97-AF65-F5344CB8AC3E}">
        <p14:creationId xmlns:p14="http://schemas.microsoft.com/office/powerpoint/2010/main" val="35550638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CFD08-5D93-0CA2-A94D-574BF47D4D5A}"/>
              </a:ext>
            </a:extLst>
          </p:cNvPr>
          <p:cNvSpPr>
            <a:spLocks noGrp="1"/>
          </p:cNvSpPr>
          <p:nvPr>
            <p:ph type="title"/>
          </p:nvPr>
        </p:nvSpPr>
        <p:spPr/>
        <p:txBody>
          <a:bodyPr/>
          <a:lstStyle/>
          <a:p>
            <a:r>
              <a:rPr lang="en-GB" b="1" dirty="0"/>
              <a:t>References</a:t>
            </a:r>
            <a:br>
              <a:rPr lang="en-GB" b="1" dirty="0"/>
            </a:br>
            <a:endParaRPr lang="en-GB" dirty="0"/>
          </a:p>
        </p:txBody>
      </p:sp>
      <p:sp>
        <p:nvSpPr>
          <p:cNvPr id="3" name="Content Placeholder 2">
            <a:extLst>
              <a:ext uri="{FF2B5EF4-FFF2-40B4-BE49-F238E27FC236}">
                <a16:creationId xmlns:a16="http://schemas.microsoft.com/office/drawing/2014/main" id="{346C1AA1-8D0B-CB13-D358-BAEDABDE26A0}"/>
              </a:ext>
            </a:extLst>
          </p:cNvPr>
          <p:cNvSpPr>
            <a:spLocks noGrp="1"/>
          </p:cNvSpPr>
          <p:nvPr>
            <p:ph idx="1"/>
          </p:nvPr>
        </p:nvSpPr>
        <p:spPr/>
        <p:txBody>
          <a:bodyPr>
            <a:normAutofit fontScale="55000" lnSpcReduction="20000"/>
          </a:bodyPr>
          <a:lstStyle/>
          <a:p>
            <a:r>
              <a:rPr lang="en-GB" dirty="0"/>
              <a:t>Burns, P. (2020) </a:t>
            </a:r>
            <a:r>
              <a:rPr lang="en-GB" i="1" dirty="0"/>
              <a:t>Entrepreneurship and Small Business: Start-up, Growth and Maturity</a:t>
            </a:r>
            <a:r>
              <a:rPr lang="en-GB" dirty="0"/>
              <a:t>. 5th </a:t>
            </a:r>
            <a:r>
              <a:rPr lang="en-GB" dirty="0" err="1"/>
              <a:t>edn</a:t>
            </a:r>
            <a:r>
              <a:rPr lang="en-GB" dirty="0"/>
              <a:t>. London: Red Globe Press.</a:t>
            </a:r>
          </a:p>
          <a:p>
            <a:r>
              <a:rPr lang="en-GB" dirty="0"/>
              <a:t>Chaffey, D. and Ellis-Chadwick, F. (2022) </a:t>
            </a:r>
            <a:r>
              <a:rPr lang="en-GB" i="1" dirty="0"/>
              <a:t>Digital Marketing: Strategy, Implementation and Practice</a:t>
            </a:r>
            <a:r>
              <a:rPr lang="en-GB" dirty="0"/>
              <a:t>. 8th </a:t>
            </a:r>
            <a:r>
              <a:rPr lang="en-GB" dirty="0" err="1"/>
              <a:t>edn</a:t>
            </a:r>
            <a:r>
              <a:rPr lang="en-GB" dirty="0"/>
              <a:t>. Harlow: Pearson.</a:t>
            </a:r>
          </a:p>
          <a:p>
            <a:r>
              <a:rPr lang="en-GB" dirty="0"/>
              <a:t>Gürel, E. and Tat, M. (2017) ‘SWOT Analysis: A Theoretical Review’, </a:t>
            </a:r>
            <a:r>
              <a:rPr lang="en-GB" i="1" dirty="0"/>
              <a:t>The Journal of International Social Research</a:t>
            </a:r>
            <a:r>
              <a:rPr lang="en-GB" dirty="0"/>
              <a:t>, 10(51), pp. 994–1006.</a:t>
            </a:r>
          </a:p>
          <a:p>
            <a:r>
              <a:rPr lang="en-GB" dirty="0"/>
              <a:t>Kotler, P., Armstrong, G. and </a:t>
            </a:r>
            <a:r>
              <a:rPr lang="en-GB" dirty="0" err="1"/>
              <a:t>Opresnik</a:t>
            </a:r>
            <a:r>
              <a:rPr lang="en-GB" dirty="0"/>
              <a:t>, M.O. (2023) </a:t>
            </a:r>
            <a:r>
              <a:rPr lang="en-GB" i="1" dirty="0"/>
              <a:t>Principles of Marketing</a:t>
            </a:r>
            <a:r>
              <a:rPr lang="en-GB" dirty="0"/>
              <a:t>. 19th </a:t>
            </a:r>
            <a:r>
              <a:rPr lang="en-GB" dirty="0" err="1"/>
              <a:t>edn</a:t>
            </a:r>
            <a:r>
              <a:rPr lang="en-GB" dirty="0"/>
              <a:t>. Harlow: Pearson.</a:t>
            </a:r>
          </a:p>
          <a:p>
            <a:r>
              <a:rPr lang="en-GB" dirty="0"/>
              <a:t>McCarthy, E.J. (1964) </a:t>
            </a:r>
            <a:r>
              <a:rPr lang="en-GB" i="1" dirty="0"/>
              <a:t>Basic Marketing: A Managerial Approach</a:t>
            </a:r>
            <a:r>
              <a:rPr lang="en-GB" dirty="0"/>
              <a:t>. Homewood, IL: Richard D. Irwin.</a:t>
            </a:r>
          </a:p>
          <a:p>
            <a:r>
              <a:rPr lang="en-GB" dirty="0">
                <a:hlinkClick r:id="rId2"/>
              </a:rPr>
              <a:t>Ocado Group plc Annual Report 2024</a:t>
            </a:r>
            <a:r>
              <a:rPr lang="en-GB" dirty="0"/>
              <a:t> (2025) </a:t>
            </a:r>
            <a:r>
              <a:rPr lang="en-GB" i="1" dirty="0"/>
              <a:t>Annual Report and Financial Statements 2024</a:t>
            </a:r>
            <a:r>
              <a:rPr lang="en-GB" dirty="0"/>
              <a:t>. Available at: </a:t>
            </a:r>
            <a:r>
              <a:rPr lang="en-GB" dirty="0">
                <a:hlinkClick r:id="rId3"/>
              </a:rPr>
              <a:t>https://www.ocadogroup.com/investors/results-and-presentations/financial-year-2024-annual-report</a:t>
            </a:r>
            <a:r>
              <a:rPr lang="en-GB" dirty="0"/>
              <a:t> (Accessed: 9 June 2026).</a:t>
            </a:r>
          </a:p>
          <a:p>
            <a:r>
              <a:rPr lang="en-GB" dirty="0">
                <a:hlinkClick r:id="rId4"/>
              </a:rPr>
              <a:t>Ocado Group plc Full Year Results 2024</a:t>
            </a:r>
            <a:r>
              <a:rPr lang="en-GB" dirty="0"/>
              <a:t> (2025) </a:t>
            </a:r>
            <a:r>
              <a:rPr lang="en-GB" i="1" dirty="0"/>
              <a:t>Full Year Results 2024</a:t>
            </a:r>
            <a:r>
              <a:rPr lang="en-GB" dirty="0"/>
              <a:t>. Available at: </a:t>
            </a:r>
            <a:r>
              <a:rPr lang="en-GB" dirty="0">
                <a:hlinkClick r:id="rId5"/>
              </a:rPr>
              <a:t>https://www.ocadogroup.com/investors/results-and-presentations/full-year-results-2024</a:t>
            </a:r>
            <a:r>
              <a:rPr lang="en-GB" dirty="0"/>
              <a:t> (Accessed: 9 June 2026).</a:t>
            </a:r>
          </a:p>
          <a:p>
            <a:r>
              <a:rPr lang="en-GB" dirty="0">
                <a:hlinkClick r:id="rId6"/>
              </a:rPr>
              <a:t>Ocado Group plc Corporate Website</a:t>
            </a:r>
            <a:r>
              <a:rPr lang="en-GB" dirty="0"/>
              <a:t> (2025) </a:t>
            </a:r>
            <a:r>
              <a:rPr lang="en-GB" i="1" dirty="0"/>
              <a:t>Company Information and Business Overview</a:t>
            </a:r>
            <a:r>
              <a:rPr lang="en-GB" dirty="0"/>
              <a:t>. Available at: </a:t>
            </a:r>
            <a:r>
              <a:rPr lang="en-GB" dirty="0">
                <a:hlinkClick r:id="rId7"/>
              </a:rPr>
              <a:t>https://www.ocadogroup.com</a:t>
            </a:r>
            <a:r>
              <a:rPr lang="en-GB" dirty="0"/>
              <a:t> (Accessed: 9 June 2026).</a:t>
            </a:r>
          </a:p>
          <a:p>
            <a:r>
              <a:rPr lang="en-GB" dirty="0"/>
              <a:t>Porter, M.E. (1980) </a:t>
            </a:r>
            <a:r>
              <a:rPr lang="en-GB" i="1" dirty="0"/>
              <a:t>Competitive Strategy: Techniques for Analysing Industries and Competitors</a:t>
            </a:r>
            <a:r>
              <a:rPr lang="en-GB" dirty="0"/>
              <a:t>. New York: Free Press.</a:t>
            </a:r>
          </a:p>
        </p:txBody>
      </p:sp>
    </p:spTree>
    <p:extLst>
      <p:ext uri="{BB962C8B-B14F-4D97-AF65-F5344CB8AC3E}">
        <p14:creationId xmlns:p14="http://schemas.microsoft.com/office/powerpoint/2010/main" val="6471454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TotalTime>
  <Words>1462</Words>
  <Application>Microsoft Office PowerPoint</Application>
  <PresentationFormat>Widescreen</PresentationFormat>
  <Paragraphs>224</Paragraphs>
  <Slides>15</Slides>
  <Notes>9</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Entrepreneurship Portfolio </vt:lpstr>
      <vt:lpstr>Introduction to Ocado</vt:lpstr>
      <vt:lpstr>Tim Steiner's Entrepreneurial Journey </vt:lpstr>
      <vt:lpstr>Products and Services Offered by Ocado </vt:lpstr>
      <vt:lpstr>Ocado’s Business Objectives </vt:lpstr>
      <vt:lpstr>Ocado's Unique Selling Proposition</vt:lpstr>
      <vt:lpstr>SWOT Analysis of Ocado Group plc </vt:lpstr>
      <vt:lpstr>Competitor Analysis </vt:lpstr>
      <vt:lpstr>Market Segmentation and Target Customers </vt:lpstr>
      <vt:lpstr>Marketing Mix (4Ps) </vt:lpstr>
      <vt:lpstr>Ocado's Online Marketing Strategies </vt:lpstr>
      <vt:lpstr>Financial Performance and Growth </vt:lpstr>
      <vt:lpstr>Conclusion </vt:lpstr>
      <vt:lpstr>Recommendations for Future Growth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KD Immigration Experts</dc:creator>
  <cp:lastModifiedBy>KD Immigration Experts</cp:lastModifiedBy>
  <cp:revision>83</cp:revision>
  <dcterms:created xsi:type="dcterms:W3CDTF">2026-06-09T22:03:23Z</dcterms:created>
  <dcterms:modified xsi:type="dcterms:W3CDTF">2026-06-26T13:45:30Z</dcterms:modified>
</cp:coreProperties>
</file>