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62"/>
  </p:notesMasterIdLst>
  <p:sldIdLst>
    <p:sldId id="256" r:id="rId2"/>
    <p:sldId id="316" r:id="rId3"/>
    <p:sldId id="317" r:id="rId4"/>
    <p:sldId id="258" r:id="rId5"/>
    <p:sldId id="292" r:id="rId6"/>
    <p:sldId id="293" r:id="rId7"/>
    <p:sldId id="259" r:id="rId8"/>
    <p:sldId id="294" r:id="rId9"/>
    <p:sldId id="260" r:id="rId10"/>
    <p:sldId id="261" r:id="rId11"/>
    <p:sldId id="262" r:id="rId12"/>
    <p:sldId id="263" r:id="rId13"/>
    <p:sldId id="295" r:id="rId14"/>
    <p:sldId id="264" r:id="rId15"/>
    <p:sldId id="265" r:id="rId16"/>
    <p:sldId id="266" r:id="rId17"/>
    <p:sldId id="267" r:id="rId18"/>
    <p:sldId id="268" r:id="rId19"/>
    <p:sldId id="269" r:id="rId20"/>
    <p:sldId id="270" r:id="rId21"/>
    <p:sldId id="296" r:id="rId22"/>
    <p:sldId id="297" r:id="rId23"/>
    <p:sldId id="271" r:id="rId24"/>
    <p:sldId id="298" r:id="rId25"/>
    <p:sldId id="272" r:id="rId26"/>
    <p:sldId id="299" r:id="rId27"/>
    <p:sldId id="300" r:id="rId28"/>
    <p:sldId id="273" r:id="rId29"/>
    <p:sldId id="301" r:id="rId30"/>
    <p:sldId id="302" r:id="rId31"/>
    <p:sldId id="303" r:id="rId32"/>
    <p:sldId id="274" r:id="rId33"/>
    <p:sldId id="275" r:id="rId34"/>
    <p:sldId id="276" r:id="rId35"/>
    <p:sldId id="304" r:id="rId36"/>
    <p:sldId id="305" r:id="rId37"/>
    <p:sldId id="277" r:id="rId38"/>
    <p:sldId id="306" r:id="rId39"/>
    <p:sldId id="307" r:id="rId40"/>
    <p:sldId id="278" r:id="rId41"/>
    <p:sldId id="308" r:id="rId42"/>
    <p:sldId id="309" r:id="rId43"/>
    <p:sldId id="310" r:id="rId44"/>
    <p:sldId id="279" r:id="rId45"/>
    <p:sldId id="311" r:id="rId46"/>
    <p:sldId id="312" r:id="rId47"/>
    <p:sldId id="313" r:id="rId48"/>
    <p:sldId id="314" r:id="rId49"/>
    <p:sldId id="315" r:id="rId50"/>
    <p:sldId id="280" r:id="rId51"/>
    <p:sldId id="281" r:id="rId52"/>
    <p:sldId id="282" r:id="rId53"/>
    <p:sldId id="283" r:id="rId54"/>
    <p:sldId id="284" r:id="rId55"/>
    <p:sldId id="285" r:id="rId56"/>
    <p:sldId id="286" r:id="rId57"/>
    <p:sldId id="287" r:id="rId58"/>
    <p:sldId id="288" r:id="rId59"/>
    <p:sldId id="290" r:id="rId60"/>
    <p:sldId id="291"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FC0D2"/>
    <a:srgbClr val="B2DEE9"/>
    <a:srgbClr val="62ADCC"/>
    <a:srgbClr val="57A3CA"/>
    <a:srgbClr val="4CC1B9"/>
    <a:srgbClr val="63DB9D"/>
    <a:srgbClr val="F6D4D5"/>
    <a:srgbClr val="FFE4C7"/>
    <a:srgbClr val="99EDD5"/>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2" autoAdjust="0"/>
    <p:restoredTop sz="95268" autoAdjust="0"/>
  </p:normalViewPr>
  <p:slideViewPr>
    <p:cSldViewPr>
      <p:cViewPr>
        <p:scale>
          <a:sx n="78" d="100"/>
          <a:sy n="78" d="100"/>
        </p:scale>
        <p:origin x="878" y="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6CAC6A-E49F-420D-AD7B-471B7EBFF027}" type="datetimeFigureOut">
              <a:rPr lang="en-IN" smtClean="0"/>
              <a:t>09/11/25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F21056-DF19-4C46-9317-3E1A62AB7C41}" type="slidenum">
              <a:rPr lang="en-IN" smtClean="0"/>
              <a:t>‹#›</a:t>
            </a:fld>
            <a:endParaRPr lang="en-IN"/>
          </a:p>
        </p:txBody>
      </p:sp>
    </p:spTree>
    <p:extLst>
      <p:ext uri="{BB962C8B-B14F-4D97-AF65-F5344CB8AC3E}">
        <p14:creationId xmlns:p14="http://schemas.microsoft.com/office/powerpoint/2010/main" val="34978195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E8F21056-DF19-4C46-9317-3E1A62AB7C41}" type="slidenum">
              <a:rPr lang="en-IN" smtClean="0"/>
              <a:t>16</a:t>
            </a:fld>
            <a:endParaRPr lang="en-IN"/>
          </a:p>
        </p:txBody>
      </p:sp>
    </p:spTree>
    <p:extLst>
      <p:ext uri="{BB962C8B-B14F-4D97-AF65-F5344CB8AC3E}">
        <p14:creationId xmlns:p14="http://schemas.microsoft.com/office/powerpoint/2010/main" val="1386821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D27FB0B1-4AB9-4290-A548-9A95365C5E2D}"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1105829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7FB0B1-4AB9-4290-A548-9A95365C5E2D}"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892286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7FB0B1-4AB9-4290-A548-9A95365C5E2D}"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2267545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27FB0B1-4AB9-4290-A548-9A95365C5E2D}" type="datetimeFigureOut">
              <a:rPr lang="en-US" smtClean="0"/>
              <a:t>11/9/25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4208268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27FB0B1-4AB9-4290-A548-9A95365C5E2D}" type="datetimeFigureOut">
              <a:rPr lang="en-US" smtClean="0"/>
              <a:t>11/9/25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9126135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27FB0B1-4AB9-4290-A548-9A95365C5E2D}" type="datetimeFigureOut">
              <a:rPr lang="en-US" smtClean="0"/>
              <a:t>11/9/25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3144616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7FB0B1-4AB9-4290-A548-9A95365C5E2D}" type="datetimeFigureOut">
              <a:rPr lang="en-US" smtClean="0"/>
              <a:t>11/9/25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424511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7FB0B1-4AB9-4290-A548-9A95365C5E2D}" type="datetimeFigureOut">
              <a:rPr lang="en-US" smtClean="0"/>
              <a:t>11/9/25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2965165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7FB0B1-4AB9-4290-A548-9A95365C5E2D}" type="datetimeFigureOut">
              <a:rPr lang="en-US" smtClean="0"/>
              <a:t>11/9/25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3369328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7FB0B1-4AB9-4290-A548-9A95365C5E2D}"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937295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7FB0B1-4AB9-4290-A548-9A95365C5E2D}"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04FAE7-B6D4-4B06-876E-1DF2323A94DB}" type="slidenum">
              <a:rPr lang="en-US" smtClean="0"/>
              <a:t>‹#›</a:t>
            </a:fld>
            <a:endParaRPr lang="en-US"/>
          </a:p>
        </p:txBody>
      </p:sp>
    </p:spTree>
    <p:extLst>
      <p:ext uri="{BB962C8B-B14F-4D97-AF65-F5344CB8AC3E}">
        <p14:creationId xmlns:p14="http://schemas.microsoft.com/office/powerpoint/2010/main" val="2264607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7FB0B1-4AB9-4290-A548-9A95365C5E2D}" type="datetimeFigureOut">
              <a:rPr lang="en-US" smtClean="0"/>
              <a:t>11/9/25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04FAE7-B6D4-4B06-876E-1DF2323A94DB}" type="slidenum">
              <a:rPr lang="en-US" smtClean="0"/>
              <a:t>‹#›</a:t>
            </a:fld>
            <a:endParaRPr lang="en-US"/>
          </a:p>
        </p:txBody>
      </p:sp>
    </p:spTree>
    <p:extLst>
      <p:ext uri="{BB962C8B-B14F-4D97-AF65-F5344CB8AC3E}">
        <p14:creationId xmlns:p14="http://schemas.microsoft.com/office/powerpoint/2010/main" val="22457427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xml"/><Relationship Id="rId5" Type="http://schemas.openxmlformats.org/officeDocument/2006/relationships/image" Target="../media/image68.png"/><Relationship Id="rId4" Type="http://schemas.openxmlformats.org/officeDocument/2006/relationships/image" Target="../media/image67.png"/></Relationships>
</file>

<file path=ppt/slides/_rels/slide56.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8" Type="http://schemas.openxmlformats.org/officeDocument/2006/relationships/hyperlink" Target="https://scholar.google.com/scholar?output=instlink&amp;q=info:ExgL4U0NxS4J:scholar.google.com/&amp;hl=en&amp;as_sdt=0,5&amp;as_ylo=2018&amp;scillfp=13907592494356066251&amp;oi=lle" TargetMode="External"/><Relationship Id="rId3" Type="http://schemas.openxmlformats.org/officeDocument/2006/relationships/hyperlink" Target="https://www.nature.com/articles/s41746-023-00899-4.pdf" TargetMode="External"/><Relationship Id="rId7" Type="http://schemas.openxmlformats.org/officeDocument/2006/relationships/hyperlink" Target="https://www.nature.com/articles/s41746-023-00870-3.pdf" TargetMode="External"/><Relationship Id="rId12" Type="http://schemas.openxmlformats.org/officeDocument/2006/relationships/hyperlink" Target="https://fpm.ac.uk/patients/uk-pain-key-messages" TargetMode="External"/><Relationship Id="rId2" Type="http://schemas.openxmlformats.org/officeDocument/2006/relationships/hyperlink" Target="https://www.aprilaba.com/resources/57-back-pain-statistics" TargetMode="External"/><Relationship Id="rId1" Type="http://schemas.openxmlformats.org/officeDocument/2006/relationships/slideLayout" Target="../slideLayouts/slideLayout2.xml"/><Relationship Id="rId6" Type="http://schemas.openxmlformats.org/officeDocument/2006/relationships/hyperlink" Target="https://journals.co.za/doi/pdf/10.4102/sajp.v80i1.2077" TargetMode="External"/><Relationship Id="rId11" Type="http://schemas.openxmlformats.org/officeDocument/2006/relationships/hyperlink" Target="https://www.thelancet.com/pdfs/journals/lanrhe/PIIS2665-9913(23)00098-X.pdf" TargetMode="External"/><Relationship Id="rId5" Type="http://schemas.openxmlformats.org/officeDocument/2006/relationships/hyperlink" Target="https://www.sciencedirect.com/science/article/pii/S2214031X21000590" TargetMode="External"/><Relationship Id="rId10" Type="http://schemas.openxmlformats.org/officeDocument/2006/relationships/hyperlink" Target="https://www.sciencedirect.com/science/article/pii/S1526590022003832" TargetMode="External"/><Relationship Id="rId4" Type="http://schemas.openxmlformats.org/officeDocument/2006/relationships/hyperlink" Target="https://journals.lww.com/pain/_layouts/15/oaks.journals/downloadpdf.aspx?an=00006396-202410000-00009" TargetMode="External"/><Relationship Id="rId9" Type="http://schemas.openxmlformats.org/officeDocument/2006/relationships/hyperlink" Target="https://bmjopen.bmj.com/content/6/6/e010364?cpetoc" TargetMode="External"/></Relationships>
</file>

<file path=ppt/slides/_rels/slide58.xml.rels><?xml version="1.0" encoding="UTF-8" standalone="yes"?>
<Relationships xmlns="http://schemas.openxmlformats.org/package/2006/relationships"><Relationship Id="rId8" Type="http://schemas.openxmlformats.org/officeDocument/2006/relationships/hyperlink" Target="https://link.springer.com/content/pdf/10.1186/s12961-024-01259-8.pdf" TargetMode="External"/><Relationship Id="rId3" Type="http://schemas.openxmlformats.org/officeDocument/2006/relationships/hyperlink" Target="https://link.springer.com/content/pdf/10.1186/s12889-021-12393-1.pdf" TargetMode="External"/><Relationship Id="rId7" Type="http://schemas.openxmlformats.org/officeDocument/2006/relationships/hyperlink" Target="https://mhealth.jmir.org/2022/2/e35042" TargetMode="External"/><Relationship Id="rId2" Type="http://schemas.openxmlformats.org/officeDocument/2006/relationships/hyperlink" Target="https://www.jmir.org/2024/1/e58939/" TargetMode="External"/><Relationship Id="rId1" Type="http://schemas.openxmlformats.org/officeDocument/2006/relationships/slideLayout" Target="../slideLayouts/slideLayout2.xml"/><Relationship Id="rId6" Type="http://schemas.openxmlformats.org/officeDocument/2006/relationships/hyperlink" Target="https://wkc.who.int/our-work/health-emergencies/research-methods/sections-and-chapters/section-4/chapter-4-10-logic-models" TargetMode="External"/><Relationship Id="rId11" Type="http://schemas.openxmlformats.org/officeDocument/2006/relationships/hyperlink" Target="https://www.aprilaba.com/resources/57-back-pain-statistics" TargetMode="External"/><Relationship Id="rId5" Type="http://schemas.openxmlformats.org/officeDocument/2006/relationships/hyperlink" Target="https://www.preprints.org/frontend/manuscript/9ae54d1fabc8c261015a9decc5f77fbe/download_pub" TargetMode="External"/><Relationship Id="rId10" Type="http://schemas.openxmlformats.org/officeDocument/2006/relationships/hyperlink" Target="https://link.springer.com/content/pdf/10.1186/s13012-020-01041-8.pdf" TargetMode="External"/><Relationship Id="rId4" Type="http://schemas.openxmlformats.org/officeDocument/2006/relationships/hyperlink" Target="https://rehab.jmir.org/2022/2/e38084/" TargetMode="External"/><Relationship Id="rId9" Type="http://schemas.openxmlformats.org/officeDocument/2006/relationships/hyperlink" Target="https://pubmed.ncbi.nlm.nih.gov/35964222/" TargetMode="External"/></Relationships>
</file>

<file path=ppt/slides/_rels/slide59.xml.rels><?xml version="1.0" encoding="UTF-8" standalone="yes"?>
<Relationships xmlns="http://schemas.openxmlformats.org/package/2006/relationships"><Relationship Id="rId8" Type="http://schemas.openxmlformats.org/officeDocument/2006/relationships/hyperlink" Target="https://link.springer.com/content/pdf/10.1186/s12961-024-01259-8.pdf" TargetMode="External"/><Relationship Id="rId3" Type="http://schemas.openxmlformats.org/officeDocument/2006/relationships/hyperlink" Target="https://link.springer.com/content/pdf/10.1186/s12889-021-12393-1.pdf" TargetMode="External"/><Relationship Id="rId7" Type="http://schemas.openxmlformats.org/officeDocument/2006/relationships/hyperlink" Target="https://mhealth.jmir.org/2022/2/e35042" TargetMode="External"/><Relationship Id="rId2" Type="http://schemas.openxmlformats.org/officeDocument/2006/relationships/hyperlink" Target="https://www.jmir.org/2024/1/e58939/" TargetMode="External"/><Relationship Id="rId1" Type="http://schemas.openxmlformats.org/officeDocument/2006/relationships/slideLayout" Target="../slideLayouts/slideLayout2.xml"/><Relationship Id="rId6" Type="http://schemas.openxmlformats.org/officeDocument/2006/relationships/hyperlink" Target="https://wkc.who.int/our-work/health-emergencies/research-methods/sections-and-chapters/section-4/chapter-4-10-logic-models" TargetMode="External"/><Relationship Id="rId11" Type="http://schemas.openxmlformats.org/officeDocument/2006/relationships/hyperlink" Target="https://www.aprilaba.com/resources/57-back-pain-statistics" TargetMode="External"/><Relationship Id="rId5" Type="http://schemas.openxmlformats.org/officeDocument/2006/relationships/hyperlink" Target="https://www.preprints.org/frontend/manuscript/9ae54d1fabc8c261015a9decc5f77fbe/download_pub" TargetMode="External"/><Relationship Id="rId10" Type="http://schemas.openxmlformats.org/officeDocument/2006/relationships/hyperlink" Target="https://link.springer.com/content/pdf/10.1186/s13012-020-01041-8.pdf" TargetMode="External"/><Relationship Id="rId4" Type="http://schemas.openxmlformats.org/officeDocument/2006/relationships/hyperlink" Target="https://rehab.jmir.org/2022/2/e38084/" TargetMode="External"/><Relationship Id="rId9" Type="http://schemas.openxmlformats.org/officeDocument/2006/relationships/hyperlink" Target="https://pubmed.ncbi.nlm.nih.gov/35964222/" TargetMode="External"/></Relationships>
</file>

<file path=ppt/slides/_rels/slide60.xml.rels><?xml version="1.0" encoding="UTF-8" standalone="yes"?>
<Relationships xmlns="http://schemas.openxmlformats.org/package/2006/relationships"><Relationship Id="rId8" Type="http://schemas.openxmlformats.org/officeDocument/2006/relationships/hyperlink" Target="https://rightdecisions.scot.nhs.uk/benzodiazepines-and-z-drugs-quality-prescribing-a-guide-for-improvement/polypharmacy-7-steps-process/" TargetMode="External"/><Relationship Id="rId3" Type="http://schemas.openxmlformats.org/officeDocument/2006/relationships/hyperlink" Target="https://pn.bmj.com/content/17/3/243" TargetMode="External"/><Relationship Id="rId7" Type="http://schemas.openxmlformats.org/officeDocument/2006/relationships/hyperlink" Target="https://www.mdpi.com/2227-9032/11/10/1469" TargetMode="External"/><Relationship Id="rId2" Type="http://schemas.openxmlformats.org/officeDocument/2006/relationships/hyperlink" Target="https://www.frontiersin.org/journals/human-neuroscience/articles/10.3389/fnhum.2022.736688/full" TargetMode="External"/><Relationship Id="rId1" Type="http://schemas.openxmlformats.org/officeDocument/2006/relationships/slideLayout" Target="../slideLayouts/slideLayout2.xml"/><Relationship Id="rId6" Type="http://schemas.openxmlformats.org/officeDocument/2006/relationships/hyperlink" Target="https://www.researchgate.net/figure/Guidelines-for-developing-people-to-acquire-digital-health-literacy_fig2_358918115" TargetMode="External"/><Relationship Id="rId5" Type="http://schemas.openxmlformats.org/officeDocument/2006/relationships/hyperlink" Target="https://finessechiro.co.uk/can-chiropractors-help-with-chronic-pain/" TargetMode="External"/><Relationship Id="rId10" Type="http://schemas.openxmlformats.org/officeDocument/2006/relationships/hyperlink" Target="https://www.nice.org.uk/guidance/ng59" TargetMode="External"/><Relationship Id="rId4" Type="http://schemas.openxmlformats.org/officeDocument/2006/relationships/hyperlink" Target="https://www.researchgate.net/figure/The-total-cost-comparison-of-meta-heuristic-algorithms-Step-2_fig15_321172814" TargetMode="External"/><Relationship Id="rId9" Type="http://schemas.openxmlformats.org/officeDocument/2006/relationships/hyperlink" Target="https://www.who.int/news-room/fact-sheets/detail/low-back-pai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6248400" y="17206"/>
            <a:ext cx="5867400" cy="6858000"/>
          </a:xfrm>
          <a:prstGeom prst="rect">
            <a:avLst/>
          </a:prstGeom>
          <a:ln>
            <a:noFill/>
          </a:ln>
          <a:effectLst>
            <a:softEdge rad="112500"/>
          </a:effectLst>
        </p:spPr>
      </p:pic>
      <p:sp>
        <p:nvSpPr>
          <p:cNvPr id="2" name="Title 1"/>
          <p:cNvSpPr>
            <a:spLocks noGrp="1"/>
          </p:cNvSpPr>
          <p:nvPr>
            <p:ph type="ctrTitle"/>
          </p:nvPr>
        </p:nvSpPr>
        <p:spPr>
          <a:xfrm>
            <a:off x="297022" y="2244531"/>
            <a:ext cx="5798978" cy="3165669"/>
          </a:xfrm>
        </p:spPr>
        <p:txBody>
          <a:bodyPr>
            <a:noAutofit/>
          </a:bodyPr>
          <a:lstStyle/>
          <a:p>
            <a:pPr>
              <a:lnSpc>
                <a:spcPct val="150000"/>
              </a:lnSpc>
            </a:pPr>
            <a:r>
              <a:rPr lang="en-IN" sz="1800" b="1" dirty="0">
                <a:latin typeface="Times New Roman" panose="02020603050405020304" pitchFamily="18" charset="0"/>
                <a:cs typeface="Times New Roman" panose="02020603050405020304" pitchFamily="18" charset="0"/>
              </a:rPr>
              <a:t>Programme: MSc Public Health and Social Care in Practice </a:t>
            </a:r>
            <a:br>
              <a:rPr lang="en-US" sz="1800" b="1"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Module: Population Health and Digital Health Promotion</a:t>
            </a:r>
            <a:br>
              <a:rPr lang="en-US" sz="1800" b="1"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Module code: LCHS7009</a:t>
            </a:r>
            <a:br>
              <a:rPr lang="en-IN" sz="1800" b="1"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TOPIC: MoveAgain-Digital Physiotherapy self-Management for Chronic Low Back Pain</a:t>
            </a:r>
            <a:br>
              <a:rPr lang="en-IN" sz="1800" b="1"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Lecturer Name : Dr Besty Jose</a:t>
            </a:r>
            <a:br>
              <a:rPr lang="en-IN" sz="1800" b="1" dirty="0">
                <a:latin typeface="Times New Roman" panose="02020603050405020304" pitchFamily="18" charset="0"/>
                <a:cs typeface="Times New Roman" panose="02020603050405020304" pitchFamily="18" charset="0"/>
              </a:rPr>
            </a:br>
            <a:br>
              <a:rPr lang="en-IN" sz="1800" b="1" dirty="0">
                <a:latin typeface="Times New Roman" panose="02020603050405020304" pitchFamily="18" charset="0"/>
                <a:cs typeface="Times New Roman" panose="02020603050405020304" pitchFamily="18" charset="0"/>
              </a:rPr>
            </a:br>
            <a:endParaRPr lang="en-US" sz="1800" b="1" dirty="0">
              <a:latin typeface="Times New Roman" panose="02020603050405020304" pitchFamily="18" charset="0"/>
              <a:cs typeface="Times New Roman" panose="02020603050405020304" pitchFamily="18" charset="0"/>
            </a:endParaRPr>
          </a:p>
        </p:txBody>
      </p:sp>
      <p:pic>
        <p:nvPicPr>
          <p:cNvPr id="4" name="Picture 3"/>
          <p:cNvPicPr/>
          <p:nvPr/>
        </p:nvPicPr>
        <p:blipFill>
          <a:blip r:embed="rId3"/>
          <a:stretch>
            <a:fillRect/>
          </a:stretch>
        </p:blipFill>
        <p:spPr>
          <a:xfrm>
            <a:off x="2147253" y="304800"/>
            <a:ext cx="2098515" cy="872931"/>
          </a:xfrm>
          <a:prstGeom prst="rect">
            <a:avLst/>
          </a:prstGeom>
        </p:spPr>
      </p:pic>
      <p:sp>
        <p:nvSpPr>
          <p:cNvPr id="3" name="Rectangle 2">
            <a:extLst>
              <a:ext uri="{FF2B5EF4-FFF2-40B4-BE49-F238E27FC236}">
                <a16:creationId xmlns:a16="http://schemas.microsoft.com/office/drawing/2014/main" id="{52D10844-B551-AE4C-CB93-F1A8F8CB268A}"/>
              </a:ext>
            </a:extLst>
          </p:cNvPr>
          <p:cNvSpPr/>
          <p:nvPr/>
        </p:nvSpPr>
        <p:spPr>
          <a:xfrm>
            <a:off x="1062910" y="4800600"/>
            <a:ext cx="4267200" cy="17526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IN" b="1" dirty="0">
                <a:solidFill>
                  <a:srgbClr val="C00000"/>
                </a:solidFill>
                <a:latin typeface="Times New Roman" panose="02020603050405020304" pitchFamily="18" charset="0"/>
                <a:cs typeface="Times New Roman" panose="02020603050405020304" pitchFamily="18" charset="0"/>
              </a:rPr>
              <a:t>    STUDENT NAME AND ID</a:t>
            </a:r>
          </a:p>
          <a:p>
            <a:r>
              <a:rPr lang="en-IN" b="1" dirty="0">
                <a:latin typeface="Times New Roman" panose="02020603050405020304" pitchFamily="18" charset="0"/>
                <a:cs typeface="Times New Roman" panose="02020603050405020304" pitchFamily="18" charset="0"/>
              </a:rPr>
              <a:t>    RuchaVaghela (2437863)</a:t>
            </a:r>
            <a:br>
              <a:rPr lang="en-IN" b="1" dirty="0">
                <a:latin typeface="Times New Roman" panose="02020603050405020304" pitchFamily="18" charset="0"/>
                <a:cs typeface="Times New Roman" panose="02020603050405020304" pitchFamily="18" charset="0"/>
              </a:rPr>
            </a:br>
            <a:r>
              <a:rPr lang="en-IN" b="1" dirty="0">
                <a:latin typeface="Times New Roman" panose="02020603050405020304" pitchFamily="18" charset="0"/>
                <a:cs typeface="Times New Roman" panose="02020603050405020304" pitchFamily="18" charset="0"/>
              </a:rPr>
              <a:t>    Keyur Patel (2434370)</a:t>
            </a:r>
            <a:br>
              <a:rPr lang="en-IN" b="1" dirty="0">
                <a:latin typeface="Times New Roman" panose="02020603050405020304" pitchFamily="18" charset="0"/>
                <a:cs typeface="Times New Roman" panose="02020603050405020304" pitchFamily="18" charset="0"/>
              </a:rPr>
            </a:br>
            <a:r>
              <a:rPr lang="en-IN" b="1" dirty="0">
                <a:latin typeface="Times New Roman" panose="02020603050405020304" pitchFamily="18" charset="0"/>
                <a:cs typeface="Times New Roman" panose="02020603050405020304" pitchFamily="18" charset="0"/>
              </a:rPr>
              <a:t>    Mahendra Vadhel (2430466)</a:t>
            </a:r>
            <a:br>
              <a:rPr lang="en-IN" b="1" dirty="0">
                <a:latin typeface="Times New Roman" panose="02020603050405020304" pitchFamily="18" charset="0"/>
                <a:cs typeface="Times New Roman" panose="02020603050405020304" pitchFamily="18" charset="0"/>
              </a:rPr>
            </a:br>
            <a:r>
              <a:rPr lang="en-IN" b="1" dirty="0">
                <a:latin typeface="Times New Roman" panose="02020603050405020304" pitchFamily="18" charset="0"/>
                <a:cs typeface="Times New Roman" panose="02020603050405020304" pitchFamily="18" charset="0"/>
              </a:rPr>
              <a:t>    Jaykumar Thakor (2432485)</a:t>
            </a:r>
            <a:br>
              <a:rPr lang="en-IN" b="1" dirty="0">
                <a:latin typeface="Times New Roman" panose="02020603050405020304" pitchFamily="18" charset="0"/>
                <a:cs typeface="Times New Roman" panose="02020603050405020304" pitchFamily="18" charset="0"/>
              </a:rPr>
            </a:br>
            <a:r>
              <a:rPr lang="en-IN" b="1" dirty="0">
                <a:latin typeface="Times New Roman" panose="02020603050405020304" pitchFamily="18" charset="0"/>
                <a:cs typeface="Times New Roman" panose="02020603050405020304" pitchFamily="18" charset="0"/>
              </a:rPr>
              <a:t> </a:t>
            </a:r>
            <a:endParaRPr lang="en-IN" dirty="0"/>
          </a:p>
        </p:txBody>
      </p:sp>
    </p:spTree>
    <p:extLst>
      <p:ext uri="{BB962C8B-B14F-4D97-AF65-F5344CB8AC3E}">
        <p14:creationId xmlns:p14="http://schemas.microsoft.com/office/powerpoint/2010/main" val="860254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152042"/>
            <a:ext cx="10515600" cy="546101"/>
          </a:xfrm>
        </p:spPr>
        <p:txBody>
          <a:bodyPr>
            <a:normAutofit/>
          </a:bodyPr>
          <a:lstStyle/>
          <a:p>
            <a:pPr algn="ctr"/>
            <a:r>
              <a:rPr lang="en-IN" sz="2800" b="1" dirty="0">
                <a:latin typeface="Times New Roman" panose="02020603050405020304" pitchFamily="18" charset="0"/>
                <a:ea typeface="Calibri" panose="020F0502020204030204" pitchFamily="34" charset="0"/>
              </a:rPr>
              <a:t>Content and Aim of the Activity </a:t>
            </a:r>
            <a:endParaRPr lang="en-US"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1361420"/>
            <a:ext cx="4343400" cy="5420380"/>
          </a:xfrm>
        </p:spPr>
        <p:style>
          <a:lnRef idx="1">
            <a:schemeClr val="accent4"/>
          </a:lnRef>
          <a:fillRef idx="2">
            <a:schemeClr val="accent4"/>
          </a:fillRef>
          <a:effectRef idx="1">
            <a:schemeClr val="accent4"/>
          </a:effectRef>
          <a:fontRef idx="minor">
            <a:schemeClr val="dk1"/>
          </a:fontRef>
        </p:style>
        <p:txBody>
          <a:bodyPr>
            <a:normAutofit lnSpcReduction="10000"/>
          </a:bodyPr>
          <a:lstStyle/>
          <a:p>
            <a:pPr marL="0" indent="0" algn="just">
              <a:lnSpc>
                <a:spcPct val="120000"/>
              </a:lnSpc>
              <a:spcAft>
                <a:spcPts val="800"/>
              </a:spcAft>
              <a:buNone/>
            </a:pPr>
            <a:r>
              <a:rPr lang="en-IN" sz="1000" b="1" dirty="0">
                <a:latin typeface="Times New Roman" panose="02020603050405020304" pitchFamily="18" charset="0"/>
                <a:ea typeface="Calibri" panose="020F0502020204030204" pitchFamily="34" charset="0"/>
                <a:cs typeface="Times New Roman" panose="02020603050405020304" pitchFamily="18" charset="0"/>
              </a:rPr>
              <a:t>Group A, </a:t>
            </a:r>
            <a:r>
              <a:rPr lang="en-IN" sz="1000" b="1" dirty="0" err="1">
                <a:latin typeface="Times New Roman" panose="02020603050405020304" pitchFamily="18" charset="0"/>
                <a:ea typeface="Calibri" panose="020F0502020204030204" pitchFamily="34" charset="0"/>
                <a:cs typeface="Times New Roman" panose="02020603050405020304" pitchFamily="18" charset="0"/>
              </a:rPr>
              <a:t>Rucha</a:t>
            </a:r>
            <a:r>
              <a:rPr lang="en-IN" sz="1000" b="1" dirty="0">
                <a:latin typeface="Times New Roman" panose="02020603050405020304" pitchFamily="18" charset="0"/>
                <a:ea typeface="Calibri" panose="020F0502020204030204" pitchFamily="34" charset="0"/>
                <a:cs typeface="Times New Roman" panose="02020603050405020304" pitchFamily="18" charset="0"/>
              </a:rPr>
              <a:t> </a:t>
            </a:r>
            <a:r>
              <a:rPr lang="en-IN" sz="1000" b="1" dirty="0" err="1">
                <a:latin typeface="Times New Roman" panose="02020603050405020304" pitchFamily="18" charset="0"/>
                <a:ea typeface="Calibri" panose="020F0502020204030204" pitchFamily="34" charset="0"/>
                <a:cs typeface="Times New Roman" panose="02020603050405020304" pitchFamily="18" charset="0"/>
              </a:rPr>
              <a:t>Vaghela</a:t>
            </a:r>
            <a:r>
              <a:rPr lang="en-IN" sz="1000" b="1" dirty="0">
                <a:latin typeface="Times New Roman" panose="02020603050405020304" pitchFamily="18" charset="0"/>
                <a:ea typeface="Calibri" panose="020F0502020204030204" pitchFamily="34" charset="0"/>
                <a:cs typeface="Times New Roman" panose="02020603050405020304" pitchFamily="18" charset="0"/>
              </a:rPr>
              <a:t>, 2437863</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IN" sz="1000" b="1" dirty="0">
                <a:latin typeface="Times New Roman" panose="02020603050405020304" pitchFamily="18" charset="0"/>
                <a:ea typeface="Calibri" panose="020F0502020204030204" pitchFamily="34" charset="0"/>
                <a:cs typeface="Times New Roman" panose="02020603050405020304" pitchFamily="18" charset="0"/>
              </a:rPr>
              <a:t>Slide 3: Introduction</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IN" sz="1000" b="1" dirty="0">
                <a:latin typeface="Times New Roman" panose="02020603050405020304" pitchFamily="18" charset="0"/>
                <a:ea typeface="Calibri" panose="020F0502020204030204" pitchFamily="34" charset="0"/>
                <a:cs typeface="Times New Roman" panose="02020603050405020304" pitchFamily="18" charset="0"/>
              </a:rPr>
              <a:t>Slide 4: Clinical Innovation &amp; Regulatory Recognition</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IN" sz="1000" b="1" dirty="0">
                <a:latin typeface="Times New Roman" panose="02020603050405020304" pitchFamily="18" charset="0"/>
                <a:ea typeface="Calibri" panose="020F0502020204030204" pitchFamily="34" charset="0"/>
                <a:cs typeface="Times New Roman" panose="02020603050405020304" pitchFamily="18" charset="0"/>
              </a:rPr>
              <a:t>Slide 4: Clinical Innovation &amp; Regulatory Recognition</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6: Why it is a problem</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IN" sz="1000" b="1" dirty="0">
                <a:latin typeface="Times New Roman" panose="02020603050405020304" pitchFamily="18" charset="0"/>
                <a:ea typeface="Calibri" panose="020F0502020204030204" pitchFamily="34" charset="0"/>
                <a:cs typeface="Times New Roman" panose="02020603050405020304" pitchFamily="18" charset="0"/>
              </a:rPr>
              <a:t>Slide 7: Continued…</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8: Intervention name   </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9: Target group or setting</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10: Justification</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11: Statistics</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12: Continued…</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13: Comparison with countries</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12: Consequences of not addressing the problem</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13: Digital health promotion interventions</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14: Unique selling point</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15: Rationale for the selected target group</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16: Other similar type of interventions</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800"/>
              </a:spcAft>
              <a:buFont typeface="Symbol" panose="05050102010706020507" pitchFamily="18" charset="2"/>
              <a:buChar char=""/>
            </a:pPr>
            <a:r>
              <a:rPr lang="en-US" sz="1000" b="1" dirty="0">
                <a:latin typeface="Times New Roman" panose="02020603050405020304" pitchFamily="18" charset="0"/>
                <a:ea typeface="Calibri" panose="020F0502020204030204" pitchFamily="34" charset="0"/>
                <a:cs typeface="Times New Roman" panose="02020603050405020304" pitchFamily="18" charset="0"/>
              </a:rPr>
              <a:t>Slide 16: Other similar type of interventions</a:t>
            </a:r>
            <a:endParaRPr lang="en-IN" sz="10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2A63A90D-D0F6-4F21-84DC-963B84F2CCDD}"/>
              </a:ext>
            </a:extLst>
          </p:cNvPr>
          <p:cNvSpPr txBox="1"/>
          <p:nvPr/>
        </p:nvSpPr>
        <p:spPr>
          <a:xfrm>
            <a:off x="571500" y="715743"/>
            <a:ext cx="11201399" cy="523220"/>
          </a:xfrm>
          <a:prstGeom prst="rect">
            <a:avLst/>
          </a:prstGeom>
          <a:noFill/>
        </p:spPr>
        <p:txBody>
          <a:bodyPr wrap="square" rtlCol="0">
            <a:spAutoFit/>
          </a:bodyPr>
          <a:lstStyle/>
          <a:p>
            <a:pPr algn="just">
              <a:spcAft>
                <a:spcPts val="800"/>
              </a:spcAft>
            </a:pPr>
            <a:r>
              <a:rPr lang="en-IN" sz="1400" b="1" dirty="0">
                <a:latin typeface="Times New Roman" panose="02020603050405020304" pitchFamily="18" charset="0"/>
                <a:ea typeface="Calibri" panose="020F0502020204030204" pitchFamily="34" charset="0"/>
                <a:cs typeface="Times New Roman" panose="02020603050405020304" pitchFamily="18" charset="0"/>
              </a:rPr>
              <a:t>Aim: </a:t>
            </a:r>
            <a:r>
              <a:rPr lang="en-IN" sz="1400" dirty="0">
                <a:latin typeface="Times New Roman" panose="02020603050405020304" pitchFamily="18" charset="0"/>
                <a:ea typeface="Calibri" panose="020F0502020204030204" pitchFamily="34" charset="0"/>
                <a:cs typeface="Times New Roman" panose="02020603050405020304" pitchFamily="18" charset="0"/>
              </a:rPr>
              <a:t>Aim of the research is to evaluate the effectiveness of “MoveAgain” to promote the self-managed recovery for the chronic low back pain through using digital </a:t>
            </a:r>
            <a:r>
              <a:rPr lang="en-US" sz="1400" dirty="0">
                <a:latin typeface="Times New Roman" panose="02020603050405020304" pitchFamily="18" charset="0"/>
                <a:ea typeface="Calibri" panose="020F0502020204030204" pitchFamily="34" charset="0"/>
                <a:cs typeface="Times New Roman" panose="02020603050405020304" pitchFamily="18" charset="0"/>
              </a:rPr>
              <a:t>physiotherapy. </a:t>
            </a:r>
            <a:r>
              <a:rPr lang="en-IN" sz="1400" dirty="0">
                <a:latin typeface="Times New Roman" panose="02020603050405020304" pitchFamily="18" charset="0"/>
                <a:ea typeface="Calibri" panose="020F0502020204030204" pitchFamily="34" charset="0"/>
                <a:cs typeface="Times New Roman" panose="02020603050405020304" pitchFamily="18" charset="0"/>
              </a:rPr>
              <a:t>   </a:t>
            </a:r>
          </a:p>
        </p:txBody>
      </p:sp>
      <p:sp>
        <p:nvSpPr>
          <p:cNvPr id="5" name="Content Placeholder 2">
            <a:extLst>
              <a:ext uri="{FF2B5EF4-FFF2-40B4-BE49-F238E27FC236}">
                <a16:creationId xmlns:a16="http://schemas.microsoft.com/office/drawing/2014/main" id="{7AA15BA1-0FCF-4B40-A1F2-16AF3364692B}"/>
              </a:ext>
            </a:extLst>
          </p:cNvPr>
          <p:cNvSpPr txBox="1">
            <a:spLocks/>
          </p:cNvSpPr>
          <p:nvPr/>
        </p:nvSpPr>
        <p:spPr>
          <a:xfrm>
            <a:off x="5029200" y="1728091"/>
            <a:ext cx="6629400" cy="4687037"/>
          </a:xfrm>
          <a:prstGeom prst="rect">
            <a:avLst/>
          </a:prstGeom>
        </p:spPr>
        <p:style>
          <a:lnRef idx="1">
            <a:schemeClr val="accent6"/>
          </a:lnRef>
          <a:fillRef idx="2">
            <a:schemeClr val="accent6"/>
          </a:fillRef>
          <a:effectRef idx="1">
            <a:schemeClr val="accent6"/>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00000"/>
              </a:lnSpc>
              <a:spcAft>
                <a:spcPts val="800"/>
              </a:spcAft>
              <a:buNone/>
            </a:pPr>
            <a:r>
              <a:rPr lang="en-IN" sz="1400" b="1" dirty="0">
                <a:latin typeface="Times New Roman" panose="02020603050405020304" pitchFamily="18" charset="0"/>
                <a:ea typeface="Calibri" panose="020F0502020204030204" pitchFamily="34" charset="0"/>
                <a:cs typeface="Times New Roman" panose="02020603050405020304" pitchFamily="18" charset="0"/>
              </a:rPr>
              <a:t>Group B, Keyur Patel, 2434370</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17: Planning tool</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18: Process model</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19: Simnette model</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20: Justifying the usage of the model</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21</a:t>
            </a:r>
            <a:r>
              <a:rPr lang="en-US" sz="1400" dirty="0">
                <a:latin typeface="Times New Roman" panose="02020603050405020304" pitchFamily="18" charset="0"/>
                <a:ea typeface="Calibri" panose="020F0502020204030204" pitchFamily="34" charset="0"/>
                <a:cs typeface="Times New Roman" panose="02020603050405020304" pitchFamily="18" charset="0"/>
              </a:rPr>
              <a:t>: Continued…</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22: Applying planning model to the digital health promotion interventions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23: Adherence &amp; Engagement in Physiotherapy</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23: Adherence &amp; Engagement in Physiotherapy</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25: Critical assessment of selected model’s usage</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26: Strengths of Applying the Model</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27: Limitations &amp; Challenges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28</a:t>
            </a:r>
            <a:r>
              <a:rPr lang="en-US" sz="1400" dirty="0">
                <a:latin typeface="Times New Roman" panose="02020603050405020304" pitchFamily="18" charset="0"/>
                <a:ea typeface="Calibri" panose="020F0502020204030204" pitchFamily="34" charset="0"/>
                <a:cs typeface="Times New Roman" panose="02020603050405020304" pitchFamily="18" charset="0"/>
              </a:rPr>
              <a:t>: </a:t>
            </a:r>
            <a:r>
              <a:rPr lang="en-US" sz="1400" b="1" dirty="0">
                <a:latin typeface="Times New Roman" panose="02020603050405020304" pitchFamily="18" charset="0"/>
                <a:ea typeface="Calibri" panose="020F0502020204030204" pitchFamily="34" charset="0"/>
                <a:cs typeface="Times New Roman" panose="02020603050405020304" pitchFamily="18" charset="0"/>
              </a:rPr>
              <a:t>Implications for Implementation</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18018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294620"/>
            <a:ext cx="10515600" cy="546101"/>
          </a:xfrm>
        </p:spPr>
        <p:txBody>
          <a:bodyPr>
            <a:normAutofit/>
          </a:bodyPr>
          <a:lstStyle/>
          <a:p>
            <a:pPr algn="ctr"/>
            <a:r>
              <a:rPr lang="en-IN" sz="2800" b="1" dirty="0">
                <a:latin typeface="Times New Roman" panose="02020603050405020304" pitchFamily="18" charset="0"/>
                <a:ea typeface="Calibri" panose="020F0502020204030204" pitchFamily="34" charset="0"/>
              </a:rPr>
              <a:t>Content and Aim of the Activity </a:t>
            </a:r>
            <a:endParaRPr lang="en-US"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199" y="1143000"/>
            <a:ext cx="5410201" cy="5420380"/>
          </a:xfrm>
        </p:spPr>
        <p:style>
          <a:lnRef idx="1">
            <a:schemeClr val="accent6"/>
          </a:lnRef>
          <a:fillRef idx="2">
            <a:schemeClr val="accent6"/>
          </a:fillRef>
          <a:effectRef idx="1">
            <a:schemeClr val="accent6"/>
          </a:effectRef>
          <a:fontRef idx="minor">
            <a:schemeClr val="dk1"/>
          </a:fontRef>
        </p:style>
        <p:txBody>
          <a:bodyPr>
            <a:normAutofit/>
          </a:bodyPr>
          <a:lstStyle/>
          <a:p>
            <a:pPr marL="0" indent="0" algn="just">
              <a:lnSpc>
                <a:spcPct val="100000"/>
              </a:lnSpc>
              <a:spcAft>
                <a:spcPts val="800"/>
              </a:spcAft>
              <a:buNone/>
            </a:pPr>
            <a:r>
              <a:rPr lang="en-IN" sz="1400" b="1" dirty="0">
                <a:latin typeface="Times New Roman" panose="02020603050405020304" pitchFamily="18" charset="0"/>
                <a:ea typeface="Calibri" panose="020F0502020204030204" pitchFamily="34" charset="0"/>
                <a:cs typeface="Times New Roman" panose="02020603050405020304" pitchFamily="18" charset="0"/>
              </a:rPr>
              <a:t>Group C, </a:t>
            </a:r>
            <a:r>
              <a:rPr lang="en-IN" sz="1400" b="1" dirty="0" err="1">
                <a:latin typeface="Times New Roman" panose="02020603050405020304" pitchFamily="18" charset="0"/>
                <a:ea typeface="Calibri" panose="020F0502020204030204" pitchFamily="34" charset="0"/>
                <a:cs typeface="Times New Roman" panose="02020603050405020304" pitchFamily="18" charset="0"/>
              </a:rPr>
              <a:t>Mahendra</a:t>
            </a:r>
            <a:r>
              <a:rPr lang="en-IN" sz="1400" b="1" dirty="0">
                <a:latin typeface="Times New Roman" panose="02020603050405020304" pitchFamily="18" charset="0"/>
                <a:ea typeface="Calibri" panose="020F0502020204030204" pitchFamily="34" charset="0"/>
                <a:cs typeface="Times New Roman" panose="02020603050405020304" pitchFamily="18" charset="0"/>
              </a:rPr>
              <a:t> </a:t>
            </a:r>
            <a:r>
              <a:rPr lang="en-IN" sz="1400" b="1" dirty="0" err="1">
                <a:latin typeface="Times New Roman" panose="02020603050405020304" pitchFamily="18" charset="0"/>
                <a:ea typeface="Calibri" panose="020F0502020204030204" pitchFamily="34" charset="0"/>
                <a:cs typeface="Times New Roman" panose="02020603050405020304" pitchFamily="18" charset="0"/>
              </a:rPr>
              <a:t>Vadhel</a:t>
            </a:r>
            <a:r>
              <a:rPr lang="en-IN" sz="1400" b="1" dirty="0">
                <a:latin typeface="Times New Roman" panose="02020603050405020304" pitchFamily="18" charset="0"/>
                <a:ea typeface="Calibri" panose="020F0502020204030204" pitchFamily="34" charset="0"/>
                <a:cs typeface="Times New Roman" panose="02020603050405020304" pitchFamily="18" charset="0"/>
              </a:rPr>
              <a:t>, 2430466</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29: Barriers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30: Identifying the potential barriers to successful application and delivery of digital health promotion intervention</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31: Solutions to overcome the barriers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32: Solution barrier 2</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32: Solution barrier 2</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34: Describing legal and ethical issues associated with implementation and delivery of digital health interventions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35: Legal Issues in Digital Health Interventions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36: Ethical Issues in Digital Health Interventions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23: Addressing the legal and ethical issues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38: Legal Issues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39: Ethical Issues</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US" sz="1400" b="1" dirty="0">
                <a:latin typeface="Times New Roman" panose="02020603050405020304" pitchFamily="18" charset="0"/>
                <a:ea typeface="Calibri" panose="020F0502020204030204" pitchFamily="34" charset="0"/>
                <a:cs typeface="Times New Roman" panose="02020603050405020304" pitchFamily="18" charset="0"/>
              </a:rPr>
              <a:t>Slide 40: Implementation</a:t>
            </a:r>
            <a:endParaRPr lang="en-IN" sz="1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7AA15BA1-0FCF-4B40-A1F2-16AF3364692B}"/>
              </a:ext>
            </a:extLst>
          </p:cNvPr>
          <p:cNvSpPr txBox="1">
            <a:spLocks/>
          </p:cNvSpPr>
          <p:nvPr/>
        </p:nvSpPr>
        <p:spPr>
          <a:xfrm>
            <a:off x="6324600" y="1066800"/>
            <a:ext cx="5562600" cy="5420380"/>
          </a:xfrm>
          <a:prstGeom prst="rect">
            <a:avLst/>
          </a:prstGeom>
        </p:spPr>
        <p:style>
          <a:lnRef idx="1">
            <a:schemeClr val="accent4"/>
          </a:lnRef>
          <a:fillRef idx="2">
            <a:schemeClr val="accent4"/>
          </a:fillRef>
          <a:effectRef idx="1">
            <a:schemeClr val="accent4"/>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20000"/>
              </a:lnSpc>
              <a:spcAft>
                <a:spcPts val="800"/>
              </a:spcAft>
              <a:buNone/>
            </a:pPr>
            <a:r>
              <a:rPr lang="en-US" sz="1200" b="1" dirty="0">
                <a:latin typeface="Times New Roman" panose="02020603050405020304" pitchFamily="18" charset="0"/>
                <a:ea typeface="Calibri" panose="020F0502020204030204" pitchFamily="34" charset="0"/>
                <a:cs typeface="Times New Roman" panose="02020603050405020304" pitchFamily="18" charset="0"/>
              </a:rPr>
              <a:t>Group D, </a:t>
            </a:r>
            <a:r>
              <a:rPr lang="en-US" sz="1200" b="1" dirty="0" err="1">
                <a:latin typeface="Times New Roman" panose="02020603050405020304" pitchFamily="18" charset="0"/>
                <a:ea typeface="Calibri" panose="020F0502020204030204" pitchFamily="34" charset="0"/>
                <a:cs typeface="Times New Roman" panose="02020603050405020304" pitchFamily="18" charset="0"/>
              </a:rPr>
              <a:t>Jaykumar</a:t>
            </a:r>
            <a:r>
              <a:rPr lang="en-US" sz="1200" b="1"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err="1">
                <a:latin typeface="Times New Roman" panose="02020603050405020304" pitchFamily="18" charset="0"/>
                <a:ea typeface="Calibri" panose="020F0502020204030204" pitchFamily="34" charset="0"/>
                <a:cs typeface="Times New Roman" panose="02020603050405020304" pitchFamily="18" charset="0"/>
              </a:rPr>
              <a:t>Thakor</a:t>
            </a:r>
            <a:r>
              <a:rPr lang="en-US" sz="1200" b="1" dirty="0">
                <a:latin typeface="Times New Roman" panose="02020603050405020304" pitchFamily="18" charset="0"/>
                <a:ea typeface="Calibri" panose="020F0502020204030204" pitchFamily="34" charset="0"/>
                <a:cs typeface="Times New Roman" panose="02020603050405020304" pitchFamily="18" charset="0"/>
              </a:rPr>
              <a:t>, 2332485</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41: Benefits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42: Benefit 1:</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Policies Supporting Digital Health Interventions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43:</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Benefit 2: Cost Benefits of Digital Health Interventions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44:</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Benefit 3: Personalised Therapy and Monitoring</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45:</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Benefit 4: Cost-Effectiveness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46:</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Benefit 5:</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r>
              <a:rPr lang="en-US" sz="1200" b="1" dirty="0">
                <a:latin typeface="Times New Roman" panose="02020603050405020304" pitchFamily="18" charset="0"/>
                <a:ea typeface="Calibri" panose="020F0502020204030204" pitchFamily="34" charset="0"/>
                <a:cs typeface="Times New Roman" panose="02020603050405020304" pitchFamily="18" charset="0"/>
              </a:rPr>
              <a:t>Data-Driven Insights and Research</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47: Expected outcome</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48: Implication of the selected digital health promotion intervention on policies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48: Implication of the selected digital health promotion intervention on policies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51: Implications of selected digital health promotion intervention</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52: Conclusion</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53: Highlighting the need of interventions</a:t>
            </a:r>
            <a:endParaRPr lang="en-IN" sz="12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20000"/>
              </a:lnSpc>
              <a:spcAft>
                <a:spcPts val="800"/>
              </a:spcAft>
              <a:buFont typeface="Symbol" panose="05050102010706020507" pitchFamily="18" charset="2"/>
              <a:buChar char=""/>
            </a:pPr>
            <a:r>
              <a:rPr lang="en-US" sz="1200" b="1" dirty="0">
                <a:latin typeface="Times New Roman" panose="02020603050405020304" pitchFamily="18" charset="0"/>
                <a:ea typeface="Calibri" panose="020F0502020204030204" pitchFamily="34" charset="0"/>
                <a:cs typeface="Times New Roman" panose="02020603050405020304" pitchFamily="18" charset="0"/>
              </a:rPr>
              <a:t>Slide 55: Future plans</a:t>
            </a:r>
          </a:p>
        </p:txBody>
      </p:sp>
    </p:spTree>
    <p:extLst>
      <p:ext uri="{BB962C8B-B14F-4D97-AF65-F5344CB8AC3E}">
        <p14:creationId xmlns:p14="http://schemas.microsoft.com/office/powerpoint/2010/main" val="428686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84337"/>
            <a:ext cx="10515600" cy="1111064"/>
          </a:xfrm>
        </p:spPr>
        <p:txBody>
          <a:bodyPr>
            <a:noAutofit/>
          </a:bodyPr>
          <a:lstStyle/>
          <a:p>
            <a:pPr algn="ctr">
              <a:lnSpc>
                <a:spcPct val="100000"/>
              </a:lnSpc>
            </a:pPr>
            <a:r>
              <a:rPr lang="en-IN" sz="2600" b="1" dirty="0">
                <a:latin typeface="Times New Roman" panose="02020603050405020304" pitchFamily="18" charset="0"/>
                <a:cs typeface="Times New Roman" panose="02020603050405020304" pitchFamily="18" charset="0"/>
              </a:rPr>
              <a:t>Introduction</a:t>
            </a:r>
            <a:br>
              <a:rPr lang="en-IN" sz="2600" b="1" dirty="0">
                <a:latin typeface="Times New Roman" panose="02020603050405020304" pitchFamily="18" charset="0"/>
                <a:cs typeface="Times New Roman" panose="02020603050405020304" pitchFamily="18" charset="0"/>
              </a:rPr>
            </a:br>
            <a:r>
              <a:rPr lang="en-IN" sz="2600" b="1" i="1" dirty="0">
                <a:latin typeface="Times New Roman" panose="02020603050405020304" pitchFamily="18" charset="0"/>
                <a:cs typeface="Times New Roman" panose="02020603050405020304" pitchFamily="18" charset="0"/>
              </a:rPr>
              <a:t>Selected digital technology</a:t>
            </a:r>
            <a:r>
              <a:rPr lang="en-IN" sz="2600" b="1" dirty="0">
                <a:latin typeface="Times New Roman" panose="02020603050405020304" pitchFamily="18" charset="0"/>
                <a:cs typeface="Times New Roman" panose="02020603050405020304" pitchFamily="18" charset="0"/>
              </a:rPr>
              <a:t>: </a:t>
            </a:r>
            <a:r>
              <a:rPr lang="en-US" sz="2600" dirty="0">
                <a:latin typeface="Times New Roman" panose="02020603050405020304" pitchFamily="18" charset="0"/>
                <a:cs typeface="Times New Roman" panose="02020603050405020304" pitchFamily="18" charset="0"/>
              </a:rPr>
              <a:t>MoveAgain (</a:t>
            </a:r>
            <a:r>
              <a:rPr lang="en-US" sz="2600" i="1" dirty="0">
                <a:latin typeface="Times New Roman" panose="02020603050405020304" pitchFamily="18" charset="0"/>
                <a:cs typeface="Times New Roman" panose="02020603050405020304" pitchFamily="18" charset="0"/>
              </a:rPr>
              <a:t>Digital physiotherapy platform</a:t>
            </a:r>
            <a:r>
              <a:rPr lang="en-US" sz="2600" dirty="0">
                <a:latin typeface="Times New Roman" panose="02020603050405020304" pitchFamily="18" charset="0"/>
                <a:cs typeface="Times New Roman" panose="02020603050405020304" pitchFamily="18" charset="0"/>
              </a:rPr>
              <a:t>)</a:t>
            </a:r>
          </a:p>
        </p:txBody>
      </p:sp>
      <p:sp>
        <p:nvSpPr>
          <p:cNvPr id="3" name="Content Placeholder 2"/>
          <p:cNvSpPr>
            <a:spLocks noGrp="1"/>
          </p:cNvSpPr>
          <p:nvPr>
            <p:ph idx="1"/>
          </p:nvPr>
        </p:nvSpPr>
        <p:spPr>
          <a:xfrm>
            <a:off x="4191001" y="1905000"/>
            <a:ext cx="3352800" cy="3991095"/>
          </a:xfrm>
        </p:spPr>
        <p:txBody>
          <a:bodyPr>
            <a:normAutofit fontScale="92500"/>
          </a:bodyPr>
          <a:lstStyle/>
          <a:p>
            <a:pPr algn="just">
              <a:lnSpc>
                <a:spcPct val="150000"/>
              </a:lnSpc>
              <a:spcAft>
                <a:spcPts val="800"/>
              </a:spcAft>
            </a:pPr>
            <a:r>
              <a:rPr lang="en-IN" sz="1600" b="1" i="1" dirty="0">
                <a:latin typeface="Times New Roman" panose="02020603050405020304" pitchFamily="18" charset="0"/>
                <a:ea typeface="Calibri" panose="020F0502020204030204" pitchFamily="34" charset="0"/>
                <a:cs typeface="Times New Roman" panose="02020603050405020304" pitchFamily="18" charset="0"/>
              </a:rPr>
              <a:t>Problem addressed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Chorionic low back pain affects the mobility and daily functioning of millions of adults across the globe.</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Limited access to the </a:t>
            </a:r>
            <a:r>
              <a:rPr lang="en-US" sz="1600" dirty="0">
                <a:latin typeface="Times New Roman" panose="02020603050405020304" pitchFamily="18" charset="0"/>
                <a:ea typeface="Calibri" panose="020F0502020204030204" pitchFamily="34" charset="0"/>
                <a:cs typeface="Times New Roman" panose="02020603050405020304" pitchFamily="18" charset="0"/>
              </a:rPr>
              <a:t>physiotherapy can cause delayed recovery and increase of healthcare costs.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Lack of personalised self-management tools reduces patient adherence.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8001000" y="1335274"/>
            <a:ext cx="3352800" cy="5338390"/>
          </a:xfrm>
          <a:prstGeom prst="rect">
            <a:avLst/>
          </a:prstGeom>
          <a:ln>
            <a:noFill/>
          </a:ln>
          <a:effectLst>
            <a:outerShdw blurRad="292100" dist="139700" dir="2700000" algn="tl" rotWithShape="0">
              <a:srgbClr val="333333">
                <a:alpha val="65000"/>
              </a:srgbClr>
            </a:outerShdw>
          </a:effectLst>
        </p:spPr>
      </p:pic>
      <p:pic>
        <p:nvPicPr>
          <p:cNvPr id="5" name="Picture 4"/>
          <p:cNvPicPr>
            <a:picLocks noChangeAspect="1"/>
          </p:cNvPicPr>
          <p:nvPr/>
        </p:nvPicPr>
        <p:blipFill>
          <a:blip r:embed="rId3"/>
          <a:stretch>
            <a:fillRect/>
          </a:stretch>
        </p:blipFill>
        <p:spPr>
          <a:xfrm>
            <a:off x="685800" y="1448777"/>
            <a:ext cx="3104271" cy="5111383"/>
          </a:xfrm>
          <a:prstGeom prst="rect">
            <a:avLst/>
          </a:prstGeom>
          <a:ln>
            <a:noFill/>
          </a:ln>
          <a:effectLst>
            <a:outerShdw blurRad="292100" dist="139700" dir="2700000" algn="tl" rotWithShape="0">
              <a:srgbClr val="333333">
                <a:alpha val="65000"/>
              </a:srgbClr>
            </a:outerShdw>
          </a:effectLst>
        </p:spPr>
      </p:pic>
      <p:sp>
        <p:nvSpPr>
          <p:cNvPr id="6" name="Rectangle 5"/>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26560811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27962"/>
            <a:ext cx="10515600" cy="715038"/>
          </a:xfrm>
        </p:spPr>
        <p:txBody>
          <a:bodyPr>
            <a:normAutofit/>
          </a:bodyPr>
          <a:lstStyle/>
          <a:p>
            <a:pPr algn="ctr"/>
            <a:r>
              <a:rPr lang="en-IN" sz="3600" b="1" dirty="0">
                <a:latin typeface="Times New Roman" panose="02020603050405020304" pitchFamily="18" charset="0"/>
                <a:ea typeface="Calibri" panose="020F0502020204030204" pitchFamily="34" charset="0"/>
              </a:rPr>
              <a:t>Clinical Innovation &amp; Regulatory Recognition </a:t>
            </a:r>
            <a:endParaRPr lang="en-US" sz="3600" dirty="0"/>
          </a:p>
        </p:txBody>
      </p:sp>
      <p:sp>
        <p:nvSpPr>
          <p:cNvPr id="3" name="Content Placeholder 2"/>
          <p:cNvSpPr>
            <a:spLocks noGrp="1"/>
          </p:cNvSpPr>
          <p:nvPr>
            <p:ph idx="1"/>
          </p:nvPr>
        </p:nvSpPr>
        <p:spPr>
          <a:xfrm>
            <a:off x="838201" y="1295400"/>
            <a:ext cx="5257800" cy="5029200"/>
          </a:xfrm>
        </p:spPr>
        <p:txBody>
          <a:bodyPr>
            <a:normAutofit/>
          </a:bodyPr>
          <a:lstStyle/>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MoveAgain received a “Breakthrough Device” designation from the U.S. Food &amp; Drug Administration (FDA) in November 2021 (</a:t>
            </a:r>
            <a:r>
              <a:rPr lang="en-US" sz="1600" dirty="0">
                <a:latin typeface="Times New Roman" panose="02020603050405020304" pitchFamily="18" charset="0"/>
                <a:ea typeface="Calibri" panose="020F0502020204030204" pitchFamily="34" charset="0"/>
                <a:cs typeface="Times New Roman" panose="02020603050405020304" pitchFamily="18" charset="0"/>
              </a:rPr>
              <a:t>PR News Wire, 2021</a:t>
            </a:r>
            <a:r>
              <a:rPr lang="en-IN" sz="1600" dirty="0">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The system is designed to help immobile patients control external devices by thought (e.g., cursor, wheelchair, prosthetic) via brain-computer interface (</a:t>
            </a:r>
            <a:r>
              <a:rPr lang="en-US" sz="1600" dirty="0">
                <a:latin typeface="Times New Roman" panose="02020603050405020304" pitchFamily="18" charset="0"/>
                <a:ea typeface="Calibri" panose="020F0502020204030204" pitchFamily="34" charset="0"/>
                <a:cs typeface="Times New Roman" panose="02020603050405020304" pitchFamily="18" charset="0"/>
              </a:rPr>
              <a:t>PR News Wire, 2021</a:t>
            </a:r>
            <a:r>
              <a:rPr lang="en-IN" sz="1600" dirty="0">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Approximately 5.35 million people in the U.S. live with some form of paralysis from central nervous-system disorders, spinal cord injuries, or auto-immune diseases. </a:t>
            </a:r>
          </a:p>
          <a:p>
            <a:pPr marL="342900" lvl="0" indent="-342900" algn="just">
              <a:lnSpc>
                <a:spcPct val="150000"/>
              </a:lnSpc>
              <a:spcAft>
                <a:spcPts val="80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MoveAgain builds on over 25 years of human research in brain-computer interfaces as stated by the company.</a:t>
            </a:r>
          </a:p>
        </p:txBody>
      </p:sp>
      <p:sp>
        <p:nvSpPr>
          <p:cNvPr id="4" name="Rectangle 3"/>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pic>
        <p:nvPicPr>
          <p:cNvPr id="6" name="Picture 5">
            <a:extLst>
              <a:ext uri="{FF2B5EF4-FFF2-40B4-BE49-F238E27FC236}">
                <a16:creationId xmlns:a16="http://schemas.microsoft.com/office/drawing/2014/main" id="{87F0339D-7B9A-4500-BCE5-040BB5A6EE61}"/>
              </a:ext>
            </a:extLst>
          </p:cNvPr>
          <p:cNvPicPr>
            <a:picLocks noChangeAspect="1"/>
          </p:cNvPicPr>
          <p:nvPr/>
        </p:nvPicPr>
        <p:blipFill rotWithShape="1">
          <a:blip r:embed="rId2"/>
          <a:srcRect l="11338" r="12330"/>
          <a:stretch/>
        </p:blipFill>
        <p:spPr>
          <a:xfrm>
            <a:off x="6858000" y="1752600"/>
            <a:ext cx="4244051" cy="3810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306780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576773"/>
            <a:ext cx="10515600" cy="701675"/>
          </a:xfrm>
        </p:spPr>
        <p:txBody>
          <a:bodyPr>
            <a:normAutofit/>
          </a:bodyPr>
          <a:lstStyle/>
          <a:p>
            <a:pPr algn="ctr"/>
            <a:r>
              <a:rPr lang="en-IN" sz="3200" b="1" dirty="0">
                <a:latin typeface="Times New Roman" panose="02020603050405020304" pitchFamily="18" charset="0"/>
                <a:ea typeface="Calibri" panose="020F0502020204030204" pitchFamily="34" charset="0"/>
              </a:rPr>
              <a:t>User Impact, Market Need &amp; Technological Capability </a:t>
            </a:r>
            <a:endParaRPr lang="en-US" sz="3200" dirty="0"/>
          </a:p>
        </p:txBody>
      </p:sp>
      <p:sp>
        <p:nvSpPr>
          <p:cNvPr id="3" name="Content Placeholder 2"/>
          <p:cNvSpPr>
            <a:spLocks noGrp="1"/>
          </p:cNvSpPr>
          <p:nvPr>
            <p:ph idx="1"/>
          </p:nvPr>
        </p:nvSpPr>
        <p:spPr>
          <a:xfrm>
            <a:off x="6553200" y="1493327"/>
            <a:ext cx="5343524" cy="5059873"/>
          </a:xfrm>
        </p:spPr>
        <p:txBody>
          <a:bodyPr>
            <a:normAutofit fontScale="92500" lnSpcReduction="10000"/>
          </a:bodyPr>
          <a:lstStyle/>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The underlying research and development for MoveAgain spans across major institutions including Stanford University, Massachusetts General Hospital and University of Pittsburgh (</a:t>
            </a:r>
            <a:r>
              <a:rPr lang="en-US" sz="1600" dirty="0">
                <a:latin typeface="Times New Roman" panose="02020603050405020304" pitchFamily="18" charset="0"/>
                <a:ea typeface="Calibri" panose="020F0502020204030204" pitchFamily="34" charset="0"/>
                <a:cs typeface="Times New Roman" panose="02020603050405020304" pitchFamily="18" charset="0"/>
              </a:rPr>
              <a:t>PR News Wire, 2021</a:t>
            </a:r>
            <a:r>
              <a:rPr lang="en-IN" sz="1600" dirty="0">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MoveAgain is being developed by Blackrock Neurotech (formerly Blackrock Microsystems) with the aim of enabling patients with tetraplegia to regain digital / physical independence. </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The technology consists of a brain-implanted array that decodes neural signals and transmits them wirelessly to external devices for control (</a:t>
            </a:r>
            <a:r>
              <a:rPr lang="en-US" sz="1600" dirty="0">
                <a:latin typeface="Times New Roman" panose="02020603050405020304" pitchFamily="18" charset="0"/>
                <a:ea typeface="Calibri" panose="020F0502020204030204" pitchFamily="34" charset="0"/>
                <a:cs typeface="Times New Roman" panose="02020603050405020304" pitchFamily="18" charset="0"/>
              </a:rPr>
              <a:t>PR News Wire, 2021</a:t>
            </a:r>
            <a:r>
              <a:rPr lang="en-IN" sz="1600" dirty="0">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spcAft>
                <a:spcPts val="80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As of 2022, Blackrock announced collaboration efforts to advance training and calibration for the first commercial BCI platform version of MoveAgain. </a:t>
            </a:r>
          </a:p>
        </p:txBody>
      </p:sp>
      <p:sp>
        <p:nvSpPr>
          <p:cNvPr id="4" name="Rectangle 3"/>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pic>
        <p:nvPicPr>
          <p:cNvPr id="5" name="Picture 4">
            <a:extLst>
              <a:ext uri="{FF2B5EF4-FFF2-40B4-BE49-F238E27FC236}">
                <a16:creationId xmlns:a16="http://schemas.microsoft.com/office/drawing/2014/main" id="{9C0D1090-C1AD-47F4-9A42-9E995FB82FC2}"/>
              </a:ext>
            </a:extLst>
          </p:cNvPr>
          <p:cNvPicPr>
            <a:picLocks noChangeAspect="1"/>
          </p:cNvPicPr>
          <p:nvPr/>
        </p:nvPicPr>
        <p:blipFill>
          <a:blip r:embed="rId2"/>
          <a:stretch>
            <a:fillRect/>
          </a:stretch>
        </p:blipFill>
        <p:spPr>
          <a:xfrm>
            <a:off x="381000" y="2277656"/>
            <a:ext cx="5800723" cy="23026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45993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2050" name="Picture 2" descr="Managing Low Back Pain to Improve Productivity in the Workplace - Virtual  and in-person musculoskeletal healthcare | Vori Healt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8686801"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9182100" y="457200"/>
            <a:ext cx="2666999" cy="777875"/>
          </a:xfrm>
        </p:spPr>
        <p:txBody>
          <a:bodyPr>
            <a:normAutofit fontScale="90000"/>
          </a:bodyPr>
          <a:lstStyle/>
          <a:p>
            <a:pPr algn="ctr"/>
            <a:r>
              <a:rPr lang="en-US" sz="2800" b="1" dirty="0">
                <a:latin typeface="Times New Roman" panose="02020603050405020304" pitchFamily="18" charset="0"/>
                <a:cs typeface="Times New Roman" panose="02020603050405020304" pitchFamily="18" charset="0"/>
              </a:rPr>
              <a:t>Why it is a problem? </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991599" y="1600200"/>
            <a:ext cx="3048000" cy="5029200"/>
          </a:xfrm>
        </p:spPr>
        <p:txBody>
          <a:bodyPr>
            <a:normAutofit fontScale="92500" lnSpcReduction="10000"/>
          </a:bodyPr>
          <a:lstStyle/>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Chronic low back pain is one of the major causes of disability that reduces the productivity and quality of life across the globe (</a:t>
            </a:r>
            <a:r>
              <a:rPr lang="en-US" sz="1600" dirty="0">
                <a:latin typeface="Times New Roman" panose="02020603050405020304" pitchFamily="18" charset="0"/>
                <a:ea typeface="Calibri" panose="020F0502020204030204" pitchFamily="34" charset="0"/>
                <a:cs typeface="Times New Roman" panose="02020603050405020304" pitchFamily="18" charset="0"/>
              </a:rPr>
              <a:t>PR News Wire, 2021</a:t>
            </a:r>
            <a:r>
              <a:rPr lang="en-IN" sz="1600" dirty="0">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Different patients cannot afford or access the consistent </a:t>
            </a:r>
            <a:r>
              <a:rPr lang="en-US" sz="1600" dirty="0">
                <a:latin typeface="Times New Roman" panose="02020603050405020304" pitchFamily="18" charset="0"/>
                <a:ea typeface="Calibri" panose="020F0502020204030204" pitchFamily="34" charset="0"/>
                <a:cs typeface="Times New Roman" panose="02020603050405020304" pitchFamily="18" charset="0"/>
              </a:rPr>
              <a:t>physiotherapy session, which causes worsening the symptoms and recurring pain.</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Ineffective self-management and low adherence to the prescribed exercise causes prolonged treatment durations.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9272342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DC124C0-7733-47BD-9CE8-CD9354CB6FB8}"/>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838200" y="563787"/>
            <a:ext cx="10515600" cy="701675"/>
          </a:xfrm>
        </p:spPr>
        <p:style>
          <a:lnRef idx="2">
            <a:schemeClr val="accent6"/>
          </a:lnRef>
          <a:fillRef idx="1">
            <a:schemeClr val="lt1"/>
          </a:fillRef>
          <a:effectRef idx="0">
            <a:schemeClr val="accent6"/>
          </a:effectRef>
          <a:fontRef idx="minor">
            <a:schemeClr val="dk1"/>
          </a:fontRef>
        </p:style>
        <p:txBody>
          <a:bodyPr>
            <a:normAutofit/>
          </a:bodyPr>
          <a:lstStyle/>
          <a:p>
            <a:pPr algn="ctr"/>
            <a:r>
              <a:rPr lang="en-IN" sz="3200" b="1" dirty="0">
                <a:latin typeface="Times New Roman" panose="02020603050405020304" pitchFamily="18" charset="0"/>
                <a:ea typeface="Calibri" panose="020F0502020204030204" pitchFamily="34" charset="0"/>
              </a:rPr>
              <a:t>Continued… </a:t>
            </a:r>
            <a:endParaRPr lang="en-US" sz="3200" dirty="0"/>
          </a:p>
        </p:txBody>
      </p:sp>
      <p:sp>
        <p:nvSpPr>
          <p:cNvPr id="3" name="Content Placeholder 2"/>
          <p:cNvSpPr>
            <a:spLocks noGrp="1"/>
          </p:cNvSpPr>
          <p:nvPr>
            <p:ph idx="1"/>
          </p:nvPr>
        </p:nvSpPr>
        <p:spPr>
          <a:xfrm>
            <a:off x="838200" y="4953000"/>
            <a:ext cx="10744200" cy="1527175"/>
          </a:xfrm>
        </p:spPr>
        <p:style>
          <a:lnRef idx="2">
            <a:schemeClr val="accent5"/>
          </a:lnRef>
          <a:fillRef idx="1">
            <a:schemeClr val="lt1"/>
          </a:fillRef>
          <a:effectRef idx="0">
            <a:schemeClr val="accent5"/>
          </a:effectRef>
          <a:fontRef idx="minor">
            <a:schemeClr val="dk1"/>
          </a:fontRef>
        </p:style>
        <p:txBody>
          <a:bodyPr>
            <a:normAutofit/>
          </a:bodyPr>
          <a:lstStyle/>
          <a:p>
            <a:pPr marL="342900" lvl="0" indent="-342900" algn="just">
              <a:lnSpc>
                <a:spcPct val="150000"/>
              </a:lnSpc>
              <a:spcAft>
                <a:spcPts val="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Approximately 2.4 billion people live with conditions that could benefit from rehabilitation services (</a:t>
            </a:r>
            <a:r>
              <a:rPr lang="en-US" sz="1600" dirty="0">
                <a:latin typeface="Times New Roman" panose="02020603050405020304" pitchFamily="18" charset="0"/>
                <a:ea typeface="Calibri" panose="020F0502020204030204" pitchFamily="34" charset="0"/>
                <a:cs typeface="Times New Roman" panose="02020603050405020304" pitchFamily="18" charset="0"/>
              </a:rPr>
              <a:t>WHO, 2024</a:t>
            </a:r>
            <a:r>
              <a:rPr lang="en-IN" sz="1600" dirty="0">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 many low- and middle-income countries, over 50 % of people needing rehabilitation do not receive it.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IN" sz="1600" dirty="0">
                <a:latin typeface="Times New Roman" panose="02020603050405020304" pitchFamily="18" charset="0"/>
                <a:ea typeface="Calibri" panose="020F0502020204030204" pitchFamily="34" charset="0"/>
                <a:cs typeface="Times New Roman" panose="02020603050405020304" pitchFamily="18" charset="0"/>
              </a:rPr>
              <a:t>Some regions in Europe have up to 12 times fewer physiotherapists than high-income areas (</a:t>
            </a:r>
            <a:r>
              <a:rPr lang="en-US" sz="1600" dirty="0">
                <a:latin typeface="Times New Roman" panose="02020603050405020304" pitchFamily="18" charset="0"/>
                <a:ea typeface="Calibri" panose="020F0502020204030204" pitchFamily="34" charset="0"/>
                <a:cs typeface="Times New Roman" panose="02020603050405020304" pitchFamily="18" charset="0"/>
              </a:rPr>
              <a:t>WHO, 2024</a:t>
            </a:r>
            <a:r>
              <a:rPr lang="en-IN" sz="1600" dirty="0">
                <a:latin typeface="Times New Roman" panose="02020603050405020304" pitchFamily="18" charset="0"/>
                <a:ea typeface="Calibri" panose="020F0502020204030204" pitchFamily="34" charset="0"/>
                <a:cs typeface="Times New Roman" panose="02020603050405020304" pitchFamily="18" charset="0"/>
              </a:rPr>
              <a:t>).</a:t>
            </a:r>
          </a:p>
        </p:txBody>
      </p:sp>
      <p:sp>
        <p:nvSpPr>
          <p:cNvPr id="4" name="Rectangle 3"/>
          <p:cNvSpPr/>
          <p:nvPr/>
        </p:nvSpPr>
        <p:spPr>
          <a:xfrm>
            <a:off x="9114365" y="53965"/>
            <a:ext cx="2589491" cy="369332"/>
          </a:xfrm>
          <a:prstGeom prst="rect">
            <a:avLst/>
          </a:prstGeom>
        </p:spPr>
        <p:style>
          <a:lnRef idx="2">
            <a:schemeClr val="accent6"/>
          </a:lnRef>
          <a:fillRef idx="1">
            <a:schemeClr val="lt1"/>
          </a:fillRef>
          <a:effectRef idx="0">
            <a:schemeClr val="accent6"/>
          </a:effectRef>
          <a:fontRef idx="minor">
            <a:schemeClr val="dk1"/>
          </a:fontRef>
        </p:style>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4198759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2" descr="White presentation background Images - Free Download on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46" y="-1"/>
            <a:ext cx="12194343" cy="68193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stretch>
            <a:fillRect/>
          </a:stretch>
        </p:blipFill>
        <p:spPr>
          <a:xfrm>
            <a:off x="0" y="0"/>
            <a:ext cx="7086600" cy="6858000"/>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title"/>
          </p:nvPr>
        </p:nvSpPr>
        <p:spPr>
          <a:xfrm>
            <a:off x="7467600" y="609600"/>
            <a:ext cx="4118317" cy="685799"/>
          </a:xfrm>
        </p:spPr>
        <p:txBody>
          <a:bodyPr>
            <a:normAutofit/>
          </a:bodyPr>
          <a:lstStyle/>
          <a:p>
            <a:pPr algn="ctr"/>
            <a:r>
              <a:rPr lang="en-US" sz="3200" b="1" dirty="0">
                <a:latin typeface="Times New Roman" panose="02020603050405020304" pitchFamily="18" charset="0"/>
                <a:cs typeface="Times New Roman" panose="02020603050405020304" pitchFamily="18" charset="0"/>
              </a:rPr>
              <a:t>Intervention Name </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482840" y="1752600"/>
            <a:ext cx="4114800" cy="435133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MoveAgain is a digital physiotherapy platform that is designed for supporting the self-management of chronic low back pain through the personalised care.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intervention includes AI-driven exercise programs, progress tracking and educational modules for enhancing the patient engagement and outcome.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MoveAgain empowers patients to take control of the recovery journey anytime and anywhere.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25577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2" descr="White presentation background Images - Free Download on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46" y="-1"/>
            <a:ext cx="12194343" cy="681931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44202" y="301730"/>
            <a:ext cx="4038600" cy="930275"/>
          </a:xfrm>
        </p:spPr>
        <p:txBody>
          <a:bodyPr>
            <a:normAutofit fontScale="90000"/>
          </a:bodyPr>
          <a:lstStyle/>
          <a:p>
            <a:pPr algn="ctr"/>
            <a:r>
              <a:rPr lang="en-US" sz="3200" b="1" dirty="0">
                <a:latin typeface="Times New Roman" panose="02020603050405020304" pitchFamily="18" charset="0"/>
                <a:cs typeface="Times New Roman" panose="02020603050405020304" pitchFamily="18" charset="0"/>
              </a:rPr>
              <a:t>Target group or setting</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07759" y="1533736"/>
            <a:ext cx="3810000" cy="3751837"/>
          </a:xfrm>
        </p:spPr>
        <p:txBody>
          <a:bodyPr>
            <a:normAutofit fontScale="77500" lnSpcReduction="20000"/>
          </a:bodyPr>
          <a:lstStyle/>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Primary target group for the service includes adults who are aged between 25-60 years old and suffering from chronic and recurring low back pain conditions (WHO, 2024).</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It is designed for people who has limited access to physiotherapy services due to the geographical, financial, or time constraints (WHO, 2024).</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The intervention can be applied in home-based settings and supported by the healthcare professionals.</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4648200" y="0"/>
            <a:ext cx="7529732" cy="6858000"/>
          </a:xfrm>
          <a:prstGeom prst="rect">
            <a:avLst/>
          </a:prstGeom>
          <a:ln>
            <a:noFill/>
          </a:ln>
          <a:effectLst>
            <a:outerShdw blurRad="292100" dist="139700" dir="2700000" algn="tl" rotWithShape="0">
              <a:srgbClr val="333333">
                <a:alpha val="65000"/>
              </a:srgbClr>
            </a:outerShdw>
          </a:effectLst>
        </p:spPr>
      </p:pic>
      <p:sp>
        <p:nvSpPr>
          <p:cNvPr id="6" name="Rectangle 5"/>
          <p:cNvSpPr/>
          <p:nvPr/>
        </p:nvSpPr>
        <p:spPr>
          <a:xfrm>
            <a:off x="6954974" y="6265314"/>
            <a:ext cx="2265226" cy="339773"/>
          </a:xfrm>
          <a:prstGeom prst="rect">
            <a:avLst/>
          </a:prstGeom>
        </p:spPr>
        <p:txBody>
          <a:bodyPr wrap="square">
            <a:spAutoFit/>
          </a:bodyPr>
          <a:lstStyle/>
          <a:p>
            <a:pPr algn="ctr">
              <a:lnSpc>
                <a:spcPct val="150000"/>
              </a:lnSpc>
            </a:pPr>
            <a:r>
              <a:rPr lang="en-IN" sz="1200" dirty="0">
                <a:latin typeface="Times New Roman" panose="02020603050405020304" pitchFamily="18" charset="0"/>
                <a:ea typeface="Calibri" panose="020F0502020204030204" pitchFamily="34" charset="0"/>
              </a:rPr>
              <a:t>(</a:t>
            </a:r>
            <a:r>
              <a:rPr lang="en-IN" sz="1200" dirty="0" err="1">
                <a:latin typeface="Times New Roman" panose="02020603050405020304" pitchFamily="18" charset="0"/>
                <a:ea typeface="Calibri" panose="020F0502020204030204" pitchFamily="34" charset="0"/>
              </a:rPr>
              <a:t>Dagnino</a:t>
            </a:r>
            <a:r>
              <a:rPr lang="en-IN" sz="1200" dirty="0">
                <a:latin typeface="Times New Roman" panose="02020603050405020304" pitchFamily="18" charset="0"/>
                <a:ea typeface="Calibri" panose="020F0502020204030204" pitchFamily="34" charset="0"/>
              </a:rPr>
              <a:t> and Campos, 2022)</a:t>
            </a:r>
            <a:endParaRPr lang="en-US" sz="1200" dirty="0"/>
          </a:p>
        </p:txBody>
      </p:sp>
      <p:sp>
        <p:nvSpPr>
          <p:cNvPr id="7" name="Rectangle 6"/>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5055992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391400" y="381000"/>
            <a:ext cx="3657600" cy="1325563"/>
          </a:xfrm>
        </p:spPr>
        <p:txBody>
          <a:bodyPr>
            <a:normAutofit/>
          </a:bodyPr>
          <a:lstStyle/>
          <a:p>
            <a:pPr algn="ctr"/>
            <a:r>
              <a:rPr lang="en-US" sz="3200" b="1" dirty="0">
                <a:latin typeface="Times New Roman" panose="02020603050405020304" pitchFamily="18" charset="0"/>
                <a:cs typeface="Times New Roman" panose="02020603050405020304" pitchFamily="18" charset="0"/>
              </a:rPr>
              <a:t>Justification</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086600" y="1692495"/>
            <a:ext cx="4343400" cy="4651375"/>
          </a:xfrm>
        </p:spPr>
        <p:txBody>
          <a:bodyPr>
            <a:normAutofit fontScale="92500" lnSpcReduction="20000"/>
          </a:bodyPr>
          <a:lstStyle/>
          <a:p>
            <a:pPr marL="0" indent="0" algn="ctr">
              <a:lnSpc>
                <a:spcPct val="150000"/>
              </a:lnSpc>
              <a:spcAft>
                <a:spcPts val="800"/>
              </a:spcAft>
              <a:buNone/>
            </a:pPr>
            <a:r>
              <a:rPr lang="en-US" sz="1800" b="1" i="1" dirty="0">
                <a:latin typeface="Times New Roman" panose="02020603050405020304" pitchFamily="18" charset="0"/>
                <a:ea typeface="Calibri" panose="020F0502020204030204" pitchFamily="34" charset="0"/>
                <a:cs typeface="Times New Roman" panose="02020603050405020304" pitchFamily="18" charset="0"/>
              </a:rPr>
              <a:t>Expand on the problem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As addressed to NICE (UK) guideline, chronic low back pain needs to be managed through exercise, education, and self-management strategies.</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However, patients struggle to access guideline-based physiotherapy due to the limited availability of services and long waiting times.</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This gap between national recommendations and real-world access causes persistent pain and reduced mobility.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762000" y="168473"/>
            <a:ext cx="5181600" cy="6221186"/>
          </a:xfrm>
          <a:prstGeom prst="rect">
            <a:avLst/>
          </a:prstGeom>
        </p:spPr>
      </p:pic>
      <p:sp>
        <p:nvSpPr>
          <p:cNvPr id="5" name="Rectangle 4"/>
          <p:cNvSpPr/>
          <p:nvPr/>
        </p:nvSpPr>
        <p:spPr>
          <a:xfrm>
            <a:off x="2590800" y="6519446"/>
            <a:ext cx="1189749" cy="338554"/>
          </a:xfrm>
          <a:prstGeom prst="rect">
            <a:avLst/>
          </a:prstGeom>
        </p:spPr>
        <p:txBody>
          <a:bodyPr wrap="none">
            <a:spAutoFit/>
          </a:bodyPr>
          <a:lstStyle/>
          <a:p>
            <a:r>
              <a:rPr lang="en-IN" sz="1600" dirty="0">
                <a:latin typeface="Times New Roman" panose="02020603050405020304" pitchFamily="18" charset="0"/>
                <a:ea typeface="Calibri" panose="020F0502020204030204" pitchFamily="34" charset="0"/>
              </a:rPr>
              <a:t>(</a:t>
            </a:r>
            <a:r>
              <a:rPr lang="en-IN" sz="1600" dirty="0" err="1">
                <a:latin typeface="Times New Roman" panose="02020603050405020304" pitchFamily="18" charset="0"/>
                <a:ea typeface="Calibri" panose="020F0502020204030204" pitchFamily="34" charset="0"/>
              </a:rPr>
              <a:t>Bmj</a:t>
            </a:r>
            <a:r>
              <a:rPr lang="en-IN" sz="1600" dirty="0">
                <a:latin typeface="Times New Roman" panose="02020603050405020304" pitchFamily="18" charset="0"/>
                <a:ea typeface="Calibri" panose="020F0502020204030204" pitchFamily="34" charset="0"/>
              </a:rPr>
              <a:t>, 2023)</a:t>
            </a:r>
            <a:endParaRPr lang="en-US" sz="1600" dirty="0"/>
          </a:p>
        </p:txBody>
      </p:sp>
      <p:sp>
        <p:nvSpPr>
          <p:cNvPr id="6" name="Rectangle 5"/>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494310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8326755" y="1508760"/>
            <a:ext cx="3590925" cy="5334000"/>
          </a:xfrm>
          <a:prstGeom prst="rect">
            <a:avLst/>
          </a:prstGeom>
        </p:spPr>
      </p:pic>
      <p:sp>
        <p:nvSpPr>
          <p:cNvPr id="2" name="Title 1"/>
          <p:cNvSpPr>
            <a:spLocks noGrp="1"/>
          </p:cNvSpPr>
          <p:nvPr>
            <p:ph type="title"/>
          </p:nvPr>
        </p:nvSpPr>
        <p:spPr>
          <a:xfrm>
            <a:off x="2209800" y="183197"/>
            <a:ext cx="8915400" cy="655003"/>
          </a:xfrm>
        </p:spPr>
        <p:txBody>
          <a:bodyPr>
            <a:normAutofit/>
          </a:bodyPr>
          <a:lstStyle/>
          <a:p>
            <a:pPr algn="ctr"/>
            <a:r>
              <a:rPr lang="en-US" sz="3200" b="1" dirty="0">
                <a:latin typeface="Times New Roman" panose="02020603050405020304" pitchFamily="18" charset="0"/>
                <a:cs typeface="Times New Roman" panose="02020603050405020304" pitchFamily="18" charset="0"/>
              </a:rPr>
              <a:t>Statistics </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520397" y="1065116"/>
            <a:ext cx="2667000" cy="5488084"/>
          </a:xfrm>
        </p:spPr>
        <p:txBody>
          <a:bodyPr>
            <a:normAutofit fontScale="85000" lnSpcReduction="10000"/>
          </a:bodyPr>
          <a:lstStyle/>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Globally in 2020, around 619 million people are living with low back pain and projections has estimated this increase to 843 million by 2050 (Ferreira </a:t>
            </a:r>
            <a:r>
              <a:rPr lang="en-US" sz="18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In UK, an estimated 43% of adults live with the level of chronic pain (Fpm, 2025).</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The systematic review has addressed prevalence of chronic low back pain among people who are aged between 20-59 years (Chambers </a:t>
            </a:r>
            <a:r>
              <a:rPr lang="en-US" sz="18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latin typeface="Times New Roman" panose="02020603050405020304" pitchFamily="18" charset="0"/>
                <a:ea typeface="Calibri" panose="020F0502020204030204" pitchFamily="34" charset="0"/>
                <a:cs typeface="Times New Roman" panose="02020603050405020304" pitchFamily="18" charset="0"/>
              </a:rPr>
              <a:t> 2024).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240714" y="510698"/>
            <a:ext cx="5114925" cy="46767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Rectangle 5"/>
          <p:cNvSpPr/>
          <p:nvPr/>
        </p:nvSpPr>
        <p:spPr>
          <a:xfrm>
            <a:off x="1913927" y="6096000"/>
            <a:ext cx="1249060"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(Nia, 2025)</a:t>
            </a:r>
            <a:endParaRPr lang="en-US" dirty="0"/>
          </a:p>
        </p:txBody>
      </p:sp>
      <p:sp>
        <p:nvSpPr>
          <p:cNvPr id="7" name="Rectangle 6"/>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3511062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Continued…</a:t>
            </a:r>
            <a:endParaRPr lang="en-US" sz="3200" dirty="0"/>
          </a:p>
        </p:txBody>
      </p:sp>
      <p:sp>
        <p:nvSpPr>
          <p:cNvPr id="3" name="Content Placeholder 2"/>
          <p:cNvSpPr>
            <a:spLocks noGrp="1"/>
          </p:cNvSpPr>
          <p:nvPr>
            <p:ph idx="1"/>
          </p:nvPr>
        </p:nvSpPr>
        <p:spPr>
          <a:xfrm>
            <a:off x="914400" y="1295400"/>
            <a:ext cx="10515600" cy="16033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 2020, around 619 million people globally suffered from low back pain (Who.int.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 the US in 2019, 39% of adults experienced back pain in the past 3 months.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Prevalence of chronic low back pain in adults aged 20-59 is about 19.6% (CDC,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pic>
        <p:nvPicPr>
          <p:cNvPr id="5" name="Picture 4">
            <a:extLst>
              <a:ext uri="{FF2B5EF4-FFF2-40B4-BE49-F238E27FC236}">
                <a16:creationId xmlns:a16="http://schemas.microsoft.com/office/drawing/2014/main" id="{B9CF2DA6-A4F0-4B28-A4FF-468305539BB6}"/>
              </a:ext>
            </a:extLst>
          </p:cNvPr>
          <p:cNvPicPr>
            <a:picLocks noChangeAspect="1"/>
          </p:cNvPicPr>
          <p:nvPr/>
        </p:nvPicPr>
        <p:blipFill>
          <a:blip r:embed="rId2"/>
          <a:stretch>
            <a:fillRect/>
          </a:stretch>
        </p:blipFill>
        <p:spPr>
          <a:xfrm>
            <a:off x="5844769" y="3041844"/>
            <a:ext cx="5529247" cy="3484539"/>
          </a:xfrm>
          <a:prstGeom prst="rect">
            <a:avLst/>
          </a:prstGeom>
        </p:spPr>
      </p:pic>
    </p:spTree>
    <p:extLst>
      <p:ext uri="{BB962C8B-B14F-4D97-AF65-F5344CB8AC3E}">
        <p14:creationId xmlns:p14="http://schemas.microsoft.com/office/powerpoint/2010/main" val="10632401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772400" y="487621"/>
            <a:ext cx="3733800" cy="1325563"/>
          </a:xfrm>
        </p:spPr>
        <p:txBody>
          <a:bodyPr>
            <a:normAutofit/>
          </a:bodyPr>
          <a:lstStyle/>
          <a:p>
            <a:pPr algn="ctr"/>
            <a:r>
              <a:rPr lang="en-US" sz="3200" b="1" dirty="0">
                <a:latin typeface="Times New Roman" panose="02020603050405020304" pitchFamily="18" charset="0"/>
                <a:cs typeface="Times New Roman" panose="02020603050405020304" pitchFamily="18" charset="0"/>
              </a:rPr>
              <a:t>Comparison with countries </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772400" y="1825625"/>
            <a:ext cx="3581400" cy="4351338"/>
          </a:xfrm>
        </p:spPr>
        <p:txBody>
          <a:bodyPr>
            <a:normAutofit fontScale="92500"/>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age- standardized prevalence of the low back pain in United States was around 12706 cases for 100,000 population in 2019 (Chen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meta-analysis in India has found point of prevalence of low back pain to be 48% (Shetty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Prevalence of chronic pain in United Kingdom was estimated at 43% of adults (or, 28 million people) (</a:t>
            </a:r>
            <a:r>
              <a:rPr lang="en-US" sz="1600" dirty="0" err="1">
                <a:latin typeface="Times New Roman" panose="02020603050405020304" pitchFamily="18" charset="0"/>
                <a:ea typeface="Calibri" panose="020F0502020204030204" pitchFamily="34" charset="0"/>
                <a:cs typeface="Times New Roman" panose="02020603050405020304" pitchFamily="18" charset="0"/>
              </a:rPr>
              <a:t>Fayaz</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2016).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0" y="0"/>
            <a:ext cx="7343775" cy="6858000"/>
          </a:xfrm>
          <a:prstGeom prst="rect">
            <a:avLst/>
          </a:prstGeom>
        </p:spPr>
      </p:pic>
      <p:sp>
        <p:nvSpPr>
          <p:cNvPr id="5" name="Rectangle 4"/>
          <p:cNvSpPr/>
          <p:nvPr/>
        </p:nvSpPr>
        <p:spPr>
          <a:xfrm>
            <a:off x="7333782" y="6311900"/>
            <a:ext cx="1659429"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(Hussain, 2024)</a:t>
            </a:r>
            <a:endParaRPr lang="en-US" dirty="0"/>
          </a:p>
        </p:txBody>
      </p:sp>
      <p:sp>
        <p:nvSpPr>
          <p:cNvPr id="6" name="Rectangle 5"/>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23447357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6200" y="4343400"/>
            <a:ext cx="4310745" cy="2514601"/>
          </a:xfrm>
          <a:prstGeom prst="rect">
            <a:avLst/>
          </a:prstGeom>
        </p:spPr>
      </p:pic>
      <p:pic>
        <p:nvPicPr>
          <p:cNvPr id="4" name="Picture 3"/>
          <p:cNvPicPr>
            <a:picLocks noChangeAspect="1"/>
          </p:cNvPicPr>
          <p:nvPr/>
        </p:nvPicPr>
        <p:blipFill>
          <a:blip r:embed="rId3"/>
          <a:stretch>
            <a:fillRect/>
          </a:stretch>
        </p:blipFill>
        <p:spPr>
          <a:xfrm>
            <a:off x="8458200" y="858079"/>
            <a:ext cx="3606370" cy="4114800"/>
          </a:xfrm>
          <a:prstGeom prst="rect">
            <a:avLst/>
          </a:prstGeom>
        </p:spPr>
      </p:pic>
      <p:sp>
        <p:nvSpPr>
          <p:cNvPr id="2" name="Title 1"/>
          <p:cNvSpPr>
            <a:spLocks noGrp="1"/>
          </p:cNvSpPr>
          <p:nvPr>
            <p:ph type="title"/>
          </p:nvPr>
        </p:nvSpPr>
        <p:spPr>
          <a:xfrm>
            <a:off x="838200" y="261896"/>
            <a:ext cx="10515600" cy="549275"/>
          </a:xfrm>
        </p:spPr>
        <p:txBody>
          <a:bodyPr>
            <a:normAutofit/>
          </a:bodyPr>
          <a:lstStyle/>
          <a:p>
            <a:pPr algn="ctr"/>
            <a:r>
              <a:rPr lang="en-US" sz="2400" b="1" dirty="0">
                <a:latin typeface="Times New Roman" panose="02020603050405020304" pitchFamily="18" charset="0"/>
                <a:cs typeface="Times New Roman" panose="02020603050405020304" pitchFamily="18" charset="0"/>
              </a:rPr>
              <a:t>Consequences of not addressing the problem</a:t>
            </a:r>
            <a:endParaRPr lang="en-US"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39345" y="1611704"/>
            <a:ext cx="3334225" cy="5181600"/>
          </a:xfrm>
        </p:spPr>
        <p:txBody>
          <a:bodyPr>
            <a:normAutofit fontScale="85000" lnSpcReduction="10000"/>
          </a:bodyPr>
          <a:lstStyle/>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Around 74.8% of the US adults with chronic severe back pain reported impairment in mobility, self-care or work participation (Feldman and </a:t>
            </a:r>
            <a:r>
              <a:rPr lang="en-US" sz="1800" dirty="0" err="1">
                <a:latin typeface="Times New Roman" panose="02020603050405020304" pitchFamily="18" charset="0"/>
                <a:ea typeface="Calibri" panose="020F0502020204030204" pitchFamily="34" charset="0"/>
                <a:cs typeface="Times New Roman" panose="02020603050405020304" pitchFamily="18" charset="0"/>
              </a:rPr>
              <a:t>Nahin</a:t>
            </a:r>
            <a:r>
              <a:rPr lang="en-US" sz="18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Chronic low back pain increases the rates of depression and anxiety while reducing the working hours and income.</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In the United States, back pain causes around 186.7 million lost work days in each year, while driving the higher healthcare and productivity costs (</a:t>
            </a:r>
            <a:r>
              <a:rPr lang="en-US" sz="1800" dirty="0" err="1">
                <a:latin typeface="Times New Roman" panose="02020603050405020304" pitchFamily="18" charset="0"/>
                <a:ea typeface="Calibri" panose="020F0502020204030204" pitchFamily="34" charset="0"/>
                <a:cs typeface="Times New Roman" panose="02020603050405020304" pitchFamily="18" charset="0"/>
              </a:rPr>
              <a:t>Aprilaba</a:t>
            </a:r>
            <a:r>
              <a:rPr lang="en-US" sz="1800" dirty="0">
                <a:latin typeface="Times New Roman" panose="02020603050405020304" pitchFamily="18" charset="0"/>
                <a:ea typeface="Calibri" panose="020F0502020204030204" pitchFamily="34" charset="0"/>
                <a:cs typeface="Times New Roman" panose="02020603050405020304" pitchFamily="18" charset="0"/>
              </a:rPr>
              <a:t>, 2025).</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098" name="Picture 2" descr="The Pain at Work Toolkit for Employees with Chronic or Persistent Pain: A  Collaborative-Participatory Study"/>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01000" y="4953001"/>
            <a:ext cx="4191000" cy="164310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5"/>
          <a:stretch>
            <a:fillRect/>
          </a:stretch>
        </p:blipFill>
        <p:spPr>
          <a:xfrm>
            <a:off x="76200" y="-28135"/>
            <a:ext cx="2752725" cy="2047875"/>
          </a:xfrm>
          <a:prstGeom prst="rect">
            <a:avLst/>
          </a:prstGeom>
        </p:spPr>
      </p:pic>
      <p:pic>
        <p:nvPicPr>
          <p:cNvPr id="7" name="Picture 6"/>
          <p:cNvPicPr>
            <a:picLocks noChangeAspect="1"/>
          </p:cNvPicPr>
          <p:nvPr/>
        </p:nvPicPr>
        <p:blipFill>
          <a:blip r:embed="rId6"/>
          <a:stretch>
            <a:fillRect/>
          </a:stretch>
        </p:blipFill>
        <p:spPr>
          <a:xfrm>
            <a:off x="1062038" y="2159082"/>
            <a:ext cx="2686050" cy="1819275"/>
          </a:xfrm>
          <a:prstGeom prst="rect">
            <a:avLst/>
          </a:prstGeom>
        </p:spPr>
      </p:pic>
      <p:pic>
        <p:nvPicPr>
          <p:cNvPr id="8" name="Picture 7"/>
          <p:cNvPicPr>
            <a:picLocks noChangeAspect="1"/>
          </p:cNvPicPr>
          <p:nvPr/>
        </p:nvPicPr>
        <p:blipFill>
          <a:blip r:embed="rId7"/>
          <a:stretch>
            <a:fillRect/>
          </a:stretch>
        </p:blipFill>
        <p:spPr>
          <a:xfrm>
            <a:off x="2925003" y="970533"/>
            <a:ext cx="3457575" cy="571500"/>
          </a:xfrm>
          <a:prstGeom prst="rect">
            <a:avLst/>
          </a:prstGeom>
        </p:spPr>
      </p:pic>
      <p:sp>
        <p:nvSpPr>
          <p:cNvPr id="10" name="Rectangle 9"/>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34580044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7" name="Picture 2" descr="White presentation background Images - Free Download on Freepi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6" y="-1"/>
            <a:ext cx="12194343" cy="681931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6248400" y="365125"/>
            <a:ext cx="5105400" cy="701675"/>
          </a:xfrm>
        </p:spPr>
        <p:txBody>
          <a:bodyPr>
            <a:normAutofit fontScale="90000"/>
          </a:bodyPr>
          <a:lstStyle/>
          <a:p>
            <a:pPr algn="ctr"/>
            <a:r>
              <a:rPr lang="en-US" sz="2400" b="1" dirty="0">
                <a:latin typeface="Times New Roman" panose="02020603050405020304" pitchFamily="18" charset="0"/>
                <a:cs typeface="Times New Roman" panose="02020603050405020304" pitchFamily="18" charset="0"/>
              </a:rPr>
              <a:t>Digital health promotion interventions</a:t>
            </a:r>
            <a:endParaRPr lang="en-US"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74785" y="4441310"/>
            <a:ext cx="11125200" cy="2133600"/>
          </a:xfrm>
        </p:spPr>
        <p:txBody>
          <a:bodyPr>
            <a:normAutofit lnSpcReduction="10000"/>
          </a:bodyPr>
          <a:lstStyle/>
          <a:p>
            <a:pPr lvl="0">
              <a:lnSpc>
                <a:spcPct val="150000"/>
              </a:lnSpc>
            </a:pPr>
            <a:r>
              <a:rPr lang="en-US" sz="1600" dirty="0">
                <a:latin typeface="Times New Roman" panose="02020603050405020304" pitchFamily="18" charset="0"/>
                <a:cs typeface="Times New Roman" panose="02020603050405020304" pitchFamily="18" charset="0"/>
              </a:rPr>
              <a:t>The meta-analysis of 56 digital health interventions for musculoskeletal pain has found smaller but meaningful improvement in pain and disability (</a:t>
            </a:r>
            <a:r>
              <a:rPr lang="en-US" sz="1600" dirty="0" err="1">
                <a:latin typeface="Times New Roman" panose="02020603050405020304" pitchFamily="18" charset="0"/>
                <a:cs typeface="Times New Roman" panose="02020603050405020304" pitchFamily="18" charset="0"/>
              </a:rPr>
              <a:t>Valentijn</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et al.</a:t>
            </a:r>
            <a:r>
              <a:rPr lang="en-US" sz="1600" dirty="0">
                <a:latin typeface="Times New Roman" panose="02020603050405020304" pitchFamily="18" charset="0"/>
                <a:cs typeface="Times New Roman" panose="02020603050405020304" pitchFamily="18" charset="0"/>
              </a:rPr>
              <a:t> 2022).</a:t>
            </a:r>
          </a:p>
          <a:p>
            <a:pPr lvl="0">
              <a:lnSpc>
                <a:spcPct val="150000"/>
              </a:lnSpc>
            </a:pPr>
            <a:r>
              <a:rPr lang="en-US" sz="1600" dirty="0">
                <a:latin typeface="Times New Roman" panose="02020603050405020304" pitchFamily="18" charset="0"/>
                <a:cs typeface="Times New Roman" panose="02020603050405020304" pitchFamily="18" charset="0"/>
              </a:rPr>
              <a:t>Digitally delivered exercise and education programmer for chronic low back pain achieved clinically meaningful paid reduction in 58.5% participants (</a:t>
            </a:r>
            <a:r>
              <a:rPr lang="en-US" sz="1600" dirty="0" err="1">
                <a:latin typeface="Times New Roman" panose="02020603050405020304" pitchFamily="18" charset="0"/>
                <a:cs typeface="Times New Roman" panose="02020603050405020304" pitchFamily="18" charset="0"/>
              </a:rPr>
              <a:t>Hörder</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et al.</a:t>
            </a:r>
            <a:r>
              <a:rPr lang="en-US" sz="1600" dirty="0">
                <a:latin typeface="Times New Roman" panose="02020603050405020304" pitchFamily="18" charset="0"/>
                <a:cs typeface="Times New Roman" panose="02020603050405020304" pitchFamily="18" charset="0"/>
              </a:rPr>
              <a:t> 2022).</a:t>
            </a:r>
          </a:p>
          <a:p>
            <a:pPr lvl="0">
              <a:lnSpc>
                <a:spcPct val="150000"/>
              </a:lnSpc>
            </a:pPr>
            <a:r>
              <a:rPr lang="en-US" sz="1600" dirty="0">
                <a:latin typeface="Times New Roman" panose="02020603050405020304" pitchFamily="18" charset="0"/>
                <a:cs typeface="Times New Roman" panose="02020603050405020304" pitchFamily="18" charset="0"/>
              </a:rPr>
              <a:t>Economic evaluations addresses a digital health intervention for low back pain. </a:t>
            </a:r>
          </a:p>
          <a:p>
            <a:pPr>
              <a:lnSpc>
                <a:spcPct val="150000"/>
              </a:lnSpc>
            </a:pPr>
            <a:endParaRPr lang="en-US" sz="1600" dirty="0">
              <a:latin typeface="Times New Roman" panose="02020603050405020304" pitchFamily="18" charset="0"/>
              <a:cs typeface="Times New Roman" panose="02020603050405020304" pitchFamily="18" charset="0"/>
            </a:endParaRPr>
          </a:p>
        </p:txBody>
      </p:sp>
      <p:pic>
        <p:nvPicPr>
          <p:cNvPr id="7170" name="Picture 2" descr="Multidisciplinary Digital Therapeutics for Chronic Low Back Pain Versus  In-Person Therapeutic Exercise with Education: A Randomized Controlled  Pilot Stud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409574"/>
            <a:ext cx="5715000" cy="34766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174" name="Picture 6" descr="Low Back Pain Rehab | DIY Home Physiotherapy Program"/>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58951" y="1066800"/>
            <a:ext cx="5105400" cy="336457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8" name="Rectangle 7"/>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14109528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24000" y="185466"/>
            <a:ext cx="4471182" cy="728934"/>
          </a:xfrm>
        </p:spPr>
        <p:txBody>
          <a:bodyPr>
            <a:normAutofit/>
          </a:bodyPr>
          <a:lstStyle/>
          <a:p>
            <a:pPr algn="ctr"/>
            <a:r>
              <a:rPr lang="en-US" sz="3200" b="1" dirty="0">
                <a:latin typeface="Times New Roman" panose="02020603050405020304" pitchFamily="18" charset="0"/>
                <a:cs typeface="Times New Roman" panose="02020603050405020304" pitchFamily="18" charset="0"/>
              </a:rPr>
              <a:t>Unique selling point</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15048" y="1066800"/>
            <a:ext cx="5481772" cy="5486400"/>
          </a:xfrm>
        </p:spPr>
        <p:txBody>
          <a:bodyPr>
            <a:normAutofit fontScale="92500" lnSpcReduction="20000"/>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Real-time AI motion tracking vs traditional physio: 90% accuracy in movement detection, better than manual observation (Ota, 2025).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Remote, personalized rehab vs clinic-only therapy: 70% of users report easier adherence than in-person rehab plans (Ota,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24/7 guided therapy vs scheduled sessions only: Reduces patient drop-off by 30–40% compared to conventional physiotherapy.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platform has delivered 52% average pain reduction over 12 weeks in unspecific low back pain (Weise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 a randomized trial for the chronic low back pain, digital care shows 1537% dropout Vs 34.3% in terms of in-person therapy (Cui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physiotherapy has enabled 24/7 access and real-time feedback, while bringing access gaps and promoting adherence among under reserved populations.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6705600" y="1295400"/>
            <a:ext cx="5076151" cy="46419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Rectangle 5"/>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36669522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246855"/>
            <a:ext cx="10515600" cy="868363"/>
          </a:xfrm>
        </p:spPr>
        <p:txBody>
          <a:bodyPr>
            <a:normAutofit/>
          </a:bodyPr>
          <a:lstStyle/>
          <a:p>
            <a:pPr algn="ctr">
              <a:lnSpc>
                <a:spcPct val="100000"/>
              </a:lnSpc>
            </a:pPr>
            <a:r>
              <a:rPr lang="en-US" sz="3200" b="1" dirty="0">
                <a:latin typeface="Times New Roman" panose="02020603050405020304" pitchFamily="18" charset="0"/>
                <a:cs typeface="Times New Roman" panose="02020603050405020304" pitchFamily="18" charset="0"/>
              </a:rPr>
              <a:t>Rationale for the selected target group</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248400" y="1828800"/>
            <a:ext cx="5257800" cy="377348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Adults who are aged between 25-60 years old suffers from high and rising prevalence of chronic low back pain (De Souza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2019).</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Different individuals of this age face barriers to in-person physiotherapy (e.g., time, cost, travel) for reducing adherence and outcomes (</a:t>
            </a:r>
            <a:r>
              <a:rPr lang="en-US" sz="1600" dirty="0" err="1">
                <a:latin typeface="Times New Roman" panose="02020603050405020304" pitchFamily="18" charset="0"/>
                <a:ea typeface="Calibri" panose="020F0502020204030204" pitchFamily="34" charset="0"/>
                <a:cs typeface="Times New Roman" panose="02020603050405020304" pitchFamily="18" charset="0"/>
              </a:rPr>
              <a:t>Chikaka</a:t>
            </a:r>
            <a:r>
              <a:rPr lang="en-US" sz="1600" dirty="0">
                <a:latin typeface="Times New Roman" panose="02020603050405020304" pitchFamily="18" charset="0"/>
                <a:ea typeface="Calibri" panose="020F0502020204030204" pitchFamily="34" charset="0"/>
                <a:cs typeface="Times New Roman" panose="02020603050405020304" pitchFamily="18" charset="0"/>
              </a:rPr>
              <a:t> and Keller, 2024).</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self-management tools have reflected a stronger engagement and clinically meaningful improvement for chronic low back pain.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381000" y="1447800"/>
            <a:ext cx="5672694" cy="4729163"/>
          </a:xfrm>
          <a:prstGeom prst="rect">
            <a:avLst/>
          </a:prstGeom>
          <a:ln>
            <a:noFill/>
          </a:ln>
          <a:effectLst>
            <a:softEdge rad="112500"/>
          </a:effectLst>
        </p:spPr>
      </p:pic>
      <p:sp>
        <p:nvSpPr>
          <p:cNvPr id="5" name="Rectangle 4"/>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12881877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7" name="Picture 2" descr="White presentation background Images - Free Download on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46" y="-1"/>
            <a:ext cx="12194343" cy="681931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38200" y="365125"/>
            <a:ext cx="10515600" cy="549275"/>
          </a:xfrm>
        </p:spPr>
        <p:txBody>
          <a:bodyPr>
            <a:normAutofit/>
          </a:bodyPr>
          <a:lstStyle/>
          <a:p>
            <a:pPr algn="ctr"/>
            <a:r>
              <a:rPr lang="en-US" sz="2800" b="1" dirty="0">
                <a:latin typeface="Times New Roman" panose="02020603050405020304" pitchFamily="18" charset="0"/>
                <a:cs typeface="Times New Roman" panose="02020603050405020304" pitchFamily="18" charset="0"/>
              </a:rPr>
              <a:t>Other similar types of interventions</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08578" y="1158677"/>
            <a:ext cx="5181600" cy="296498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12-week remote digital care programme for the chronic low back pain can ensure achieving similar disability improvement in compared to in-person physiotherapy (Smith, Li and Rafferty, 2020).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Large Swedish cohort using a digital delivered exercise and education programme is necessary for the low-back pain reduction after three months (</a:t>
            </a:r>
            <a:r>
              <a:rPr lang="en-US" sz="1600" dirty="0" err="1">
                <a:latin typeface="Times New Roman" panose="02020603050405020304" pitchFamily="18" charset="0"/>
                <a:ea typeface="Calibri" panose="020F0502020204030204" pitchFamily="34" charset="0"/>
                <a:cs typeface="Times New Roman" panose="02020603050405020304" pitchFamily="18" charset="0"/>
              </a:rPr>
              <a:t>Kneale</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2024).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249938" y="4554537"/>
            <a:ext cx="9692123" cy="1757363"/>
          </a:xfrm>
          <a:prstGeom prst="rect">
            <a:avLst/>
          </a:prstGeom>
        </p:spPr>
      </p:pic>
      <p:pic>
        <p:nvPicPr>
          <p:cNvPr id="5" name="Picture 4"/>
          <p:cNvPicPr>
            <a:picLocks noChangeAspect="1"/>
          </p:cNvPicPr>
          <p:nvPr/>
        </p:nvPicPr>
        <p:blipFill>
          <a:blip r:embed="rId4"/>
          <a:stretch>
            <a:fillRect/>
          </a:stretch>
        </p:blipFill>
        <p:spPr>
          <a:xfrm>
            <a:off x="228600" y="460772"/>
            <a:ext cx="2849032" cy="3577828"/>
          </a:xfrm>
          <a:prstGeom prst="rect">
            <a:avLst/>
          </a:prstGeom>
        </p:spPr>
      </p:pic>
      <p:pic>
        <p:nvPicPr>
          <p:cNvPr id="6" name="Picture 5"/>
          <p:cNvPicPr>
            <a:picLocks noChangeAspect="1"/>
          </p:cNvPicPr>
          <p:nvPr/>
        </p:nvPicPr>
        <p:blipFill>
          <a:blip r:embed="rId5"/>
          <a:stretch>
            <a:fillRect/>
          </a:stretch>
        </p:blipFill>
        <p:spPr>
          <a:xfrm>
            <a:off x="9114365" y="727803"/>
            <a:ext cx="2696638" cy="2964985"/>
          </a:xfrm>
          <a:prstGeom prst="rect">
            <a:avLst/>
          </a:prstGeom>
        </p:spPr>
      </p:pic>
      <p:sp>
        <p:nvSpPr>
          <p:cNvPr id="8" name="Rectangle 7"/>
          <p:cNvSpPr/>
          <p:nvPr/>
        </p:nvSpPr>
        <p:spPr>
          <a:xfrm>
            <a:off x="9114365" y="53965"/>
            <a:ext cx="2589491"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Rucha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Vaghela</a:t>
            </a:r>
            <a:r>
              <a:rPr lang="en-IN" b="1" dirty="0">
                <a:latin typeface="Times New Roman" panose="02020603050405020304" pitchFamily="18" charset="0"/>
                <a:ea typeface="Calibri" panose="020F0502020204030204" pitchFamily="34" charset="0"/>
              </a:rPr>
              <a:t>, 2437863</a:t>
            </a:r>
            <a:endParaRPr lang="en-US" dirty="0"/>
          </a:p>
        </p:txBody>
      </p:sp>
    </p:spTree>
    <p:extLst>
      <p:ext uri="{BB962C8B-B14F-4D97-AF65-F5344CB8AC3E}">
        <p14:creationId xmlns:p14="http://schemas.microsoft.com/office/powerpoint/2010/main" val="29197685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8196" name="Picture 4" descr="Using a Logic Model for Program Development, Implementation, and Evaluation  - Visible Network Lab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46667" y="152401"/>
            <a:ext cx="10515600" cy="685800"/>
          </a:xfrm>
        </p:spPr>
        <p:style>
          <a:lnRef idx="1">
            <a:schemeClr val="accent3"/>
          </a:lnRef>
          <a:fillRef idx="2">
            <a:schemeClr val="accent3"/>
          </a:fillRef>
          <a:effectRef idx="1">
            <a:schemeClr val="accent3"/>
          </a:effectRef>
          <a:fontRef idx="minor">
            <a:schemeClr val="dk1"/>
          </a:fontRef>
        </p:style>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Planning tool </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200400" y="990602"/>
            <a:ext cx="8382000" cy="4419598"/>
          </a:xfrm>
        </p:spPr>
        <p:style>
          <a:lnRef idx="2">
            <a:schemeClr val="accent2"/>
          </a:lnRef>
          <a:fillRef idx="1">
            <a:schemeClr val="lt1"/>
          </a:fillRef>
          <a:effectRef idx="0">
            <a:schemeClr val="accent2"/>
          </a:effectRef>
          <a:fontRef idx="minor">
            <a:schemeClr val="dk1"/>
          </a:fontRef>
        </p:style>
        <p:txBody>
          <a:bodyPr>
            <a:normAutofit/>
          </a:bodyPr>
          <a:lstStyle/>
          <a:p>
            <a:pPr marL="0" indent="0" algn="ctr">
              <a:lnSpc>
                <a:spcPct val="150000"/>
              </a:lnSpc>
              <a:spcAft>
                <a:spcPts val="800"/>
              </a:spcAft>
              <a:buNone/>
            </a:pPr>
            <a:r>
              <a:rPr lang="en-US" sz="1800" b="1" i="1" dirty="0">
                <a:latin typeface="Times New Roman" panose="02020603050405020304" pitchFamily="18" charset="0"/>
                <a:ea typeface="Calibri" panose="020F0502020204030204" pitchFamily="34" charset="0"/>
                <a:cs typeface="Times New Roman" panose="02020603050405020304" pitchFamily="18" charset="0"/>
              </a:rPr>
              <a:t>Critical understanding of selected planning tool</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Implementation of “</a:t>
            </a:r>
            <a:r>
              <a:rPr lang="en-US" sz="1800" i="1" dirty="0">
                <a:latin typeface="Times New Roman" panose="02020603050405020304" pitchFamily="18" charset="0"/>
                <a:ea typeface="Calibri" panose="020F0502020204030204" pitchFamily="34" charset="0"/>
                <a:cs typeface="Times New Roman" panose="02020603050405020304" pitchFamily="18" charset="0"/>
              </a:rPr>
              <a:t>research Logic Model</a:t>
            </a:r>
            <a:r>
              <a:rPr lang="en-US" sz="1800" dirty="0">
                <a:latin typeface="Times New Roman" panose="02020603050405020304" pitchFamily="18" charset="0"/>
                <a:ea typeface="Calibri" panose="020F0502020204030204" pitchFamily="34" charset="0"/>
                <a:cs typeface="Times New Roman" panose="02020603050405020304" pitchFamily="18" charset="0"/>
              </a:rPr>
              <a:t>” or IRLM provides a structured roadmap while connecting with the determinants, strategies, mechanisms and outcomes for digital health interventions (Smith, Li and Rafferty, 2020).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The logic-models clarifies the assumptions while depicting the activities might cause outcomes and enhance the reproducibility.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Rectangle 6"/>
          <p:cNvSpPr/>
          <p:nvPr/>
        </p:nvSpPr>
        <p:spPr>
          <a:xfrm>
            <a:off x="9072217" y="310635"/>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spTree>
    <p:extLst>
      <p:ext uri="{BB962C8B-B14F-4D97-AF65-F5344CB8AC3E}">
        <p14:creationId xmlns:p14="http://schemas.microsoft.com/office/powerpoint/2010/main" val="14314641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Process Model </a:t>
            </a:r>
            <a:endParaRPr lang="en-US" sz="3200" dirty="0"/>
          </a:p>
        </p:txBody>
      </p:sp>
      <p:sp>
        <p:nvSpPr>
          <p:cNvPr id="3" name="Content Placeholder 2"/>
          <p:cNvSpPr>
            <a:spLocks noGrp="1"/>
          </p:cNvSpPr>
          <p:nvPr>
            <p:ph idx="1"/>
          </p:nvPr>
        </p:nvSpPr>
        <p:spPr>
          <a:xfrm>
            <a:off x="838200" y="1459430"/>
            <a:ext cx="10515600" cy="1527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Input: </a:t>
            </a:r>
            <a:r>
              <a:rPr lang="en-US" sz="1600" dirty="0">
                <a:latin typeface="Times New Roman" panose="02020603050405020304" pitchFamily="18" charset="0"/>
                <a:ea typeface="Calibri" panose="020F0502020204030204" pitchFamily="34" charset="0"/>
                <a:cs typeface="Times New Roman" panose="02020603050405020304" pitchFamily="18" charset="0"/>
              </a:rPr>
              <a:t>Patient pain assessment + motion data uploaded to AI rehab system for therapy planning (Gowda,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Process</a:t>
            </a:r>
            <a:r>
              <a:rPr lang="en-US" sz="1600" dirty="0">
                <a:latin typeface="Times New Roman" panose="02020603050405020304" pitchFamily="18" charset="0"/>
                <a:ea typeface="Calibri" panose="020F0502020204030204" pitchFamily="34" charset="0"/>
                <a:cs typeface="Times New Roman" panose="02020603050405020304" pitchFamily="18" charset="0"/>
              </a:rPr>
              <a:t>: AI analyses movement patterns, gives real-time corrective feedback, adjusts exercise intensity (Gowda,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Output:</a:t>
            </a:r>
            <a:r>
              <a:rPr lang="en-US" sz="1600" dirty="0">
                <a:latin typeface="Times New Roman" panose="02020603050405020304" pitchFamily="18" charset="0"/>
                <a:ea typeface="Calibri" panose="020F0502020204030204" pitchFamily="34" charset="0"/>
                <a:cs typeface="Times New Roman" panose="02020603050405020304" pitchFamily="18" charset="0"/>
              </a:rPr>
              <a:t> 30–40% higher adherence, improved mobility, reduced treatment drop-outs vs traditional physio.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11" name="Picture 10">
            <a:extLst>
              <a:ext uri="{FF2B5EF4-FFF2-40B4-BE49-F238E27FC236}">
                <a16:creationId xmlns:a16="http://schemas.microsoft.com/office/drawing/2014/main" id="{5A9A46DF-24F4-4E8F-9070-EE77797A32CA}"/>
              </a:ext>
            </a:extLst>
          </p:cNvPr>
          <p:cNvPicPr>
            <a:picLocks noChangeAspect="1"/>
          </p:cNvPicPr>
          <p:nvPr/>
        </p:nvPicPr>
        <p:blipFill>
          <a:blip r:embed="rId2"/>
          <a:stretch>
            <a:fillRect/>
          </a:stretch>
        </p:blipFill>
        <p:spPr>
          <a:xfrm>
            <a:off x="3314700" y="3352800"/>
            <a:ext cx="5562600" cy="2906459"/>
          </a:xfrm>
          <a:prstGeom prst="rect">
            <a:avLst/>
          </a:prstGeom>
        </p:spPr>
      </p:pic>
    </p:spTree>
    <p:extLst>
      <p:ext uri="{BB962C8B-B14F-4D97-AF65-F5344CB8AC3E}">
        <p14:creationId xmlns:p14="http://schemas.microsoft.com/office/powerpoint/2010/main" val="18437593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01675"/>
          </a:xfrm>
        </p:spPr>
        <p:txBody>
          <a:bodyPr>
            <a:normAutofit/>
          </a:bodyPr>
          <a:lstStyle/>
          <a:p>
            <a:pPr algn="ctr"/>
            <a:r>
              <a:rPr lang="en-US" sz="3200" b="1" dirty="0">
                <a:latin typeface="Times New Roman" panose="02020603050405020304" pitchFamily="18" charset="0"/>
                <a:ea typeface="Calibri" panose="020F0502020204030204" pitchFamily="34" charset="0"/>
              </a:rPr>
              <a:t>Simnette Model </a:t>
            </a:r>
            <a:endParaRPr lang="en-US" sz="3200" dirty="0"/>
          </a:p>
        </p:txBody>
      </p:sp>
      <p:sp>
        <p:nvSpPr>
          <p:cNvPr id="3" name="Content Placeholder 2"/>
          <p:cNvSpPr>
            <a:spLocks noGrp="1"/>
          </p:cNvSpPr>
          <p:nvPr>
            <p:ph idx="1"/>
          </p:nvPr>
        </p:nvSpPr>
        <p:spPr>
          <a:xfrm>
            <a:off x="6553200" y="1752600"/>
            <a:ext cx="4800600" cy="385485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Monitoring: </a:t>
            </a:r>
            <a:r>
              <a:rPr lang="en-US" sz="1600" dirty="0">
                <a:latin typeface="Times New Roman" panose="02020603050405020304" pitchFamily="18" charset="0"/>
                <a:ea typeface="Calibri" panose="020F0502020204030204" pitchFamily="34" charset="0"/>
                <a:cs typeface="Times New Roman" panose="02020603050405020304" pitchFamily="18" charset="0"/>
              </a:rPr>
              <a:t>Tracks posture, movement accuracy, pain progression using AI motion and sensor feedback.</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Response: </a:t>
            </a:r>
            <a:r>
              <a:rPr lang="en-US" sz="1600" dirty="0">
                <a:latin typeface="Times New Roman" panose="02020603050405020304" pitchFamily="18" charset="0"/>
                <a:ea typeface="Calibri" panose="020F0502020204030204" pitchFamily="34" charset="0"/>
                <a:cs typeface="Times New Roman" panose="02020603050405020304" pitchFamily="18" charset="0"/>
              </a:rPr>
              <a:t>System adjusts difficulty, sends alerts, and provides corrective instructions to reduce injury risk (Gowda, 2025)</a:t>
            </a:r>
            <a:r>
              <a:rPr lang="en-US" sz="1600" b="1" dirty="0">
                <a:latin typeface="Times New Roman" panose="02020603050405020304" pitchFamily="18" charset="0"/>
                <a:ea typeface="Calibri" panose="020F0502020204030204" pitchFamily="34" charset="0"/>
                <a:cs typeface="Times New Roman" panose="02020603050405020304" pitchFamily="18" charset="0"/>
              </a:rPr>
              <a: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dirty="0">
                <a:latin typeface="Times New Roman" panose="02020603050405020304" pitchFamily="18" charset="0"/>
                <a:ea typeface="Calibri" panose="020F0502020204030204" pitchFamily="34" charset="0"/>
                <a:cs typeface="Times New Roman" panose="02020603050405020304" pitchFamily="18" charset="0"/>
              </a:rPr>
              <a:t>Improvement: </a:t>
            </a:r>
            <a:r>
              <a:rPr lang="en-US" sz="1600" dirty="0">
                <a:latin typeface="Times New Roman" panose="02020603050405020304" pitchFamily="18" charset="0"/>
                <a:ea typeface="Calibri" panose="020F0502020204030204" pitchFamily="34" charset="0"/>
                <a:cs typeface="Times New Roman" panose="02020603050405020304" pitchFamily="18" charset="0"/>
              </a:rPr>
              <a:t>Generates personalised recovery insights, increasing adherence and mobility outcomes long-term.</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4" name="Picture 3">
            <a:extLst>
              <a:ext uri="{FF2B5EF4-FFF2-40B4-BE49-F238E27FC236}">
                <a16:creationId xmlns:a16="http://schemas.microsoft.com/office/drawing/2014/main" id="{7F8DB4B9-EEFC-4C44-A972-1E65427183E2}"/>
              </a:ext>
            </a:extLst>
          </p:cNvPr>
          <p:cNvPicPr>
            <a:picLocks noChangeAspect="1"/>
          </p:cNvPicPr>
          <p:nvPr/>
        </p:nvPicPr>
        <p:blipFill>
          <a:blip r:embed="rId2"/>
          <a:stretch>
            <a:fillRect/>
          </a:stretch>
        </p:blipFill>
        <p:spPr>
          <a:xfrm>
            <a:off x="762000" y="1465679"/>
            <a:ext cx="5334000" cy="4704588"/>
          </a:xfrm>
          <a:prstGeom prst="rect">
            <a:avLst/>
          </a:prstGeom>
        </p:spPr>
      </p:pic>
    </p:spTree>
    <p:extLst>
      <p:ext uri="{BB962C8B-B14F-4D97-AF65-F5344CB8AC3E}">
        <p14:creationId xmlns:p14="http://schemas.microsoft.com/office/powerpoint/2010/main" val="42310541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213518"/>
            <a:ext cx="10515600" cy="935037"/>
          </a:xfrm>
        </p:spPr>
        <p:txBody>
          <a:bodyPr>
            <a:normAutofit/>
          </a:bodyPr>
          <a:lstStyle/>
          <a:p>
            <a:pPr algn="ctr"/>
            <a:r>
              <a:rPr lang="en-US" sz="3200" b="1" dirty="0">
                <a:latin typeface="Times New Roman" panose="02020603050405020304" pitchFamily="18" charset="0"/>
                <a:cs typeface="Times New Roman" panose="02020603050405020304" pitchFamily="18" charset="0"/>
              </a:rPr>
              <a:t>Justifying the usage of the model</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934200" y="2210592"/>
            <a:ext cx="4572000" cy="33559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IRLM enhances the transparency, reproducibility and rigor for the application projects for addressing the persistent gap in terms of methodology.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 terms of digital and e-health innovation settings, the IRLM has reflected to guide the adoptions, application and reporting across the complex contexts (Smith, Li and Rafferty, 2020).</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1266" name="Picture 2" descr="Telemedicine: A Survey of Telecommunication Technologies, Developments, and  Challen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1676400"/>
            <a:ext cx="6019800" cy="411004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spTree>
    <p:extLst>
      <p:ext uri="{BB962C8B-B14F-4D97-AF65-F5344CB8AC3E}">
        <p14:creationId xmlns:p14="http://schemas.microsoft.com/office/powerpoint/2010/main" val="27215752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06475"/>
          </a:xfrm>
        </p:spPr>
        <p:txBody>
          <a:bodyPr>
            <a:normAutofit/>
          </a:bodyPr>
          <a:lstStyle/>
          <a:p>
            <a:pPr algn="ctr"/>
            <a:r>
              <a:rPr lang="en-US" sz="3200" b="1" dirty="0">
                <a:latin typeface="Times New Roman" panose="02020603050405020304" pitchFamily="18" charset="0"/>
                <a:ea typeface="Calibri" panose="020F0502020204030204" pitchFamily="34" charset="0"/>
              </a:rPr>
              <a:t>Continued…</a:t>
            </a:r>
            <a:endParaRPr lang="en-US" sz="3200" dirty="0"/>
          </a:p>
        </p:txBody>
      </p:sp>
      <p:sp>
        <p:nvSpPr>
          <p:cNvPr id="3" name="Content Placeholder 2"/>
          <p:cNvSpPr>
            <a:spLocks noGrp="1"/>
          </p:cNvSpPr>
          <p:nvPr>
            <p:ph idx="1"/>
          </p:nvPr>
        </p:nvSpPr>
        <p:spPr>
          <a:xfrm>
            <a:off x="838200" y="1681056"/>
            <a:ext cx="4343400" cy="435133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Enables continuous patient monitoring, critical since 70% of physiotherapy patients lack consistent follow-up (</a:t>
            </a:r>
            <a:r>
              <a:rPr lang="en-US" sz="1600" dirty="0" err="1">
                <a:latin typeface="Times New Roman" panose="02020603050405020304" pitchFamily="18" charset="0"/>
                <a:ea typeface="Calibri" panose="020F0502020204030204" pitchFamily="34" charset="0"/>
                <a:cs typeface="Times New Roman" panose="02020603050405020304" pitchFamily="18" charset="0"/>
              </a:rPr>
              <a:t>Garssen</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Supports adaptive real-time clinical decision making, improving outcomes in AI-guided rehabilitation programmes.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Improves long-term patient compliance, a major issue as 60–65% discontinue rehab early without structured monitoring (</a:t>
            </a:r>
            <a:r>
              <a:rPr lang="en-US" sz="1600" dirty="0" err="1">
                <a:latin typeface="Times New Roman" panose="02020603050405020304" pitchFamily="18" charset="0"/>
                <a:ea typeface="Calibri" panose="020F0502020204030204" pitchFamily="34" charset="0"/>
                <a:cs typeface="Times New Roman" panose="02020603050405020304" pitchFamily="18" charset="0"/>
              </a:rPr>
              <a:t>Garssen</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4" name="Picture 3">
            <a:extLst>
              <a:ext uri="{FF2B5EF4-FFF2-40B4-BE49-F238E27FC236}">
                <a16:creationId xmlns:a16="http://schemas.microsoft.com/office/drawing/2014/main" id="{B5A05627-99C5-4795-A64C-4682D39E8B7A}"/>
              </a:ext>
            </a:extLst>
          </p:cNvPr>
          <p:cNvPicPr>
            <a:picLocks noChangeAspect="1"/>
          </p:cNvPicPr>
          <p:nvPr/>
        </p:nvPicPr>
        <p:blipFill>
          <a:blip r:embed="rId2"/>
          <a:stretch>
            <a:fillRect/>
          </a:stretch>
        </p:blipFill>
        <p:spPr>
          <a:xfrm>
            <a:off x="5791200" y="1851376"/>
            <a:ext cx="5715891" cy="37668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1237002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4765" y="277813"/>
            <a:ext cx="10515600" cy="1325563"/>
          </a:xfrm>
        </p:spPr>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Applying planning model to the digital health promotion interventions</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603376"/>
            <a:ext cx="10515600" cy="25177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We will use the “</a:t>
            </a:r>
            <a:r>
              <a:rPr lang="en-US" sz="1600" i="1" dirty="0">
                <a:latin typeface="Times New Roman" panose="02020603050405020304" pitchFamily="18" charset="0"/>
                <a:ea typeface="Calibri" panose="020F0502020204030204" pitchFamily="34" charset="0"/>
                <a:cs typeface="Times New Roman" panose="02020603050405020304" pitchFamily="18" charset="0"/>
              </a:rPr>
              <a:t>implementation research model</a:t>
            </a:r>
            <a:r>
              <a:rPr lang="en-US" sz="1600" dirty="0">
                <a:latin typeface="Times New Roman" panose="02020603050405020304" pitchFamily="18" charset="0"/>
                <a:ea typeface="Calibri" panose="020F0502020204030204" pitchFamily="34" charset="0"/>
                <a:cs typeface="Times New Roman" panose="02020603050405020304" pitchFamily="18" charset="0"/>
              </a:rPr>
              <a:t>” for mapping the way each digital exercise module is connected to self-management outcomes.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By identifying determinants, selection of strategies and specifying mechanism, this model clarifies the way interventions components can drive the change (</a:t>
            </a:r>
            <a:r>
              <a:rPr lang="en-US" sz="1600" dirty="0" err="1">
                <a:latin typeface="Times New Roman" panose="02020603050405020304" pitchFamily="18" charset="0"/>
                <a:ea typeface="Calibri" panose="020F0502020204030204" pitchFamily="34" charset="0"/>
                <a:cs typeface="Times New Roman" panose="02020603050405020304" pitchFamily="18" charset="0"/>
              </a:rPr>
              <a:t>Nigatu</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IRLM will enable rigorous assessment and adaptation of interventions in real-world settings, for supporting scalability and sustained behavioral changes for chronic low back pain.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2819400" y="4266236"/>
            <a:ext cx="8115300" cy="2507166"/>
          </a:xfrm>
          <a:prstGeom prst="rect">
            <a:avLst/>
          </a:prstGeom>
        </p:spPr>
      </p:pic>
      <p:sp>
        <p:nvSpPr>
          <p:cNvPr id="6" name="Rectangle 5"/>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spTree>
    <p:extLst>
      <p:ext uri="{BB962C8B-B14F-4D97-AF65-F5344CB8AC3E}">
        <p14:creationId xmlns:p14="http://schemas.microsoft.com/office/powerpoint/2010/main" val="14159049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Adherence &amp; Engagement in Physiotherapy </a:t>
            </a:r>
            <a:endParaRPr lang="en-US" sz="3200" dirty="0"/>
          </a:p>
        </p:txBody>
      </p:sp>
      <p:sp>
        <p:nvSpPr>
          <p:cNvPr id="3" name="Content Placeholder 2"/>
          <p:cNvSpPr>
            <a:spLocks noGrp="1"/>
          </p:cNvSpPr>
          <p:nvPr>
            <p:ph idx="1"/>
          </p:nvPr>
        </p:nvSpPr>
        <p:spPr>
          <a:xfrm>
            <a:off x="838200" y="1371600"/>
            <a:ext cx="10515600" cy="1527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Only about 43% of people with low back pain adhered to a supervised exercise-programme (Shahidi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Non-adherence to home exercise programmes for </a:t>
            </a:r>
            <a:r>
              <a:rPr lang="en-US" sz="1600" dirty="0" err="1">
                <a:latin typeface="Times New Roman" panose="02020603050405020304" pitchFamily="18" charset="0"/>
                <a:ea typeface="Calibri" panose="020F0502020204030204" pitchFamily="34" charset="0"/>
                <a:cs typeface="Times New Roman" panose="02020603050405020304" pitchFamily="18" charset="0"/>
              </a:rPr>
              <a:t>MSK</a:t>
            </a:r>
            <a:r>
              <a:rPr lang="en-US" sz="1600" dirty="0">
                <a:latin typeface="Times New Roman" panose="02020603050405020304" pitchFamily="18" charset="0"/>
                <a:ea typeface="Calibri" panose="020F0502020204030204" pitchFamily="34" charset="0"/>
                <a:cs typeface="Times New Roman" panose="02020603050405020304" pitchFamily="18" charset="0"/>
              </a:rPr>
              <a:t> conditions can reach 50-70% (Psycopedia,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 remote digital intervention for chronic low back pain had a 15.7% dropout, versus 34.3% in in-person therapy.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4" name="Picture 3">
            <a:extLst>
              <a:ext uri="{FF2B5EF4-FFF2-40B4-BE49-F238E27FC236}">
                <a16:creationId xmlns:a16="http://schemas.microsoft.com/office/drawing/2014/main" id="{35BA8497-93F9-4205-9D74-0A580C1A2401}"/>
              </a:ext>
            </a:extLst>
          </p:cNvPr>
          <p:cNvPicPr>
            <a:picLocks noChangeAspect="1"/>
          </p:cNvPicPr>
          <p:nvPr/>
        </p:nvPicPr>
        <p:blipFill>
          <a:blip r:embed="rId2"/>
          <a:stretch>
            <a:fillRect/>
          </a:stretch>
        </p:blipFill>
        <p:spPr>
          <a:xfrm>
            <a:off x="970384" y="3429000"/>
            <a:ext cx="5105400" cy="2675557"/>
          </a:xfrm>
          <a:prstGeom prst="rect">
            <a:avLst/>
          </a:prstGeom>
        </p:spPr>
      </p:pic>
      <p:pic>
        <p:nvPicPr>
          <p:cNvPr id="6" name="Picture 5">
            <a:extLst>
              <a:ext uri="{FF2B5EF4-FFF2-40B4-BE49-F238E27FC236}">
                <a16:creationId xmlns:a16="http://schemas.microsoft.com/office/drawing/2014/main" id="{878A0874-BC6B-4B4E-B1F2-0B2EF65BD60B}"/>
              </a:ext>
            </a:extLst>
          </p:cNvPr>
          <p:cNvPicPr>
            <a:picLocks noChangeAspect="1"/>
          </p:cNvPicPr>
          <p:nvPr/>
        </p:nvPicPr>
        <p:blipFill>
          <a:blip r:embed="rId3"/>
          <a:stretch>
            <a:fillRect/>
          </a:stretch>
        </p:blipFill>
        <p:spPr>
          <a:xfrm>
            <a:off x="6373969" y="3733800"/>
            <a:ext cx="4979831" cy="2209800"/>
          </a:xfrm>
          <a:prstGeom prst="rect">
            <a:avLst/>
          </a:prstGeom>
        </p:spPr>
      </p:pic>
    </p:spTree>
    <p:extLst>
      <p:ext uri="{BB962C8B-B14F-4D97-AF65-F5344CB8AC3E}">
        <p14:creationId xmlns:p14="http://schemas.microsoft.com/office/powerpoint/2010/main" val="31209811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00892"/>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Effectiveness &amp; Digital Delivery Impact</a:t>
            </a:r>
            <a:r>
              <a:rPr lang="en-US" sz="3200" dirty="0">
                <a:latin typeface="Times New Roman" panose="02020603050405020304" pitchFamily="18" charset="0"/>
                <a:ea typeface="Calibri" panose="020F0502020204030204" pitchFamily="34" charset="0"/>
              </a:rPr>
              <a:t> </a:t>
            </a:r>
            <a:endParaRPr lang="en-US" sz="3200" dirty="0"/>
          </a:p>
        </p:txBody>
      </p:sp>
      <p:sp>
        <p:nvSpPr>
          <p:cNvPr id="3" name="Content Placeholder 2"/>
          <p:cNvSpPr>
            <a:spLocks noGrp="1"/>
          </p:cNvSpPr>
          <p:nvPr>
            <p:ph idx="1"/>
          </p:nvPr>
        </p:nvSpPr>
        <p:spPr>
          <a:xfrm>
            <a:off x="838200" y="3962400"/>
            <a:ext cx="10515600" cy="2670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 study found that remotely delivered physiotherapy achieved outcomes comparable to face-to-face for musculoskeletal conditions (Withers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2024).</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During COVID-19 lockdown, digital remote physiotherapy use jumped from 4.9% to 44.6% among Swiss physiotherapists.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care program for chronic musculoskeletal pain showed lasting improvements in pain and function at follow-up (Rausch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2021).</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4" name="Picture 3">
            <a:extLst>
              <a:ext uri="{FF2B5EF4-FFF2-40B4-BE49-F238E27FC236}">
                <a16:creationId xmlns:a16="http://schemas.microsoft.com/office/drawing/2014/main" id="{D1427464-13AE-4DE8-A090-F5AB4AF04ED8}"/>
              </a:ext>
            </a:extLst>
          </p:cNvPr>
          <p:cNvPicPr>
            <a:picLocks noChangeAspect="1"/>
          </p:cNvPicPr>
          <p:nvPr/>
        </p:nvPicPr>
        <p:blipFill>
          <a:blip r:embed="rId2"/>
          <a:stretch>
            <a:fillRect/>
          </a:stretch>
        </p:blipFill>
        <p:spPr>
          <a:xfrm>
            <a:off x="3886200" y="1214534"/>
            <a:ext cx="4527088" cy="2547938"/>
          </a:xfrm>
          <a:prstGeom prst="rect">
            <a:avLst/>
          </a:prstGeom>
        </p:spPr>
      </p:pic>
    </p:spTree>
    <p:extLst>
      <p:ext uri="{BB962C8B-B14F-4D97-AF65-F5344CB8AC3E}">
        <p14:creationId xmlns:p14="http://schemas.microsoft.com/office/powerpoint/2010/main" val="20776868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81000" y="1002506"/>
            <a:ext cx="6225678" cy="5174457"/>
          </a:xfrm>
          <a:prstGeom prst="rect">
            <a:avLst/>
          </a:prstGeom>
        </p:spPr>
      </p:pic>
      <p:sp>
        <p:nvSpPr>
          <p:cNvPr id="2" name="Title 1"/>
          <p:cNvSpPr>
            <a:spLocks noGrp="1"/>
          </p:cNvSpPr>
          <p:nvPr>
            <p:ph type="title"/>
          </p:nvPr>
        </p:nvSpPr>
        <p:spPr>
          <a:xfrm>
            <a:off x="7010400" y="681037"/>
            <a:ext cx="4549278" cy="1325563"/>
          </a:xfrm>
        </p:spPr>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Critical assessment of selected model’s usage</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151439" y="2895600"/>
            <a:ext cx="4267200" cy="29749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As the IRLM enhances the clarity of causal connections, it might oversimplify the complex, adaptive styles and limits the real-world fidelity.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Empirical applications address that IRLM fails to capture the emerging and dynamic adaptations of strategies over the time.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spTree>
    <p:extLst>
      <p:ext uri="{BB962C8B-B14F-4D97-AF65-F5344CB8AC3E}">
        <p14:creationId xmlns:p14="http://schemas.microsoft.com/office/powerpoint/2010/main" val="20912981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Strengths of Applying the Model</a:t>
            </a:r>
            <a:r>
              <a:rPr lang="en-US" sz="3200" dirty="0">
                <a:latin typeface="Times New Roman" panose="02020603050405020304" pitchFamily="18" charset="0"/>
                <a:ea typeface="Calibri" panose="020F0502020204030204" pitchFamily="34" charset="0"/>
              </a:rPr>
              <a:t> </a:t>
            </a:r>
            <a:endParaRPr lang="en-US" sz="3200" dirty="0"/>
          </a:p>
        </p:txBody>
      </p:sp>
      <p:sp>
        <p:nvSpPr>
          <p:cNvPr id="3" name="Content Placeholder 2"/>
          <p:cNvSpPr>
            <a:spLocks noGrp="1"/>
          </p:cNvSpPr>
          <p:nvPr>
            <p:ph idx="1"/>
          </p:nvPr>
        </p:nvSpPr>
        <p:spPr>
          <a:xfrm>
            <a:off x="6781800" y="2209800"/>
            <a:ext cx="4876800" cy="3432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model enables continuous monitoring and feedback, supporting mid‑term adherence improvements (Zhang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It supports process adaptation, allowing digital programs to adjust treatment based on patient data.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Use of the model aligns with evidence showing non‑inferiority of tele‑rehabilitation to face‑to‑face care in older adults (Zhang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4" name="Picture 3">
            <a:extLst>
              <a:ext uri="{FF2B5EF4-FFF2-40B4-BE49-F238E27FC236}">
                <a16:creationId xmlns:a16="http://schemas.microsoft.com/office/drawing/2014/main" id="{FD460520-DEAF-4D31-86E1-5D245091BAA5}"/>
              </a:ext>
            </a:extLst>
          </p:cNvPr>
          <p:cNvPicPr>
            <a:picLocks noChangeAspect="1"/>
          </p:cNvPicPr>
          <p:nvPr/>
        </p:nvPicPr>
        <p:blipFill>
          <a:blip r:embed="rId2"/>
          <a:stretch>
            <a:fillRect/>
          </a:stretch>
        </p:blipFill>
        <p:spPr>
          <a:xfrm>
            <a:off x="1219200" y="1447800"/>
            <a:ext cx="4667250" cy="46672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3641330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99EDD5"/>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Limitations &amp; Challenges</a:t>
            </a:r>
            <a:r>
              <a:rPr lang="en-US" sz="3200" dirty="0">
                <a:latin typeface="Times New Roman" panose="02020603050405020304" pitchFamily="18" charset="0"/>
                <a:ea typeface="Calibri" panose="020F0502020204030204" pitchFamily="34" charset="0"/>
              </a:rPr>
              <a:t> </a:t>
            </a:r>
            <a:endParaRPr lang="en-US" sz="3200" dirty="0"/>
          </a:p>
        </p:txBody>
      </p:sp>
      <p:sp>
        <p:nvSpPr>
          <p:cNvPr id="3" name="Content Placeholder 2"/>
          <p:cNvSpPr>
            <a:spLocks noGrp="1"/>
          </p:cNvSpPr>
          <p:nvPr>
            <p:ph idx="1"/>
          </p:nvPr>
        </p:nvSpPr>
        <p:spPr>
          <a:xfrm>
            <a:off x="762000" y="1633650"/>
            <a:ext cx="4495800" cy="435133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Meta‑analysis found limited evidence that digital interventions improve pain outcomes for back pain patients.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High heterogeneity and low methodological quality hamper reliability of some studies applying digital rehab models (</a:t>
            </a:r>
            <a:r>
              <a:rPr lang="en-US" sz="1600" dirty="0" err="1">
                <a:latin typeface="Times New Roman" panose="02020603050405020304" pitchFamily="18" charset="0"/>
                <a:ea typeface="Calibri" panose="020F0502020204030204" pitchFamily="34" charset="0"/>
                <a:cs typeface="Times New Roman" panose="02020603050405020304" pitchFamily="18" charset="0"/>
              </a:rPr>
              <a:t>Toonders</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Surveys show physiotherapists report significant concerns over data protection, implementation effort, and financial compensation.</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6" name="Picture 5">
            <a:extLst>
              <a:ext uri="{FF2B5EF4-FFF2-40B4-BE49-F238E27FC236}">
                <a16:creationId xmlns:a16="http://schemas.microsoft.com/office/drawing/2014/main" id="{161AC9E9-D75A-4F60-8815-B9D74CB9B29A}"/>
              </a:ext>
            </a:extLst>
          </p:cNvPr>
          <p:cNvPicPr>
            <a:picLocks noChangeAspect="1"/>
          </p:cNvPicPr>
          <p:nvPr/>
        </p:nvPicPr>
        <p:blipFill>
          <a:blip r:embed="rId2"/>
          <a:stretch>
            <a:fillRect/>
          </a:stretch>
        </p:blipFill>
        <p:spPr>
          <a:xfrm>
            <a:off x="5638800" y="1785257"/>
            <a:ext cx="5962650" cy="4048125"/>
          </a:xfrm>
          <a:prstGeom prst="rect">
            <a:avLst/>
          </a:prstGeom>
        </p:spPr>
      </p:pic>
    </p:spTree>
    <p:extLst>
      <p:ext uri="{BB962C8B-B14F-4D97-AF65-F5344CB8AC3E}">
        <p14:creationId xmlns:p14="http://schemas.microsoft.com/office/powerpoint/2010/main" val="38260249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E4C7"/>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54075"/>
          </a:xfrm>
        </p:spPr>
        <p:txBody>
          <a:bodyPr>
            <a:normAutofit/>
          </a:bodyPr>
          <a:lstStyle/>
          <a:p>
            <a:pPr algn="ctr"/>
            <a:r>
              <a:rPr lang="en-US" sz="3200" b="1" dirty="0">
                <a:latin typeface="Times New Roman" panose="02020603050405020304" pitchFamily="18" charset="0"/>
                <a:ea typeface="Calibri" panose="020F0502020204030204" pitchFamily="34" charset="0"/>
              </a:rPr>
              <a:t>Implications for Implementation</a:t>
            </a:r>
            <a:r>
              <a:rPr lang="en-US" sz="3200" dirty="0">
                <a:latin typeface="Times New Roman" panose="02020603050405020304" pitchFamily="18" charset="0"/>
                <a:ea typeface="Calibri" panose="020F0502020204030204" pitchFamily="34" charset="0"/>
              </a:rPr>
              <a:t> </a:t>
            </a:r>
            <a:endParaRPr lang="en-US" sz="3200" dirty="0"/>
          </a:p>
        </p:txBody>
      </p:sp>
      <p:sp>
        <p:nvSpPr>
          <p:cNvPr id="3" name="Content Placeholder 2"/>
          <p:cNvSpPr>
            <a:spLocks noGrp="1"/>
          </p:cNvSpPr>
          <p:nvPr>
            <p:ph idx="1"/>
          </p:nvPr>
        </p:nvSpPr>
        <p:spPr>
          <a:xfrm>
            <a:off x="838200" y="1295400"/>
            <a:ext cx="10515600" cy="1908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To realise the model’s benefits, standardised protocols and long‑term outcome tracking is required.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platforms must address the technology‑usability gap, ensuring patients of varied ages and tech‑skills can engage (Smith and Innes, 2025).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Organisations should invest in training and integration to overcome practitioner reluctance and enhance model alignment.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9525000" y="-4207"/>
            <a:ext cx="2290050"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Keyur</a:t>
            </a:r>
            <a:r>
              <a:rPr lang="en-IN" b="1" dirty="0">
                <a:latin typeface="Times New Roman" panose="02020603050405020304" pitchFamily="18" charset="0"/>
                <a:ea typeface="Calibri" panose="020F0502020204030204" pitchFamily="34" charset="0"/>
              </a:rPr>
              <a:t> Patel, 2434370</a:t>
            </a:r>
            <a:endParaRPr lang="en-US" dirty="0"/>
          </a:p>
        </p:txBody>
      </p:sp>
      <p:pic>
        <p:nvPicPr>
          <p:cNvPr id="5" name="Picture 4">
            <a:extLst>
              <a:ext uri="{FF2B5EF4-FFF2-40B4-BE49-F238E27FC236}">
                <a16:creationId xmlns:a16="http://schemas.microsoft.com/office/drawing/2014/main" id="{00BD0CE8-C39E-410E-8225-C56437A12A6C}"/>
              </a:ext>
            </a:extLst>
          </p:cNvPr>
          <p:cNvPicPr>
            <a:picLocks noChangeAspect="1"/>
          </p:cNvPicPr>
          <p:nvPr/>
        </p:nvPicPr>
        <p:blipFill>
          <a:blip r:embed="rId2"/>
          <a:stretch>
            <a:fillRect/>
          </a:stretch>
        </p:blipFill>
        <p:spPr>
          <a:xfrm>
            <a:off x="4724400" y="3279775"/>
            <a:ext cx="5486400" cy="3086100"/>
          </a:xfrm>
          <a:prstGeom prst="rect">
            <a:avLst/>
          </a:prstGeom>
        </p:spPr>
      </p:pic>
    </p:spTree>
    <p:extLst>
      <p:ext uri="{BB962C8B-B14F-4D97-AF65-F5344CB8AC3E}">
        <p14:creationId xmlns:p14="http://schemas.microsoft.com/office/powerpoint/2010/main" val="33464999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30275"/>
          </a:xfrm>
        </p:spPr>
        <p:txBody>
          <a:bodyPr>
            <a:normAutofit/>
          </a:bodyPr>
          <a:lstStyle/>
          <a:p>
            <a:pPr algn="ctr">
              <a:lnSpc>
                <a:spcPct val="100000"/>
              </a:lnSpc>
            </a:pP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Barriers </a:t>
            </a:r>
            <a:endParaRPr lang="en-US"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528763"/>
            <a:ext cx="4800600" cy="4648200"/>
          </a:xfrm>
        </p:spPr>
        <p:txBody>
          <a:bodyPr>
            <a:normAutofit lnSpcReduction="10000"/>
          </a:bodyPr>
          <a:lstStyle/>
          <a:p>
            <a:pPr marL="0" indent="0" algn="ctr">
              <a:lnSpc>
                <a:spcPct val="150000"/>
              </a:lnSpc>
              <a:spcAft>
                <a:spcPts val="800"/>
              </a:spcAft>
              <a:buNone/>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Identifying potential stakeholders of selected digital health promotions interventions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Healthcare professionals might resist the adoption of digital self-management tools due to the concerns regarding increased workload.</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Patients with chronic low back pain can face literacy and suability challenges, specifically if the tool is not co-designed with the needs (Borges do Nascimento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System level stakeholders might inhibit the application while infrastructure and interoperability policies become insufficient and misaligned.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6258840" y="1592504"/>
            <a:ext cx="5094960" cy="4648200"/>
          </a:xfrm>
          <a:prstGeom prst="rect">
            <a:avLst/>
          </a:prstGeom>
        </p:spPr>
      </p:pic>
      <p:sp>
        <p:nvSpPr>
          <p:cNvPr id="6" name="Rectangle 5"/>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spTree>
    <p:extLst>
      <p:ext uri="{BB962C8B-B14F-4D97-AF65-F5344CB8AC3E}">
        <p14:creationId xmlns:p14="http://schemas.microsoft.com/office/powerpoint/2010/main" val="31332317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8139" y="330084"/>
            <a:ext cx="10515600" cy="1006475"/>
          </a:xfrm>
        </p:spPr>
        <p:txBody>
          <a:bodyPr>
            <a:normAutofit/>
          </a:bodyPr>
          <a:lstStyle/>
          <a:p>
            <a:pPr algn="ctr">
              <a:lnSpc>
                <a:spcPct val="100000"/>
              </a:lnSpc>
            </a:pPr>
            <a:r>
              <a:rPr lang="en-US" sz="2400" b="1" dirty="0">
                <a:latin typeface="Times New Roman" panose="02020603050405020304" pitchFamily="18" charset="0"/>
                <a:cs typeface="Times New Roman" panose="02020603050405020304" pitchFamily="18" charset="0"/>
              </a:rPr>
              <a:t>Identifying the potential barriers to successful application and delivery of digital health promotion intervention </a:t>
            </a:r>
            <a:endParaRPr lang="en-US"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58078" y="1905000"/>
            <a:ext cx="4953001" cy="4270375"/>
          </a:xfrm>
        </p:spPr>
        <p:txBody>
          <a:bodyPr>
            <a:normAutofit fontScale="92500" lnSpcReduction="20000"/>
          </a:bodyPr>
          <a:lstStyle/>
          <a:p>
            <a:pPr algn="just">
              <a:lnSpc>
                <a:spcPct val="150000"/>
              </a:lnSpc>
              <a:spcAft>
                <a:spcPts val="800"/>
              </a:spcAft>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Identifying potential stakeholders of selected digital health promotions interventions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Healthcare professionals might resist the adoption of digital self-management tools due to the concerns regarding increased workload.</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Patients with chronic low back pain can face literacy and suability challenges, specifically if the tool is not co-designed with the needs (Borges do Nascimento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System level stakeholders might inhibit the application while infrastructure and interoperability policies become insufficient and misaligned.</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p:cNvPicPr>
            <a:picLocks noChangeAspect="1"/>
          </p:cNvPicPr>
          <p:nvPr/>
        </p:nvPicPr>
        <p:blipFill>
          <a:blip r:embed="rId2"/>
          <a:stretch>
            <a:fillRect/>
          </a:stretch>
        </p:blipFill>
        <p:spPr>
          <a:xfrm>
            <a:off x="6414052" y="1682590"/>
            <a:ext cx="4962939" cy="4838700"/>
          </a:xfrm>
          <a:prstGeom prst="rect">
            <a:avLst/>
          </a:prstGeom>
        </p:spPr>
      </p:pic>
      <p:sp>
        <p:nvSpPr>
          <p:cNvPr id="7" name="Rectangle 6"/>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spTree>
    <p:extLst>
      <p:ext uri="{BB962C8B-B14F-4D97-AF65-F5344CB8AC3E}">
        <p14:creationId xmlns:p14="http://schemas.microsoft.com/office/powerpoint/2010/main" val="8441144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581400" y="8466"/>
            <a:ext cx="8610600" cy="6849533"/>
          </a:xfrm>
          <a:prstGeom prst="rect">
            <a:avLst/>
          </a:prstGeom>
        </p:spPr>
      </p:pic>
      <p:sp>
        <p:nvSpPr>
          <p:cNvPr id="2" name="Title 1"/>
          <p:cNvSpPr>
            <a:spLocks noGrp="1"/>
          </p:cNvSpPr>
          <p:nvPr>
            <p:ph type="title"/>
          </p:nvPr>
        </p:nvSpPr>
        <p:spPr>
          <a:xfrm>
            <a:off x="304800" y="186796"/>
            <a:ext cx="5791200" cy="662781"/>
          </a:xfrm>
        </p:spPr>
        <p:txBody>
          <a:bodyPr>
            <a:normAutofit/>
          </a:bodyPr>
          <a:lstStyle/>
          <a:p>
            <a:pPr algn="ctr"/>
            <a:r>
              <a:rPr lang="en-US" sz="2800" b="1" dirty="0">
                <a:latin typeface="Times New Roman" panose="02020603050405020304" pitchFamily="18" charset="0"/>
                <a:cs typeface="Times New Roman" panose="02020603050405020304" pitchFamily="18" charset="0"/>
              </a:rPr>
              <a:t>Solutions to overcome the barriers</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81000" y="1523999"/>
            <a:ext cx="2895600" cy="4927193"/>
          </a:xfrm>
        </p:spPr>
        <p:txBody>
          <a:bodyPr>
            <a:normAutofit lnSpcReduction="10000"/>
          </a:bodyPr>
          <a:lstStyle/>
          <a:p>
            <a:pPr marL="0" indent="0" algn="ctr">
              <a:lnSpc>
                <a:spcPct val="150000"/>
              </a:lnSpc>
              <a:spcAft>
                <a:spcPts val="800"/>
              </a:spcAft>
              <a:buNone/>
            </a:pPr>
            <a:r>
              <a:rPr lang="en-US" sz="1600" b="1" i="1" dirty="0">
                <a:latin typeface="Times New Roman" panose="02020603050405020304" pitchFamily="18" charset="0"/>
                <a:ea typeface="Calibri" panose="020F0502020204030204" pitchFamily="34" charset="0"/>
                <a:cs typeface="Times New Roman" panose="02020603050405020304" pitchFamily="18" charset="0"/>
              </a:rPr>
              <a:t>Solution barrier 1: Lack of reliable infrastructure</a:t>
            </a:r>
            <a:r>
              <a:rPr lang="en-US" sz="1600" b="1" dirty="0">
                <a:latin typeface="Times New Roman" panose="02020603050405020304" pitchFamily="18" charset="0"/>
                <a:ea typeface="Calibri" panose="020F0502020204030204" pitchFamily="34" charset="0"/>
                <a:cs typeface="Times New Roman" panose="02020603050405020304" pitchFamily="18" charset="0"/>
              </a:rPr>
              <a:t>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Providing the community-based digital-literacy workshops and user-friendly tutorials signifies the improvement of uptake of digital health tools (Borges do Nascimento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Integrating adaptive and gamified feedback mechanism ensures a multi-stakeholder governance.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3810000" y="6451193"/>
            <a:ext cx="2146742"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a:t>
            </a:r>
            <a:r>
              <a:rPr lang="en-IN" dirty="0" err="1">
                <a:latin typeface="Times New Roman" panose="02020603050405020304" pitchFamily="18" charset="0"/>
                <a:ea typeface="Calibri" panose="020F0502020204030204" pitchFamily="34" charset="0"/>
              </a:rPr>
              <a:t>Researchgate</a:t>
            </a:r>
            <a:r>
              <a:rPr lang="en-IN" dirty="0">
                <a:latin typeface="Times New Roman" panose="02020603050405020304" pitchFamily="18" charset="0"/>
                <a:ea typeface="Calibri" panose="020F0502020204030204" pitchFamily="34" charset="0"/>
              </a:rPr>
              <a:t>, 2023)</a:t>
            </a:r>
            <a:endParaRPr lang="en-US" dirty="0"/>
          </a:p>
        </p:txBody>
      </p:sp>
      <p:sp>
        <p:nvSpPr>
          <p:cNvPr id="7" name="Rectangle 6"/>
          <p:cNvSpPr/>
          <p:nvPr/>
        </p:nvSpPr>
        <p:spPr>
          <a:xfrm>
            <a:off x="6397052" y="4594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spTree>
    <p:extLst>
      <p:ext uri="{BB962C8B-B14F-4D97-AF65-F5344CB8AC3E}">
        <p14:creationId xmlns:p14="http://schemas.microsoft.com/office/powerpoint/2010/main" val="31585580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6D4D5"/>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37353"/>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Solution Barrier 2 </a:t>
            </a:r>
            <a:endParaRPr lang="en-US" sz="3200" dirty="0"/>
          </a:p>
        </p:txBody>
      </p:sp>
      <p:sp>
        <p:nvSpPr>
          <p:cNvPr id="3" name="Content Placeholder 2"/>
          <p:cNvSpPr>
            <a:spLocks noGrp="1"/>
          </p:cNvSpPr>
          <p:nvPr>
            <p:ph idx="1"/>
          </p:nvPr>
        </p:nvSpPr>
        <p:spPr>
          <a:xfrm>
            <a:off x="762000" y="1676400"/>
            <a:ext cx="4724400" cy="3913188"/>
          </a:xfrm>
        </p:spPr>
        <p:txBody>
          <a:bodyPr>
            <a:normAutofit/>
          </a:bodyPr>
          <a:lstStyle/>
          <a:p>
            <a:pPr marL="0" indent="0" algn="ctr">
              <a:lnSpc>
                <a:spcPct val="150000"/>
              </a:lnSpc>
              <a:spcAft>
                <a:spcPts val="800"/>
              </a:spcAft>
              <a:buNone/>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Implement structured digital training and patient onboarding programs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Conduct step-by-step tutorials for using the platform, both in-person and online.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Provide 24/7 tech support via chat, call, or video assistance to guide users.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Develop simplified user interfaces with intuitive icons, voice commands, and minimal navigation complexity.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4" name="Picture 3">
            <a:extLst>
              <a:ext uri="{FF2B5EF4-FFF2-40B4-BE49-F238E27FC236}">
                <a16:creationId xmlns:a16="http://schemas.microsoft.com/office/drawing/2014/main" id="{557B9F7B-A769-4224-A6B1-108DF0AA8D67}"/>
              </a:ext>
            </a:extLst>
          </p:cNvPr>
          <p:cNvPicPr>
            <a:picLocks noChangeAspect="1"/>
          </p:cNvPicPr>
          <p:nvPr/>
        </p:nvPicPr>
        <p:blipFill>
          <a:blip r:embed="rId2"/>
          <a:stretch>
            <a:fillRect/>
          </a:stretch>
        </p:blipFill>
        <p:spPr>
          <a:xfrm>
            <a:off x="6172200" y="1850898"/>
            <a:ext cx="5257800" cy="3430715"/>
          </a:xfrm>
          <a:prstGeom prst="rect">
            <a:avLst/>
          </a:prstGeom>
        </p:spPr>
      </p:pic>
    </p:spTree>
    <p:extLst>
      <p:ext uri="{BB962C8B-B14F-4D97-AF65-F5344CB8AC3E}">
        <p14:creationId xmlns:p14="http://schemas.microsoft.com/office/powerpoint/2010/main" val="19145688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63DB9D"/>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67747" y="437353"/>
            <a:ext cx="10515600" cy="838200"/>
          </a:xfrm>
        </p:spPr>
        <p:txBody>
          <a:bodyPr>
            <a:normAutofit/>
          </a:bodyPr>
          <a:lstStyle/>
          <a:p>
            <a:pPr algn="ctr"/>
            <a:r>
              <a:rPr lang="en-US" sz="3200" b="1" dirty="0">
                <a:latin typeface="Times New Roman" panose="02020603050405020304" pitchFamily="18" charset="0"/>
                <a:ea typeface="Calibri" panose="020F0502020204030204" pitchFamily="34" charset="0"/>
              </a:rPr>
              <a:t>Solution Barrier 3 </a:t>
            </a:r>
            <a:endParaRPr lang="en-US" sz="3200" dirty="0"/>
          </a:p>
        </p:txBody>
      </p:sp>
      <p:sp>
        <p:nvSpPr>
          <p:cNvPr id="3" name="Content Placeholder 2"/>
          <p:cNvSpPr>
            <a:spLocks noGrp="1"/>
          </p:cNvSpPr>
          <p:nvPr>
            <p:ph idx="1"/>
          </p:nvPr>
        </p:nvSpPr>
        <p:spPr>
          <a:xfrm>
            <a:off x="990600" y="1305918"/>
            <a:ext cx="10515600" cy="2123082"/>
          </a:xfrm>
        </p:spPr>
        <p:txBody>
          <a:bodyPr>
            <a:normAutofit/>
          </a:bodyPr>
          <a:lstStyle/>
          <a:p>
            <a:pPr marL="0" indent="0" algn="ctr">
              <a:lnSpc>
                <a:spcPct val="150000"/>
              </a:lnSpc>
              <a:spcAft>
                <a:spcPts val="800"/>
              </a:spcAft>
              <a:buNone/>
            </a:pPr>
            <a:r>
              <a:rPr lang="en-US" sz="1600" b="1" i="1" dirty="0">
                <a:latin typeface="Times New Roman" panose="02020603050405020304" pitchFamily="18" charset="0"/>
                <a:ea typeface="Calibri" panose="020F0502020204030204" pitchFamily="34" charset="0"/>
                <a:cs typeface="Times New Roman" panose="02020603050405020304" pitchFamily="18" charset="0"/>
              </a:rPr>
              <a:t>Facilitate device access and internet connectivity for underserved patients.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Partner with healthcare providers or NGOs to supply tablets or smartphones for home rehab.</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Offer low-bandwidth versions of the platform to accommodate slow or intermittent internet connections.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Introduce community hub programs where patients can access devices and Wi-Fi for guided sessions.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4" name="Picture 3">
            <a:extLst>
              <a:ext uri="{FF2B5EF4-FFF2-40B4-BE49-F238E27FC236}">
                <a16:creationId xmlns:a16="http://schemas.microsoft.com/office/drawing/2014/main" id="{70D33A4E-50D4-4DC3-ADDB-9D64083228D7}"/>
              </a:ext>
            </a:extLst>
          </p:cNvPr>
          <p:cNvPicPr>
            <a:picLocks noChangeAspect="1"/>
          </p:cNvPicPr>
          <p:nvPr/>
        </p:nvPicPr>
        <p:blipFill rotWithShape="1">
          <a:blip r:embed="rId2"/>
          <a:srcRect l="3604" r="4504"/>
          <a:stretch/>
        </p:blipFill>
        <p:spPr>
          <a:xfrm>
            <a:off x="6705600" y="3601247"/>
            <a:ext cx="3886200" cy="2819400"/>
          </a:xfrm>
          <a:prstGeom prst="rect">
            <a:avLst/>
          </a:prstGeom>
        </p:spPr>
      </p:pic>
    </p:spTree>
    <p:extLst>
      <p:ext uri="{BB962C8B-B14F-4D97-AF65-F5344CB8AC3E}">
        <p14:creationId xmlns:p14="http://schemas.microsoft.com/office/powerpoint/2010/main" val="309754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267200" y="0"/>
            <a:ext cx="7924800" cy="6858000"/>
          </a:xfrm>
          <a:prstGeom prst="rect">
            <a:avLst/>
          </a:prstGeom>
        </p:spPr>
      </p:pic>
      <p:sp>
        <p:nvSpPr>
          <p:cNvPr id="2" name="Title 1"/>
          <p:cNvSpPr>
            <a:spLocks noGrp="1"/>
          </p:cNvSpPr>
          <p:nvPr>
            <p:ph type="title"/>
          </p:nvPr>
        </p:nvSpPr>
        <p:spPr>
          <a:xfrm>
            <a:off x="457200" y="304800"/>
            <a:ext cx="3657600" cy="1325563"/>
          </a:xfrm>
        </p:spPr>
        <p:txBody>
          <a:bodyPr>
            <a:normAutofit fontScale="90000"/>
          </a:bodyPr>
          <a:lstStyle/>
          <a:p>
            <a:pPr algn="ctr">
              <a:lnSpc>
                <a:spcPct val="100000"/>
              </a:lnSpc>
            </a:pPr>
            <a:r>
              <a:rPr lang="en-US" sz="2200" b="1" dirty="0">
                <a:latin typeface="Times New Roman" panose="02020603050405020304" pitchFamily="18" charset="0"/>
                <a:cs typeface="Times New Roman" panose="02020603050405020304" pitchFamily="18" charset="0"/>
              </a:rPr>
              <a:t>Describing legal and ethical issues associated with implementation and delivery of digital health interventions</a:t>
            </a:r>
            <a:endParaRPr lang="en-US" sz="2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33400" y="1752600"/>
            <a:ext cx="3276600" cy="4800600"/>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health interventions face privacy and data-protection challenges, including; concerns regarding patient information and algorithmic biases (Hall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2024).</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Regulatory ambiguity remained as a major issue, specifically while interventions qualifies the medical devices under evolving laws and standards.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8991600" y="120134"/>
            <a:ext cx="2884444" cy="369332"/>
          </a:xfrm>
          <a:prstGeom prst="rect">
            <a:avLst/>
          </a:prstGeom>
        </p:spPr>
        <p:txBody>
          <a:bodyPr wrap="none">
            <a:spAutoFit/>
          </a:bodyPr>
          <a:lstStyle/>
          <a:p>
            <a:r>
              <a:rPr lang="en-IN" b="1" dirty="0" err="1">
                <a:solidFill>
                  <a:schemeClr val="bg1"/>
                </a:solidFill>
                <a:latin typeface="Times New Roman" panose="02020603050405020304" pitchFamily="18" charset="0"/>
                <a:ea typeface="Calibri" panose="020F0502020204030204" pitchFamily="34" charset="0"/>
              </a:rPr>
              <a:t>Mahendra</a:t>
            </a:r>
            <a:r>
              <a:rPr lang="en-IN" b="1" dirty="0">
                <a:solidFill>
                  <a:schemeClr val="bg1"/>
                </a:solidFill>
                <a:latin typeface="Times New Roman" panose="02020603050405020304" pitchFamily="18" charset="0"/>
                <a:ea typeface="Calibri" panose="020F0502020204030204" pitchFamily="34" charset="0"/>
              </a:rPr>
              <a:t> </a:t>
            </a:r>
            <a:r>
              <a:rPr lang="en-IN" b="1" dirty="0" err="1">
                <a:solidFill>
                  <a:schemeClr val="bg1"/>
                </a:solidFill>
                <a:latin typeface="Times New Roman" panose="02020603050405020304" pitchFamily="18" charset="0"/>
                <a:ea typeface="Calibri" panose="020F0502020204030204" pitchFamily="34" charset="0"/>
              </a:rPr>
              <a:t>Vadhel</a:t>
            </a:r>
            <a:r>
              <a:rPr lang="en-IN" b="1" dirty="0">
                <a:solidFill>
                  <a:schemeClr val="bg1"/>
                </a:solidFill>
                <a:latin typeface="Times New Roman" panose="02020603050405020304" pitchFamily="18" charset="0"/>
                <a:ea typeface="Calibri" panose="020F0502020204030204" pitchFamily="34" charset="0"/>
              </a:rPr>
              <a:t>, 2430466</a:t>
            </a:r>
            <a:endParaRPr lang="en-US" dirty="0">
              <a:solidFill>
                <a:schemeClr val="bg1"/>
              </a:solidFill>
            </a:endParaRPr>
          </a:p>
        </p:txBody>
      </p:sp>
    </p:spTree>
    <p:extLst>
      <p:ext uri="{BB962C8B-B14F-4D97-AF65-F5344CB8AC3E}">
        <p14:creationId xmlns:p14="http://schemas.microsoft.com/office/powerpoint/2010/main" val="9340771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4CC1B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533400"/>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Legal Issues in Digital Health Interventions</a:t>
            </a:r>
            <a:endParaRPr lang="en-US" sz="3200" dirty="0"/>
          </a:p>
        </p:txBody>
      </p:sp>
      <p:sp>
        <p:nvSpPr>
          <p:cNvPr id="3" name="Content Placeholder 2"/>
          <p:cNvSpPr>
            <a:spLocks noGrp="1"/>
          </p:cNvSpPr>
          <p:nvPr>
            <p:ph idx="1"/>
          </p:nvPr>
        </p:nvSpPr>
        <p:spPr>
          <a:xfrm>
            <a:off x="6477000" y="1600200"/>
            <a:ext cx="5334000" cy="4575175"/>
          </a:xfrm>
        </p:spPr>
        <p:txBody>
          <a:bodyPr>
            <a:normAutofit lnSpcReduction="10000"/>
          </a:bodyPr>
          <a:lstStyle/>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Data Privacy &amp; Protection</a:t>
            </a:r>
            <a:r>
              <a:rPr lang="en-US" sz="1600" dirty="0">
                <a:latin typeface="Times New Roman" panose="02020603050405020304" pitchFamily="18" charset="0"/>
                <a:ea typeface="Calibri" panose="020F0502020204030204" pitchFamily="34" charset="0"/>
                <a:cs typeface="Times New Roman" panose="02020603050405020304" pitchFamily="18" charset="0"/>
              </a:rPr>
              <a:t>: Compliance with laws like HIPAA (USA) and GDPR (EU) is mandatory to protect patient information (Hiscock,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Medical Device Regulation</a:t>
            </a:r>
            <a:r>
              <a:rPr lang="en-US" sz="1600" dirty="0">
                <a:latin typeface="Times New Roman" panose="02020603050405020304" pitchFamily="18" charset="0"/>
                <a:ea typeface="Calibri" panose="020F0502020204030204" pitchFamily="34" charset="0"/>
                <a:cs typeface="Times New Roman" panose="02020603050405020304" pitchFamily="18" charset="0"/>
              </a:rPr>
              <a:t>: Platforms may be classified as medical devices, requiring FDA/CE approvals before clinical deployment.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Liability &amp; Malpractice</a:t>
            </a:r>
            <a:r>
              <a:rPr lang="en-US" sz="1600" dirty="0">
                <a:latin typeface="Times New Roman" panose="02020603050405020304" pitchFamily="18" charset="0"/>
                <a:ea typeface="Calibri" panose="020F0502020204030204" pitchFamily="34" charset="0"/>
                <a:cs typeface="Times New Roman" panose="02020603050405020304" pitchFamily="18" charset="0"/>
              </a:rPr>
              <a:t>: Determining responsibility if a patient suffers harm due to incorrect AI recommendations or software malfunction (Hiscock, 2022).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Intellectual Property</a:t>
            </a:r>
            <a:r>
              <a:rPr lang="en-US" sz="1600" dirty="0">
                <a:latin typeface="Times New Roman" panose="02020603050405020304" pitchFamily="18" charset="0"/>
                <a:ea typeface="Calibri" panose="020F0502020204030204" pitchFamily="34" charset="0"/>
                <a:cs typeface="Times New Roman" panose="02020603050405020304" pitchFamily="18" charset="0"/>
              </a:rPr>
              <a:t>: Protecting proprietary algorithms and software code while ensuring transparency and reproducibility.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4" name="Picture 3">
            <a:extLst>
              <a:ext uri="{FF2B5EF4-FFF2-40B4-BE49-F238E27FC236}">
                <a16:creationId xmlns:a16="http://schemas.microsoft.com/office/drawing/2014/main" id="{5D15497D-EA19-4EBA-96F4-92542FB761B8}"/>
              </a:ext>
            </a:extLst>
          </p:cNvPr>
          <p:cNvPicPr>
            <a:picLocks noChangeAspect="1"/>
          </p:cNvPicPr>
          <p:nvPr/>
        </p:nvPicPr>
        <p:blipFill rotWithShape="1">
          <a:blip r:embed="rId2"/>
          <a:srcRect l="2500" t="4549" r="2500" b="4551"/>
          <a:stretch/>
        </p:blipFill>
        <p:spPr>
          <a:xfrm>
            <a:off x="457199" y="2184838"/>
            <a:ext cx="5679559" cy="2768162"/>
          </a:xfrm>
          <a:prstGeom prst="rect">
            <a:avLst/>
          </a:prstGeom>
        </p:spPr>
      </p:pic>
    </p:spTree>
    <p:extLst>
      <p:ext uri="{BB962C8B-B14F-4D97-AF65-F5344CB8AC3E}">
        <p14:creationId xmlns:p14="http://schemas.microsoft.com/office/powerpoint/2010/main" val="24455672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533400"/>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Ethical Issues in Digital Health Interventions</a:t>
            </a:r>
            <a:endParaRPr lang="en-US" sz="3200" dirty="0"/>
          </a:p>
        </p:txBody>
      </p:sp>
      <p:sp>
        <p:nvSpPr>
          <p:cNvPr id="3" name="Content Placeholder 2"/>
          <p:cNvSpPr>
            <a:spLocks noGrp="1"/>
          </p:cNvSpPr>
          <p:nvPr>
            <p:ph idx="1"/>
          </p:nvPr>
        </p:nvSpPr>
        <p:spPr>
          <a:xfrm>
            <a:off x="838200" y="2133600"/>
            <a:ext cx="10515600" cy="31273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Informed Consent</a:t>
            </a:r>
            <a:r>
              <a:rPr lang="en-US" sz="1600" dirty="0">
                <a:latin typeface="Times New Roman" panose="02020603050405020304" pitchFamily="18" charset="0"/>
                <a:ea typeface="Calibri" panose="020F0502020204030204" pitchFamily="34" charset="0"/>
                <a:cs typeface="Times New Roman" panose="02020603050405020304" pitchFamily="18" charset="0"/>
              </a:rPr>
              <a:t>: Patients must understand risks, benefits, and data use before using digital therapy (Southwick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Equity &amp; Accessibility</a:t>
            </a:r>
            <a:r>
              <a:rPr lang="en-US" sz="1600" dirty="0">
                <a:latin typeface="Times New Roman" panose="02020603050405020304" pitchFamily="18" charset="0"/>
                <a:ea typeface="Calibri" panose="020F0502020204030204" pitchFamily="34" charset="0"/>
                <a:cs typeface="Times New Roman" panose="02020603050405020304" pitchFamily="18" charset="0"/>
              </a:rPr>
              <a:t>: Risk of digital exclusion for older adults, low-income, or rural populations without devices or internet.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Bias &amp; Algorithmic</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b="1" i="1" dirty="0">
                <a:latin typeface="Times New Roman" panose="02020603050405020304" pitchFamily="18" charset="0"/>
                <a:ea typeface="Calibri" panose="020F0502020204030204" pitchFamily="34" charset="0"/>
                <a:cs typeface="Times New Roman" panose="02020603050405020304" pitchFamily="18" charset="0"/>
              </a:rPr>
              <a:t>Fairness</a:t>
            </a:r>
            <a:r>
              <a:rPr lang="en-US" sz="1600" dirty="0">
                <a:latin typeface="Times New Roman" panose="02020603050405020304" pitchFamily="18" charset="0"/>
                <a:ea typeface="Calibri" panose="020F0502020204030204" pitchFamily="34" charset="0"/>
                <a:cs typeface="Times New Roman" panose="02020603050405020304" pitchFamily="18" charset="0"/>
              </a:rPr>
              <a:t>: AI algorithms may reinforce health disparities if trained on non-representative datasets (Arora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Patient Autonomy</a:t>
            </a:r>
            <a:r>
              <a:rPr lang="en-US" sz="1600" dirty="0">
                <a:latin typeface="Times New Roman" panose="02020603050405020304" pitchFamily="18" charset="0"/>
                <a:ea typeface="Calibri" panose="020F0502020204030204" pitchFamily="34" charset="0"/>
                <a:cs typeface="Times New Roman" panose="02020603050405020304" pitchFamily="18" charset="0"/>
              </a:rPr>
              <a:t>: Overreliance on automated systems may reduce patient engagement and self-management capacity.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spTree>
    <p:extLst>
      <p:ext uri="{BB962C8B-B14F-4D97-AF65-F5344CB8AC3E}">
        <p14:creationId xmlns:p14="http://schemas.microsoft.com/office/powerpoint/2010/main" val="32367914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19435" y="497294"/>
            <a:ext cx="7543800" cy="930275"/>
          </a:xfrm>
        </p:spPr>
        <p:txBody>
          <a:bodyPr>
            <a:noAutofit/>
          </a:bodyPr>
          <a:lstStyle/>
          <a:p>
            <a:pPr algn="ctr">
              <a:lnSpc>
                <a:spcPct val="100000"/>
              </a:lnSpc>
            </a:pPr>
            <a:r>
              <a:rPr lang="en-US" sz="2800" b="1" dirty="0">
                <a:latin typeface="Times New Roman" panose="02020603050405020304" pitchFamily="18" charset="0"/>
                <a:cs typeface="Times New Roman" panose="02020603050405020304" pitchFamily="18" charset="0"/>
              </a:rPr>
              <a:t>Addressing the legal and ethical issues</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324600" y="2590800"/>
            <a:ext cx="5284304" cy="2743200"/>
          </a:xfrm>
        </p:spPr>
        <p:txBody>
          <a:bodyPr>
            <a:normAutofit/>
          </a:bodyPr>
          <a:lstStyle/>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We will apply the clear data-governance framework for ensuring that users health-data has been encrypted.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We will obtain the informed consent with transparent communication of data use and 3</a:t>
            </a:r>
            <a:r>
              <a:rPr lang="en-US" sz="1800" baseline="30000" dirty="0">
                <a:latin typeface="Times New Roman" panose="02020603050405020304" pitchFamily="18" charset="0"/>
                <a:ea typeface="Calibri" panose="020F0502020204030204" pitchFamily="34" charset="0"/>
                <a:cs typeface="Times New Roman" panose="02020603050405020304" pitchFamily="18" charset="0"/>
              </a:rPr>
              <a:t>rd</a:t>
            </a:r>
            <a:r>
              <a:rPr lang="en-US" sz="1800" dirty="0">
                <a:latin typeface="Times New Roman" panose="02020603050405020304" pitchFamily="18" charset="0"/>
                <a:ea typeface="Calibri" panose="020F0502020204030204" pitchFamily="34" charset="0"/>
                <a:cs typeface="Times New Roman" panose="02020603050405020304" pitchFamily="18" charset="0"/>
              </a:rPr>
              <a:t> party sharing (</a:t>
            </a:r>
            <a:r>
              <a:rPr lang="en-US" sz="1800" dirty="0" err="1">
                <a:latin typeface="Times New Roman" panose="02020603050405020304" pitchFamily="18" charset="0"/>
                <a:ea typeface="Calibri" panose="020F0502020204030204" pitchFamily="34" charset="0"/>
                <a:cs typeface="Times New Roman" panose="02020603050405020304" pitchFamily="18" charset="0"/>
              </a:rPr>
              <a:t>Karacic</a:t>
            </a:r>
            <a:r>
              <a:rPr lang="en-US" sz="1800" dirty="0">
                <a:latin typeface="Times New Roman" panose="02020603050405020304" pitchFamily="18" charset="0"/>
                <a:ea typeface="Calibri" panose="020F0502020204030204" pitchFamily="34" charset="0"/>
                <a:cs typeface="Times New Roman" panose="02020603050405020304" pitchFamily="18" charset="0"/>
              </a:rPr>
              <a:t>-Zanetti, 2025).</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1035631" y="2029232"/>
            <a:ext cx="5055704" cy="3866336"/>
          </a:xfrm>
          <a:prstGeom prst="rect">
            <a:avLst/>
          </a:prstGeom>
        </p:spPr>
      </p:pic>
      <p:sp>
        <p:nvSpPr>
          <p:cNvPr id="6" name="Rectangle 5"/>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spTree>
    <p:extLst>
      <p:ext uri="{BB962C8B-B14F-4D97-AF65-F5344CB8AC3E}">
        <p14:creationId xmlns:p14="http://schemas.microsoft.com/office/powerpoint/2010/main" val="34527982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01675"/>
          </a:xfrm>
        </p:spPr>
        <p:txBody>
          <a:bodyPr>
            <a:normAutofit/>
          </a:bodyPr>
          <a:lstStyle/>
          <a:p>
            <a:pPr algn="ctr"/>
            <a:r>
              <a:rPr lang="en-US" sz="3200" b="1" dirty="0">
                <a:latin typeface="Times New Roman" panose="02020603050405020304" pitchFamily="18" charset="0"/>
                <a:ea typeface="Calibri" panose="020F0502020204030204" pitchFamily="34" charset="0"/>
              </a:rPr>
              <a:t>Legal Issues</a:t>
            </a:r>
            <a:endParaRPr lang="en-US" sz="3200" dirty="0"/>
          </a:p>
        </p:txBody>
      </p:sp>
      <p:sp>
        <p:nvSpPr>
          <p:cNvPr id="3" name="Content Placeholder 2"/>
          <p:cNvSpPr>
            <a:spLocks noGrp="1"/>
          </p:cNvSpPr>
          <p:nvPr>
            <p:ph idx="1"/>
          </p:nvPr>
        </p:nvSpPr>
        <p:spPr>
          <a:xfrm>
            <a:off x="845976" y="1066800"/>
            <a:ext cx="10515600" cy="26701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Data Privacy &amp; Security</a:t>
            </a:r>
            <a:r>
              <a:rPr lang="en-US" sz="1600" dirty="0">
                <a:latin typeface="Times New Roman" panose="02020603050405020304" pitchFamily="18" charset="0"/>
                <a:ea typeface="Calibri" panose="020F0502020204030204" pitchFamily="34" charset="0"/>
                <a:cs typeface="Times New Roman" panose="02020603050405020304" pitchFamily="18" charset="0"/>
              </a:rPr>
              <a:t>: Platforms must comply with HIPAA (USA), GDPR (EU), and protecting sensitive patient data (Southwick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Medical Device Regula</a:t>
            </a:r>
            <a:r>
              <a:rPr lang="en-US" sz="1600" dirty="0">
                <a:latin typeface="Times New Roman" panose="02020603050405020304" pitchFamily="18" charset="0"/>
                <a:ea typeface="Calibri" panose="020F0502020204030204" pitchFamily="34" charset="0"/>
                <a:cs typeface="Times New Roman" panose="02020603050405020304" pitchFamily="18" charset="0"/>
              </a:rPr>
              <a:t>tion: Digital physiotherapy apps may be classified as medical devices, requiring FDA or CE approval.</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Liability &amp; Accountability</a:t>
            </a:r>
            <a:r>
              <a:rPr lang="en-US" sz="1600" dirty="0">
                <a:latin typeface="Times New Roman" panose="02020603050405020304" pitchFamily="18" charset="0"/>
                <a:ea typeface="Calibri" panose="020F0502020204030204" pitchFamily="34" charset="0"/>
                <a:cs typeface="Times New Roman" panose="02020603050405020304" pitchFamily="18" charset="0"/>
              </a:rPr>
              <a:t>: Clarifying responsibility is critical when AI-guided rehab recommendations lead to patient harm.</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4" name="Picture 3">
            <a:extLst>
              <a:ext uri="{FF2B5EF4-FFF2-40B4-BE49-F238E27FC236}">
                <a16:creationId xmlns:a16="http://schemas.microsoft.com/office/drawing/2014/main" id="{20844F11-87BB-4600-8034-C1902F81B171}"/>
              </a:ext>
            </a:extLst>
          </p:cNvPr>
          <p:cNvPicPr>
            <a:picLocks noChangeAspect="1"/>
          </p:cNvPicPr>
          <p:nvPr/>
        </p:nvPicPr>
        <p:blipFill>
          <a:blip r:embed="rId2"/>
          <a:stretch>
            <a:fillRect/>
          </a:stretch>
        </p:blipFill>
        <p:spPr>
          <a:xfrm>
            <a:off x="5638800" y="3559175"/>
            <a:ext cx="4400550" cy="2933700"/>
          </a:xfrm>
          <a:prstGeom prst="rect">
            <a:avLst/>
          </a:prstGeom>
        </p:spPr>
      </p:pic>
    </p:spTree>
    <p:extLst>
      <p:ext uri="{BB962C8B-B14F-4D97-AF65-F5344CB8AC3E}">
        <p14:creationId xmlns:p14="http://schemas.microsoft.com/office/powerpoint/2010/main" val="38003372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54075"/>
          </a:xfrm>
        </p:spPr>
        <p:txBody>
          <a:bodyPr>
            <a:normAutofit/>
          </a:bodyPr>
          <a:lstStyle/>
          <a:p>
            <a:pPr algn="ctr"/>
            <a:r>
              <a:rPr lang="en-US" sz="3200" b="1" dirty="0">
                <a:latin typeface="Times New Roman" panose="02020603050405020304" pitchFamily="18" charset="0"/>
                <a:ea typeface="Calibri" panose="020F0502020204030204" pitchFamily="34" charset="0"/>
              </a:rPr>
              <a:t>Ethical Issues</a:t>
            </a:r>
            <a:endParaRPr lang="en-US" sz="3200" dirty="0"/>
          </a:p>
        </p:txBody>
      </p:sp>
      <p:sp>
        <p:nvSpPr>
          <p:cNvPr id="3" name="Content Placeholder 2"/>
          <p:cNvSpPr>
            <a:spLocks noGrp="1"/>
          </p:cNvSpPr>
          <p:nvPr>
            <p:ph idx="1"/>
          </p:nvPr>
        </p:nvSpPr>
        <p:spPr>
          <a:xfrm>
            <a:off x="6974633" y="1925323"/>
            <a:ext cx="4379167" cy="395580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Confidentiality Breaches</a:t>
            </a:r>
            <a:r>
              <a:rPr lang="en-US" sz="1600" dirty="0">
                <a:latin typeface="Times New Roman" panose="02020603050405020304" pitchFamily="18" charset="0"/>
                <a:ea typeface="Calibri" panose="020F0502020204030204" pitchFamily="34" charset="0"/>
                <a:cs typeface="Times New Roman" panose="02020603050405020304" pitchFamily="18" charset="0"/>
              </a:rPr>
              <a:t>: Risk of unauthorized access to sensitive patient health data.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Digital Equity</a:t>
            </a:r>
            <a:r>
              <a:rPr lang="en-US" sz="1600" dirty="0">
                <a:latin typeface="Times New Roman" panose="02020603050405020304" pitchFamily="18" charset="0"/>
                <a:ea typeface="Calibri" panose="020F0502020204030204" pitchFamily="34" charset="0"/>
                <a:cs typeface="Times New Roman" panose="02020603050405020304" pitchFamily="18" charset="0"/>
              </a:rPr>
              <a:t>: Potential exclusion of older adults or low-income patients without device or internet access (Arora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Informed Decision-Making</a:t>
            </a:r>
            <a:r>
              <a:rPr lang="en-US" sz="1600" dirty="0">
                <a:latin typeface="Times New Roman" panose="02020603050405020304" pitchFamily="18" charset="0"/>
                <a:ea typeface="Calibri" panose="020F0502020204030204" pitchFamily="34" charset="0"/>
                <a:cs typeface="Times New Roman" panose="02020603050405020304" pitchFamily="18" charset="0"/>
              </a:rPr>
              <a:t>: Patients may struggle to understand complex AI-based therapy recommendations.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9144000" y="68021"/>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5" name="Picture 4">
            <a:extLst>
              <a:ext uri="{FF2B5EF4-FFF2-40B4-BE49-F238E27FC236}">
                <a16:creationId xmlns:a16="http://schemas.microsoft.com/office/drawing/2014/main" id="{6A63E925-391D-4364-9117-3184D44D3643}"/>
              </a:ext>
            </a:extLst>
          </p:cNvPr>
          <p:cNvPicPr>
            <a:picLocks noChangeAspect="1"/>
          </p:cNvPicPr>
          <p:nvPr/>
        </p:nvPicPr>
        <p:blipFill>
          <a:blip r:embed="rId2"/>
          <a:stretch>
            <a:fillRect/>
          </a:stretch>
        </p:blipFill>
        <p:spPr>
          <a:xfrm>
            <a:off x="1143000" y="1987792"/>
            <a:ext cx="5293567" cy="383087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33708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57200"/>
            <a:ext cx="10515600" cy="854075"/>
          </a:xfrm>
        </p:spPr>
        <p:txBody>
          <a:bodyPr>
            <a:normAutofit/>
          </a:bodyPr>
          <a:lstStyle/>
          <a:p>
            <a:pPr algn="ctr"/>
            <a:r>
              <a:rPr lang="en-US" sz="3200" b="1" dirty="0">
                <a:latin typeface="Times New Roman" panose="02020603050405020304" pitchFamily="18" charset="0"/>
                <a:ea typeface="Calibri" panose="020F0502020204030204" pitchFamily="34" charset="0"/>
              </a:rPr>
              <a:t>Implementation Considerations</a:t>
            </a:r>
            <a:endParaRPr lang="en-US" sz="3200" dirty="0"/>
          </a:p>
        </p:txBody>
      </p:sp>
      <p:sp>
        <p:nvSpPr>
          <p:cNvPr id="3" name="Content Placeholder 2"/>
          <p:cNvSpPr>
            <a:spLocks noGrp="1"/>
          </p:cNvSpPr>
          <p:nvPr>
            <p:ph idx="1"/>
          </p:nvPr>
        </p:nvSpPr>
        <p:spPr>
          <a:xfrm>
            <a:off x="850641" y="1600200"/>
            <a:ext cx="10515600" cy="16033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Patient Autonomy</a:t>
            </a:r>
            <a:r>
              <a:rPr lang="en-US" sz="1600" dirty="0">
                <a:latin typeface="Times New Roman" panose="02020603050405020304" pitchFamily="18" charset="0"/>
                <a:ea typeface="Calibri" panose="020F0502020204030204" pitchFamily="34" charset="0"/>
                <a:cs typeface="Times New Roman" panose="02020603050405020304" pitchFamily="18" charset="0"/>
              </a:rPr>
              <a:t>: Avoid over-reliance on AI; encourage active self-management and engagement.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Transparency</a:t>
            </a:r>
            <a:r>
              <a:rPr lang="en-US" sz="1600" dirty="0">
                <a:latin typeface="Times New Roman" panose="02020603050405020304" pitchFamily="18" charset="0"/>
                <a:ea typeface="Calibri" panose="020F0502020204030204" pitchFamily="34" charset="0"/>
                <a:cs typeface="Times New Roman" panose="02020603050405020304" pitchFamily="18" charset="0"/>
              </a:rPr>
              <a:t>: Patients should know how data is collected, stored, and used for therapy decisions (Arora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2023).</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Professional Responsibility</a:t>
            </a:r>
            <a:r>
              <a:rPr lang="en-US" sz="1600" dirty="0">
                <a:latin typeface="Times New Roman" panose="02020603050405020304" pitchFamily="18" charset="0"/>
                <a:ea typeface="Calibri" panose="020F0502020204030204" pitchFamily="34" charset="0"/>
                <a:cs typeface="Times New Roman" panose="02020603050405020304" pitchFamily="18" charset="0"/>
              </a:rPr>
              <a:t>: Clinicians must supervise digital therapy and verify AI-generated recommendations.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9067800" y="0"/>
            <a:ext cx="2884444" cy="369332"/>
          </a:xfrm>
          <a:prstGeom prst="rect">
            <a:avLst/>
          </a:prstGeom>
        </p:spPr>
        <p:txBody>
          <a:bodyPr wrap="none">
            <a:spAutoFit/>
          </a:bodyPr>
          <a:lstStyle/>
          <a:p>
            <a:r>
              <a:rPr lang="en-IN" b="1" dirty="0" err="1">
                <a:latin typeface="Times New Roman" panose="02020603050405020304" pitchFamily="18" charset="0"/>
                <a:ea typeface="Calibri" panose="020F0502020204030204" pitchFamily="34" charset="0"/>
              </a:rPr>
              <a:t>Mahendra</a:t>
            </a:r>
            <a:r>
              <a:rPr lang="en-IN" b="1" dirty="0">
                <a:latin typeface="Times New Roman" panose="02020603050405020304" pitchFamily="18" charset="0"/>
                <a:ea typeface="Calibri" panose="020F0502020204030204" pitchFamily="34" charset="0"/>
              </a:rPr>
              <a:t> </a:t>
            </a:r>
            <a:r>
              <a:rPr lang="en-IN" b="1" dirty="0" err="1">
                <a:latin typeface="Times New Roman" panose="02020603050405020304" pitchFamily="18" charset="0"/>
                <a:ea typeface="Calibri" panose="020F0502020204030204" pitchFamily="34" charset="0"/>
              </a:rPr>
              <a:t>Vadhel</a:t>
            </a:r>
            <a:r>
              <a:rPr lang="en-IN" b="1" dirty="0">
                <a:latin typeface="Times New Roman" panose="02020603050405020304" pitchFamily="18" charset="0"/>
                <a:ea typeface="Calibri" panose="020F0502020204030204" pitchFamily="34" charset="0"/>
              </a:rPr>
              <a:t>, 2430466</a:t>
            </a:r>
            <a:endParaRPr lang="en-US" dirty="0"/>
          </a:p>
        </p:txBody>
      </p:sp>
      <p:pic>
        <p:nvPicPr>
          <p:cNvPr id="5" name="Picture 4">
            <a:extLst>
              <a:ext uri="{FF2B5EF4-FFF2-40B4-BE49-F238E27FC236}">
                <a16:creationId xmlns:a16="http://schemas.microsoft.com/office/drawing/2014/main" id="{AF4DADB8-582B-429E-80E4-158BC6E3B57A}"/>
              </a:ext>
            </a:extLst>
          </p:cNvPr>
          <p:cNvPicPr>
            <a:picLocks noChangeAspect="1"/>
          </p:cNvPicPr>
          <p:nvPr/>
        </p:nvPicPr>
        <p:blipFill>
          <a:blip r:embed="rId2"/>
          <a:stretch>
            <a:fillRect/>
          </a:stretch>
        </p:blipFill>
        <p:spPr>
          <a:xfrm>
            <a:off x="5029200" y="3429000"/>
            <a:ext cx="5334000" cy="3046148"/>
          </a:xfrm>
          <a:prstGeom prst="rect">
            <a:avLst/>
          </a:prstGeom>
        </p:spPr>
      </p:pic>
    </p:spTree>
    <p:extLst>
      <p:ext uri="{BB962C8B-B14F-4D97-AF65-F5344CB8AC3E}">
        <p14:creationId xmlns:p14="http://schemas.microsoft.com/office/powerpoint/2010/main" val="19548432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62400" y="152400"/>
            <a:ext cx="4267200" cy="777875"/>
          </a:xfrm>
        </p:spPr>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Benefits </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47700" y="1447800"/>
            <a:ext cx="4648200" cy="4351338"/>
          </a:xfrm>
        </p:spPr>
        <p:txBody>
          <a:bodyPr>
            <a:normAutofit/>
          </a:bodyPr>
          <a:lstStyle/>
          <a:p>
            <a:pPr marL="0" indent="0" algn="ctr">
              <a:lnSpc>
                <a:spcPct val="150000"/>
              </a:lnSpc>
              <a:spcAft>
                <a:spcPts val="800"/>
              </a:spcAft>
              <a:buNone/>
            </a:pPr>
            <a:r>
              <a:rPr lang="en-US" sz="1600" b="1" i="1" dirty="0">
                <a:latin typeface="Times New Roman" panose="02020603050405020304" pitchFamily="18" charset="0"/>
                <a:ea typeface="Calibri" panose="020F0502020204030204" pitchFamily="34" charset="0"/>
                <a:cs typeface="Times New Roman" panose="02020603050405020304" pitchFamily="18" charset="0"/>
              </a:rPr>
              <a:t>Outlining the potential benefits of selected digital health promotion interventions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self-management interventions for chronic low back pain have reflected moderated effects on pain intensity.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Use of the digital therapeutic care apps for non-acute low back pain has been proven to be highly cost effective with </a:t>
            </a:r>
            <a:r>
              <a:rPr lang="en-US" sz="1600" dirty="0" err="1">
                <a:latin typeface="Times New Roman" panose="02020603050405020304" pitchFamily="18" charset="0"/>
                <a:ea typeface="Calibri" panose="020F0502020204030204" pitchFamily="34" charset="0"/>
                <a:cs typeface="Times New Roman" panose="02020603050405020304" pitchFamily="18" charset="0"/>
              </a:rPr>
              <a:t>ICER</a:t>
            </a:r>
            <a:r>
              <a:rPr lang="en-US" sz="1600" dirty="0">
                <a:latin typeface="Times New Roman" panose="02020603050405020304" pitchFamily="18" charset="0"/>
                <a:ea typeface="Calibri" panose="020F0502020204030204" pitchFamily="34" charset="0"/>
                <a:cs typeface="Times New Roman" panose="02020603050405020304" pitchFamily="18" charset="0"/>
              </a:rPr>
              <a:t> of €5,486 per QALY versus usual care (Lewkowicz, </a:t>
            </a:r>
            <a:r>
              <a:rPr lang="en-US" sz="1600" dirty="0" err="1">
                <a:latin typeface="Times New Roman" panose="02020603050405020304" pitchFamily="18" charset="0"/>
                <a:ea typeface="Calibri" panose="020F0502020204030204" pitchFamily="34" charset="0"/>
                <a:cs typeface="Times New Roman" panose="02020603050405020304" pitchFamily="18" charset="0"/>
              </a:rPr>
              <a:t>Wohlbrandt</a:t>
            </a:r>
            <a:r>
              <a:rPr lang="en-US" sz="1600" dirty="0">
                <a:latin typeface="Times New Roman" panose="02020603050405020304" pitchFamily="18" charset="0"/>
                <a:ea typeface="Calibri" panose="020F0502020204030204" pitchFamily="34" charset="0"/>
                <a:cs typeface="Times New Roman" panose="02020603050405020304" pitchFamily="18" charset="0"/>
              </a:rPr>
              <a:t> and </a:t>
            </a:r>
            <a:r>
              <a:rPr lang="en-US" sz="1600" dirty="0" err="1">
                <a:latin typeface="Times New Roman" panose="02020603050405020304" pitchFamily="18" charset="0"/>
                <a:ea typeface="Calibri" panose="020F0502020204030204" pitchFamily="34" charset="0"/>
                <a:cs typeface="Times New Roman" panose="02020603050405020304" pitchFamily="18" charset="0"/>
              </a:rPr>
              <a:t>Bottinger</a:t>
            </a:r>
            <a:r>
              <a:rPr lang="en-US" sz="1600" dirty="0">
                <a:latin typeface="Times New Roman" panose="02020603050405020304" pitchFamily="18" charset="0"/>
                <a:ea typeface="Calibri" panose="020F0502020204030204" pitchFamily="34" charset="0"/>
                <a:cs typeface="Times New Roman" panose="02020603050405020304" pitchFamily="18" charset="0"/>
              </a:rPr>
              <a:t>, 2022).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5295900" y="1108869"/>
            <a:ext cx="6680200" cy="5029200"/>
          </a:xfrm>
          <a:prstGeom prst="rect">
            <a:avLst/>
          </a:prstGeom>
        </p:spPr>
      </p:pic>
      <p:sp>
        <p:nvSpPr>
          <p:cNvPr id="5" name="Rectangle 4"/>
          <p:cNvSpPr/>
          <p:nvPr/>
        </p:nvSpPr>
        <p:spPr>
          <a:xfrm>
            <a:off x="6755446" y="6316663"/>
            <a:ext cx="2416046" cy="369332"/>
          </a:xfrm>
          <a:prstGeom prst="rect">
            <a:avLst/>
          </a:prstGeom>
        </p:spPr>
        <p:txBody>
          <a:bodyPr wrap="none">
            <a:spAutoFit/>
          </a:bodyPr>
          <a:lstStyle/>
          <a:p>
            <a:r>
              <a:rPr lang="en-US" dirty="0">
                <a:latin typeface="Times New Roman" panose="02020603050405020304" pitchFamily="18" charset="0"/>
                <a:ea typeface="Calibri" panose="020F0502020204030204" pitchFamily="34" charset="0"/>
              </a:rPr>
              <a:t>(</a:t>
            </a:r>
            <a:r>
              <a:rPr lang="en-US" dirty="0" err="1">
                <a:latin typeface="Times New Roman" panose="02020603050405020304" pitchFamily="18" charset="0"/>
                <a:ea typeface="Calibri" panose="020F0502020204030204" pitchFamily="34" charset="0"/>
              </a:rPr>
              <a:t>Rohaj</a:t>
            </a:r>
            <a:r>
              <a:rPr lang="en-US" dirty="0">
                <a:latin typeface="Times New Roman" panose="02020603050405020304" pitchFamily="18" charset="0"/>
                <a:ea typeface="Calibri" panose="020F0502020204030204" pitchFamily="34" charset="0"/>
              </a:rPr>
              <a:t> and </a:t>
            </a:r>
            <a:r>
              <a:rPr lang="en-US" dirty="0" err="1">
                <a:latin typeface="Times New Roman" panose="02020603050405020304" pitchFamily="18" charset="0"/>
                <a:ea typeface="Calibri" panose="020F0502020204030204" pitchFamily="34" charset="0"/>
              </a:rPr>
              <a:t>Bulaj</a:t>
            </a:r>
            <a:r>
              <a:rPr lang="en-US" dirty="0">
                <a:latin typeface="Times New Roman" panose="02020603050405020304" pitchFamily="18" charset="0"/>
                <a:ea typeface="Calibri" panose="020F0502020204030204" pitchFamily="34" charset="0"/>
              </a:rPr>
              <a:t>, 2023)</a:t>
            </a:r>
            <a:endParaRPr lang="en-US" dirty="0"/>
          </a:p>
        </p:txBody>
      </p:sp>
      <p:sp>
        <p:nvSpPr>
          <p:cNvPr id="6" name="Rectangle 5"/>
          <p:cNvSpPr/>
          <p:nvPr/>
        </p:nvSpPr>
        <p:spPr>
          <a:xfrm>
            <a:off x="8935700" y="126913"/>
            <a:ext cx="2893100"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Jaykumar</a:t>
            </a:r>
            <a:r>
              <a:rPr lang="en-US" b="1" dirty="0">
                <a:latin typeface="Times New Roman" panose="02020603050405020304" pitchFamily="18" charset="0"/>
                <a:ea typeface="Calibri" panose="020F0502020204030204" pitchFamily="34" charset="0"/>
              </a:rPr>
              <a:t> </a:t>
            </a:r>
            <a:r>
              <a:rPr lang="en-US" b="1" dirty="0" err="1">
                <a:latin typeface="Times New Roman" panose="02020603050405020304" pitchFamily="18" charset="0"/>
                <a:ea typeface="Calibri" panose="020F0502020204030204" pitchFamily="34" charset="0"/>
              </a:rPr>
              <a:t>Thakor</a:t>
            </a:r>
            <a:r>
              <a:rPr lang="en-US" b="1" dirty="0">
                <a:latin typeface="Times New Roman" panose="02020603050405020304" pitchFamily="18" charset="0"/>
                <a:ea typeface="Calibri" panose="020F0502020204030204" pitchFamily="34" charset="0"/>
              </a:rPr>
              <a:t>, 2332485</a:t>
            </a:r>
            <a:endParaRPr lang="en-US" dirty="0"/>
          </a:p>
        </p:txBody>
      </p:sp>
    </p:spTree>
    <p:extLst>
      <p:ext uri="{BB962C8B-B14F-4D97-AF65-F5344CB8AC3E}">
        <p14:creationId xmlns:p14="http://schemas.microsoft.com/office/powerpoint/2010/main" val="19893113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2865" y="521127"/>
            <a:ext cx="10515600" cy="854075"/>
          </a:xfrm>
        </p:spPr>
        <p:txBody>
          <a:bodyPr>
            <a:normAutofit/>
          </a:bodyPr>
          <a:lstStyle/>
          <a:p>
            <a:pPr algn="ctr"/>
            <a:r>
              <a:rPr lang="en-US" sz="3200" b="1" dirty="0">
                <a:latin typeface="Times New Roman" panose="02020603050405020304" pitchFamily="18" charset="0"/>
                <a:ea typeface="Calibri" panose="020F0502020204030204" pitchFamily="34" charset="0"/>
              </a:rPr>
              <a:t>Benefit 1:</a:t>
            </a:r>
            <a:r>
              <a:rPr lang="en-US" sz="3200" dirty="0">
                <a:latin typeface="Times New Roman" panose="02020603050405020304" pitchFamily="18" charset="0"/>
                <a:ea typeface="Calibri" panose="020F0502020204030204" pitchFamily="34" charset="0"/>
              </a:rPr>
              <a:t> </a:t>
            </a:r>
            <a:r>
              <a:rPr lang="en-US" sz="3200" b="1" dirty="0">
                <a:latin typeface="Times New Roman" panose="02020603050405020304" pitchFamily="18" charset="0"/>
                <a:ea typeface="Calibri" panose="020F0502020204030204" pitchFamily="34" charset="0"/>
              </a:rPr>
              <a:t>Policies Supporting Digital Health Interventions</a:t>
            </a:r>
            <a:endParaRPr lang="en-US" sz="3200" dirty="0"/>
          </a:p>
        </p:txBody>
      </p:sp>
      <p:sp>
        <p:nvSpPr>
          <p:cNvPr id="3" name="Content Placeholder 2"/>
          <p:cNvSpPr>
            <a:spLocks noGrp="1"/>
          </p:cNvSpPr>
          <p:nvPr>
            <p:ph idx="1"/>
          </p:nvPr>
        </p:nvSpPr>
        <p:spPr>
          <a:xfrm>
            <a:off x="762000" y="1676401"/>
            <a:ext cx="5486400" cy="465891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i="1">
                <a:latin typeface="Times New Roman" panose="02020603050405020304" pitchFamily="18" charset="0"/>
                <a:ea typeface="Calibri" panose="020F0502020204030204" pitchFamily="34" charset="0"/>
                <a:cs typeface="Times New Roman" panose="02020603050405020304" pitchFamily="18" charset="0"/>
              </a:rPr>
              <a:t>Regulatory frameworks: Compliance</a:t>
            </a:r>
            <a:r>
              <a:rPr lang="en-US" sz="1600">
                <a:latin typeface="Times New Roman" panose="02020603050405020304" pitchFamily="18" charset="0"/>
                <a:ea typeface="Calibri" panose="020F0502020204030204" pitchFamily="34" charset="0"/>
                <a:cs typeface="Times New Roman" panose="02020603050405020304" pitchFamily="18" charset="0"/>
              </a:rPr>
              <a:t> with HIPAA (USA) and GDPR (EU) ensures patient data protection. </a:t>
            </a:r>
            <a:endParaRPr lang="en-IN" sz="160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a:latin typeface="Times New Roman" panose="02020603050405020304" pitchFamily="18" charset="0"/>
                <a:ea typeface="Calibri" panose="020F0502020204030204" pitchFamily="34" charset="0"/>
                <a:cs typeface="Times New Roman" panose="02020603050405020304" pitchFamily="18" charset="0"/>
              </a:rPr>
              <a:t>Telehealth reimbursement policies</a:t>
            </a:r>
            <a:r>
              <a:rPr lang="en-US" sz="1600">
                <a:latin typeface="Times New Roman" panose="02020603050405020304" pitchFamily="18" charset="0"/>
                <a:ea typeface="Calibri" panose="020F0502020204030204" pitchFamily="34" charset="0"/>
                <a:cs typeface="Times New Roman" panose="02020603050405020304" pitchFamily="18" charset="0"/>
              </a:rPr>
              <a:t>: Many countries now reimburse remote physiotherapy sessions, increasing adoption (Who, 2024). </a:t>
            </a:r>
            <a:endParaRPr lang="en-IN" sz="160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a:latin typeface="Times New Roman" panose="02020603050405020304" pitchFamily="18" charset="0"/>
                <a:ea typeface="Calibri" panose="020F0502020204030204" pitchFamily="34" charset="0"/>
                <a:cs typeface="Times New Roman" panose="02020603050405020304" pitchFamily="18" charset="0"/>
              </a:rPr>
              <a:t>Medical device approvals</a:t>
            </a:r>
            <a:r>
              <a:rPr lang="en-US" sz="1600">
                <a:latin typeface="Times New Roman" panose="02020603050405020304" pitchFamily="18" charset="0"/>
                <a:ea typeface="Calibri" panose="020F0502020204030204" pitchFamily="34" charset="0"/>
                <a:cs typeface="Times New Roman" panose="02020603050405020304" pitchFamily="18" charset="0"/>
              </a:rPr>
              <a:t>: FDA and CE marking ensure safety and efficacy of AI-enabled rehab platforms (Ota, 2025). </a:t>
            </a:r>
            <a:endParaRPr lang="en-IN" sz="160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a:latin typeface="Times New Roman" panose="02020603050405020304" pitchFamily="18" charset="0"/>
                <a:ea typeface="Calibri" panose="020F0502020204030204" pitchFamily="34" charset="0"/>
                <a:cs typeface="Times New Roman" panose="02020603050405020304" pitchFamily="18" charset="0"/>
              </a:rPr>
              <a:t>Digital inclusion policies</a:t>
            </a:r>
            <a:r>
              <a:rPr lang="en-US" sz="1600">
                <a:latin typeface="Times New Roman" panose="02020603050405020304" pitchFamily="18" charset="0"/>
                <a:ea typeface="Calibri" panose="020F0502020204030204" pitchFamily="34" charset="0"/>
                <a:cs typeface="Times New Roman" panose="02020603050405020304" pitchFamily="18" charset="0"/>
              </a:rPr>
              <a:t>: National strategies aim to increase digital literacy and access, reducing inequities (Who.int. 2025).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Jaykumar</a:t>
            </a:r>
            <a:r>
              <a:rPr lang="en-US" b="1" dirty="0">
                <a:latin typeface="Times New Roman" panose="02020603050405020304" pitchFamily="18" charset="0"/>
                <a:ea typeface="Calibri" panose="020F0502020204030204" pitchFamily="34" charset="0"/>
              </a:rPr>
              <a:t> </a:t>
            </a:r>
            <a:r>
              <a:rPr lang="en-US" b="1" dirty="0" err="1">
                <a:latin typeface="Times New Roman" panose="02020603050405020304" pitchFamily="18" charset="0"/>
                <a:ea typeface="Calibri" panose="020F0502020204030204" pitchFamily="34" charset="0"/>
              </a:rPr>
              <a:t>Thakor</a:t>
            </a:r>
            <a:r>
              <a:rPr lang="en-US" b="1" dirty="0">
                <a:latin typeface="Times New Roman" panose="02020603050405020304" pitchFamily="18" charset="0"/>
                <a:ea typeface="Calibri" panose="020F0502020204030204" pitchFamily="34" charset="0"/>
              </a:rPr>
              <a:t>, 2332485</a:t>
            </a:r>
            <a:endParaRPr lang="en-US" dirty="0"/>
          </a:p>
        </p:txBody>
      </p:sp>
      <p:pic>
        <p:nvPicPr>
          <p:cNvPr id="6" name="Picture 5">
            <a:extLst>
              <a:ext uri="{FF2B5EF4-FFF2-40B4-BE49-F238E27FC236}">
                <a16:creationId xmlns:a16="http://schemas.microsoft.com/office/drawing/2014/main" id="{F0AF08A7-C2B6-4D66-9F9A-B2600A94D866}"/>
              </a:ext>
            </a:extLst>
          </p:cNvPr>
          <p:cNvPicPr>
            <a:picLocks noChangeAspect="1"/>
          </p:cNvPicPr>
          <p:nvPr/>
        </p:nvPicPr>
        <p:blipFill>
          <a:blip r:embed="rId2"/>
          <a:stretch>
            <a:fillRect/>
          </a:stretch>
        </p:blipFill>
        <p:spPr>
          <a:xfrm>
            <a:off x="6875106" y="2057400"/>
            <a:ext cx="4495800" cy="3352800"/>
          </a:xfrm>
          <a:prstGeom prst="rect">
            <a:avLst/>
          </a:prstGeom>
        </p:spPr>
      </p:pic>
    </p:spTree>
    <p:extLst>
      <p:ext uri="{BB962C8B-B14F-4D97-AF65-F5344CB8AC3E}">
        <p14:creationId xmlns:p14="http://schemas.microsoft.com/office/powerpoint/2010/main" val="38327430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522682"/>
            <a:ext cx="10515600" cy="930275"/>
          </a:xfrm>
        </p:spPr>
        <p:txBody>
          <a:bodyPr>
            <a:normAutofit/>
          </a:bodyPr>
          <a:lstStyle/>
          <a:p>
            <a:pPr algn="ctr"/>
            <a:r>
              <a:rPr lang="en-US" sz="3200" b="1" dirty="0">
                <a:latin typeface="Times New Roman" panose="02020603050405020304" pitchFamily="18" charset="0"/>
                <a:ea typeface="Calibri" panose="020F0502020204030204" pitchFamily="34" charset="0"/>
              </a:rPr>
              <a:t>Benefit 2: Cost Benefits of Digital Health Interventions</a:t>
            </a:r>
            <a:endParaRPr lang="en-US" sz="3200" dirty="0"/>
          </a:p>
        </p:txBody>
      </p:sp>
      <p:sp>
        <p:nvSpPr>
          <p:cNvPr id="3" name="Content Placeholder 2"/>
          <p:cNvSpPr>
            <a:spLocks noGrp="1"/>
          </p:cNvSpPr>
          <p:nvPr>
            <p:ph idx="1"/>
          </p:nvPr>
        </p:nvSpPr>
        <p:spPr>
          <a:xfrm>
            <a:off x="6306800" y="1969984"/>
            <a:ext cx="5257800" cy="4351338"/>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Reduced hospital visits</a:t>
            </a:r>
            <a:r>
              <a:rPr lang="en-US" sz="1600" dirty="0">
                <a:latin typeface="Times New Roman" panose="02020603050405020304" pitchFamily="18" charset="0"/>
                <a:ea typeface="Calibri" panose="020F0502020204030204" pitchFamily="34" charset="0"/>
                <a:cs typeface="Times New Roman" panose="02020603050405020304" pitchFamily="18" charset="0"/>
              </a:rPr>
              <a:t>: Remote rehab decreases in-person appointments, lowering travel and staffing costs.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Scalability</a:t>
            </a:r>
            <a:r>
              <a:rPr lang="en-US" sz="1600" dirty="0">
                <a:latin typeface="Times New Roman" panose="02020603050405020304" pitchFamily="18" charset="0"/>
                <a:ea typeface="Calibri" panose="020F0502020204030204" pitchFamily="34" charset="0"/>
                <a:cs typeface="Times New Roman" panose="02020603050405020304" pitchFamily="18" charset="0"/>
              </a:rPr>
              <a:t>: One digital platform can serve hundreds of patients, improving cost-efficiency (Who.int. 2025).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Improved adherence</a:t>
            </a:r>
            <a:r>
              <a:rPr lang="en-US" sz="1600" dirty="0">
                <a:latin typeface="Times New Roman" panose="02020603050405020304" pitchFamily="18" charset="0"/>
                <a:ea typeface="Calibri" panose="020F0502020204030204" pitchFamily="34" charset="0"/>
                <a:cs typeface="Times New Roman" panose="02020603050405020304" pitchFamily="18" charset="0"/>
              </a:rPr>
              <a:t>: Higher engagement reduces treatment failure costs, avoiding prolonged care expenses (Ota, 2025).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b="1" i="1" dirty="0">
                <a:latin typeface="Times New Roman" panose="02020603050405020304" pitchFamily="18" charset="0"/>
                <a:ea typeface="Calibri" panose="020F0502020204030204" pitchFamily="34" charset="0"/>
                <a:cs typeface="Times New Roman" panose="02020603050405020304" pitchFamily="18" charset="0"/>
              </a:rPr>
              <a:t>Data-driven resource allocation</a:t>
            </a:r>
            <a:r>
              <a:rPr lang="en-US" sz="1600" dirty="0">
                <a:latin typeface="Times New Roman" panose="02020603050405020304" pitchFamily="18" charset="0"/>
                <a:ea typeface="Calibri" panose="020F0502020204030204" pitchFamily="34" charset="0"/>
                <a:cs typeface="Times New Roman" panose="02020603050405020304" pitchFamily="18" charset="0"/>
              </a:rPr>
              <a:t>: Analytics allow optimized staff deployment and targeted interventions, lowering operational costs (Who.int.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Jaykumar</a:t>
            </a:r>
            <a:r>
              <a:rPr lang="en-US" b="1" dirty="0">
                <a:latin typeface="Times New Roman" panose="02020603050405020304" pitchFamily="18" charset="0"/>
                <a:ea typeface="Calibri" panose="020F0502020204030204" pitchFamily="34" charset="0"/>
              </a:rPr>
              <a:t> </a:t>
            </a:r>
            <a:r>
              <a:rPr lang="en-US" b="1" dirty="0" err="1">
                <a:latin typeface="Times New Roman" panose="02020603050405020304" pitchFamily="18" charset="0"/>
                <a:ea typeface="Calibri" panose="020F0502020204030204" pitchFamily="34" charset="0"/>
              </a:rPr>
              <a:t>Thakor</a:t>
            </a:r>
            <a:r>
              <a:rPr lang="en-US" b="1" dirty="0">
                <a:latin typeface="Times New Roman" panose="02020603050405020304" pitchFamily="18" charset="0"/>
                <a:ea typeface="Calibri" panose="020F0502020204030204" pitchFamily="34" charset="0"/>
              </a:rPr>
              <a:t>, 2332485</a:t>
            </a:r>
            <a:endParaRPr lang="en-US" dirty="0"/>
          </a:p>
        </p:txBody>
      </p:sp>
      <p:pic>
        <p:nvPicPr>
          <p:cNvPr id="5" name="Picture 4">
            <a:extLst>
              <a:ext uri="{FF2B5EF4-FFF2-40B4-BE49-F238E27FC236}">
                <a16:creationId xmlns:a16="http://schemas.microsoft.com/office/drawing/2014/main" id="{C41F925F-5893-4939-9449-B9AA6FDDD163}"/>
              </a:ext>
            </a:extLst>
          </p:cNvPr>
          <p:cNvPicPr>
            <a:picLocks noChangeAspect="1"/>
          </p:cNvPicPr>
          <p:nvPr/>
        </p:nvPicPr>
        <p:blipFill>
          <a:blip r:embed="rId2"/>
          <a:stretch>
            <a:fillRect/>
          </a:stretch>
        </p:blipFill>
        <p:spPr>
          <a:xfrm>
            <a:off x="838200" y="2057400"/>
            <a:ext cx="5002451" cy="3033713"/>
          </a:xfrm>
          <a:prstGeom prst="rect">
            <a:avLst/>
          </a:prstGeom>
        </p:spPr>
      </p:pic>
    </p:spTree>
    <p:extLst>
      <p:ext uri="{BB962C8B-B14F-4D97-AF65-F5344CB8AC3E}">
        <p14:creationId xmlns:p14="http://schemas.microsoft.com/office/powerpoint/2010/main" val="83764421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7FC0D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96245"/>
            <a:ext cx="10515600" cy="854075"/>
          </a:xfrm>
        </p:spPr>
        <p:txBody>
          <a:bodyPr>
            <a:normAutofit/>
          </a:bodyPr>
          <a:lstStyle/>
          <a:p>
            <a:pPr algn="ctr"/>
            <a:r>
              <a:rPr lang="en-US" sz="3200" b="1" dirty="0">
                <a:latin typeface="Times New Roman" panose="02020603050405020304" pitchFamily="18" charset="0"/>
                <a:ea typeface="Calibri" panose="020F0502020204030204" pitchFamily="34" charset="0"/>
              </a:rPr>
              <a:t>Benefit 3: Personalised Therapy and Monitoring</a:t>
            </a:r>
            <a:endParaRPr lang="en-US" sz="3200" dirty="0"/>
          </a:p>
        </p:txBody>
      </p:sp>
      <p:sp>
        <p:nvSpPr>
          <p:cNvPr id="3" name="Content Placeholder 2"/>
          <p:cNvSpPr>
            <a:spLocks noGrp="1"/>
          </p:cNvSpPr>
          <p:nvPr>
            <p:ph idx="1"/>
          </p:nvPr>
        </p:nvSpPr>
        <p:spPr>
          <a:xfrm>
            <a:off x="838200" y="1600200"/>
            <a:ext cx="10515600" cy="16033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AI-driven platforms tailor exercises based on patient progress and needs.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Continuous monitoring detects improvements or setbacks in real time.</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Enables clinicians to adjust plans dynamically, improving recovery speed.</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Jaykumar</a:t>
            </a:r>
            <a:r>
              <a:rPr lang="en-US" b="1" dirty="0">
                <a:latin typeface="Times New Roman" panose="02020603050405020304" pitchFamily="18" charset="0"/>
                <a:ea typeface="Calibri" panose="020F0502020204030204" pitchFamily="34" charset="0"/>
              </a:rPr>
              <a:t> </a:t>
            </a:r>
            <a:r>
              <a:rPr lang="en-US" b="1" dirty="0" err="1">
                <a:latin typeface="Times New Roman" panose="02020603050405020304" pitchFamily="18" charset="0"/>
                <a:ea typeface="Calibri" panose="020F0502020204030204" pitchFamily="34" charset="0"/>
              </a:rPr>
              <a:t>Thakor</a:t>
            </a:r>
            <a:r>
              <a:rPr lang="en-US" b="1" dirty="0">
                <a:latin typeface="Times New Roman" panose="02020603050405020304" pitchFamily="18" charset="0"/>
                <a:ea typeface="Calibri" panose="020F0502020204030204" pitchFamily="34" charset="0"/>
              </a:rPr>
              <a:t>, 2332485</a:t>
            </a:r>
            <a:endParaRPr lang="en-US" dirty="0"/>
          </a:p>
        </p:txBody>
      </p:sp>
      <p:pic>
        <p:nvPicPr>
          <p:cNvPr id="5" name="Picture 4">
            <a:extLst>
              <a:ext uri="{FF2B5EF4-FFF2-40B4-BE49-F238E27FC236}">
                <a16:creationId xmlns:a16="http://schemas.microsoft.com/office/drawing/2014/main" id="{170A1EA0-9004-4345-B54D-E346B62F0987}"/>
              </a:ext>
            </a:extLst>
          </p:cNvPr>
          <p:cNvPicPr>
            <a:picLocks noChangeAspect="1"/>
          </p:cNvPicPr>
          <p:nvPr/>
        </p:nvPicPr>
        <p:blipFill>
          <a:blip r:embed="rId2"/>
          <a:stretch>
            <a:fillRect/>
          </a:stretch>
        </p:blipFill>
        <p:spPr>
          <a:xfrm>
            <a:off x="6071118" y="3227744"/>
            <a:ext cx="5435082" cy="3057234"/>
          </a:xfrm>
          <a:prstGeom prst="rect">
            <a:avLst/>
          </a:prstGeom>
        </p:spPr>
      </p:pic>
    </p:spTree>
    <p:extLst>
      <p:ext uri="{BB962C8B-B14F-4D97-AF65-F5344CB8AC3E}">
        <p14:creationId xmlns:p14="http://schemas.microsoft.com/office/powerpoint/2010/main" val="39846685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733897"/>
            <a:ext cx="10515600" cy="854075"/>
          </a:xfrm>
        </p:spPr>
        <p:txBody>
          <a:bodyPr>
            <a:normAutofit/>
          </a:bodyPr>
          <a:lstStyle/>
          <a:p>
            <a:pPr algn="ctr">
              <a:lnSpc>
                <a:spcPct val="100000"/>
              </a:lnSpc>
            </a:pPr>
            <a:r>
              <a:rPr lang="en-US" sz="3200" b="1" dirty="0">
                <a:latin typeface="Times New Roman" panose="02020603050405020304" pitchFamily="18" charset="0"/>
                <a:ea typeface="Calibri" panose="020F0502020204030204" pitchFamily="34" charset="0"/>
              </a:rPr>
              <a:t>Benefit 4: Cost-Effectiveness</a:t>
            </a:r>
            <a:endParaRPr lang="en-US" sz="3200" dirty="0"/>
          </a:p>
        </p:txBody>
      </p:sp>
      <p:sp>
        <p:nvSpPr>
          <p:cNvPr id="3" name="Content Placeholder 2"/>
          <p:cNvSpPr>
            <a:spLocks noGrp="1"/>
          </p:cNvSpPr>
          <p:nvPr>
            <p:ph idx="1"/>
          </p:nvPr>
        </p:nvSpPr>
        <p:spPr>
          <a:xfrm>
            <a:off x="838200" y="1825625"/>
            <a:ext cx="10515600" cy="16795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Reduces hospital visits and associated healthcare costs.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Minimises need for extensive in-person staff time while maintaining quality care (Ota,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Allows for scalable delivery to a larger population (Gowda, 2025).</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Jaykumar</a:t>
            </a:r>
            <a:r>
              <a:rPr lang="en-US" b="1" dirty="0">
                <a:latin typeface="Times New Roman" panose="02020603050405020304" pitchFamily="18" charset="0"/>
                <a:ea typeface="Calibri" panose="020F0502020204030204" pitchFamily="34" charset="0"/>
              </a:rPr>
              <a:t> </a:t>
            </a:r>
            <a:r>
              <a:rPr lang="en-US" b="1" dirty="0" err="1">
                <a:latin typeface="Times New Roman" panose="02020603050405020304" pitchFamily="18" charset="0"/>
                <a:ea typeface="Calibri" panose="020F0502020204030204" pitchFamily="34" charset="0"/>
              </a:rPr>
              <a:t>Thakor</a:t>
            </a:r>
            <a:r>
              <a:rPr lang="en-US" b="1" dirty="0">
                <a:latin typeface="Times New Roman" panose="02020603050405020304" pitchFamily="18" charset="0"/>
                <a:ea typeface="Calibri" panose="020F0502020204030204" pitchFamily="34" charset="0"/>
              </a:rPr>
              <a:t>, 2332485</a:t>
            </a:r>
            <a:endParaRPr lang="en-US" dirty="0"/>
          </a:p>
        </p:txBody>
      </p:sp>
      <p:pic>
        <p:nvPicPr>
          <p:cNvPr id="5" name="Picture 4">
            <a:extLst>
              <a:ext uri="{FF2B5EF4-FFF2-40B4-BE49-F238E27FC236}">
                <a16:creationId xmlns:a16="http://schemas.microsoft.com/office/drawing/2014/main" id="{F3A65E31-1872-4F27-82FE-4FAD8A7C09A5}"/>
              </a:ext>
            </a:extLst>
          </p:cNvPr>
          <p:cNvPicPr>
            <a:picLocks noChangeAspect="1"/>
          </p:cNvPicPr>
          <p:nvPr/>
        </p:nvPicPr>
        <p:blipFill>
          <a:blip r:embed="rId2"/>
          <a:stretch>
            <a:fillRect/>
          </a:stretch>
        </p:blipFill>
        <p:spPr>
          <a:xfrm>
            <a:off x="6858000" y="3276600"/>
            <a:ext cx="4686300" cy="3124200"/>
          </a:xfrm>
          <a:prstGeom prst="rect">
            <a:avLst/>
          </a:prstGeom>
        </p:spPr>
      </p:pic>
    </p:spTree>
    <p:extLst>
      <p:ext uri="{BB962C8B-B14F-4D97-AF65-F5344CB8AC3E}">
        <p14:creationId xmlns:p14="http://schemas.microsoft.com/office/powerpoint/2010/main" val="39640777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667041"/>
            <a:ext cx="10515600" cy="777875"/>
          </a:xfrm>
        </p:spPr>
        <p:txBody>
          <a:bodyPr>
            <a:normAutofit/>
          </a:bodyPr>
          <a:lstStyle/>
          <a:p>
            <a:pPr algn="ctr"/>
            <a:r>
              <a:rPr lang="en-US" sz="3200" b="1" dirty="0">
                <a:latin typeface="Times New Roman" panose="02020603050405020304" pitchFamily="18" charset="0"/>
                <a:ea typeface="Calibri" panose="020F0502020204030204" pitchFamily="34" charset="0"/>
              </a:rPr>
              <a:t>Benefit 5:</a:t>
            </a:r>
            <a:r>
              <a:rPr lang="en-US" sz="3200" dirty="0">
                <a:latin typeface="Times New Roman" panose="02020603050405020304" pitchFamily="18" charset="0"/>
                <a:ea typeface="Calibri" panose="020F0502020204030204" pitchFamily="34" charset="0"/>
              </a:rPr>
              <a:t> </a:t>
            </a:r>
            <a:r>
              <a:rPr lang="en-US" sz="3200" b="1" dirty="0">
                <a:latin typeface="Times New Roman" panose="02020603050405020304" pitchFamily="18" charset="0"/>
                <a:ea typeface="Calibri" panose="020F0502020204030204" pitchFamily="34" charset="0"/>
              </a:rPr>
              <a:t>Data-Driven Insights and Research</a:t>
            </a:r>
            <a:endParaRPr lang="en-US" sz="3200" dirty="0"/>
          </a:p>
        </p:txBody>
      </p:sp>
      <p:sp>
        <p:nvSpPr>
          <p:cNvPr id="3" name="Content Placeholder 2"/>
          <p:cNvSpPr>
            <a:spLocks noGrp="1"/>
          </p:cNvSpPr>
          <p:nvPr>
            <p:ph idx="1"/>
          </p:nvPr>
        </p:nvSpPr>
        <p:spPr>
          <a:xfrm>
            <a:off x="838200" y="2590800"/>
            <a:ext cx="6057945" cy="2248639"/>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Aggregated anonymised data helps improve therapy protocols and clinical guidelines.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Facilitates early identification of trends, risks, or complications.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Supports evidence-based decision-making for both patients and clinicians (Gowda, 2025).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Jaykumar</a:t>
            </a:r>
            <a:r>
              <a:rPr lang="en-US" b="1" dirty="0">
                <a:latin typeface="Times New Roman" panose="02020603050405020304" pitchFamily="18" charset="0"/>
                <a:ea typeface="Calibri" panose="020F0502020204030204" pitchFamily="34" charset="0"/>
              </a:rPr>
              <a:t> </a:t>
            </a:r>
            <a:r>
              <a:rPr lang="en-US" b="1" dirty="0" err="1">
                <a:latin typeface="Times New Roman" panose="02020603050405020304" pitchFamily="18" charset="0"/>
                <a:ea typeface="Calibri" panose="020F0502020204030204" pitchFamily="34" charset="0"/>
              </a:rPr>
              <a:t>Thakor</a:t>
            </a:r>
            <a:r>
              <a:rPr lang="en-US" b="1" dirty="0">
                <a:latin typeface="Times New Roman" panose="02020603050405020304" pitchFamily="18" charset="0"/>
                <a:ea typeface="Calibri" panose="020F0502020204030204" pitchFamily="34" charset="0"/>
              </a:rPr>
              <a:t>, 2332485</a:t>
            </a:r>
            <a:endParaRPr lang="en-US" dirty="0"/>
          </a:p>
        </p:txBody>
      </p:sp>
      <p:pic>
        <p:nvPicPr>
          <p:cNvPr id="5" name="Picture 4">
            <a:extLst>
              <a:ext uri="{FF2B5EF4-FFF2-40B4-BE49-F238E27FC236}">
                <a16:creationId xmlns:a16="http://schemas.microsoft.com/office/drawing/2014/main" id="{5ADD824F-6044-4DEF-86C3-1264CE3813AB}"/>
              </a:ext>
            </a:extLst>
          </p:cNvPr>
          <p:cNvPicPr>
            <a:picLocks noChangeAspect="1"/>
          </p:cNvPicPr>
          <p:nvPr/>
        </p:nvPicPr>
        <p:blipFill rotWithShape="1">
          <a:blip r:embed="rId2"/>
          <a:srcRect l="23097" t="5555" r="16889" b="9727"/>
          <a:stretch/>
        </p:blipFill>
        <p:spPr>
          <a:xfrm>
            <a:off x="7239000" y="2057400"/>
            <a:ext cx="4305345" cy="3773174"/>
          </a:xfrm>
          <a:prstGeom prst="rect">
            <a:avLst/>
          </a:prstGeom>
        </p:spPr>
      </p:pic>
    </p:spTree>
    <p:extLst>
      <p:ext uri="{BB962C8B-B14F-4D97-AF65-F5344CB8AC3E}">
        <p14:creationId xmlns:p14="http://schemas.microsoft.com/office/powerpoint/2010/main" val="22081729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4338" name="Picture 2" descr="9. Benefits and limitations of treatment with medication - Quality  prescribing for chronic pain 2026-2029: consultation - gov.sco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3601" y="25400"/>
            <a:ext cx="6223000" cy="68326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38200" y="365125"/>
            <a:ext cx="4572000" cy="1006475"/>
          </a:xfrm>
        </p:spPr>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Expected Outcome </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74643" y="2362200"/>
            <a:ext cx="4572000" cy="25939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intervention is expected to achieve 30% reduction in the pain intensity within 12 weeks of commencement (</a:t>
            </a:r>
            <a:r>
              <a:rPr lang="en-US" sz="1600" dirty="0" err="1">
                <a:latin typeface="Times New Roman" panose="02020603050405020304" pitchFamily="18" charset="0"/>
                <a:ea typeface="Calibri" panose="020F0502020204030204" pitchFamily="34" charset="0"/>
                <a:cs typeface="Times New Roman" panose="02020603050405020304" pitchFamily="18" charset="0"/>
              </a:rPr>
              <a:t>Hörder</a:t>
            </a:r>
            <a:r>
              <a:rPr lang="en-US" sz="1600" dirty="0">
                <a:latin typeface="Times New Roman" panose="02020603050405020304" pitchFamily="18" charset="0"/>
                <a:ea typeface="Calibri" panose="020F0502020204030204" pitchFamily="34" charset="0"/>
                <a:cs typeface="Times New Roman" panose="02020603050405020304" pitchFamily="18" charset="0"/>
              </a:rPr>
              <a:t> </a:t>
            </a:r>
            <a:r>
              <a:rPr lang="en-US" sz="1600" i="1" dirty="0">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latin typeface="Times New Roman" panose="02020603050405020304" pitchFamily="18" charset="0"/>
                <a:ea typeface="Calibri" panose="020F0502020204030204" pitchFamily="34" charset="0"/>
                <a:cs typeface="Times New Roman" panose="02020603050405020304" pitchFamily="18" charset="0"/>
              </a:rPr>
              <a:t> 2022).</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We have anticipated 50% to 60% of participants will reach clinically meaningful improvement in terms of disability.</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3790447" y="6324600"/>
            <a:ext cx="2396810"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(Right Decisions, 2025)</a:t>
            </a:r>
            <a:endParaRPr lang="en-US" dirty="0"/>
          </a:p>
        </p:txBody>
      </p:sp>
      <p:sp>
        <p:nvSpPr>
          <p:cNvPr id="6" name="Rectangle 5"/>
          <p:cNvSpPr/>
          <p:nvPr/>
        </p:nvSpPr>
        <p:spPr>
          <a:xfrm>
            <a:off x="213611" y="25400"/>
            <a:ext cx="2893100"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Jaykumar</a:t>
            </a:r>
            <a:r>
              <a:rPr lang="en-US" b="1" dirty="0">
                <a:latin typeface="Times New Roman" panose="02020603050405020304" pitchFamily="18" charset="0"/>
                <a:ea typeface="Calibri" panose="020F0502020204030204" pitchFamily="34" charset="0"/>
              </a:rPr>
              <a:t> </a:t>
            </a:r>
            <a:r>
              <a:rPr lang="en-US" b="1" dirty="0" err="1">
                <a:latin typeface="Times New Roman" panose="02020603050405020304" pitchFamily="18" charset="0"/>
                <a:ea typeface="Calibri" panose="020F0502020204030204" pitchFamily="34" charset="0"/>
              </a:rPr>
              <a:t>Thakor</a:t>
            </a:r>
            <a:r>
              <a:rPr lang="en-US" b="1" dirty="0">
                <a:latin typeface="Times New Roman" panose="02020603050405020304" pitchFamily="18" charset="0"/>
                <a:ea typeface="Calibri" panose="020F0502020204030204" pitchFamily="34" charset="0"/>
              </a:rPr>
              <a:t>, 2332485</a:t>
            </a:r>
            <a:endParaRPr lang="en-US" dirty="0"/>
          </a:p>
        </p:txBody>
      </p:sp>
    </p:spTree>
    <p:extLst>
      <p:ext uri="{BB962C8B-B14F-4D97-AF65-F5344CB8AC3E}">
        <p14:creationId xmlns:p14="http://schemas.microsoft.com/office/powerpoint/2010/main" val="206673042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90600" y="381000"/>
            <a:ext cx="10210800" cy="762000"/>
          </a:xfrm>
        </p:spPr>
        <p:txBody>
          <a:bodyPr>
            <a:noAutofit/>
          </a:bodyPr>
          <a:lstStyle/>
          <a:p>
            <a:pPr algn="ctr">
              <a:lnSpc>
                <a:spcPct val="100000"/>
              </a:lnSpc>
            </a:pPr>
            <a:r>
              <a:rPr lang="en-US" sz="2400" b="1" dirty="0">
                <a:latin typeface="Times New Roman" panose="02020603050405020304" pitchFamily="18" charset="0"/>
                <a:cs typeface="Times New Roman" panose="02020603050405020304" pitchFamily="18" charset="0"/>
              </a:rPr>
              <a:t>Implication of the selected digital health promotion intervention on policies </a:t>
            </a:r>
            <a:endParaRPr lang="en-US"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086600" y="1950304"/>
            <a:ext cx="4267200" cy="3432175"/>
          </a:xfrm>
        </p:spPr>
        <p:txBody>
          <a:bodyPr>
            <a:normAutofit lnSpcReduction="10000"/>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Implementation of digital self-management platforms are necessary for chronic low back pain which can drive the health policy towards reimbursing telehealth physiotherapy services.</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The digital interventions are cost-effective (e.g. €10,000 per QALY), which supports policy framework and prioritizes the scalable and digital health promotions.      </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838200" y="1600198"/>
            <a:ext cx="5257800" cy="4132385"/>
          </a:xfrm>
          <a:prstGeom prst="rect">
            <a:avLst/>
          </a:prstGeom>
        </p:spPr>
      </p:pic>
      <p:sp>
        <p:nvSpPr>
          <p:cNvPr id="5" name="Rectangle 4"/>
          <p:cNvSpPr/>
          <p:nvPr/>
        </p:nvSpPr>
        <p:spPr>
          <a:xfrm>
            <a:off x="8935700" y="126913"/>
            <a:ext cx="2893100"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Jaykumar</a:t>
            </a:r>
            <a:r>
              <a:rPr lang="en-US" b="1" dirty="0">
                <a:latin typeface="Times New Roman" panose="02020603050405020304" pitchFamily="18" charset="0"/>
                <a:ea typeface="Calibri" panose="020F0502020204030204" pitchFamily="34" charset="0"/>
              </a:rPr>
              <a:t> </a:t>
            </a:r>
            <a:r>
              <a:rPr lang="en-US" b="1" dirty="0" err="1">
                <a:latin typeface="Times New Roman" panose="02020603050405020304" pitchFamily="18" charset="0"/>
                <a:ea typeface="Calibri" panose="020F0502020204030204" pitchFamily="34" charset="0"/>
              </a:rPr>
              <a:t>Thakor</a:t>
            </a:r>
            <a:r>
              <a:rPr lang="en-US" b="1" dirty="0">
                <a:latin typeface="Times New Roman" panose="02020603050405020304" pitchFamily="18" charset="0"/>
                <a:ea typeface="Calibri" panose="020F0502020204030204" pitchFamily="34" charset="0"/>
              </a:rPr>
              <a:t>, 2332485</a:t>
            </a:r>
            <a:endParaRPr lang="en-US" dirty="0"/>
          </a:p>
        </p:txBody>
      </p:sp>
    </p:spTree>
    <p:extLst>
      <p:ext uri="{BB962C8B-B14F-4D97-AF65-F5344CB8AC3E}">
        <p14:creationId xmlns:p14="http://schemas.microsoft.com/office/powerpoint/2010/main" val="395125774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5362" name="Picture 2" descr="https://www.physio-pedia.com/images/4/49/DH.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67" y="0"/>
            <a:ext cx="7459133"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7696200" y="838200"/>
            <a:ext cx="4284134" cy="1325563"/>
          </a:xfrm>
        </p:spPr>
        <p:txBody>
          <a:bodyPr>
            <a:normAutofit/>
          </a:bodyPr>
          <a:lstStyle/>
          <a:p>
            <a:pPr algn="ctr">
              <a:lnSpc>
                <a:spcPct val="100000"/>
              </a:lnSpc>
            </a:pPr>
            <a:r>
              <a:rPr lang="en-US" sz="2400" b="1" dirty="0">
                <a:latin typeface="Times New Roman" panose="02020603050405020304" pitchFamily="18" charset="0"/>
                <a:cs typeface="Times New Roman" panose="02020603050405020304" pitchFamily="18" charset="0"/>
              </a:rPr>
              <a:t>Implications of selected digital health interventions on education</a:t>
            </a:r>
            <a:endParaRPr lang="en-US" sz="2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848600" y="2748756"/>
            <a:ext cx="3657600" cy="3575844"/>
          </a:xfrm>
        </p:spPr>
        <p:txBody>
          <a:bodyPr>
            <a:normAutofit/>
          </a:bodyPr>
          <a:lstStyle/>
          <a:p>
            <a:pPr marL="342900" lvl="0" indent="-342900" algn="just">
              <a:lnSpc>
                <a:spcPct val="150000"/>
              </a:lnSpc>
              <a:spcAft>
                <a:spcPts val="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Digital education tools in physiotherapy curricula improves the practical skills in a significant manner.</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600" dirty="0">
                <a:latin typeface="Times New Roman" panose="02020603050405020304" pitchFamily="18" charset="0"/>
                <a:ea typeface="Calibri" panose="020F0502020204030204" pitchFamily="34" charset="0"/>
                <a:cs typeface="Times New Roman" panose="02020603050405020304" pitchFamily="18" charset="0"/>
              </a:rPr>
              <a:t>For the patients, digitally-delivered exercise and education programmers has achieved clinically meaningful pain reduction in 58.5% of participants (</a:t>
            </a:r>
            <a:r>
              <a:rPr lang="en-US" sz="1600" dirty="0" err="1">
                <a:solidFill>
                  <a:srgbClr val="FF0000"/>
                </a:solidFill>
                <a:latin typeface="Times New Roman" panose="02020603050405020304" pitchFamily="18" charset="0"/>
                <a:ea typeface="Calibri" panose="020F0502020204030204" pitchFamily="34" charset="0"/>
                <a:cs typeface="Times New Roman" panose="02020603050405020304" pitchFamily="18" charset="0"/>
              </a:rPr>
              <a:t>Hörder</a:t>
            </a:r>
            <a:r>
              <a:rPr lang="en-US" sz="16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 </a:t>
            </a:r>
            <a:r>
              <a:rPr lang="en-US" sz="1600" i="1"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et al.</a:t>
            </a:r>
            <a:r>
              <a:rPr lang="en-US" sz="16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 2022</a:t>
            </a:r>
            <a:r>
              <a:rPr lang="en-US" sz="1600" dirty="0">
                <a:latin typeface="Times New Roman" panose="02020603050405020304" pitchFamily="18" charset="0"/>
                <a:ea typeface="Calibri" panose="020F0502020204030204" pitchFamily="34" charset="0"/>
                <a:cs typeface="Times New Roman" panose="02020603050405020304" pitchFamily="18" charset="0"/>
              </a:rPr>
              <a:t>).</a:t>
            </a:r>
            <a:endParaRPr lang="en-IN" sz="16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8935700" y="126913"/>
            <a:ext cx="2893100"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Jaykumar</a:t>
            </a:r>
            <a:r>
              <a:rPr lang="en-US" b="1" dirty="0">
                <a:latin typeface="Times New Roman" panose="02020603050405020304" pitchFamily="18" charset="0"/>
                <a:ea typeface="Calibri" panose="020F0502020204030204" pitchFamily="34" charset="0"/>
              </a:rPr>
              <a:t> </a:t>
            </a:r>
            <a:r>
              <a:rPr lang="en-US" b="1" dirty="0" err="1">
                <a:latin typeface="Times New Roman" panose="02020603050405020304" pitchFamily="18" charset="0"/>
                <a:ea typeface="Calibri" panose="020F0502020204030204" pitchFamily="34" charset="0"/>
              </a:rPr>
              <a:t>Thakor</a:t>
            </a:r>
            <a:r>
              <a:rPr lang="en-US" b="1" dirty="0">
                <a:latin typeface="Times New Roman" panose="02020603050405020304" pitchFamily="18" charset="0"/>
                <a:ea typeface="Calibri" panose="020F0502020204030204" pitchFamily="34" charset="0"/>
              </a:rPr>
              <a:t>, 2332485</a:t>
            </a:r>
            <a:endParaRPr lang="en-US" dirty="0"/>
          </a:p>
        </p:txBody>
      </p:sp>
    </p:spTree>
    <p:extLst>
      <p:ext uri="{BB962C8B-B14F-4D97-AF65-F5344CB8AC3E}">
        <p14:creationId xmlns:p14="http://schemas.microsoft.com/office/powerpoint/2010/main" val="293149231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2" descr="White presentation background Images - Free Download on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46" y="-1"/>
            <a:ext cx="12194343" cy="681931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966843" y="648353"/>
            <a:ext cx="5029200" cy="1311275"/>
          </a:xfrm>
        </p:spPr>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Implications of selected digital health promotion intervention</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54402" y="2514600"/>
            <a:ext cx="4876800" cy="2441575"/>
          </a:xfrm>
        </p:spPr>
        <p:txBody>
          <a:bodyPr>
            <a:normAutofit/>
          </a:bodyPr>
          <a:lstStyle/>
          <a:p>
            <a:pPr marL="342900" lvl="0" indent="-342900" algn="just">
              <a:lnSpc>
                <a:spcPct val="150000"/>
              </a:lnSpc>
              <a:spcAft>
                <a:spcPts val="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The intervention will contribute to the research by clarifying which patient sub-group will gain most benefits.  </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It will enable the development of standardized evaluation instruments and frameworks.</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400800" y="533400"/>
            <a:ext cx="5235595" cy="5643563"/>
          </a:xfrm>
          <a:prstGeom prst="rect">
            <a:avLst/>
          </a:prstGeom>
        </p:spPr>
      </p:pic>
      <p:sp>
        <p:nvSpPr>
          <p:cNvPr id="6" name="Rectangle 5"/>
          <p:cNvSpPr/>
          <p:nvPr/>
        </p:nvSpPr>
        <p:spPr>
          <a:xfrm>
            <a:off x="8935700" y="126913"/>
            <a:ext cx="2893100"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Jaykumar</a:t>
            </a:r>
            <a:r>
              <a:rPr lang="en-US" b="1" dirty="0">
                <a:latin typeface="Times New Roman" panose="02020603050405020304" pitchFamily="18" charset="0"/>
                <a:ea typeface="Calibri" panose="020F0502020204030204" pitchFamily="34" charset="0"/>
              </a:rPr>
              <a:t> </a:t>
            </a:r>
            <a:r>
              <a:rPr lang="en-US" b="1" dirty="0" err="1">
                <a:latin typeface="Times New Roman" panose="02020603050405020304" pitchFamily="18" charset="0"/>
                <a:ea typeface="Calibri" panose="020F0502020204030204" pitchFamily="34" charset="0"/>
              </a:rPr>
              <a:t>Thakor</a:t>
            </a:r>
            <a:r>
              <a:rPr lang="en-US" b="1" dirty="0">
                <a:latin typeface="Times New Roman" panose="02020603050405020304" pitchFamily="18" charset="0"/>
                <a:ea typeface="Calibri" panose="020F0502020204030204" pitchFamily="34" charset="0"/>
              </a:rPr>
              <a:t>, 2332485</a:t>
            </a:r>
            <a:endParaRPr lang="en-US" dirty="0"/>
          </a:p>
        </p:txBody>
      </p:sp>
    </p:spTree>
    <p:extLst>
      <p:ext uri="{BB962C8B-B14F-4D97-AF65-F5344CB8AC3E}">
        <p14:creationId xmlns:p14="http://schemas.microsoft.com/office/powerpoint/2010/main" val="48546010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6386" name="Picture 2" descr="5+ Thousand Conclusion Presentation Royalty-Free Images, Stock Photos &amp;  Pictures | Shutterst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3868"/>
            <a:ext cx="12192000" cy="689186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609600" y="2895600"/>
            <a:ext cx="6629400" cy="2286001"/>
          </a:xfrm>
        </p:spPr>
        <p:txBody>
          <a:bodyPr>
            <a:normAutofit/>
          </a:bodyPr>
          <a:lstStyle/>
          <a:p>
            <a:pPr marL="0" indent="0" algn="ctr">
              <a:lnSpc>
                <a:spcPct val="150000"/>
              </a:lnSpc>
              <a:spcAft>
                <a:spcPts val="800"/>
              </a:spcAft>
              <a:buNone/>
            </a:pPr>
            <a:r>
              <a:rPr lang="en-US" sz="1800" b="1"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Summarizing the group presentation   </a:t>
            </a:r>
            <a:endParaRPr lang="en-IN" sz="1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US" sz="1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The presentation addresses design, implementation and impact of the digital health promotion interventions.</a:t>
            </a:r>
            <a:endParaRPr lang="en-IN" sz="1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Key points include planning models, barriers and ethical issues. </a:t>
            </a:r>
            <a:endParaRPr lang="en-IN" sz="1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8935700" y="126913"/>
            <a:ext cx="2893100" cy="369332"/>
          </a:xfrm>
          <a:prstGeom prst="rect">
            <a:avLst/>
          </a:prstGeom>
        </p:spPr>
        <p:txBody>
          <a:bodyPr wrap="none">
            <a:spAutoFit/>
          </a:bodyPr>
          <a:lstStyle/>
          <a:p>
            <a:r>
              <a:rPr lang="en-US" b="1" dirty="0" err="1">
                <a:solidFill>
                  <a:schemeClr val="bg1"/>
                </a:solidFill>
                <a:latin typeface="Times New Roman" panose="02020603050405020304" pitchFamily="18" charset="0"/>
                <a:ea typeface="Calibri" panose="020F0502020204030204" pitchFamily="34" charset="0"/>
              </a:rPr>
              <a:t>Jaykumar</a:t>
            </a:r>
            <a:r>
              <a:rPr lang="en-US" b="1" dirty="0">
                <a:solidFill>
                  <a:schemeClr val="bg1"/>
                </a:solidFill>
                <a:latin typeface="Times New Roman" panose="02020603050405020304" pitchFamily="18" charset="0"/>
                <a:ea typeface="Calibri" panose="020F0502020204030204" pitchFamily="34" charset="0"/>
              </a:rPr>
              <a:t> </a:t>
            </a:r>
            <a:r>
              <a:rPr lang="en-US" b="1" dirty="0" err="1">
                <a:solidFill>
                  <a:schemeClr val="bg1"/>
                </a:solidFill>
                <a:latin typeface="Times New Roman" panose="02020603050405020304" pitchFamily="18" charset="0"/>
                <a:ea typeface="Calibri" panose="020F0502020204030204" pitchFamily="34" charset="0"/>
              </a:rPr>
              <a:t>Thakor</a:t>
            </a:r>
            <a:r>
              <a:rPr lang="en-US" b="1" dirty="0">
                <a:solidFill>
                  <a:schemeClr val="bg1"/>
                </a:solidFill>
                <a:latin typeface="Times New Roman" panose="02020603050405020304" pitchFamily="18" charset="0"/>
                <a:ea typeface="Calibri" panose="020F0502020204030204" pitchFamily="34" charset="0"/>
              </a:rPr>
              <a:t>, 2332485</a:t>
            </a:r>
            <a:endParaRPr lang="en-US" dirty="0">
              <a:solidFill>
                <a:schemeClr val="bg1"/>
              </a:solidFill>
            </a:endParaRPr>
          </a:p>
        </p:txBody>
      </p:sp>
    </p:spTree>
    <p:extLst>
      <p:ext uri="{BB962C8B-B14F-4D97-AF65-F5344CB8AC3E}">
        <p14:creationId xmlns:p14="http://schemas.microsoft.com/office/powerpoint/2010/main" val="23506513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60698" y="4419600"/>
            <a:ext cx="4038600" cy="2141505"/>
          </a:xfrm>
          <a:prstGeom prst="rect">
            <a:avLst/>
          </a:prstGeom>
        </p:spPr>
      </p:pic>
      <p:sp>
        <p:nvSpPr>
          <p:cNvPr id="2" name="Title 1"/>
          <p:cNvSpPr>
            <a:spLocks noGrp="1"/>
          </p:cNvSpPr>
          <p:nvPr>
            <p:ph type="title"/>
          </p:nvPr>
        </p:nvSpPr>
        <p:spPr>
          <a:xfrm>
            <a:off x="838200" y="216958"/>
            <a:ext cx="10515600" cy="777875"/>
          </a:xfrm>
        </p:spPr>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Highlighting the need of interventions </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95800" y="1790700"/>
            <a:ext cx="4038600" cy="3276600"/>
          </a:xfrm>
        </p:spPr>
        <p:txBody>
          <a:bodyPr>
            <a:normAutofit/>
          </a:bodyPr>
          <a:lstStyle/>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cs typeface="Times New Roman" panose="02020603050405020304" pitchFamily="18" charset="0"/>
              </a:rPr>
              <a:t>Increasing chronic disease rates and unhealthy behaviors might emphasize urgent need for digital health interventions.</a:t>
            </a:r>
            <a:endParaRPr lang="en-IN" sz="18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latin typeface="Times New Roman" panose="02020603050405020304" pitchFamily="18" charset="0"/>
                <a:ea typeface="Calibri" panose="020F0502020204030204" pitchFamily="34" charset="0"/>
              </a:rPr>
              <a:t>National health strategies prioritise the digital interventions for reducing the healthcare disparities.</a:t>
            </a:r>
            <a:endParaRPr lang="en-US" sz="18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8763000" y="1028700"/>
            <a:ext cx="3238500" cy="2019300"/>
          </a:xfrm>
          <a:prstGeom prst="rect">
            <a:avLst/>
          </a:prstGeom>
        </p:spPr>
      </p:pic>
      <p:pic>
        <p:nvPicPr>
          <p:cNvPr id="6" name="Picture 5"/>
          <p:cNvPicPr>
            <a:picLocks noChangeAspect="1"/>
          </p:cNvPicPr>
          <p:nvPr/>
        </p:nvPicPr>
        <p:blipFill>
          <a:blip r:embed="rId4"/>
          <a:stretch>
            <a:fillRect/>
          </a:stretch>
        </p:blipFill>
        <p:spPr>
          <a:xfrm>
            <a:off x="9591675" y="4647389"/>
            <a:ext cx="2409825" cy="1685925"/>
          </a:xfrm>
          <a:prstGeom prst="rect">
            <a:avLst/>
          </a:prstGeom>
        </p:spPr>
      </p:pic>
      <p:pic>
        <p:nvPicPr>
          <p:cNvPr id="7" name="Picture 6"/>
          <p:cNvPicPr>
            <a:picLocks noChangeAspect="1"/>
          </p:cNvPicPr>
          <p:nvPr/>
        </p:nvPicPr>
        <p:blipFill>
          <a:blip r:embed="rId5"/>
          <a:stretch>
            <a:fillRect/>
          </a:stretch>
        </p:blipFill>
        <p:spPr>
          <a:xfrm>
            <a:off x="190500" y="1032013"/>
            <a:ext cx="2359153" cy="1843088"/>
          </a:xfrm>
          <a:prstGeom prst="rect">
            <a:avLst/>
          </a:prstGeom>
        </p:spPr>
      </p:pic>
      <p:sp>
        <p:nvSpPr>
          <p:cNvPr id="8" name="Rectangle 7"/>
          <p:cNvSpPr/>
          <p:nvPr/>
        </p:nvSpPr>
        <p:spPr>
          <a:xfrm>
            <a:off x="8935700" y="126913"/>
            <a:ext cx="2893100" cy="369332"/>
          </a:xfrm>
          <a:prstGeom prst="rect">
            <a:avLst/>
          </a:prstGeom>
        </p:spPr>
        <p:txBody>
          <a:bodyPr wrap="none">
            <a:spAutoFit/>
          </a:bodyPr>
          <a:lstStyle/>
          <a:p>
            <a:r>
              <a:rPr lang="en-US" b="1" dirty="0" err="1">
                <a:latin typeface="Times New Roman" panose="02020603050405020304" pitchFamily="18" charset="0"/>
                <a:ea typeface="Calibri" panose="020F0502020204030204" pitchFamily="34" charset="0"/>
              </a:rPr>
              <a:t>Jaykumar</a:t>
            </a:r>
            <a:r>
              <a:rPr lang="en-US" b="1" dirty="0">
                <a:latin typeface="Times New Roman" panose="02020603050405020304" pitchFamily="18" charset="0"/>
                <a:ea typeface="Calibri" panose="020F0502020204030204" pitchFamily="34" charset="0"/>
              </a:rPr>
              <a:t> </a:t>
            </a:r>
            <a:r>
              <a:rPr lang="en-US" b="1" dirty="0" err="1">
                <a:latin typeface="Times New Roman" panose="02020603050405020304" pitchFamily="18" charset="0"/>
                <a:ea typeface="Calibri" panose="020F0502020204030204" pitchFamily="34" charset="0"/>
              </a:rPr>
              <a:t>Thakor</a:t>
            </a:r>
            <a:r>
              <a:rPr lang="en-US" b="1" dirty="0">
                <a:latin typeface="Times New Roman" panose="02020603050405020304" pitchFamily="18" charset="0"/>
                <a:ea typeface="Calibri" panose="020F0502020204030204" pitchFamily="34" charset="0"/>
              </a:rPr>
              <a:t>, 2332485</a:t>
            </a:r>
            <a:endParaRPr lang="en-US" dirty="0"/>
          </a:p>
        </p:txBody>
      </p:sp>
    </p:spTree>
    <p:extLst>
      <p:ext uri="{BB962C8B-B14F-4D97-AF65-F5344CB8AC3E}">
        <p14:creationId xmlns:p14="http://schemas.microsoft.com/office/powerpoint/2010/main" val="106529721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18434" name="Picture 2" descr="1,424,900+ Future Planning Stock Photos, Pictures &amp; Royalty-Free Images -  iSt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5400"/>
            <a:ext cx="12192000" cy="68834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38200" y="365125"/>
            <a:ext cx="6096000" cy="1006475"/>
          </a:xfrm>
        </p:spPr>
        <p:txBody>
          <a:bodyPr>
            <a:normAutofit/>
          </a:bodyPr>
          <a:lstStyle/>
          <a:p>
            <a:pPr algn="ctr">
              <a:lnSpc>
                <a:spcPct val="100000"/>
              </a:lnSpc>
            </a:pPr>
            <a:r>
              <a:rPr lang="en-US" sz="2800" b="1" dirty="0">
                <a:solidFill>
                  <a:schemeClr val="bg1"/>
                </a:solidFill>
                <a:latin typeface="Times New Roman" panose="02020603050405020304" pitchFamily="18" charset="0"/>
                <a:cs typeface="Times New Roman" panose="02020603050405020304" pitchFamily="18" charset="0"/>
              </a:rPr>
              <a:t>Future plans</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52400" y="1371600"/>
            <a:ext cx="8763000" cy="1219200"/>
          </a:xfrm>
        </p:spPr>
        <p:txBody>
          <a:bodyPr>
            <a:normAutofit/>
          </a:bodyPr>
          <a:lstStyle/>
          <a:p>
            <a:pPr marL="342900" lvl="0" indent="-342900" algn="just">
              <a:lnSpc>
                <a:spcPct val="150000"/>
              </a:lnSpc>
              <a:spcAft>
                <a:spcPts val="0"/>
              </a:spcAft>
              <a:buFont typeface="Symbol" panose="05050102010706020507" pitchFamily="18" charset="2"/>
              <a:buChar char=""/>
            </a:pPr>
            <a:r>
              <a:rPr lang="en-US" sz="1800" b="1"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Expansion of digital interventions is needed nationally through better collaborations with healthcare providers and public health organisations.</a:t>
            </a:r>
            <a:endParaRPr lang="en-IN" sz="1800" b="1"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3276600" y="5562600"/>
            <a:ext cx="8229600" cy="873572"/>
          </a:xfrm>
          <a:prstGeom prst="rect">
            <a:avLst/>
          </a:prstGeom>
        </p:spPr>
        <p:txBody>
          <a:bodyPr wrap="square">
            <a:spAutoFit/>
          </a:bodyPr>
          <a:lstStyle/>
          <a:p>
            <a:pPr>
              <a:lnSpc>
                <a:spcPct val="150000"/>
              </a:lnSpc>
            </a:pPr>
            <a:r>
              <a:rPr lang="en-US" b="1"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Integrating the AI and real-time analytics are necessary for prioritising user experiences.</a:t>
            </a:r>
            <a:endParaRPr lang="en-IN" b="1"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8305800" y="291880"/>
            <a:ext cx="2893100" cy="369332"/>
          </a:xfrm>
          <a:prstGeom prst="rect">
            <a:avLst/>
          </a:prstGeom>
        </p:spPr>
        <p:txBody>
          <a:bodyPr wrap="none">
            <a:spAutoFit/>
          </a:bodyPr>
          <a:lstStyle/>
          <a:p>
            <a:r>
              <a:rPr lang="en-US" b="1" dirty="0" err="1">
                <a:solidFill>
                  <a:schemeClr val="bg1"/>
                </a:solidFill>
                <a:latin typeface="Times New Roman" panose="02020603050405020304" pitchFamily="18" charset="0"/>
                <a:ea typeface="Calibri" panose="020F0502020204030204" pitchFamily="34" charset="0"/>
              </a:rPr>
              <a:t>Jaykumar</a:t>
            </a:r>
            <a:r>
              <a:rPr lang="en-US" b="1" dirty="0">
                <a:solidFill>
                  <a:schemeClr val="bg1"/>
                </a:solidFill>
                <a:latin typeface="Times New Roman" panose="02020603050405020304" pitchFamily="18" charset="0"/>
                <a:ea typeface="Calibri" panose="020F0502020204030204" pitchFamily="34" charset="0"/>
              </a:rPr>
              <a:t> </a:t>
            </a:r>
            <a:r>
              <a:rPr lang="en-US" b="1" dirty="0" err="1">
                <a:solidFill>
                  <a:schemeClr val="bg1"/>
                </a:solidFill>
                <a:latin typeface="Times New Roman" panose="02020603050405020304" pitchFamily="18" charset="0"/>
                <a:ea typeface="Calibri" panose="020F0502020204030204" pitchFamily="34" charset="0"/>
              </a:rPr>
              <a:t>Thakor</a:t>
            </a:r>
            <a:r>
              <a:rPr lang="en-US" b="1" dirty="0">
                <a:solidFill>
                  <a:schemeClr val="bg1"/>
                </a:solidFill>
                <a:latin typeface="Times New Roman" panose="02020603050405020304" pitchFamily="18" charset="0"/>
                <a:ea typeface="Calibri" panose="020F0502020204030204" pitchFamily="34" charset="0"/>
              </a:rPr>
              <a:t>, 2332485</a:t>
            </a:r>
            <a:endParaRPr lang="en-US" dirty="0">
              <a:solidFill>
                <a:schemeClr val="bg1"/>
              </a:solidFill>
            </a:endParaRPr>
          </a:p>
        </p:txBody>
      </p:sp>
    </p:spTree>
    <p:extLst>
      <p:ext uri="{BB962C8B-B14F-4D97-AF65-F5344CB8AC3E}">
        <p14:creationId xmlns:p14="http://schemas.microsoft.com/office/powerpoint/2010/main" val="19999039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3252"/>
            <a:ext cx="10515600" cy="625475"/>
          </a:xfrm>
        </p:spPr>
        <p:txBody>
          <a:bodyPr>
            <a:normAutofit/>
          </a:bodyPr>
          <a:lstStyle/>
          <a:p>
            <a:pPr algn="ctr">
              <a:lnSpc>
                <a:spcPct val="100000"/>
              </a:lnSpc>
            </a:pPr>
            <a:r>
              <a:rPr lang="en-US" sz="2800" b="1" dirty="0">
                <a:latin typeface="Times New Roman" panose="02020603050405020304" pitchFamily="18" charset="0"/>
                <a:cs typeface="Times New Roman" panose="02020603050405020304" pitchFamily="18" charset="0"/>
              </a:rPr>
              <a:t>References </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66700" y="638727"/>
            <a:ext cx="11658600" cy="6106630"/>
          </a:xfrm>
        </p:spPr>
        <p:style>
          <a:lnRef idx="2">
            <a:schemeClr val="accent6"/>
          </a:lnRef>
          <a:fillRef idx="1">
            <a:schemeClr val="lt1"/>
          </a:fillRef>
          <a:effectRef idx="0">
            <a:schemeClr val="accent6"/>
          </a:effectRef>
          <a:fontRef idx="minor">
            <a:schemeClr val="dk1"/>
          </a:fontRef>
        </p:style>
        <p:txBody>
          <a:bodyPr>
            <a:noAutofit/>
          </a:bodyPr>
          <a:lstStyle/>
          <a:p>
            <a:pPr>
              <a:lnSpc>
                <a:spcPct val="100000"/>
              </a:lnSpc>
            </a:pPr>
            <a:r>
              <a:rPr lang="en-US" sz="1200" dirty="0" err="1">
                <a:latin typeface="Times New Roman" panose="02020603050405020304" pitchFamily="18" charset="0"/>
                <a:cs typeface="Times New Roman" panose="02020603050405020304" pitchFamily="18" charset="0"/>
              </a:rPr>
              <a:t>Aprilaba</a:t>
            </a:r>
            <a:r>
              <a:rPr lang="en-US" sz="1200" dirty="0">
                <a:latin typeface="Times New Roman" panose="02020603050405020304" pitchFamily="18" charset="0"/>
                <a:cs typeface="Times New Roman" panose="02020603050405020304" pitchFamily="18" charset="0"/>
              </a:rPr>
              <a:t> (2025). </a:t>
            </a:r>
            <a:r>
              <a:rPr lang="en-US" sz="1200" i="1" dirty="0">
                <a:latin typeface="Times New Roman" panose="02020603050405020304" pitchFamily="18" charset="0"/>
                <a:cs typeface="Times New Roman" panose="02020603050405020304" pitchFamily="18" charset="0"/>
              </a:rPr>
              <a:t>57 Back Pain Statistics</a:t>
            </a:r>
            <a:r>
              <a:rPr lang="en-US" sz="1200" dirty="0">
                <a:latin typeface="Times New Roman" panose="02020603050405020304" pitchFamily="18" charset="0"/>
                <a:cs typeface="Times New Roman" panose="02020603050405020304" pitchFamily="18" charset="0"/>
              </a:rPr>
              <a:t>. Available at: </a:t>
            </a:r>
            <a:r>
              <a:rPr lang="en-US" sz="1200" u="sng" dirty="0">
                <a:latin typeface="Times New Roman" panose="02020603050405020304" pitchFamily="18" charset="0"/>
                <a:cs typeface="Times New Roman" panose="02020603050405020304" pitchFamily="18" charset="0"/>
                <a:hlinkClick r:id="rId2"/>
              </a:rPr>
              <a:t>https://www.aprilaba.com/resources/57-back-pain-statistics</a:t>
            </a:r>
            <a:r>
              <a:rPr lang="en-US" sz="1200" dirty="0">
                <a:latin typeface="Times New Roman" panose="02020603050405020304" pitchFamily="18" charset="0"/>
                <a:cs typeface="Times New Roman" panose="02020603050405020304" pitchFamily="18" charset="0"/>
              </a:rPr>
              <a:t> (Accessed on 31st Oct 2025)</a:t>
            </a:r>
          </a:p>
          <a:p>
            <a:pPr>
              <a:lnSpc>
                <a:spcPct val="100000"/>
              </a:lnSpc>
            </a:pPr>
            <a:r>
              <a:rPr lang="en-US" sz="1200" dirty="0">
                <a:latin typeface="Times New Roman" panose="02020603050405020304" pitchFamily="18" charset="0"/>
                <a:cs typeface="Times New Roman" panose="02020603050405020304" pitchFamily="18" charset="0"/>
              </a:rPr>
              <a:t>Borges do </a:t>
            </a:r>
            <a:r>
              <a:rPr lang="en-US" sz="1200" dirty="0" err="1">
                <a:latin typeface="Times New Roman" panose="02020603050405020304" pitchFamily="18" charset="0"/>
                <a:cs typeface="Times New Roman" panose="02020603050405020304" pitchFamily="18" charset="0"/>
              </a:rPr>
              <a:t>Nascimento</a:t>
            </a:r>
            <a:r>
              <a:rPr lang="en-US" sz="1200" dirty="0">
                <a:latin typeface="Times New Roman" panose="02020603050405020304" pitchFamily="18" charset="0"/>
                <a:cs typeface="Times New Roman" panose="02020603050405020304" pitchFamily="18" charset="0"/>
              </a:rPr>
              <a:t>, I.J., </a:t>
            </a:r>
            <a:r>
              <a:rPr lang="en-US" sz="1200" dirty="0" err="1">
                <a:latin typeface="Times New Roman" panose="02020603050405020304" pitchFamily="18" charset="0"/>
                <a:cs typeface="Times New Roman" panose="02020603050405020304" pitchFamily="18" charset="0"/>
              </a:rPr>
              <a:t>Abdulazeem</a:t>
            </a:r>
            <a:r>
              <a:rPr lang="en-US" sz="1200" dirty="0">
                <a:latin typeface="Times New Roman" panose="02020603050405020304" pitchFamily="18" charset="0"/>
                <a:cs typeface="Times New Roman" panose="02020603050405020304" pitchFamily="18" charset="0"/>
              </a:rPr>
              <a:t>, H., </a:t>
            </a:r>
            <a:r>
              <a:rPr lang="en-US" sz="1200" dirty="0" err="1">
                <a:latin typeface="Times New Roman" panose="02020603050405020304" pitchFamily="18" charset="0"/>
                <a:cs typeface="Times New Roman" panose="02020603050405020304" pitchFamily="18" charset="0"/>
              </a:rPr>
              <a:t>Vasanthan</a:t>
            </a:r>
            <a:r>
              <a:rPr lang="en-US" sz="1200" dirty="0">
                <a:latin typeface="Times New Roman" panose="02020603050405020304" pitchFamily="18" charset="0"/>
                <a:cs typeface="Times New Roman" panose="02020603050405020304" pitchFamily="18" charset="0"/>
              </a:rPr>
              <a:t>, L.T., Martinez, E.Z., </a:t>
            </a:r>
            <a:r>
              <a:rPr lang="en-US" sz="1200" dirty="0" err="1">
                <a:latin typeface="Times New Roman" panose="02020603050405020304" pitchFamily="18" charset="0"/>
                <a:cs typeface="Times New Roman" panose="02020603050405020304" pitchFamily="18" charset="0"/>
              </a:rPr>
              <a:t>Zucoloto</a:t>
            </a:r>
            <a:r>
              <a:rPr lang="en-US" sz="1200" dirty="0">
                <a:latin typeface="Times New Roman" panose="02020603050405020304" pitchFamily="18" charset="0"/>
                <a:cs typeface="Times New Roman" panose="02020603050405020304" pitchFamily="18" charset="0"/>
              </a:rPr>
              <a:t>, M.L., </a:t>
            </a:r>
            <a:r>
              <a:rPr lang="en-US" sz="1200" dirty="0" err="1">
                <a:latin typeface="Times New Roman" panose="02020603050405020304" pitchFamily="18" charset="0"/>
                <a:cs typeface="Times New Roman" panose="02020603050405020304" pitchFamily="18" charset="0"/>
              </a:rPr>
              <a:t>Østengaard</a:t>
            </a:r>
            <a:r>
              <a:rPr lang="en-US" sz="1200" dirty="0">
                <a:latin typeface="Times New Roman" panose="02020603050405020304" pitchFamily="18" charset="0"/>
                <a:cs typeface="Times New Roman" panose="02020603050405020304" pitchFamily="18" charset="0"/>
              </a:rPr>
              <a:t>, L., Azzopardi-Muscat, N., Zapata, T. and </a:t>
            </a:r>
            <a:r>
              <a:rPr lang="en-US" sz="1200" dirty="0" err="1">
                <a:latin typeface="Times New Roman" panose="02020603050405020304" pitchFamily="18" charset="0"/>
                <a:cs typeface="Times New Roman" panose="02020603050405020304" pitchFamily="18" charset="0"/>
              </a:rPr>
              <a:t>Novillo</a:t>
            </a:r>
            <a:r>
              <a:rPr lang="en-US" sz="1200" dirty="0">
                <a:latin typeface="Times New Roman" panose="02020603050405020304" pitchFamily="18" charset="0"/>
                <a:cs typeface="Times New Roman" panose="02020603050405020304" pitchFamily="18" charset="0"/>
              </a:rPr>
              <a:t>-Ortiz, D. (2023). Barriers and facilitators to utilizing digital health technologies by healthcare professionals. </a:t>
            </a:r>
            <a:r>
              <a:rPr lang="en-US" sz="1200" i="1" dirty="0">
                <a:latin typeface="Times New Roman" panose="02020603050405020304" pitchFamily="18" charset="0"/>
                <a:cs typeface="Times New Roman" panose="02020603050405020304" pitchFamily="18" charset="0"/>
              </a:rPr>
              <a:t>NPJ digital medicine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6</a:t>
            </a:r>
            <a:r>
              <a:rPr lang="en-US" sz="1200" dirty="0">
                <a:latin typeface="Times New Roman" panose="02020603050405020304" pitchFamily="18" charset="0"/>
                <a:cs typeface="Times New Roman" panose="02020603050405020304" pitchFamily="18" charset="0"/>
              </a:rPr>
              <a:t>(1), p.161. Available at: </a:t>
            </a:r>
            <a:r>
              <a:rPr lang="en-US" sz="1200" u="sng" dirty="0">
                <a:latin typeface="Times New Roman" panose="02020603050405020304" pitchFamily="18" charset="0"/>
                <a:cs typeface="Times New Roman" panose="02020603050405020304" pitchFamily="18" charset="0"/>
                <a:hlinkClick r:id="rId3"/>
              </a:rPr>
              <a:t>https://www.nature.com/articles/s41746-023-00899-4.pdf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Chambers, C.T., </a:t>
            </a:r>
            <a:r>
              <a:rPr lang="en-US" sz="1200" dirty="0" err="1">
                <a:latin typeface="Times New Roman" panose="02020603050405020304" pitchFamily="18" charset="0"/>
                <a:cs typeface="Times New Roman" panose="02020603050405020304" pitchFamily="18" charset="0"/>
              </a:rPr>
              <a:t>Dol</a:t>
            </a:r>
            <a:r>
              <a:rPr lang="en-US" sz="1200" dirty="0">
                <a:latin typeface="Times New Roman" panose="02020603050405020304" pitchFamily="18" charset="0"/>
                <a:cs typeface="Times New Roman" panose="02020603050405020304" pitchFamily="18" charset="0"/>
              </a:rPr>
              <a:t>, J., </a:t>
            </a:r>
            <a:r>
              <a:rPr lang="en-US" sz="1200" dirty="0" err="1">
                <a:latin typeface="Times New Roman" panose="02020603050405020304" pitchFamily="18" charset="0"/>
                <a:cs typeface="Times New Roman" panose="02020603050405020304" pitchFamily="18" charset="0"/>
              </a:rPr>
              <a:t>Tutelman</a:t>
            </a:r>
            <a:r>
              <a:rPr lang="en-US" sz="1200" dirty="0">
                <a:latin typeface="Times New Roman" panose="02020603050405020304" pitchFamily="18" charset="0"/>
                <a:cs typeface="Times New Roman" panose="02020603050405020304" pitchFamily="18" charset="0"/>
              </a:rPr>
              <a:t>, P.R., Langley, C.L., Parker, J.A., Cormier, B.T., Macfarlane, G.J., Jones, G.T., Chapman, D., Proudfoot, N. and Grant, A. (2024). The prevalence of chronic pain in children and adolescents: a systematic review update and meta-analysis. </a:t>
            </a:r>
            <a:r>
              <a:rPr lang="en-US" sz="1200" i="1" dirty="0">
                <a:latin typeface="Times New Roman" panose="02020603050405020304" pitchFamily="18" charset="0"/>
                <a:cs typeface="Times New Roman" panose="02020603050405020304" pitchFamily="18" charset="0"/>
              </a:rPr>
              <a:t>Pain</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165</a:t>
            </a:r>
            <a:r>
              <a:rPr lang="en-US" sz="1200" dirty="0">
                <a:latin typeface="Times New Roman" panose="02020603050405020304" pitchFamily="18" charset="0"/>
                <a:cs typeface="Times New Roman" panose="02020603050405020304" pitchFamily="18" charset="0"/>
              </a:rPr>
              <a:t>(10), pp.2215-2234. Available at: </a:t>
            </a:r>
            <a:r>
              <a:rPr lang="en-US" sz="1200" u="sng" dirty="0">
                <a:latin typeface="Times New Roman" panose="02020603050405020304" pitchFamily="18" charset="0"/>
                <a:cs typeface="Times New Roman" panose="02020603050405020304" pitchFamily="18" charset="0"/>
                <a:hlinkClick r:id="rId4"/>
              </a:rPr>
              <a:t>https://journals.lww.com/pain/_layouts/15/oaks.journals/downloadpdf.aspx?an=00006396-202410000-00009</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Chen, S., Chen, M., Wu, X., Lin, S., Tao, C., Cao, H., Shao, Z. and Xiao, G. (2022). Global, regional and national burden of low back pain 1990–2019: A systematic analysis of the Global Burden of Disease study 2019. </a:t>
            </a:r>
            <a:r>
              <a:rPr lang="en-US" sz="1200" i="1" dirty="0">
                <a:latin typeface="Times New Roman" panose="02020603050405020304" pitchFamily="18" charset="0"/>
                <a:cs typeface="Times New Roman" panose="02020603050405020304" pitchFamily="18" charset="0"/>
              </a:rPr>
              <a:t>Journal of </a:t>
            </a:r>
            <a:r>
              <a:rPr lang="en-US" sz="1200" i="1" dirty="0" err="1">
                <a:latin typeface="Times New Roman" panose="02020603050405020304" pitchFamily="18" charset="0"/>
                <a:cs typeface="Times New Roman" panose="02020603050405020304" pitchFamily="18" charset="0"/>
              </a:rPr>
              <a:t>orthopaedic</a:t>
            </a:r>
            <a:r>
              <a:rPr lang="en-US" sz="1200" i="1" dirty="0">
                <a:latin typeface="Times New Roman" panose="02020603050405020304" pitchFamily="18" charset="0"/>
                <a:cs typeface="Times New Roman" panose="02020603050405020304" pitchFamily="18" charset="0"/>
              </a:rPr>
              <a:t> translation</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32</a:t>
            </a:r>
            <a:r>
              <a:rPr lang="en-US" sz="1200" dirty="0">
                <a:latin typeface="Times New Roman" panose="02020603050405020304" pitchFamily="18" charset="0"/>
                <a:cs typeface="Times New Roman" panose="02020603050405020304" pitchFamily="18" charset="0"/>
              </a:rPr>
              <a:t>, pp.49-58. Available at: </a:t>
            </a:r>
            <a:r>
              <a:rPr lang="en-US" sz="1200" u="sng" dirty="0">
                <a:latin typeface="Times New Roman" panose="02020603050405020304" pitchFamily="18" charset="0"/>
                <a:cs typeface="Times New Roman" panose="02020603050405020304" pitchFamily="18" charset="0"/>
                <a:hlinkClick r:id="rId5"/>
              </a:rPr>
              <a:t>https://www.sciencedirect.com/science/article/pii/S2214031X21000590</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Chikaka</a:t>
            </a:r>
            <a:r>
              <a:rPr lang="en-US" sz="1200" dirty="0">
                <a:latin typeface="Times New Roman" panose="02020603050405020304" pitchFamily="18" charset="0"/>
                <a:cs typeface="Times New Roman" panose="02020603050405020304" pitchFamily="18" charset="0"/>
              </a:rPr>
              <a:t>, T. and Keller, M.M. (2024). Low back pain treatment adherence barriers in </a:t>
            </a:r>
            <a:r>
              <a:rPr lang="en-US" sz="1200" dirty="0" err="1">
                <a:latin typeface="Times New Roman" panose="02020603050405020304" pitchFamily="18" charset="0"/>
                <a:cs typeface="Times New Roman" panose="02020603050405020304" pitchFamily="18" charset="0"/>
              </a:rPr>
              <a:t>Eswatini</a:t>
            </a:r>
            <a:r>
              <a:rPr lang="en-US" sz="1200" dirty="0">
                <a:latin typeface="Times New Roman" panose="02020603050405020304" pitchFamily="18" charset="0"/>
                <a:cs typeface="Times New Roman" panose="02020603050405020304" pitchFamily="18" charset="0"/>
              </a:rPr>
              <a:t> private physiotherapy practices: A pilot study. </a:t>
            </a:r>
            <a:r>
              <a:rPr lang="en-US" sz="1200" i="1" dirty="0">
                <a:latin typeface="Times New Roman" panose="02020603050405020304" pitchFamily="18" charset="0"/>
                <a:cs typeface="Times New Roman" panose="02020603050405020304" pitchFamily="18" charset="0"/>
              </a:rPr>
              <a:t>South African Journal of Physiotherapy</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80</a:t>
            </a:r>
            <a:r>
              <a:rPr lang="en-US" sz="1200" dirty="0">
                <a:latin typeface="Times New Roman" panose="02020603050405020304" pitchFamily="18" charset="0"/>
                <a:cs typeface="Times New Roman" panose="02020603050405020304" pitchFamily="18" charset="0"/>
              </a:rPr>
              <a:t>(1), p.2077. Available at: </a:t>
            </a:r>
            <a:r>
              <a:rPr lang="en-US" sz="1200" u="sng" dirty="0">
                <a:latin typeface="Times New Roman" panose="02020603050405020304" pitchFamily="18" charset="0"/>
                <a:cs typeface="Times New Roman" panose="02020603050405020304" pitchFamily="18" charset="0"/>
                <a:hlinkClick r:id="rId6"/>
              </a:rPr>
              <a:t>https://journals.co.za/doi/pdf/10.4102/sajp.v80i1.2077</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Cui, D., </a:t>
            </a:r>
            <a:r>
              <a:rPr lang="en-US" sz="1200" dirty="0" err="1">
                <a:latin typeface="Times New Roman" panose="02020603050405020304" pitchFamily="18" charset="0"/>
                <a:cs typeface="Times New Roman" panose="02020603050405020304" pitchFamily="18" charset="0"/>
              </a:rPr>
              <a:t>Janela</a:t>
            </a:r>
            <a:r>
              <a:rPr lang="en-US" sz="1200" dirty="0">
                <a:latin typeface="Times New Roman" panose="02020603050405020304" pitchFamily="18" charset="0"/>
                <a:cs typeface="Times New Roman" panose="02020603050405020304" pitchFamily="18" charset="0"/>
              </a:rPr>
              <a:t>, D., Costa, F., </a:t>
            </a:r>
            <a:r>
              <a:rPr lang="en-US" sz="1200" dirty="0" err="1">
                <a:latin typeface="Times New Roman" panose="02020603050405020304" pitchFamily="18" charset="0"/>
                <a:cs typeface="Times New Roman" panose="02020603050405020304" pitchFamily="18" charset="0"/>
              </a:rPr>
              <a:t>Molinos</a:t>
            </a:r>
            <a:r>
              <a:rPr lang="en-US" sz="1200" dirty="0">
                <a:latin typeface="Times New Roman" panose="02020603050405020304" pitchFamily="18" charset="0"/>
                <a:cs typeface="Times New Roman" panose="02020603050405020304" pitchFamily="18" charset="0"/>
              </a:rPr>
              <a:t>, M., </a:t>
            </a:r>
            <a:r>
              <a:rPr lang="en-US" sz="1200" dirty="0" err="1">
                <a:latin typeface="Times New Roman" panose="02020603050405020304" pitchFamily="18" charset="0"/>
                <a:cs typeface="Times New Roman" panose="02020603050405020304" pitchFamily="18" charset="0"/>
              </a:rPr>
              <a:t>Areias</a:t>
            </a:r>
            <a:r>
              <a:rPr lang="en-US" sz="1200" dirty="0">
                <a:latin typeface="Times New Roman" panose="02020603050405020304" pitchFamily="18" charset="0"/>
                <a:cs typeface="Times New Roman" panose="02020603050405020304" pitchFamily="18" charset="0"/>
              </a:rPr>
              <a:t>, A.C., </a:t>
            </a:r>
            <a:r>
              <a:rPr lang="en-US" sz="1200" dirty="0" err="1">
                <a:latin typeface="Times New Roman" panose="02020603050405020304" pitchFamily="18" charset="0"/>
                <a:cs typeface="Times New Roman" panose="02020603050405020304" pitchFamily="18" charset="0"/>
              </a:rPr>
              <a:t>Moulder</a:t>
            </a:r>
            <a:r>
              <a:rPr lang="en-US" sz="1200" dirty="0">
                <a:latin typeface="Times New Roman" panose="02020603050405020304" pitchFamily="18" charset="0"/>
                <a:cs typeface="Times New Roman" panose="02020603050405020304" pitchFamily="18" charset="0"/>
              </a:rPr>
              <a:t>, R.G., </a:t>
            </a:r>
            <a:r>
              <a:rPr lang="en-US" sz="1200" dirty="0" err="1">
                <a:latin typeface="Times New Roman" panose="02020603050405020304" pitchFamily="18" charset="0"/>
                <a:cs typeface="Times New Roman" panose="02020603050405020304" pitchFamily="18" charset="0"/>
              </a:rPr>
              <a:t>Scheer</a:t>
            </a:r>
            <a:r>
              <a:rPr lang="en-US" sz="1200" dirty="0">
                <a:latin typeface="Times New Roman" panose="02020603050405020304" pitchFamily="18" charset="0"/>
                <a:cs typeface="Times New Roman" panose="02020603050405020304" pitchFamily="18" charset="0"/>
              </a:rPr>
              <a:t>, J.K., Bento, V., Cohen, S.P., </a:t>
            </a:r>
            <a:r>
              <a:rPr lang="en-US" sz="1200" dirty="0" err="1">
                <a:latin typeface="Times New Roman" panose="02020603050405020304" pitchFamily="18" charset="0"/>
                <a:cs typeface="Times New Roman" panose="02020603050405020304" pitchFamily="18" charset="0"/>
              </a:rPr>
              <a:t>Yanamadala</a:t>
            </a:r>
            <a:r>
              <a:rPr lang="en-US" sz="1200" dirty="0">
                <a:latin typeface="Times New Roman" panose="02020603050405020304" pitchFamily="18" charset="0"/>
                <a:cs typeface="Times New Roman" panose="02020603050405020304" pitchFamily="18" charset="0"/>
              </a:rPr>
              <a:t>, V. and </a:t>
            </a:r>
            <a:r>
              <a:rPr lang="en-US" sz="1200" dirty="0" err="1">
                <a:latin typeface="Times New Roman" panose="02020603050405020304" pitchFamily="18" charset="0"/>
                <a:cs typeface="Times New Roman" panose="02020603050405020304" pitchFamily="18" charset="0"/>
              </a:rPr>
              <a:t>Correia</a:t>
            </a:r>
            <a:r>
              <a:rPr lang="en-US" sz="1200" dirty="0">
                <a:latin typeface="Times New Roman" panose="02020603050405020304" pitchFamily="18" charset="0"/>
                <a:cs typeface="Times New Roman" panose="02020603050405020304" pitchFamily="18" charset="0"/>
              </a:rPr>
              <a:t>, F.D. (2023). Randomized-controlled trial assessing a digital care program versus conventional physiotherapy for chronic low back pain. </a:t>
            </a:r>
            <a:r>
              <a:rPr lang="en-US" sz="1200" i="1" dirty="0">
                <a:latin typeface="Times New Roman" panose="02020603050405020304" pitchFamily="18" charset="0"/>
                <a:cs typeface="Times New Roman" panose="02020603050405020304" pitchFamily="18" charset="0"/>
              </a:rPr>
              <a:t>NPJ digital medicine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6</a:t>
            </a:r>
            <a:r>
              <a:rPr lang="en-US" sz="1200" dirty="0">
                <a:latin typeface="Times New Roman" panose="02020603050405020304" pitchFamily="18" charset="0"/>
                <a:cs typeface="Times New Roman" panose="02020603050405020304" pitchFamily="18" charset="0"/>
              </a:rPr>
              <a:t>(1), p.121. Available at: </a:t>
            </a:r>
            <a:r>
              <a:rPr lang="en-US" sz="1200" u="sng" dirty="0">
                <a:latin typeface="Times New Roman" panose="02020603050405020304" pitchFamily="18" charset="0"/>
                <a:cs typeface="Times New Roman" panose="02020603050405020304" pitchFamily="18" charset="0"/>
                <a:hlinkClick r:id="rId7"/>
              </a:rPr>
              <a:t>https://www.nature.com/articles/s41746-023-00870-3.pdf</a:t>
            </a:r>
            <a:endParaRPr lang="en-US" sz="1200" dirty="0">
              <a:latin typeface="Times New Roman" panose="02020603050405020304" pitchFamily="18" charset="0"/>
              <a:cs typeface="Times New Roman" panose="02020603050405020304" pitchFamily="18" charset="0"/>
            </a:endParaRPr>
          </a:p>
          <a:p>
            <a:pPr>
              <a:lnSpc>
                <a:spcPct val="100000"/>
              </a:lnSpc>
            </a:pPr>
            <a:r>
              <a:rPr lang="en-US" sz="1200" dirty="0">
                <a:latin typeface="Times New Roman" panose="02020603050405020304" pitchFamily="18" charset="0"/>
                <a:cs typeface="Times New Roman" panose="02020603050405020304" pitchFamily="18" charset="0"/>
              </a:rPr>
              <a:t>De Souza, I.M.B., </a:t>
            </a:r>
            <a:r>
              <a:rPr lang="en-US" sz="1200" dirty="0" err="1">
                <a:latin typeface="Times New Roman" panose="02020603050405020304" pitchFamily="18" charset="0"/>
                <a:cs typeface="Times New Roman" panose="02020603050405020304" pitchFamily="18" charset="0"/>
              </a:rPr>
              <a:t>Sakaguchi</a:t>
            </a:r>
            <a:r>
              <a:rPr lang="en-US" sz="1200" dirty="0">
                <a:latin typeface="Times New Roman" panose="02020603050405020304" pitchFamily="18" charset="0"/>
                <a:cs typeface="Times New Roman" panose="02020603050405020304" pitchFamily="18" charset="0"/>
              </a:rPr>
              <a:t>, T.F., Yuan, S.L.K., </a:t>
            </a:r>
            <a:r>
              <a:rPr lang="en-US" sz="1200" dirty="0" err="1">
                <a:latin typeface="Times New Roman" panose="02020603050405020304" pitchFamily="18" charset="0"/>
                <a:cs typeface="Times New Roman" panose="02020603050405020304" pitchFamily="18" charset="0"/>
              </a:rPr>
              <a:t>Matsutani</a:t>
            </a:r>
            <a:r>
              <a:rPr lang="en-US" sz="1200" dirty="0">
                <a:latin typeface="Times New Roman" panose="02020603050405020304" pitchFamily="18" charset="0"/>
                <a:cs typeface="Times New Roman" panose="02020603050405020304" pitchFamily="18" charset="0"/>
              </a:rPr>
              <a:t>, L.A., do </a:t>
            </a:r>
            <a:r>
              <a:rPr lang="en-US" sz="1200" dirty="0" err="1">
                <a:latin typeface="Times New Roman" panose="02020603050405020304" pitchFamily="18" charset="0"/>
                <a:cs typeface="Times New Roman" panose="02020603050405020304" pitchFamily="18" charset="0"/>
              </a:rPr>
              <a:t>Espírito</a:t>
            </a:r>
            <a:r>
              <a:rPr lang="en-US" sz="1200" dirty="0">
                <a:latin typeface="Times New Roman" panose="02020603050405020304" pitchFamily="18" charset="0"/>
                <a:cs typeface="Times New Roman" panose="02020603050405020304" pitchFamily="18" charset="0"/>
              </a:rPr>
              <a:t>-Santo, A.D.S., Pereira, C.A.D.B. and Marques, A.P. (2019). Prevalence of low back pain in the elderly population: a systematic review. </a:t>
            </a:r>
            <a:r>
              <a:rPr lang="en-US" sz="1200" i="1" dirty="0">
                <a:latin typeface="Times New Roman" panose="02020603050405020304" pitchFamily="18" charset="0"/>
                <a:cs typeface="Times New Roman" panose="02020603050405020304" pitchFamily="18" charset="0"/>
              </a:rPr>
              <a:t>Clinics</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74</a:t>
            </a:r>
            <a:r>
              <a:rPr lang="en-US" sz="1200" dirty="0">
                <a:latin typeface="Times New Roman" panose="02020603050405020304" pitchFamily="18" charset="0"/>
                <a:cs typeface="Times New Roman" panose="02020603050405020304" pitchFamily="18" charset="0"/>
              </a:rPr>
              <a:t>, p.e789. Available at: </a:t>
            </a:r>
            <a:r>
              <a:rPr lang="en-US" sz="1200" u="sng" dirty="0">
                <a:latin typeface="Times New Roman" panose="02020603050405020304" pitchFamily="18" charset="0"/>
                <a:cs typeface="Times New Roman" panose="02020603050405020304" pitchFamily="18" charset="0"/>
                <a:hlinkClick r:id="rId8"/>
              </a:rPr>
              <a:t>https://scholar.google.com/scholar?output=instlink&amp;q=info:ExgL4U0NxS4J:scholar.google.com/&amp;hl=en&amp;as_sdt=0,5&amp;as_ylo=2018&amp;scillfp=13907592494356066251&amp;oi=lle</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Fayaz</a:t>
            </a:r>
            <a:r>
              <a:rPr lang="en-US" sz="1200" dirty="0">
                <a:latin typeface="Times New Roman" panose="02020603050405020304" pitchFamily="18" charset="0"/>
                <a:cs typeface="Times New Roman" panose="02020603050405020304" pitchFamily="18" charset="0"/>
              </a:rPr>
              <a:t>, A., Croft, P., Langford, R. M., Donaldson, L. J., and Jones, G. T. (2016). Prevalence of chronic pain in the UK: a systematic review and meta-analysis of population studies. </a:t>
            </a:r>
            <a:r>
              <a:rPr lang="en-US" sz="1200" i="1" dirty="0">
                <a:latin typeface="Times New Roman" panose="02020603050405020304" pitchFamily="18" charset="0"/>
                <a:cs typeface="Times New Roman" panose="02020603050405020304" pitchFamily="18" charset="0"/>
              </a:rPr>
              <a:t>BMJ open</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6</a:t>
            </a:r>
            <a:r>
              <a:rPr lang="en-US" sz="1200" dirty="0">
                <a:latin typeface="Times New Roman" panose="02020603050405020304" pitchFamily="18" charset="0"/>
                <a:cs typeface="Times New Roman" panose="02020603050405020304" pitchFamily="18" charset="0"/>
              </a:rPr>
              <a:t>(6), e010364. Available at: </a:t>
            </a:r>
            <a:r>
              <a:rPr lang="en-US" sz="1200" u="sng" dirty="0">
                <a:latin typeface="Times New Roman" panose="02020603050405020304" pitchFamily="18" charset="0"/>
                <a:cs typeface="Times New Roman" panose="02020603050405020304" pitchFamily="18" charset="0"/>
                <a:hlinkClick r:id="rId9"/>
              </a:rPr>
              <a:t>https://bmjopen.bmj.com/content/6/6/e010364?cpetoc</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Feldman, D.E. and </a:t>
            </a:r>
            <a:r>
              <a:rPr lang="en-US" sz="1200" dirty="0" err="1">
                <a:latin typeface="Times New Roman" panose="02020603050405020304" pitchFamily="18" charset="0"/>
                <a:cs typeface="Times New Roman" panose="02020603050405020304" pitchFamily="18" charset="0"/>
              </a:rPr>
              <a:t>Nahin</a:t>
            </a:r>
            <a:r>
              <a:rPr lang="en-US" sz="1200" dirty="0">
                <a:latin typeface="Times New Roman" panose="02020603050405020304" pitchFamily="18" charset="0"/>
                <a:cs typeface="Times New Roman" panose="02020603050405020304" pitchFamily="18" charset="0"/>
              </a:rPr>
              <a:t>, R.L. (2022). Disability among persons with chronic severe back pain: results from a nationally representative population-based sample. </a:t>
            </a:r>
            <a:r>
              <a:rPr lang="en-US" sz="1200" i="1" dirty="0">
                <a:latin typeface="Times New Roman" panose="02020603050405020304" pitchFamily="18" charset="0"/>
                <a:cs typeface="Times New Roman" panose="02020603050405020304" pitchFamily="18" charset="0"/>
              </a:rPr>
              <a:t>The Journal of Pain</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23</a:t>
            </a:r>
            <a:r>
              <a:rPr lang="en-US" sz="1200" dirty="0">
                <a:latin typeface="Times New Roman" panose="02020603050405020304" pitchFamily="18" charset="0"/>
                <a:cs typeface="Times New Roman" panose="02020603050405020304" pitchFamily="18" charset="0"/>
              </a:rPr>
              <a:t>(12), pp.2144-2154. Available at: </a:t>
            </a:r>
            <a:r>
              <a:rPr lang="en-US" sz="1200" u="sng" dirty="0">
                <a:latin typeface="Times New Roman" panose="02020603050405020304" pitchFamily="18" charset="0"/>
                <a:cs typeface="Times New Roman" panose="02020603050405020304" pitchFamily="18" charset="0"/>
                <a:hlinkClick r:id="rId10"/>
              </a:rPr>
              <a:t>https://www.sciencedirect.com/science/article/pii/S1526590022003832</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Ferreira, M.L., De Luca, K., Haile, L.M., Steinmetz, J.D., </a:t>
            </a:r>
            <a:r>
              <a:rPr lang="en-US" sz="1200" dirty="0" err="1">
                <a:latin typeface="Times New Roman" panose="02020603050405020304" pitchFamily="18" charset="0"/>
                <a:cs typeface="Times New Roman" panose="02020603050405020304" pitchFamily="18" charset="0"/>
              </a:rPr>
              <a:t>Culbreth</a:t>
            </a:r>
            <a:r>
              <a:rPr lang="en-US" sz="1200" dirty="0">
                <a:latin typeface="Times New Roman" panose="02020603050405020304" pitchFamily="18" charset="0"/>
                <a:cs typeface="Times New Roman" panose="02020603050405020304" pitchFamily="18" charset="0"/>
              </a:rPr>
              <a:t>, G.T., Cross, M., </a:t>
            </a:r>
            <a:r>
              <a:rPr lang="en-US" sz="1200" dirty="0" err="1">
                <a:latin typeface="Times New Roman" panose="02020603050405020304" pitchFamily="18" charset="0"/>
                <a:cs typeface="Times New Roman" panose="02020603050405020304" pitchFamily="18" charset="0"/>
              </a:rPr>
              <a:t>Kopec</a:t>
            </a:r>
            <a:r>
              <a:rPr lang="en-US" sz="1200" dirty="0">
                <a:latin typeface="Times New Roman" panose="02020603050405020304" pitchFamily="18" charset="0"/>
                <a:cs typeface="Times New Roman" panose="02020603050405020304" pitchFamily="18" charset="0"/>
              </a:rPr>
              <a:t>, J.A., Ferreira, P.H., Blyth, F.M., </a:t>
            </a:r>
            <a:r>
              <a:rPr lang="en-US" sz="1200" dirty="0" err="1">
                <a:latin typeface="Times New Roman" panose="02020603050405020304" pitchFamily="18" charset="0"/>
                <a:cs typeface="Times New Roman" panose="02020603050405020304" pitchFamily="18" charset="0"/>
              </a:rPr>
              <a:t>Buchbinder</a:t>
            </a:r>
            <a:r>
              <a:rPr lang="en-US" sz="1200" dirty="0">
                <a:latin typeface="Times New Roman" panose="02020603050405020304" pitchFamily="18" charset="0"/>
                <a:cs typeface="Times New Roman" panose="02020603050405020304" pitchFamily="18" charset="0"/>
              </a:rPr>
              <a:t>, R. and </a:t>
            </a:r>
            <a:r>
              <a:rPr lang="en-US" sz="1200" dirty="0" err="1">
                <a:latin typeface="Times New Roman" panose="02020603050405020304" pitchFamily="18" charset="0"/>
                <a:cs typeface="Times New Roman" panose="02020603050405020304" pitchFamily="18" charset="0"/>
              </a:rPr>
              <a:t>Hartvigsen</a:t>
            </a:r>
            <a:r>
              <a:rPr lang="en-US" sz="1200" dirty="0">
                <a:latin typeface="Times New Roman" panose="02020603050405020304" pitchFamily="18" charset="0"/>
                <a:cs typeface="Times New Roman" panose="02020603050405020304" pitchFamily="18" charset="0"/>
              </a:rPr>
              <a:t>, J. (2023). Global, regional, and national burden of low back pain, 1990–2020, its attributable risk factors, and projections to 2050: a systematic analysis of the Global Burden of Disease Study 2021. </a:t>
            </a:r>
            <a:r>
              <a:rPr lang="en-US" sz="1200" i="1" dirty="0">
                <a:latin typeface="Times New Roman" panose="02020603050405020304" pitchFamily="18" charset="0"/>
                <a:cs typeface="Times New Roman" panose="02020603050405020304" pitchFamily="18" charset="0"/>
              </a:rPr>
              <a:t>The Lancet Rheumatology</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5</a:t>
            </a:r>
            <a:r>
              <a:rPr lang="en-US" sz="1200" dirty="0">
                <a:latin typeface="Times New Roman" panose="02020603050405020304" pitchFamily="18" charset="0"/>
                <a:cs typeface="Times New Roman" panose="02020603050405020304" pitchFamily="18" charset="0"/>
              </a:rPr>
              <a:t>(6), pp.e316-e329. Available at: </a:t>
            </a:r>
            <a:r>
              <a:rPr lang="en-US" sz="1200" u="sng" dirty="0">
                <a:latin typeface="Times New Roman" panose="02020603050405020304" pitchFamily="18" charset="0"/>
                <a:cs typeface="Times New Roman" panose="02020603050405020304" pitchFamily="18" charset="0"/>
                <a:hlinkClick r:id="rId11"/>
              </a:rPr>
              <a:t>https://www.thelancet.com/pdfs/journals/lanrhe/PIIS2665-9913(23)00098-X.pdf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Fpm (2025). </a:t>
            </a:r>
            <a:r>
              <a:rPr lang="en-US" sz="1200" i="1" dirty="0">
                <a:latin typeface="Times New Roman" panose="02020603050405020304" pitchFamily="18" charset="0"/>
                <a:cs typeface="Times New Roman" panose="02020603050405020304" pitchFamily="18" charset="0"/>
              </a:rPr>
              <a:t>There are a large number of messages used for chronic pain by a variety of </a:t>
            </a:r>
            <a:r>
              <a:rPr lang="en-US" sz="1200" i="1" dirty="0" err="1">
                <a:latin typeface="Times New Roman" panose="02020603050405020304" pitchFamily="18" charset="0"/>
                <a:cs typeface="Times New Roman" panose="02020603050405020304" pitchFamily="18" charset="0"/>
              </a:rPr>
              <a:t>organisations</a:t>
            </a:r>
            <a:r>
              <a:rPr lang="en-US" sz="1200" i="1" dirty="0">
                <a:latin typeface="Times New Roman" panose="02020603050405020304" pitchFamily="18" charset="0"/>
                <a:cs typeface="Times New Roman" panose="02020603050405020304" pitchFamily="18" charset="0"/>
              </a:rPr>
              <a:t>.</a:t>
            </a:r>
            <a:r>
              <a:rPr lang="en-US" sz="1200" dirty="0">
                <a:latin typeface="Times New Roman" panose="02020603050405020304" pitchFamily="18" charset="0"/>
                <a:cs typeface="Times New Roman" panose="02020603050405020304" pitchFamily="18" charset="0"/>
              </a:rPr>
              <a:t> Available at: </a:t>
            </a:r>
            <a:r>
              <a:rPr lang="en-US" sz="1200" u="sng" dirty="0">
                <a:latin typeface="Times New Roman" panose="02020603050405020304" pitchFamily="18" charset="0"/>
                <a:cs typeface="Times New Roman" panose="02020603050405020304" pitchFamily="18" charset="0"/>
                <a:hlinkClick r:id="rId12"/>
              </a:rPr>
              <a:t>https://fpm.ac.uk/patients/uk-pain-key-messages</a:t>
            </a:r>
            <a:r>
              <a:rPr lang="en-US" sz="1200" dirty="0">
                <a:latin typeface="Times New Roman" panose="02020603050405020304" pitchFamily="18" charset="0"/>
                <a:cs typeface="Times New Roman" panose="02020603050405020304" pitchFamily="18" charset="0"/>
              </a:rPr>
              <a:t> (Accessed on 31st Oct 2025)</a:t>
            </a:r>
          </a:p>
        </p:txBody>
      </p:sp>
    </p:spTree>
    <p:extLst>
      <p:ext uri="{BB962C8B-B14F-4D97-AF65-F5344CB8AC3E}">
        <p14:creationId xmlns:p14="http://schemas.microsoft.com/office/powerpoint/2010/main" val="72831964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52400"/>
            <a:ext cx="11734800" cy="6553200"/>
          </a:xfrm>
        </p:spPr>
        <p:style>
          <a:lnRef idx="2">
            <a:schemeClr val="accent4"/>
          </a:lnRef>
          <a:fillRef idx="1">
            <a:schemeClr val="lt1"/>
          </a:fillRef>
          <a:effectRef idx="0">
            <a:schemeClr val="accent4"/>
          </a:effectRef>
          <a:fontRef idx="minor">
            <a:schemeClr val="dk1"/>
          </a:fontRef>
        </p:style>
        <p:txBody>
          <a:bodyPr>
            <a:noAutofit/>
          </a:bodyPr>
          <a:lstStyle/>
          <a:p>
            <a:pPr>
              <a:lnSpc>
                <a:spcPct val="100000"/>
              </a:lnSpc>
            </a:pPr>
            <a:r>
              <a:rPr lang="en-US" sz="1200" dirty="0">
                <a:latin typeface="Times New Roman" panose="02020603050405020304" pitchFamily="18" charset="0"/>
                <a:cs typeface="Times New Roman" panose="02020603050405020304" pitchFamily="18" charset="0"/>
              </a:rPr>
              <a:t>Hall, C.L., Gómez Bergin, A.D. and </a:t>
            </a:r>
            <a:r>
              <a:rPr lang="en-US" sz="1200" dirty="0" err="1">
                <a:latin typeface="Times New Roman" panose="02020603050405020304" pitchFamily="18" charset="0"/>
                <a:cs typeface="Times New Roman" panose="02020603050405020304" pitchFamily="18" charset="0"/>
              </a:rPr>
              <a:t>Rennick-Egglestone</a:t>
            </a:r>
            <a:r>
              <a:rPr lang="en-US" sz="1200" dirty="0">
                <a:latin typeface="Times New Roman" panose="02020603050405020304" pitchFamily="18" charset="0"/>
                <a:cs typeface="Times New Roman" panose="02020603050405020304" pitchFamily="18" charset="0"/>
              </a:rPr>
              <a:t>, S. (2024). Research into digital health intervention for mental health: 25-year retrospective on the ethical and legal challenges.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26</a:t>
            </a:r>
            <a:r>
              <a:rPr lang="en-US" sz="1200" dirty="0">
                <a:latin typeface="Times New Roman" panose="02020603050405020304" pitchFamily="18" charset="0"/>
                <a:cs typeface="Times New Roman" panose="02020603050405020304" pitchFamily="18" charset="0"/>
              </a:rPr>
              <a:t>, p.e58939. Available at: </a:t>
            </a:r>
            <a:r>
              <a:rPr lang="en-US" sz="1200" u="sng" dirty="0">
                <a:latin typeface="Times New Roman" panose="02020603050405020304" pitchFamily="18" charset="0"/>
                <a:cs typeface="Times New Roman" panose="02020603050405020304" pitchFamily="18" charset="0"/>
                <a:hlinkClick r:id="rId2"/>
              </a:rPr>
              <a:t>https://www.jmir.org/2024/1/e58939/</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Henni</a:t>
            </a:r>
            <a:r>
              <a:rPr lang="en-US" sz="1200" dirty="0">
                <a:latin typeface="Times New Roman" panose="02020603050405020304" pitchFamily="18" charset="0"/>
                <a:cs typeface="Times New Roman" panose="02020603050405020304" pitchFamily="18" charset="0"/>
              </a:rPr>
              <a:t>, S.H., </a:t>
            </a:r>
            <a:r>
              <a:rPr lang="en-US" sz="1200" dirty="0" err="1">
                <a:latin typeface="Times New Roman" panose="02020603050405020304" pitchFamily="18" charset="0"/>
                <a:cs typeface="Times New Roman" panose="02020603050405020304" pitchFamily="18" charset="0"/>
              </a:rPr>
              <a:t>Maurud</a:t>
            </a:r>
            <a:r>
              <a:rPr lang="en-US" sz="1200" dirty="0">
                <a:latin typeface="Times New Roman" panose="02020603050405020304" pitchFamily="18" charset="0"/>
                <a:cs typeface="Times New Roman" panose="02020603050405020304" pitchFamily="18" charset="0"/>
              </a:rPr>
              <a:t>, S., </a:t>
            </a:r>
            <a:r>
              <a:rPr lang="en-US" sz="1200" dirty="0" err="1">
                <a:latin typeface="Times New Roman" panose="02020603050405020304" pitchFamily="18" charset="0"/>
                <a:cs typeface="Times New Roman" panose="02020603050405020304" pitchFamily="18" charset="0"/>
              </a:rPr>
              <a:t>Fuglerud</a:t>
            </a:r>
            <a:r>
              <a:rPr lang="en-US" sz="1200" dirty="0">
                <a:latin typeface="Times New Roman" panose="02020603050405020304" pitchFamily="18" charset="0"/>
                <a:cs typeface="Times New Roman" panose="02020603050405020304" pitchFamily="18" charset="0"/>
              </a:rPr>
              <a:t>, K.S. and Moen, A. (2022). The experiences, needs and barriers of people with impairments related to usability and accessibility of digital health solutions, levels of involvement in the design process and strategies for participatory and universal design: a scoping review. </a:t>
            </a:r>
            <a:r>
              <a:rPr lang="en-US" sz="1200" i="1" dirty="0">
                <a:latin typeface="Times New Roman" panose="02020603050405020304" pitchFamily="18" charset="0"/>
                <a:cs typeface="Times New Roman" panose="02020603050405020304" pitchFamily="18" charset="0"/>
              </a:rPr>
              <a:t>BMC public health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22</a:t>
            </a:r>
            <a:r>
              <a:rPr lang="en-US" sz="1200" dirty="0">
                <a:latin typeface="Times New Roman" panose="02020603050405020304" pitchFamily="18" charset="0"/>
                <a:cs typeface="Times New Roman" panose="02020603050405020304" pitchFamily="18" charset="0"/>
              </a:rPr>
              <a:t>(1), p.35. Available at: </a:t>
            </a:r>
            <a:r>
              <a:rPr lang="en-US" sz="1200" u="sng" dirty="0">
                <a:latin typeface="Times New Roman" panose="02020603050405020304" pitchFamily="18" charset="0"/>
                <a:cs typeface="Times New Roman" panose="02020603050405020304" pitchFamily="18" charset="0"/>
                <a:hlinkClick r:id="rId3"/>
              </a:rPr>
              <a:t>https://link.springer.com/content/pdf/10.1186/s12889-021-12393-1.pdf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Hörder</a:t>
            </a:r>
            <a:r>
              <a:rPr lang="en-US" sz="1200" dirty="0">
                <a:latin typeface="Times New Roman" panose="02020603050405020304" pitchFamily="18" charset="0"/>
                <a:cs typeface="Times New Roman" panose="02020603050405020304" pitchFamily="18" charset="0"/>
              </a:rPr>
              <a:t>, H., Nero, H., </a:t>
            </a:r>
            <a:r>
              <a:rPr lang="en-US" sz="1200" dirty="0" err="1">
                <a:latin typeface="Times New Roman" panose="02020603050405020304" pitchFamily="18" charset="0"/>
                <a:cs typeface="Times New Roman" panose="02020603050405020304" pitchFamily="18" charset="0"/>
              </a:rPr>
              <a:t>Ignjatovic</a:t>
            </a:r>
            <a:r>
              <a:rPr lang="en-US" sz="1200" dirty="0">
                <a:latin typeface="Times New Roman" panose="02020603050405020304" pitchFamily="18" charset="0"/>
                <a:cs typeface="Times New Roman" panose="02020603050405020304" pitchFamily="18" charset="0"/>
              </a:rPr>
              <a:t>, M.M., </a:t>
            </a:r>
            <a:r>
              <a:rPr lang="en-US" sz="1200" dirty="0" err="1">
                <a:latin typeface="Times New Roman" panose="02020603050405020304" pitchFamily="18" charset="0"/>
                <a:cs typeface="Times New Roman" panose="02020603050405020304" pitchFamily="18" charset="0"/>
              </a:rPr>
              <a:t>Kiadaliri</a:t>
            </a:r>
            <a:r>
              <a:rPr lang="en-US" sz="1200" dirty="0">
                <a:latin typeface="Times New Roman" panose="02020603050405020304" pitchFamily="18" charset="0"/>
                <a:cs typeface="Times New Roman" panose="02020603050405020304" pitchFamily="18" charset="0"/>
              </a:rPr>
              <a:t>, A., </a:t>
            </a:r>
            <a:r>
              <a:rPr lang="en-US" sz="1200" dirty="0" err="1">
                <a:latin typeface="Times New Roman" panose="02020603050405020304" pitchFamily="18" charset="0"/>
                <a:cs typeface="Times New Roman" panose="02020603050405020304" pitchFamily="18" charset="0"/>
              </a:rPr>
              <a:t>Lohmander</a:t>
            </a:r>
            <a:r>
              <a:rPr lang="en-US" sz="1200" dirty="0">
                <a:latin typeface="Times New Roman" panose="02020603050405020304" pitchFamily="18" charset="0"/>
                <a:cs typeface="Times New Roman" panose="02020603050405020304" pitchFamily="18" charset="0"/>
              </a:rPr>
              <a:t>, L.S., Dahlberg, L.E. and Abbott, A. (2022). Digitally delivered exercise and education treatment program for low back pain: longitudinal observational cohort study. </a:t>
            </a:r>
            <a:r>
              <a:rPr lang="en-US" sz="1200" i="1" dirty="0">
                <a:latin typeface="Times New Roman" panose="02020603050405020304" pitchFamily="18" charset="0"/>
                <a:cs typeface="Times New Roman" panose="02020603050405020304" pitchFamily="18" charset="0"/>
              </a:rPr>
              <a:t>JMIR rehabilitation and assistive technologies</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9</a:t>
            </a:r>
            <a:r>
              <a:rPr lang="en-US" sz="1200" dirty="0">
                <a:latin typeface="Times New Roman" panose="02020603050405020304" pitchFamily="18" charset="0"/>
                <a:cs typeface="Times New Roman" panose="02020603050405020304" pitchFamily="18" charset="0"/>
              </a:rPr>
              <a:t>(2), p.e38084. Available at: </a:t>
            </a:r>
            <a:r>
              <a:rPr lang="en-US" sz="1200" u="sng" dirty="0">
                <a:latin typeface="Times New Roman" panose="02020603050405020304" pitchFamily="18" charset="0"/>
                <a:cs typeface="Times New Roman" panose="02020603050405020304" pitchFamily="18" charset="0"/>
                <a:hlinkClick r:id="rId4"/>
              </a:rPr>
              <a:t>https://rehab.jmir.org/2022/2/e38084/</a:t>
            </a:r>
            <a:endParaRPr lang="en-US" sz="1200" dirty="0">
              <a:latin typeface="Times New Roman" panose="02020603050405020304" pitchFamily="18" charset="0"/>
              <a:cs typeface="Times New Roman" panose="02020603050405020304" pitchFamily="18" charset="0"/>
            </a:endParaRPr>
          </a:p>
          <a:p>
            <a:pPr>
              <a:lnSpc>
                <a:spcPct val="100000"/>
              </a:lnSpc>
            </a:pPr>
            <a:r>
              <a:rPr lang="en-US" sz="1200" dirty="0" err="1">
                <a:latin typeface="Times New Roman" panose="02020603050405020304" pitchFamily="18" charset="0"/>
                <a:cs typeface="Times New Roman" panose="02020603050405020304" pitchFamily="18" charset="0"/>
              </a:rPr>
              <a:t>Karacic</a:t>
            </a:r>
            <a:r>
              <a:rPr lang="en-US" sz="1200" dirty="0">
                <a:latin typeface="Times New Roman" panose="02020603050405020304" pitchFamily="18" charset="0"/>
                <a:cs typeface="Times New Roman" panose="02020603050405020304" pitchFamily="18" charset="0"/>
              </a:rPr>
              <a:t>-Zanetti, J. (2025). Challenges and Solutions for Patient Data Protection in Large Healthcare Databases. Available at: </a:t>
            </a:r>
            <a:r>
              <a:rPr lang="en-US" sz="1200" u="sng" dirty="0">
                <a:latin typeface="Times New Roman" panose="02020603050405020304" pitchFamily="18" charset="0"/>
                <a:cs typeface="Times New Roman" panose="02020603050405020304" pitchFamily="18" charset="0"/>
                <a:hlinkClick r:id="rId5"/>
              </a:rPr>
              <a:t>https://www.preprints.org/frontend/manuscript/9ae54d1fabc8c261015a9decc5f77fbe/download_pub</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Kneale</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Bangpan</a:t>
            </a:r>
            <a:r>
              <a:rPr lang="en-US" sz="1200" dirty="0">
                <a:latin typeface="Times New Roman" panose="02020603050405020304" pitchFamily="18" charset="0"/>
                <a:cs typeface="Times New Roman" panose="02020603050405020304" pitchFamily="18" charset="0"/>
              </a:rPr>
              <a:t> M, Thomas J, and Waddington HS. (2024). Chapter 4.10 Using logic models in research and evaluation of Health EDRM interventions. </a:t>
            </a:r>
            <a:r>
              <a:rPr lang="en-US" sz="1200" i="1" dirty="0">
                <a:latin typeface="Times New Roman" panose="02020603050405020304" pitchFamily="18" charset="0"/>
                <a:cs typeface="Times New Roman" panose="02020603050405020304" pitchFamily="18" charset="0"/>
              </a:rPr>
              <a:t>WHO. </a:t>
            </a:r>
            <a:r>
              <a:rPr lang="en-US" sz="1200" dirty="0">
                <a:latin typeface="Times New Roman" panose="02020603050405020304" pitchFamily="18" charset="0"/>
                <a:cs typeface="Times New Roman" panose="02020603050405020304" pitchFamily="18" charset="0"/>
              </a:rPr>
              <a:t>Available at: </a:t>
            </a:r>
            <a:r>
              <a:rPr lang="en-US" sz="1200" u="sng" dirty="0">
                <a:latin typeface="Times New Roman" panose="02020603050405020304" pitchFamily="18" charset="0"/>
                <a:cs typeface="Times New Roman" panose="02020603050405020304" pitchFamily="18" charset="0"/>
                <a:hlinkClick r:id="rId6"/>
              </a:rPr>
              <a:t>https://wkc.who.int/our-work/health-emergencies/research-methods/sections-and-chapters/section-4/chapter-4-10-logic-models</a:t>
            </a:r>
            <a:r>
              <a:rPr lang="en-US" sz="1200" dirty="0">
                <a:latin typeface="Times New Roman" panose="02020603050405020304" pitchFamily="18" charset="0"/>
                <a:cs typeface="Times New Roman" panose="02020603050405020304" pitchFamily="18" charset="0"/>
              </a:rPr>
              <a:t> (Accessed on 1st Nov 2025)</a:t>
            </a:r>
          </a:p>
          <a:p>
            <a:pPr>
              <a:lnSpc>
                <a:spcPct val="100000"/>
              </a:lnSpc>
            </a:pPr>
            <a:r>
              <a:rPr lang="en-US" sz="1200" dirty="0" err="1">
                <a:latin typeface="Times New Roman" panose="02020603050405020304" pitchFamily="18" charset="0"/>
                <a:cs typeface="Times New Roman" panose="02020603050405020304" pitchFamily="18" charset="0"/>
              </a:rPr>
              <a:t>Lewkowicz</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Wohlbrandt</a:t>
            </a:r>
            <a:r>
              <a:rPr lang="en-US" sz="1200" dirty="0">
                <a:latin typeface="Times New Roman" panose="02020603050405020304" pitchFamily="18" charset="0"/>
                <a:cs typeface="Times New Roman" panose="02020603050405020304" pitchFamily="18" charset="0"/>
              </a:rPr>
              <a:t>, A.M. and </a:t>
            </a:r>
            <a:r>
              <a:rPr lang="en-US" sz="1200" dirty="0" err="1">
                <a:latin typeface="Times New Roman" panose="02020603050405020304" pitchFamily="18" charset="0"/>
                <a:cs typeface="Times New Roman" panose="02020603050405020304" pitchFamily="18" charset="0"/>
              </a:rPr>
              <a:t>Bottinger</a:t>
            </a:r>
            <a:r>
              <a:rPr lang="en-US" sz="1200" dirty="0">
                <a:latin typeface="Times New Roman" panose="02020603050405020304" pitchFamily="18" charset="0"/>
                <a:cs typeface="Times New Roman" panose="02020603050405020304" pitchFamily="18" charset="0"/>
              </a:rPr>
              <a:t>, E. (2022). Digital therapeutic care apps with decision-support interventions for people with low back pain in Germany: cost-effectiveness analysis. </a:t>
            </a:r>
            <a:r>
              <a:rPr lang="en-US" sz="1200" i="1" dirty="0">
                <a:latin typeface="Times New Roman" panose="02020603050405020304" pitchFamily="18" charset="0"/>
                <a:cs typeface="Times New Roman" panose="02020603050405020304" pitchFamily="18" charset="0"/>
              </a:rPr>
              <a:t>JMIR </a:t>
            </a:r>
            <a:r>
              <a:rPr lang="en-US" sz="1200" i="1" dirty="0" err="1">
                <a:latin typeface="Times New Roman" panose="02020603050405020304" pitchFamily="18" charset="0"/>
                <a:cs typeface="Times New Roman" panose="02020603050405020304" pitchFamily="18" charset="0"/>
              </a:rPr>
              <a:t>mHealth</a:t>
            </a:r>
            <a:r>
              <a:rPr lang="en-US" sz="1200" i="1" dirty="0">
                <a:latin typeface="Times New Roman" panose="02020603050405020304" pitchFamily="18" charset="0"/>
                <a:cs typeface="Times New Roman" panose="02020603050405020304" pitchFamily="18" charset="0"/>
              </a:rPr>
              <a:t> and </a:t>
            </a:r>
            <a:r>
              <a:rPr lang="en-US" sz="1200" i="1" dirty="0" err="1">
                <a:latin typeface="Times New Roman" panose="02020603050405020304" pitchFamily="18" charset="0"/>
                <a:cs typeface="Times New Roman" panose="02020603050405020304" pitchFamily="18" charset="0"/>
              </a:rPr>
              <a:t>uHealth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10</a:t>
            </a:r>
            <a:r>
              <a:rPr lang="en-US" sz="1200" dirty="0">
                <a:latin typeface="Times New Roman" panose="02020603050405020304" pitchFamily="18" charset="0"/>
                <a:cs typeface="Times New Roman" panose="02020603050405020304" pitchFamily="18" charset="0"/>
              </a:rPr>
              <a:t>(2), p.e35042. Available at: </a:t>
            </a:r>
            <a:r>
              <a:rPr lang="en-US" sz="1200" u="sng" dirty="0">
                <a:latin typeface="Times New Roman" panose="02020603050405020304" pitchFamily="18" charset="0"/>
                <a:cs typeface="Times New Roman" panose="02020603050405020304" pitchFamily="18" charset="0"/>
                <a:hlinkClick r:id="rId7"/>
              </a:rPr>
              <a:t>https://mhealth.jmir.org/2022/2/e35042</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Nigatu</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Azage</a:t>
            </a:r>
            <a:r>
              <a:rPr lang="en-US" sz="1200" dirty="0">
                <a:latin typeface="Times New Roman" panose="02020603050405020304" pitchFamily="18" charset="0"/>
                <a:cs typeface="Times New Roman" panose="02020603050405020304" pitchFamily="18" charset="0"/>
              </a:rPr>
              <a:t>, M., </a:t>
            </a:r>
            <a:r>
              <a:rPr lang="en-US" sz="1200" dirty="0" err="1">
                <a:latin typeface="Times New Roman" panose="02020603050405020304" pitchFamily="18" charset="0"/>
                <a:cs typeface="Times New Roman" panose="02020603050405020304" pitchFamily="18" charset="0"/>
              </a:rPr>
              <a:t>Misgan</a:t>
            </a:r>
            <a:r>
              <a:rPr lang="en-US" sz="1200" dirty="0">
                <a:latin typeface="Times New Roman" panose="02020603050405020304" pitchFamily="18" charset="0"/>
                <a:cs typeface="Times New Roman" panose="02020603050405020304" pitchFamily="18" charset="0"/>
              </a:rPr>
              <a:t>, E., </a:t>
            </a:r>
            <a:r>
              <a:rPr lang="en-US" sz="1200" dirty="0" err="1">
                <a:latin typeface="Times New Roman" panose="02020603050405020304" pitchFamily="18" charset="0"/>
                <a:cs typeface="Times New Roman" panose="02020603050405020304" pitchFamily="18" charset="0"/>
              </a:rPr>
              <a:t>Enquobahrie</a:t>
            </a:r>
            <a:r>
              <a:rPr lang="en-US" sz="1200" dirty="0">
                <a:latin typeface="Times New Roman" panose="02020603050405020304" pitchFamily="18" charset="0"/>
                <a:cs typeface="Times New Roman" panose="02020603050405020304" pitchFamily="18" charset="0"/>
              </a:rPr>
              <a:t>, D.A., </a:t>
            </a:r>
            <a:r>
              <a:rPr lang="en-US" sz="1200" dirty="0" err="1">
                <a:latin typeface="Times New Roman" panose="02020603050405020304" pitchFamily="18" charset="0"/>
                <a:cs typeface="Times New Roman" panose="02020603050405020304" pitchFamily="18" charset="0"/>
              </a:rPr>
              <a:t>Kebebaw</a:t>
            </a:r>
            <a:r>
              <a:rPr lang="en-US" sz="1200" dirty="0">
                <a:latin typeface="Times New Roman" panose="02020603050405020304" pitchFamily="18" charset="0"/>
                <a:cs typeface="Times New Roman" panose="02020603050405020304" pitchFamily="18" charset="0"/>
              </a:rPr>
              <a:t>, T., Abate, E., </a:t>
            </a:r>
            <a:r>
              <a:rPr lang="en-US" sz="1200" dirty="0" err="1">
                <a:latin typeface="Times New Roman" panose="02020603050405020304" pitchFamily="18" charset="0"/>
                <a:cs typeface="Times New Roman" panose="02020603050405020304" pitchFamily="18" charset="0"/>
              </a:rPr>
              <a:t>Alemneh</a:t>
            </a:r>
            <a:r>
              <a:rPr lang="en-US" sz="1200" dirty="0">
                <a:latin typeface="Times New Roman" panose="02020603050405020304" pitchFamily="18" charset="0"/>
                <a:cs typeface="Times New Roman" panose="02020603050405020304" pitchFamily="18" charset="0"/>
              </a:rPr>
              <a:t>, E., </a:t>
            </a:r>
            <a:r>
              <a:rPr lang="en-US" sz="1200" dirty="0" err="1">
                <a:latin typeface="Times New Roman" panose="02020603050405020304" pitchFamily="18" charset="0"/>
                <a:cs typeface="Times New Roman" panose="02020603050405020304" pitchFamily="18" charset="0"/>
              </a:rPr>
              <a:t>Woldie</a:t>
            </a:r>
            <a:r>
              <a:rPr lang="en-US" sz="1200" dirty="0">
                <a:latin typeface="Times New Roman" panose="02020603050405020304" pitchFamily="18" charset="0"/>
                <a:cs typeface="Times New Roman" panose="02020603050405020304" pitchFamily="18" charset="0"/>
              </a:rPr>
              <a:t>, M. and </a:t>
            </a:r>
            <a:r>
              <a:rPr lang="en-US" sz="1200" dirty="0" err="1">
                <a:latin typeface="Times New Roman" panose="02020603050405020304" pitchFamily="18" charset="0"/>
                <a:cs typeface="Times New Roman" panose="02020603050405020304" pitchFamily="18" charset="0"/>
              </a:rPr>
              <a:t>Girma</a:t>
            </a:r>
            <a:r>
              <a:rPr lang="en-US" sz="1200" dirty="0">
                <a:latin typeface="Times New Roman" panose="02020603050405020304" pitchFamily="18" charset="0"/>
                <a:cs typeface="Times New Roman" panose="02020603050405020304" pitchFamily="18" charset="0"/>
              </a:rPr>
              <a:t>, T. (2025). Implementation research logic model in the design and execution of eHealth innovations for maternal and newborn healthcare in Ethiopia. </a:t>
            </a:r>
            <a:r>
              <a:rPr lang="en-US" sz="1200" i="1" dirty="0">
                <a:effectLst/>
                <a:latin typeface="Times New Roman" panose="02020603050405020304" pitchFamily="18" charset="0"/>
                <a:cs typeface="Times New Roman" panose="02020603050405020304" pitchFamily="18" charset="0"/>
              </a:rPr>
              <a:t>Health Research Policy and Systems</a:t>
            </a:r>
            <a:r>
              <a:rPr lang="en-US" sz="1200" dirty="0">
                <a:effectLst/>
                <a:latin typeface="Times New Roman" panose="02020603050405020304" pitchFamily="18" charset="0"/>
                <a:cs typeface="Times New Roman" panose="02020603050405020304" pitchFamily="18" charset="0"/>
              </a:rPr>
              <a:t>, </a:t>
            </a:r>
            <a:r>
              <a:rPr lang="en-US" sz="1200" i="1" dirty="0">
                <a:effectLst/>
                <a:latin typeface="Times New Roman" panose="02020603050405020304" pitchFamily="18" charset="0"/>
                <a:cs typeface="Times New Roman" panose="02020603050405020304" pitchFamily="18" charset="0"/>
              </a:rPr>
              <a:t>23</a:t>
            </a:r>
            <a:r>
              <a:rPr lang="en-US" sz="1200" dirty="0">
                <a:effectLst/>
                <a:latin typeface="Times New Roman" panose="02020603050405020304" pitchFamily="18" charset="0"/>
                <a:cs typeface="Times New Roman" panose="02020603050405020304" pitchFamily="18" charset="0"/>
              </a:rPr>
              <a:t>(1), p.4. </a:t>
            </a:r>
            <a:r>
              <a:rPr lang="en-US" sz="1200" dirty="0">
                <a:latin typeface="Times New Roman" panose="02020603050405020304" pitchFamily="18" charset="0"/>
                <a:cs typeface="Times New Roman" panose="02020603050405020304" pitchFamily="18" charset="0"/>
              </a:rPr>
              <a:t>Available at: </a:t>
            </a:r>
            <a:r>
              <a:rPr lang="en-US" sz="1200" u="sng" dirty="0">
                <a:latin typeface="Times New Roman" panose="02020603050405020304" pitchFamily="18" charset="0"/>
                <a:cs typeface="Times New Roman" panose="02020603050405020304" pitchFamily="18" charset="0"/>
                <a:hlinkClick r:id="rId8"/>
              </a:rPr>
              <a:t>https://link.springer.com/content/pdf/10.1186/s12961-024-01259-8.pdf</a:t>
            </a:r>
            <a:endParaRPr lang="en-US" sz="1200" u="sng" dirty="0">
              <a:latin typeface="Times New Roman" panose="02020603050405020304" pitchFamily="18" charset="0"/>
              <a:cs typeface="Times New Roman" panose="02020603050405020304" pitchFamily="18" charset="0"/>
            </a:endParaRPr>
          </a:p>
          <a:p>
            <a:pPr>
              <a:lnSpc>
                <a:spcPct val="100000"/>
              </a:lnSpc>
            </a:pPr>
            <a:r>
              <a:rPr lang="en-US" sz="1200" dirty="0">
                <a:latin typeface="Times New Roman" panose="02020603050405020304" pitchFamily="18" charset="0"/>
                <a:cs typeface="Times New Roman" panose="02020603050405020304" pitchFamily="18" charset="0"/>
              </a:rPr>
              <a:t>Shetty, G.M., Jain, S., Thakur, H. and Khanna, K. (2022). Prevalence of low back pain in India: A systematic review and meta-analysis. </a:t>
            </a:r>
            <a:r>
              <a:rPr lang="en-US" sz="1200" i="1" dirty="0">
                <a:latin typeface="Times New Roman" panose="02020603050405020304" pitchFamily="18" charset="0"/>
                <a:cs typeface="Times New Roman" panose="02020603050405020304" pitchFamily="18" charset="0"/>
              </a:rPr>
              <a:t>Work</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73</a:t>
            </a:r>
            <a:r>
              <a:rPr lang="en-US" sz="1200" dirty="0">
                <a:latin typeface="Times New Roman" panose="02020603050405020304" pitchFamily="18" charset="0"/>
                <a:cs typeface="Times New Roman" panose="02020603050405020304" pitchFamily="18" charset="0"/>
              </a:rPr>
              <a:t>(2), pp.429-452. Available at: </a:t>
            </a:r>
            <a:r>
              <a:rPr lang="en-US" sz="1200" u="sng" dirty="0">
                <a:latin typeface="Times New Roman" panose="02020603050405020304" pitchFamily="18" charset="0"/>
                <a:cs typeface="Times New Roman" panose="02020603050405020304" pitchFamily="18" charset="0"/>
                <a:hlinkClick r:id="rId9"/>
              </a:rPr>
              <a:t>https://pubmed.ncbi.nlm.nih.gov/35964222/</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Smith, J.D., Li, D.H. and Rafferty, M.R. (2020). The implementation research logic model: a method for planning, executing, reporting, and synthesizing implementation projects. </a:t>
            </a:r>
            <a:r>
              <a:rPr lang="en-US" sz="1200" i="1" dirty="0">
                <a:latin typeface="Times New Roman" panose="02020603050405020304" pitchFamily="18" charset="0"/>
                <a:cs typeface="Times New Roman" panose="02020603050405020304" pitchFamily="18" charset="0"/>
              </a:rPr>
              <a:t>Implementation Science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15</a:t>
            </a:r>
            <a:r>
              <a:rPr lang="en-US" sz="1200" dirty="0">
                <a:latin typeface="Times New Roman" panose="02020603050405020304" pitchFamily="18" charset="0"/>
                <a:cs typeface="Times New Roman" panose="02020603050405020304" pitchFamily="18" charset="0"/>
              </a:rPr>
              <a:t>(1), p.84. Available at: </a:t>
            </a:r>
            <a:r>
              <a:rPr lang="en-US" sz="1200" u="sng" dirty="0">
                <a:latin typeface="Times New Roman" panose="02020603050405020304" pitchFamily="18" charset="0"/>
                <a:cs typeface="Times New Roman" panose="02020603050405020304" pitchFamily="18" charset="0"/>
                <a:hlinkClick r:id="rId10"/>
              </a:rPr>
              <a:t>https://link.springer.com/content/pdf/10.1186/s13012-020-01041-8.pdf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Smith, J.D., Li, D.H. and Rafferty, M.R. (2020). The implementation research logic model: a method for planning, executing, reporting, and synthesizing implementation projects. </a:t>
            </a:r>
            <a:r>
              <a:rPr lang="en-US" sz="1200" i="1" dirty="0">
                <a:latin typeface="Times New Roman" panose="02020603050405020304" pitchFamily="18" charset="0"/>
                <a:cs typeface="Times New Roman" panose="02020603050405020304" pitchFamily="18" charset="0"/>
              </a:rPr>
              <a:t>Implementation Science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15</a:t>
            </a:r>
            <a:r>
              <a:rPr lang="en-US" sz="1200" dirty="0">
                <a:latin typeface="Times New Roman" panose="02020603050405020304" pitchFamily="18" charset="0"/>
                <a:cs typeface="Times New Roman" panose="02020603050405020304" pitchFamily="18" charset="0"/>
              </a:rPr>
              <a:t>(1), p.84. Available at: </a:t>
            </a:r>
            <a:r>
              <a:rPr lang="en-US" sz="1200" u="sng" dirty="0">
                <a:latin typeface="Times New Roman" panose="02020603050405020304" pitchFamily="18" charset="0"/>
                <a:cs typeface="Times New Roman" panose="02020603050405020304" pitchFamily="18" charset="0"/>
                <a:hlinkClick r:id="rId10"/>
              </a:rPr>
              <a:t>https://link.springer.com/content/pdf/10.1186/s13012-020-01041-8.pdf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Valentijn</a:t>
            </a:r>
            <a:r>
              <a:rPr lang="en-US" sz="1200" dirty="0">
                <a:latin typeface="Times New Roman" panose="02020603050405020304" pitchFamily="18" charset="0"/>
                <a:cs typeface="Times New Roman" panose="02020603050405020304" pitchFamily="18" charset="0"/>
              </a:rPr>
              <a:t>, P.P., </a:t>
            </a:r>
            <a:r>
              <a:rPr lang="en-US" sz="1200" dirty="0" err="1">
                <a:latin typeface="Times New Roman" panose="02020603050405020304" pitchFamily="18" charset="0"/>
                <a:cs typeface="Times New Roman" panose="02020603050405020304" pitchFamily="18" charset="0"/>
              </a:rPr>
              <a:t>Tymchenko</a:t>
            </a:r>
            <a:r>
              <a:rPr lang="en-US" sz="1200" dirty="0">
                <a:latin typeface="Times New Roman" panose="02020603050405020304" pitchFamily="18" charset="0"/>
                <a:cs typeface="Times New Roman" panose="02020603050405020304" pitchFamily="18" charset="0"/>
              </a:rPr>
              <a:t>, L., Jacobson, T., </a:t>
            </a:r>
            <a:r>
              <a:rPr lang="en-US" sz="1200" dirty="0" err="1">
                <a:latin typeface="Times New Roman" panose="02020603050405020304" pitchFamily="18" charset="0"/>
                <a:cs typeface="Times New Roman" panose="02020603050405020304" pitchFamily="18" charset="0"/>
              </a:rPr>
              <a:t>Kromann</a:t>
            </a:r>
            <a:r>
              <a:rPr lang="en-US" sz="1200" dirty="0">
                <a:latin typeface="Times New Roman" panose="02020603050405020304" pitchFamily="18" charset="0"/>
                <a:cs typeface="Times New Roman" panose="02020603050405020304" pitchFamily="18" charset="0"/>
              </a:rPr>
              <a:t>, J., Biermann, C.W., </a:t>
            </a:r>
            <a:r>
              <a:rPr lang="en-US" sz="1200" dirty="0" err="1">
                <a:latin typeface="Times New Roman" panose="02020603050405020304" pitchFamily="18" charset="0"/>
                <a:cs typeface="Times New Roman" panose="02020603050405020304" pitchFamily="18" charset="0"/>
              </a:rPr>
              <a:t>AlMoslemany</a:t>
            </a:r>
            <a:r>
              <a:rPr lang="en-US" sz="1200" dirty="0">
                <a:latin typeface="Times New Roman" panose="02020603050405020304" pitchFamily="18" charset="0"/>
                <a:cs typeface="Times New Roman" panose="02020603050405020304" pitchFamily="18" charset="0"/>
              </a:rPr>
              <a:t>, M.A. and </a:t>
            </a:r>
            <a:r>
              <a:rPr lang="en-US" sz="1200" dirty="0" err="1">
                <a:latin typeface="Times New Roman" panose="02020603050405020304" pitchFamily="18" charset="0"/>
                <a:cs typeface="Times New Roman" panose="02020603050405020304" pitchFamily="18" charset="0"/>
              </a:rPr>
              <a:t>Arends</a:t>
            </a:r>
            <a:r>
              <a:rPr lang="en-US" sz="1200" dirty="0">
                <a:latin typeface="Times New Roman" panose="02020603050405020304" pitchFamily="18" charset="0"/>
                <a:cs typeface="Times New Roman" panose="02020603050405020304" pitchFamily="18" charset="0"/>
              </a:rPr>
              <a:t>, R.Y. (2022). Digital health interventions for musculoskeletal pain conditions: systematic review and meta-analysis of randomized controlled trials.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24</a:t>
            </a:r>
            <a:r>
              <a:rPr lang="en-US" sz="1200" dirty="0">
                <a:latin typeface="Times New Roman" panose="02020603050405020304" pitchFamily="18" charset="0"/>
                <a:cs typeface="Times New Roman" panose="02020603050405020304" pitchFamily="18" charset="0"/>
              </a:rPr>
              <a:t>(9), p.e37869. Available at: </a:t>
            </a:r>
            <a:r>
              <a:rPr lang="en-US" sz="1200" u="sng" dirty="0">
                <a:latin typeface="Times New Roman" panose="02020603050405020304" pitchFamily="18" charset="0"/>
                <a:cs typeface="Times New Roman" panose="02020603050405020304" pitchFamily="18" charset="0"/>
                <a:hlinkClick r:id="rId11"/>
              </a:rPr>
              <a:t>https://www.aprilaba.com/resources/57-back-pain-statistics</a:t>
            </a:r>
            <a:endParaRPr lang="en-US" sz="1200" dirty="0">
              <a:latin typeface="Times New Roman" panose="02020603050405020304" pitchFamily="18" charset="0"/>
              <a:cs typeface="Times New Roman" panose="02020603050405020304" pitchFamily="18" charset="0"/>
            </a:endParaRPr>
          </a:p>
          <a:p>
            <a:pPr>
              <a:lnSpc>
                <a:spcPct val="100000"/>
              </a:lnSpc>
            </a:pPr>
            <a:r>
              <a:rPr lang="en-US" sz="1200" dirty="0">
                <a:latin typeface="Times New Roman" panose="02020603050405020304" pitchFamily="18" charset="0"/>
                <a:cs typeface="Times New Roman" panose="02020603050405020304" pitchFamily="18" charset="0"/>
              </a:rPr>
              <a:t>Weise, H., </a:t>
            </a:r>
            <a:r>
              <a:rPr lang="en-US" sz="1200" dirty="0" err="1">
                <a:latin typeface="Times New Roman" panose="02020603050405020304" pitchFamily="18" charset="0"/>
                <a:cs typeface="Times New Roman" panose="02020603050405020304" pitchFamily="18" charset="0"/>
              </a:rPr>
              <a:t>Zenner</a:t>
            </a:r>
            <a:r>
              <a:rPr lang="en-US" sz="1200" dirty="0">
                <a:latin typeface="Times New Roman" panose="02020603050405020304" pitchFamily="18" charset="0"/>
                <a:cs typeface="Times New Roman" panose="02020603050405020304" pitchFamily="18" charset="0"/>
              </a:rPr>
              <a:t>, B., </a:t>
            </a:r>
            <a:r>
              <a:rPr lang="en-US" sz="1200" dirty="0" err="1">
                <a:latin typeface="Times New Roman" panose="02020603050405020304" pitchFamily="18" charset="0"/>
                <a:cs typeface="Times New Roman" panose="02020603050405020304" pitchFamily="18" charset="0"/>
              </a:rPr>
              <a:t>Schmiedchen</a:t>
            </a:r>
            <a:r>
              <a:rPr lang="en-US" sz="1200" dirty="0">
                <a:latin typeface="Times New Roman" panose="02020603050405020304" pitchFamily="18" charset="0"/>
                <a:cs typeface="Times New Roman" panose="02020603050405020304" pitchFamily="18" charset="0"/>
              </a:rPr>
              <a:t>, B., Benning, L., </a:t>
            </a:r>
            <a:r>
              <a:rPr lang="en-US" sz="1200" dirty="0" err="1">
                <a:latin typeface="Times New Roman" panose="02020603050405020304" pitchFamily="18" charset="0"/>
                <a:cs typeface="Times New Roman" panose="02020603050405020304" pitchFamily="18" charset="0"/>
              </a:rPr>
              <a:t>Bulitta</a:t>
            </a:r>
            <a:r>
              <a:rPr lang="en-US" sz="1200" dirty="0">
                <a:latin typeface="Times New Roman" panose="02020603050405020304" pitchFamily="18" charset="0"/>
                <a:cs typeface="Times New Roman" panose="02020603050405020304" pitchFamily="18" charset="0"/>
              </a:rPr>
              <a:t>, M., Schmitz, D. and Weise, K. (2022). The effect of an app-based home exercise program on self-reported pain intensity in unspecific and degenerative back pain: pragmatic open-label randomized controlled trial.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24</a:t>
            </a:r>
            <a:r>
              <a:rPr lang="en-US" sz="1200" dirty="0">
                <a:latin typeface="Times New Roman" panose="02020603050405020304" pitchFamily="18" charset="0"/>
                <a:cs typeface="Times New Roman" panose="02020603050405020304" pitchFamily="18" charset="0"/>
              </a:rPr>
              <a:t>(10), p.e41899. Available at: </a:t>
            </a:r>
            <a:r>
              <a:rPr lang="en-US" sz="1200" u="sng" dirty="0">
                <a:latin typeface="Times New Roman" panose="02020603050405020304" pitchFamily="18" charset="0"/>
                <a:cs typeface="Times New Roman" panose="02020603050405020304" pitchFamily="18" charset="0"/>
                <a:hlinkClick r:id="rId4"/>
              </a:rPr>
              <a:t>https://rehab.jmir.org/2022/2/e38084/</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631484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52400"/>
            <a:ext cx="11734800" cy="6553200"/>
          </a:xfrm>
        </p:spPr>
        <p:style>
          <a:lnRef idx="2">
            <a:schemeClr val="accent4"/>
          </a:lnRef>
          <a:fillRef idx="1">
            <a:schemeClr val="lt1"/>
          </a:fillRef>
          <a:effectRef idx="0">
            <a:schemeClr val="accent4"/>
          </a:effectRef>
          <a:fontRef idx="minor">
            <a:schemeClr val="dk1"/>
          </a:fontRef>
        </p:style>
        <p:txBody>
          <a:bodyPr>
            <a:noAutofit/>
          </a:bodyPr>
          <a:lstStyle/>
          <a:p>
            <a:pPr>
              <a:lnSpc>
                <a:spcPct val="100000"/>
              </a:lnSpc>
            </a:pPr>
            <a:r>
              <a:rPr lang="en-US" sz="1200" dirty="0">
                <a:latin typeface="Times New Roman" panose="02020603050405020304" pitchFamily="18" charset="0"/>
                <a:cs typeface="Times New Roman" panose="02020603050405020304" pitchFamily="18" charset="0"/>
              </a:rPr>
              <a:t>Hall, C.L., Gómez Bergin, A.D. and </a:t>
            </a:r>
            <a:r>
              <a:rPr lang="en-US" sz="1200" dirty="0" err="1">
                <a:latin typeface="Times New Roman" panose="02020603050405020304" pitchFamily="18" charset="0"/>
                <a:cs typeface="Times New Roman" panose="02020603050405020304" pitchFamily="18" charset="0"/>
              </a:rPr>
              <a:t>Rennick-Egglestone</a:t>
            </a:r>
            <a:r>
              <a:rPr lang="en-US" sz="1200" dirty="0">
                <a:latin typeface="Times New Roman" panose="02020603050405020304" pitchFamily="18" charset="0"/>
                <a:cs typeface="Times New Roman" panose="02020603050405020304" pitchFamily="18" charset="0"/>
              </a:rPr>
              <a:t>, S. (2024). Research into digital health intervention for mental health: 25-year retrospective on the ethical and legal challenges.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26</a:t>
            </a:r>
            <a:r>
              <a:rPr lang="en-US" sz="1200" dirty="0">
                <a:latin typeface="Times New Roman" panose="02020603050405020304" pitchFamily="18" charset="0"/>
                <a:cs typeface="Times New Roman" panose="02020603050405020304" pitchFamily="18" charset="0"/>
              </a:rPr>
              <a:t>, p.e58939. Available at: </a:t>
            </a:r>
            <a:r>
              <a:rPr lang="en-US" sz="1200" u="sng" dirty="0">
                <a:latin typeface="Times New Roman" panose="02020603050405020304" pitchFamily="18" charset="0"/>
                <a:cs typeface="Times New Roman" panose="02020603050405020304" pitchFamily="18" charset="0"/>
                <a:hlinkClick r:id="rId2"/>
              </a:rPr>
              <a:t>https://www.jmir.org/2024/1/e58939/</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Henni</a:t>
            </a:r>
            <a:r>
              <a:rPr lang="en-US" sz="1200" dirty="0">
                <a:latin typeface="Times New Roman" panose="02020603050405020304" pitchFamily="18" charset="0"/>
                <a:cs typeface="Times New Roman" panose="02020603050405020304" pitchFamily="18" charset="0"/>
              </a:rPr>
              <a:t>, S.H., </a:t>
            </a:r>
            <a:r>
              <a:rPr lang="en-US" sz="1200" dirty="0" err="1">
                <a:latin typeface="Times New Roman" panose="02020603050405020304" pitchFamily="18" charset="0"/>
                <a:cs typeface="Times New Roman" panose="02020603050405020304" pitchFamily="18" charset="0"/>
              </a:rPr>
              <a:t>Maurud</a:t>
            </a:r>
            <a:r>
              <a:rPr lang="en-US" sz="1200" dirty="0">
                <a:latin typeface="Times New Roman" panose="02020603050405020304" pitchFamily="18" charset="0"/>
                <a:cs typeface="Times New Roman" panose="02020603050405020304" pitchFamily="18" charset="0"/>
              </a:rPr>
              <a:t>, S., </a:t>
            </a:r>
            <a:r>
              <a:rPr lang="en-US" sz="1200" dirty="0" err="1">
                <a:latin typeface="Times New Roman" panose="02020603050405020304" pitchFamily="18" charset="0"/>
                <a:cs typeface="Times New Roman" panose="02020603050405020304" pitchFamily="18" charset="0"/>
              </a:rPr>
              <a:t>Fuglerud</a:t>
            </a:r>
            <a:r>
              <a:rPr lang="en-US" sz="1200" dirty="0">
                <a:latin typeface="Times New Roman" panose="02020603050405020304" pitchFamily="18" charset="0"/>
                <a:cs typeface="Times New Roman" panose="02020603050405020304" pitchFamily="18" charset="0"/>
              </a:rPr>
              <a:t>, K.S. and Moen, A. (2022). The experiences, needs and barriers of people with impairments related to usability and accessibility of digital health solutions, levels of involvement in the design process and strategies for participatory and universal design: a scoping review. </a:t>
            </a:r>
            <a:r>
              <a:rPr lang="en-US" sz="1200" i="1" dirty="0">
                <a:latin typeface="Times New Roman" panose="02020603050405020304" pitchFamily="18" charset="0"/>
                <a:cs typeface="Times New Roman" panose="02020603050405020304" pitchFamily="18" charset="0"/>
              </a:rPr>
              <a:t>BMC public health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22</a:t>
            </a:r>
            <a:r>
              <a:rPr lang="en-US" sz="1200" dirty="0">
                <a:latin typeface="Times New Roman" panose="02020603050405020304" pitchFamily="18" charset="0"/>
                <a:cs typeface="Times New Roman" panose="02020603050405020304" pitchFamily="18" charset="0"/>
              </a:rPr>
              <a:t>(1), p.35. Available at: </a:t>
            </a:r>
            <a:r>
              <a:rPr lang="en-US" sz="1200" u="sng" dirty="0">
                <a:latin typeface="Times New Roman" panose="02020603050405020304" pitchFamily="18" charset="0"/>
                <a:cs typeface="Times New Roman" panose="02020603050405020304" pitchFamily="18" charset="0"/>
                <a:hlinkClick r:id="rId3"/>
              </a:rPr>
              <a:t>https://link.springer.com/content/pdf/10.1186/s12889-021-12393-1.pdf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Hörder</a:t>
            </a:r>
            <a:r>
              <a:rPr lang="en-US" sz="1200" dirty="0">
                <a:latin typeface="Times New Roman" panose="02020603050405020304" pitchFamily="18" charset="0"/>
                <a:cs typeface="Times New Roman" panose="02020603050405020304" pitchFamily="18" charset="0"/>
              </a:rPr>
              <a:t>, H., Nero, H., </a:t>
            </a:r>
            <a:r>
              <a:rPr lang="en-US" sz="1200" dirty="0" err="1">
                <a:latin typeface="Times New Roman" panose="02020603050405020304" pitchFamily="18" charset="0"/>
                <a:cs typeface="Times New Roman" panose="02020603050405020304" pitchFamily="18" charset="0"/>
              </a:rPr>
              <a:t>Ignjatovic</a:t>
            </a:r>
            <a:r>
              <a:rPr lang="en-US" sz="1200" dirty="0">
                <a:latin typeface="Times New Roman" panose="02020603050405020304" pitchFamily="18" charset="0"/>
                <a:cs typeface="Times New Roman" panose="02020603050405020304" pitchFamily="18" charset="0"/>
              </a:rPr>
              <a:t>, M.M., </a:t>
            </a:r>
            <a:r>
              <a:rPr lang="en-US" sz="1200" dirty="0" err="1">
                <a:latin typeface="Times New Roman" panose="02020603050405020304" pitchFamily="18" charset="0"/>
                <a:cs typeface="Times New Roman" panose="02020603050405020304" pitchFamily="18" charset="0"/>
              </a:rPr>
              <a:t>Kiadaliri</a:t>
            </a:r>
            <a:r>
              <a:rPr lang="en-US" sz="1200" dirty="0">
                <a:latin typeface="Times New Roman" panose="02020603050405020304" pitchFamily="18" charset="0"/>
                <a:cs typeface="Times New Roman" panose="02020603050405020304" pitchFamily="18" charset="0"/>
              </a:rPr>
              <a:t>, A., </a:t>
            </a:r>
            <a:r>
              <a:rPr lang="en-US" sz="1200" dirty="0" err="1">
                <a:latin typeface="Times New Roman" panose="02020603050405020304" pitchFamily="18" charset="0"/>
                <a:cs typeface="Times New Roman" panose="02020603050405020304" pitchFamily="18" charset="0"/>
              </a:rPr>
              <a:t>Lohmander</a:t>
            </a:r>
            <a:r>
              <a:rPr lang="en-US" sz="1200" dirty="0">
                <a:latin typeface="Times New Roman" panose="02020603050405020304" pitchFamily="18" charset="0"/>
                <a:cs typeface="Times New Roman" panose="02020603050405020304" pitchFamily="18" charset="0"/>
              </a:rPr>
              <a:t>, L.S., Dahlberg, L.E. and Abbott, A. (2022). Digitally delivered exercise and education treatment program for low back pain: longitudinal observational cohort study. </a:t>
            </a:r>
            <a:r>
              <a:rPr lang="en-US" sz="1200" i="1" dirty="0">
                <a:latin typeface="Times New Roman" panose="02020603050405020304" pitchFamily="18" charset="0"/>
                <a:cs typeface="Times New Roman" panose="02020603050405020304" pitchFamily="18" charset="0"/>
              </a:rPr>
              <a:t>JMIR rehabilitation and assistive technologies</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9</a:t>
            </a:r>
            <a:r>
              <a:rPr lang="en-US" sz="1200" dirty="0">
                <a:latin typeface="Times New Roman" panose="02020603050405020304" pitchFamily="18" charset="0"/>
                <a:cs typeface="Times New Roman" panose="02020603050405020304" pitchFamily="18" charset="0"/>
              </a:rPr>
              <a:t>(2), p.e38084. Available at: </a:t>
            </a:r>
            <a:r>
              <a:rPr lang="en-US" sz="1200" u="sng" dirty="0">
                <a:latin typeface="Times New Roman" panose="02020603050405020304" pitchFamily="18" charset="0"/>
                <a:cs typeface="Times New Roman" panose="02020603050405020304" pitchFamily="18" charset="0"/>
                <a:hlinkClick r:id="rId4"/>
              </a:rPr>
              <a:t>https://rehab.jmir.org/2022/2/e38084/</a:t>
            </a:r>
            <a:endParaRPr lang="en-US" sz="1200" dirty="0">
              <a:latin typeface="Times New Roman" panose="02020603050405020304" pitchFamily="18" charset="0"/>
              <a:cs typeface="Times New Roman" panose="02020603050405020304" pitchFamily="18" charset="0"/>
            </a:endParaRPr>
          </a:p>
          <a:p>
            <a:pPr>
              <a:lnSpc>
                <a:spcPct val="100000"/>
              </a:lnSpc>
            </a:pPr>
            <a:r>
              <a:rPr lang="en-US" sz="1200" dirty="0" err="1">
                <a:latin typeface="Times New Roman" panose="02020603050405020304" pitchFamily="18" charset="0"/>
                <a:cs typeface="Times New Roman" panose="02020603050405020304" pitchFamily="18" charset="0"/>
              </a:rPr>
              <a:t>Karacic</a:t>
            </a:r>
            <a:r>
              <a:rPr lang="en-US" sz="1200" dirty="0">
                <a:latin typeface="Times New Roman" panose="02020603050405020304" pitchFamily="18" charset="0"/>
                <a:cs typeface="Times New Roman" panose="02020603050405020304" pitchFamily="18" charset="0"/>
              </a:rPr>
              <a:t>-Zanetti, J. (2025). Challenges and Solutions for Patient Data Protection in Large Healthcare Databases. Available at: </a:t>
            </a:r>
            <a:r>
              <a:rPr lang="en-US" sz="1200" u="sng" dirty="0">
                <a:latin typeface="Times New Roman" panose="02020603050405020304" pitchFamily="18" charset="0"/>
                <a:cs typeface="Times New Roman" panose="02020603050405020304" pitchFamily="18" charset="0"/>
                <a:hlinkClick r:id="rId5"/>
              </a:rPr>
              <a:t>https://www.preprints.org/frontend/manuscript/9ae54d1fabc8c261015a9decc5f77fbe/download_pub</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Kneale</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Bangpan</a:t>
            </a:r>
            <a:r>
              <a:rPr lang="en-US" sz="1200" dirty="0">
                <a:latin typeface="Times New Roman" panose="02020603050405020304" pitchFamily="18" charset="0"/>
                <a:cs typeface="Times New Roman" panose="02020603050405020304" pitchFamily="18" charset="0"/>
              </a:rPr>
              <a:t> M, Thomas J, and Waddington HS. (2024). Chapter 4.10 Using logic models in research and evaluation of Health EDRM interventions. </a:t>
            </a:r>
            <a:r>
              <a:rPr lang="en-US" sz="1200" i="1" dirty="0">
                <a:latin typeface="Times New Roman" panose="02020603050405020304" pitchFamily="18" charset="0"/>
                <a:cs typeface="Times New Roman" panose="02020603050405020304" pitchFamily="18" charset="0"/>
              </a:rPr>
              <a:t>WHO. </a:t>
            </a:r>
            <a:r>
              <a:rPr lang="en-US" sz="1200" dirty="0">
                <a:latin typeface="Times New Roman" panose="02020603050405020304" pitchFamily="18" charset="0"/>
                <a:cs typeface="Times New Roman" panose="02020603050405020304" pitchFamily="18" charset="0"/>
              </a:rPr>
              <a:t>Available at: </a:t>
            </a:r>
            <a:r>
              <a:rPr lang="en-US" sz="1200" u="sng" dirty="0">
                <a:latin typeface="Times New Roman" panose="02020603050405020304" pitchFamily="18" charset="0"/>
                <a:cs typeface="Times New Roman" panose="02020603050405020304" pitchFamily="18" charset="0"/>
                <a:hlinkClick r:id="rId6"/>
              </a:rPr>
              <a:t>https://wkc.who.int/our-work/health-emergencies/research-methods/sections-and-chapters/section-4/chapter-4-10-logic-models</a:t>
            </a:r>
            <a:r>
              <a:rPr lang="en-US" sz="1200" dirty="0">
                <a:latin typeface="Times New Roman" panose="02020603050405020304" pitchFamily="18" charset="0"/>
                <a:cs typeface="Times New Roman" panose="02020603050405020304" pitchFamily="18" charset="0"/>
              </a:rPr>
              <a:t> (Accessed on 1st Nov 2025)</a:t>
            </a:r>
          </a:p>
          <a:p>
            <a:pPr>
              <a:lnSpc>
                <a:spcPct val="100000"/>
              </a:lnSpc>
            </a:pPr>
            <a:r>
              <a:rPr lang="en-US" sz="1200" dirty="0" err="1">
                <a:latin typeface="Times New Roman" panose="02020603050405020304" pitchFamily="18" charset="0"/>
                <a:cs typeface="Times New Roman" panose="02020603050405020304" pitchFamily="18" charset="0"/>
              </a:rPr>
              <a:t>Lewkowicz</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Wohlbrandt</a:t>
            </a:r>
            <a:r>
              <a:rPr lang="en-US" sz="1200" dirty="0">
                <a:latin typeface="Times New Roman" panose="02020603050405020304" pitchFamily="18" charset="0"/>
                <a:cs typeface="Times New Roman" panose="02020603050405020304" pitchFamily="18" charset="0"/>
              </a:rPr>
              <a:t>, A.M. and </a:t>
            </a:r>
            <a:r>
              <a:rPr lang="en-US" sz="1200" dirty="0" err="1">
                <a:latin typeface="Times New Roman" panose="02020603050405020304" pitchFamily="18" charset="0"/>
                <a:cs typeface="Times New Roman" panose="02020603050405020304" pitchFamily="18" charset="0"/>
              </a:rPr>
              <a:t>Bottinger</a:t>
            </a:r>
            <a:r>
              <a:rPr lang="en-US" sz="1200" dirty="0">
                <a:latin typeface="Times New Roman" panose="02020603050405020304" pitchFamily="18" charset="0"/>
                <a:cs typeface="Times New Roman" panose="02020603050405020304" pitchFamily="18" charset="0"/>
              </a:rPr>
              <a:t>, E. (2022). Digital therapeutic care apps with decision-support interventions for people with low back pain in Germany: cost-effectiveness analysis. </a:t>
            </a:r>
            <a:r>
              <a:rPr lang="en-US" sz="1200" i="1" dirty="0">
                <a:latin typeface="Times New Roman" panose="02020603050405020304" pitchFamily="18" charset="0"/>
                <a:cs typeface="Times New Roman" panose="02020603050405020304" pitchFamily="18" charset="0"/>
              </a:rPr>
              <a:t>JMIR </a:t>
            </a:r>
            <a:r>
              <a:rPr lang="en-US" sz="1200" i="1" dirty="0" err="1">
                <a:latin typeface="Times New Roman" panose="02020603050405020304" pitchFamily="18" charset="0"/>
                <a:cs typeface="Times New Roman" panose="02020603050405020304" pitchFamily="18" charset="0"/>
              </a:rPr>
              <a:t>mHealth</a:t>
            </a:r>
            <a:r>
              <a:rPr lang="en-US" sz="1200" i="1" dirty="0">
                <a:latin typeface="Times New Roman" panose="02020603050405020304" pitchFamily="18" charset="0"/>
                <a:cs typeface="Times New Roman" panose="02020603050405020304" pitchFamily="18" charset="0"/>
              </a:rPr>
              <a:t> and </a:t>
            </a:r>
            <a:r>
              <a:rPr lang="en-US" sz="1200" i="1" dirty="0" err="1">
                <a:latin typeface="Times New Roman" panose="02020603050405020304" pitchFamily="18" charset="0"/>
                <a:cs typeface="Times New Roman" panose="02020603050405020304" pitchFamily="18" charset="0"/>
              </a:rPr>
              <a:t>uHealth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10</a:t>
            </a:r>
            <a:r>
              <a:rPr lang="en-US" sz="1200" dirty="0">
                <a:latin typeface="Times New Roman" panose="02020603050405020304" pitchFamily="18" charset="0"/>
                <a:cs typeface="Times New Roman" panose="02020603050405020304" pitchFamily="18" charset="0"/>
              </a:rPr>
              <a:t>(2), p.e35042. Available at: </a:t>
            </a:r>
            <a:r>
              <a:rPr lang="en-US" sz="1200" u="sng" dirty="0">
                <a:latin typeface="Times New Roman" panose="02020603050405020304" pitchFamily="18" charset="0"/>
                <a:cs typeface="Times New Roman" panose="02020603050405020304" pitchFamily="18" charset="0"/>
                <a:hlinkClick r:id="rId7"/>
              </a:rPr>
              <a:t>https://mhealth.jmir.org/2022/2/e35042</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Nigatu</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Azage</a:t>
            </a:r>
            <a:r>
              <a:rPr lang="en-US" sz="1200" dirty="0">
                <a:latin typeface="Times New Roman" panose="02020603050405020304" pitchFamily="18" charset="0"/>
                <a:cs typeface="Times New Roman" panose="02020603050405020304" pitchFamily="18" charset="0"/>
              </a:rPr>
              <a:t>, M., </a:t>
            </a:r>
            <a:r>
              <a:rPr lang="en-US" sz="1200" dirty="0" err="1">
                <a:latin typeface="Times New Roman" panose="02020603050405020304" pitchFamily="18" charset="0"/>
                <a:cs typeface="Times New Roman" panose="02020603050405020304" pitchFamily="18" charset="0"/>
              </a:rPr>
              <a:t>Misgan</a:t>
            </a:r>
            <a:r>
              <a:rPr lang="en-US" sz="1200" dirty="0">
                <a:latin typeface="Times New Roman" panose="02020603050405020304" pitchFamily="18" charset="0"/>
                <a:cs typeface="Times New Roman" panose="02020603050405020304" pitchFamily="18" charset="0"/>
              </a:rPr>
              <a:t>, E., </a:t>
            </a:r>
            <a:r>
              <a:rPr lang="en-US" sz="1200" dirty="0" err="1">
                <a:latin typeface="Times New Roman" panose="02020603050405020304" pitchFamily="18" charset="0"/>
                <a:cs typeface="Times New Roman" panose="02020603050405020304" pitchFamily="18" charset="0"/>
              </a:rPr>
              <a:t>Enquobahrie</a:t>
            </a:r>
            <a:r>
              <a:rPr lang="en-US" sz="1200" dirty="0">
                <a:latin typeface="Times New Roman" panose="02020603050405020304" pitchFamily="18" charset="0"/>
                <a:cs typeface="Times New Roman" panose="02020603050405020304" pitchFamily="18" charset="0"/>
              </a:rPr>
              <a:t>, D.A., </a:t>
            </a:r>
            <a:r>
              <a:rPr lang="en-US" sz="1200" dirty="0" err="1">
                <a:latin typeface="Times New Roman" panose="02020603050405020304" pitchFamily="18" charset="0"/>
                <a:cs typeface="Times New Roman" panose="02020603050405020304" pitchFamily="18" charset="0"/>
              </a:rPr>
              <a:t>Kebebaw</a:t>
            </a:r>
            <a:r>
              <a:rPr lang="en-US" sz="1200" dirty="0">
                <a:latin typeface="Times New Roman" panose="02020603050405020304" pitchFamily="18" charset="0"/>
                <a:cs typeface="Times New Roman" panose="02020603050405020304" pitchFamily="18" charset="0"/>
              </a:rPr>
              <a:t>, T., Abate, E., </a:t>
            </a:r>
            <a:r>
              <a:rPr lang="en-US" sz="1200" dirty="0" err="1">
                <a:latin typeface="Times New Roman" panose="02020603050405020304" pitchFamily="18" charset="0"/>
                <a:cs typeface="Times New Roman" panose="02020603050405020304" pitchFamily="18" charset="0"/>
              </a:rPr>
              <a:t>Alemneh</a:t>
            </a:r>
            <a:r>
              <a:rPr lang="en-US" sz="1200" dirty="0">
                <a:latin typeface="Times New Roman" panose="02020603050405020304" pitchFamily="18" charset="0"/>
                <a:cs typeface="Times New Roman" panose="02020603050405020304" pitchFamily="18" charset="0"/>
              </a:rPr>
              <a:t>, E., </a:t>
            </a:r>
            <a:r>
              <a:rPr lang="en-US" sz="1200" dirty="0" err="1">
                <a:latin typeface="Times New Roman" panose="02020603050405020304" pitchFamily="18" charset="0"/>
                <a:cs typeface="Times New Roman" panose="02020603050405020304" pitchFamily="18" charset="0"/>
              </a:rPr>
              <a:t>Woldie</a:t>
            </a:r>
            <a:r>
              <a:rPr lang="en-US" sz="1200" dirty="0">
                <a:latin typeface="Times New Roman" panose="02020603050405020304" pitchFamily="18" charset="0"/>
                <a:cs typeface="Times New Roman" panose="02020603050405020304" pitchFamily="18" charset="0"/>
              </a:rPr>
              <a:t>, M. and </a:t>
            </a:r>
            <a:r>
              <a:rPr lang="en-US" sz="1200" dirty="0" err="1">
                <a:latin typeface="Times New Roman" panose="02020603050405020304" pitchFamily="18" charset="0"/>
                <a:cs typeface="Times New Roman" panose="02020603050405020304" pitchFamily="18" charset="0"/>
              </a:rPr>
              <a:t>Girma</a:t>
            </a:r>
            <a:r>
              <a:rPr lang="en-US" sz="1200" dirty="0">
                <a:latin typeface="Times New Roman" panose="02020603050405020304" pitchFamily="18" charset="0"/>
                <a:cs typeface="Times New Roman" panose="02020603050405020304" pitchFamily="18" charset="0"/>
              </a:rPr>
              <a:t>, T. (2025). Implementation research logic model in the design and execution of eHealth innovations for maternal and newborn healthcare in Ethiopia. </a:t>
            </a:r>
            <a:r>
              <a:rPr lang="en-US" sz="1200" i="1" dirty="0">
                <a:effectLst/>
                <a:latin typeface="Times New Roman" panose="02020603050405020304" pitchFamily="18" charset="0"/>
                <a:cs typeface="Times New Roman" panose="02020603050405020304" pitchFamily="18" charset="0"/>
              </a:rPr>
              <a:t>Health Research Policy and Systems</a:t>
            </a:r>
            <a:r>
              <a:rPr lang="en-US" sz="1200" dirty="0">
                <a:effectLst/>
                <a:latin typeface="Times New Roman" panose="02020603050405020304" pitchFamily="18" charset="0"/>
                <a:cs typeface="Times New Roman" panose="02020603050405020304" pitchFamily="18" charset="0"/>
              </a:rPr>
              <a:t>, </a:t>
            </a:r>
            <a:r>
              <a:rPr lang="en-US" sz="1200" i="1" dirty="0">
                <a:effectLst/>
                <a:latin typeface="Times New Roman" panose="02020603050405020304" pitchFamily="18" charset="0"/>
                <a:cs typeface="Times New Roman" panose="02020603050405020304" pitchFamily="18" charset="0"/>
              </a:rPr>
              <a:t>23</a:t>
            </a:r>
            <a:r>
              <a:rPr lang="en-US" sz="1200" dirty="0">
                <a:effectLst/>
                <a:latin typeface="Times New Roman" panose="02020603050405020304" pitchFamily="18" charset="0"/>
                <a:cs typeface="Times New Roman" panose="02020603050405020304" pitchFamily="18" charset="0"/>
              </a:rPr>
              <a:t>(1), p.4. </a:t>
            </a:r>
            <a:r>
              <a:rPr lang="en-US" sz="1200" dirty="0">
                <a:latin typeface="Times New Roman" panose="02020603050405020304" pitchFamily="18" charset="0"/>
                <a:cs typeface="Times New Roman" panose="02020603050405020304" pitchFamily="18" charset="0"/>
              </a:rPr>
              <a:t>Available at: </a:t>
            </a:r>
            <a:r>
              <a:rPr lang="en-US" sz="1200" u="sng" dirty="0">
                <a:latin typeface="Times New Roman" panose="02020603050405020304" pitchFamily="18" charset="0"/>
                <a:cs typeface="Times New Roman" panose="02020603050405020304" pitchFamily="18" charset="0"/>
                <a:hlinkClick r:id="rId8"/>
              </a:rPr>
              <a:t>https://link.springer.com/content/pdf/10.1186/s12961-024-01259-8.pdf</a:t>
            </a:r>
            <a:endParaRPr lang="en-US" sz="1200" u="sng" dirty="0">
              <a:latin typeface="Times New Roman" panose="02020603050405020304" pitchFamily="18" charset="0"/>
              <a:cs typeface="Times New Roman" panose="02020603050405020304" pitchFamily="18" charset="0"/>
            </a:endParaRPr>
          </a:p>
          <a:p>
            <a:pPr>
              <a:lnSpc>
                <a:spcPct val="100000"/>
              </a:lnSpc>
            </a:pPr>
            <a:r>
              <a:rPr lang="en-US" sz="1200" dirty="0">
                <a:latin typeface="Times New Roman" panose="02020603050405020304" pitchFamily="18" charset="0"/>
                <a:cs typeface="Times New Roman" panose="02020603050405020304" pitchFamily="18" charset="0"/>
              </a:rPr>
              <a:t>Shetty, G.M., Jain, S., Thakur, H. and Khanna, K. (2022). Prevalence of low back pain in India: A systematic review and meta-analysis. </a:t>
            </a:r>
            <a:r>
              <a:rPr lang="en-US" sz="1200" i="1" dirty="0">
                <a:latin typeface="Times New Roman" panose="02020603050405020304" pitchFamily="18" charset="0"/>
                <a:cs typeface="Times New Roman" panose="02020603050405020304" pitchFamily="18" charset="0"/>
              </a:rPr>
              <a:t>Work</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73</a:t>
            </a:r>
            <a:r>
              <a:rPr lang="en-US" sz="1200" dirty="0">
                <a:latin typeface="Times New Roman" panose="02020603050405020304" pitchFamily="18" charset="0"/>
                <a:cs typeface="Times New Roman" panose="02020603050405020304" pitchFamily="18" charset="0"/>
              </a:rPr>
              <a:t>(2), pp.429-452. Available at: </a:t>
            </a:r>
            <a:r>
              <a:rPr lang="en-US" sz="1200" u="sng" dirty="0">
                <a:latin typeface="Times New Roman" panose="02020603050405020304" pitchFamily="18" charset="0"/>
                <a:cs typeface="Times New Roman" panose="02020603050405020304" pitchFamily="18" charset="0"/>
                <a:hlinkClick r:id="rId9"/>
              </a:rPr>
              <a:t>https://pubmed.ncbi.nlm.nih.gov/35964222/</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Smith, J.D., Li, D.H. and Rafferty, M.R. (2020). The implementation research logic model: a method for planning, executing, reporting, and synthesizing implementation projects. </a:t>
            </a:r>
            <a:r>
              <a:rPr lang="en-US" sz="1200" i="1" dirty="0">
                <a:latin typeface="Times New Roman" panose="02020603050405020304" pitchFamily="18" charset="0"/>
                <a:cs typeface="Times New Roman" panose="02020603050405020304" pitchFamily="18" charset="0"/>
              </a:rPr>
              <a:t>Implementation Science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15</a:t>
            </a:r>
            <a:r>
              <a:rPr lang="en-US" sz="1200" dirty="0">
                <a:latin typeface="Times New Roman" panose="02020603050405020304" pitchFamily="18" charset="0"/>
                <a:cs typeface="Times New Roman" panose="02020603050405020304" pitchFamily="18" charset="0"/>
              </a:rPr>
              <a:t>(1), p.84. Available at: </a:t>
            </a:r>
            <a:r>
              <a:rPr lang="en-US" sz="1200" u="sng" dirty="0">
                <a:latin typeface="Times New Roman" panose="02020603050405020304" pitchFamily="18" charset="0"/>
                <a:cs typeface="Times New Roman" panose="02020603050405020304" pitchFamily="18" charset="0"/>
                <a:hlinkClick r:id="rId10"/>
              </a:rPr>
              <a:t>https://link.springer.com/content/pdf/10.1186/s13012-020-01041-8.pdf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a:latin typeface="Times New Roman" panose="02020603050405020304" pitchFamily="18" charset="0"/>
                <a:cs typeface="Times New Roman" panose="02020603050405020304" pitchFamily="18" charset="0"/>
              </a:rPr>
              <a:t>Smith, J.D., Li, D.H. and Rafferty, M.R. (2020). The implementation research logic model: a method for planning, executing, reporting, and synthesizing implementation projects. </a:t>
            </a:r>
            <a:r>
              <a:rPr lang="en-US" sz="1200" i="1" dirty="0">
                <a:latin typeface="Times New Roman" panose="02020603050405020304" pitchFamily="18" charset="0"/>
                <a:cs typeface="Times New Roman" panose="02020603050405020304" pitchFamily="18" charset="0"/>
              </a:rPr>
              <a:t>Implementation Science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15</a:t>
            </a:r>
            <a:r>
              <a:rPr lang="en-US" sz="1200" dirty="0">
                <a:latin typeface="Times New Roman" panose="02020603050405020304" pitchFamily="18" charset="0"/>
                <a:cs typeface="Times New Roman" panose="02020603050405020304" pitchFamily="18" charset="0"/>
              </a:rPr>
              <a:t>(1), p.84. Available at: </a:t>
            </a:r>
            <a:r>
              <a:rPr lang="en-US" sz="1200" u="sng" dirty="0">
                <a:latin typeface="Times New Roman" panose="02020603050405020304" pitchFamily="18" charset="0"/>
                <a:cs typeface="Times New Roman" panose="02020603050405020304" pitchFamily="18" charset="0"/>
                <a:hlinkClick r:id="rId10"/>
              </a:rPr>
              <a:t>https://link.springer.com/content/pdf/10.1186/s13012-020-01041-8.pdf</a:t>
            </a:r>
            <a:r>
              <a:rPr lang="en-US" sz="1200" dirty="0">
                <a:latin typeface="Times New Roman" panose="02020603050405020304" pitchFamily="18" charset="0"/>
                <a:cs typeface="Times New Roman" panose="02020603050405020304" pitchFamily="18" charset="0"/>
              </a:rPr>
              <a:t> </a:t>
            </a:r>
          </a:p>
          <a:p>
            <a:pPr>
              <a:lnSpc>
                <a:spcPct val="100000"/>
              </a:lnSpc>
            </a:pPr>
            <a:r>
              <a:rPr lang="en-US" sz="1200" dirty="0" err="1">
                <a:latin typeface="Times New Roman" panose="02020603050405020304" pitchFamily="18" charset="0"/>
                <a:cs typeface="Times New Roman" panose="02020603050405020304" pitchFamily="18" charset="0"/>
              </a:rPr>
              <a:t>Valentijn</a:t>
            </a:r>
            <a:r>
              <a:rPr lang="en-US" sz="1200" dirty="0">
                <a:latin typeface="Times New Roman" panose="02020603050405020304" pitchFamily="18" charset="0"/>
                <a:cs typeface="Times New Roman" panose="02020603050405020304" pitchFamily="18" charset="0"/>
              </a:rPr>
              <a:t>, P.P., </a:t>
            </a:r>
            <a:r>
              <a:rPr lang="en-US" sz="1200" dirty="0" err="1">
                <a:latin typeface="Times New Roman" panose="02020603050405020304" pitchFamily="18" charset="0"/>
                <a:cs typeface="Times New Roman" panose="02020603050405020304" pitchFamily="18" charset="0"/>
              </a:rPr>
              <a:t>Tymchenko</a:t>
            </a:r>
            <a:r>
              <a:rPr lang="en-US" sz="1200" dirty="0">
                <a:latin typeface="Times New Roman" panose="02020603050405020304" pitchFamily="18" charset="0"/>
                <a:cs typeface="Times New Roman" panose="02020603050405020304" pitchFamily="18" charset="0"/>
              </a:rPr>
              <a:t>, L., Jacobson, T., </a:t>
            </a:r>
            <a:r>
              <a:rPr lang="en-US" sz="1200" dirty="0" err="1">
                <a:latin typeface="Times New Roman" panose="02020603050405020304" pitchFamily="18" charset="0"/>
                <a:cs typeface="Times New Roman" panose="02020603050405020304" pitchFamily="18" charset="0"/>
              </a:rPr>
              <a:t>Kromann</a:t>
            </a:r>
            <a:r>
              <a:rPr lang="en-US" sz="1200" dirty="0">
                <a:latin typeface="Times New Roman" panose="02020603050405020304" pitchFamily="18" charset="0"/>
                <a:cs typeface="Times New Roman" panose="02020603050405020304" pitchFamily="18" charset="0"/>
              </a:rPr>
              <a:t>, J., Biermann, C.W., </a:t>
            </a:r>
            <a:r>
              <a:rPr lang="en-US" sz="1200" dirty="0" err="1">
                <a:latin typeface="Times New Roman" panose="02020603050405020304" pitchFamily="18" charset="0"/>
                <a:cs typeface="Times New Roman" panose="02020603050405020304" pitchFamily="18" charset="0"/>
              </a:rPr>
              <a:t>AlMoslemany</a:t>
            </a:r>
            <a:r>
              <a:rPr lang="en-US" sz="1200" dirty="0">
                <a:latin typeface="Times New Roman" panose="02020603050405020304" pitchFamily="18" charset="0"/>
                <a:cs typeface="Times New Roman" panose="02020603050405020304" pitchFamily="18" charset="0"/>
              </a:rPr>
              <a:t>, M.A. and </a:t>
            </a:r>
            <a:r>
              <a:rPr lang="en-US" sz="1200" dirty="0" err="1">
                <a:latin typeface="Times New Roman" panose="02020603050405020304" pitchFamily="18" charset="0"/>
                <a:cs typeface="Times New Roman" panose="02020603050405020304" pitchFamily="18" charset="0"/>
              </a:rPr>
              <a:t>Arends</a:t>
            </a:r>
            <a:r>
              <a:rPr lang="en-US" sz="1200" dirty="0">
                <a:latin typeface="Times New Roman" panose="02020603050405020304" pitchFamily="18" charset="0"/>
                <a:cs typeface="Times New Roman" panose="02020603050405020304" pitchFamily="18" charset="0"/>
              </a:rPr>
              <a:t>, R.Y. (2022). Digital health interventions for musculoskeletal pain conditions: systematic review and meta-analysis of randomized controlled trials.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24</a:t>
            </a:r>
            <a:r>
              <a:rPr lang="en-US" sz="1200" dirty="0">
                <a:latin typeface="Times New Roman" panose="02020603050405020304" pitchFamily="18" charset="0"/>
                <a:cs typeface="Times New Roman" panose="02020603050405020304" pitchFamily="18" charset="0"/>
              </a:rPr>
              <a:t>(9), p.e37869. Available at: </a:t>
            </a:r>
            <a:r>
              <a:rPr lang="en-US" sz="1200" u="sng" dirty="0">
                <a:latin typeface="Times New Roman" panose="02020603050405020304" pitchFamily="18" charset="0"/>
                <a:cs typeface="Times New Roman" panose="02020603050405020304" pitchFamily="18" charset="0"/>
                <a:hlinkClick r:id="rId11"/>
              </a:rPr>
              <a:t>https://www.aprilaba.com/resources/57-back-pain-statistics</a:t>
            </a:r>
            <a:endParaRPr lang="en-US" sz="1200" dirty="0">
              <a:latin typeface="Times New Roman" panose="02020603050405020304" pitchFamily="18" charset="0"/>
              <a:cs typeface="Times New Roman" panose="02020603050405020304" pitchFamily="18" charset="0"/>
            </a:endParaRPr>
          </a:p>
          <a:p>
            <a:pPr>
              <a:lnSpc>
                <a:spcPct val="100000"/>
              </a:lnSpc>
            </a:pPr>
            <a:r>
              <a:rPr lang="en-US" sz="1200" dirty="0">
                <a:latin typeface="Times New Roman" panose="02020603050405020304" pitchFamily="18" charset="0"/>
                <a:cs typeface="Times New Roman" panose="02020603050405020304" pitchFamily="18" charset="0"/>
              </a:rPr>
              <a:t>Weise, H., </a:t>
            </a:r>
            <a:r>
              <a:rPr lang="en-US" sz="1200" dirty="0" err="1">
                <a:latin typeface="Times New Roman" panose="02020603050405020304" pitchFamily="18" charset="0"/>
                <a:cs typeface="Times New Roman" panose="02020603050405020304" pitchFamily="18" charset="0"/>
              </a:rPr>
              <a:t>Zenner</a:t>
            </a:r>
            <a:r>
              <a:rPr lang="en-US" sz="1200" dirty="0">
                <a:latin typeface="Times New Roman" panose="02020603050405020304" pitchFamily="18" charset="0"/>
                <a:cs typeface="Times New Roman" panose="02020603050405020304" pitchFamily="18" charset="0"/>
              </a:rPr>
              <a:t>, B., </a:t>
            </a:r>
            <a:r>
              <a:rPr lang="en-US" sz="1200" dirty="0" err="1">
                <a:latin typeface="Times New Roman" panose="02020603050405020304" pitchFamily="18" charset="0"/>
                <a:cs typeface="Times New Roman" panose="02020603050405020304" pitchFamily="18" charset="0"/>
              </a:rPr>
              <a:t>Schmiedchen</a:t>
            </a:r>
            <a:r>
              <a:rPr lang="en-US" sz="1200" dirty="0">
                <a:latin typeface="Times New Roman" panose="02020603050405020304" pitchFamily="18" charset="0"/>
                <a:cs typeface="Times New Roman" panose="02020603050405020304" pitchFamily="18" charset="0"/>
              </a:rPr>
              <a:t>, B., Benning, L., </a:t>
            </a:r>
            <a:r>
              <a:rPr lang="en-US" sz="1200" dirty="0" err="1">
                <a:latin typeface="Times New Roman" panose="02020603050405020304" pitchFamily="18" charset="0"/>
                <a:cs typeface="Times New Roman" panose="02020603050405020304" pitchFamily="18" charset="0"/>
              </a:rPr>
              <a:t>Bulitta</a:t>
            </a:r>
            <a:r>
              <a:rPr lang="en-US" sz="1200" dirty="0">
                <a:latin typeface="Times New Roman" panose="02020603050405020304" pitchFamily="18" charset="0"/>
                <a:cs typeface="Times New Roman" panose="02020603050405020304" pitchFamily="18" charset="0"/>
              </a:rPr>
              <a:t>, M., Schmitz, D. and Weise, K. (2022). The effect of an app-based home exercise program on self-reported pain intensity in unspecific and degenerative back pain: pragmatic open-label randomized controlled trial. </a:t>
            </a:r>
            <a:r>
              <a:rPr lang="en-US" sz="1200" i="1" dirty="0">
                <a:latin typeface="Times New Roman" panose="02020603050405020304" pitchFamily="18" charset="0"/>
                <a:cs typeface="Times New Roman" panose="02020603050405020304" pitchFamily="18" charset="0"/>
              </a:rPr>
              <a:t>Journal of medical Internet research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24</a:t>
            </a:r>
            <a:r>
              <a:rPr lang="en-US" sz="1200" dirty="0">
                <a:latin typeface="Times New Roman" panose="02020603050405020304" pitchFamily="18" charset="0"/>
                <a:cs typeface="Times New Roman" panose="02020603050405020304" pitchFamily="18" charset="0"/>
              </a:rPr>
              <a:t>(10), p.e41899. Available at: </a:t>
            </a:r>
            <a:r>
              <a:rPr lang="en-US" sz="1200" u="sng" dirty="0">
                <a:latin typeface="Times New Roman" panose="02020603050405020304" pitchFamily="18" charset="0"/>
                <a:cs typeface="Times New Roman" panose="02020603050405020304" pitchFamily="18" charset="0"/>
                <a:hlinkClick r:id="rId4"/>
              </a:rPr>
              <a:t>https://rehab.jmir.org/2022/2/e38084/</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0404407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52400"/>
            <a:ext cx="11734800" cy="6553200"/>
          </a:xfrm>
        </p:spPr>
        <p:style>
          <a:lnRef idx="2">
            <a:schemeClr val="accent4"/>
          </a:lnRef>
          <a:fillRef idx="1">
            <a:schemeClr val="lt1"/>
          </a:fillRef>
          <a:effectRef idx="0">
            <a:schemeClr val="accent4"/>
          </a:effectRef>
          <a:fontRef idx="minor">
            <a:schemeClr val="dk1"/>
          </a:fontRef>
        </p:style>
        <p:txBody>
          <a:bodyPr>
            <a:noAutofit/>
          </a:bodyPr>
          <a:lstStyle/>
          <a:p>
            <a:r>
              <a:rPr lang="en-IN" sz="1200" dirty="0" err="1"/>
              <a:t>Dagnino</a:t>
            </a:r>
            <a:r>
              <a:rPr lang="en-IN" sz="1200" dirty="0"/>
              <a:t>, P.A., and Campos, M., M., (2022). Chronic Pain in the Elderly: Mechanisms and Perspectives. </a:t>
            </a:r>
            <a:r>
              <a:rPr lang="en-IN" sz="1200" i="1" dirty="0" err="1"/>
              <a:t>Frontiersin</a:t>
            </a:r>
            <a:r>
              <a:rPr lang="en-IN" sz="1200" dirty="0"/>
              <a:t>. Available at: </a:t>
            </a:r>
            <a:r>
              <a:rPr lang="en-IN" sz="1200" u="sng" dirty="0">
                <a:hlinkClick r:id="rId2"/>
              </a:rPr>
              <a:t>https://www.frontiersin.org/journals/human-neuroscience/articles/10.3389/fnhum.2022.736688/full</a:t>
            </a:r>
            <a:r>
              <a:rPr lang="en-IN" sz="1200" dirty="0"/>
              <a:t> (Accessed on 2nd Nov 2025)</a:t>
            </a:r>
            <a:endParaRPr lang="en-US" sz="1200" dirty="0"/>
          </a:p>
          <a:p>
            <a:r>
              <a:rPr lang="en-IN" sz="1200" dirty="0" err="1"/>
              <a:t>Bmj</a:t>
            </a:r>
            <a:r>
              <a:rPr lang="en-IN" sz="1200" dirty="0"/>
              <a:t>. (2023). </a:t>
            </a:r>
            <a:r>
              <a:rPr lang="en-IN" sz="1200" i="1" dirty="0"/>
              <a:t>Infographic: management of back pain</a:t>
            </a:r>
            <a:r>
              <a:rPr lang="en-IN" sz="1200" dirty="0"/>
              <a:t>. Available at: </a:t>
            </a:r>
            <a:r>
              <a:rPr lang="en-IN" sz="1200" u="sng" dirty="0">
                <a:hlinkClick r:id="rId3"/>
              </a:rPr>
              <a:t>https://pn.bmj.com/content/17/3/243</a:t>
            </a:r>
            <a:r>
              <a:rPr lang="en-IN" sz="1200" dirty="0"/>
              <a:t> (Accessed on 2nd Nov 2025)</a:t>
            </a:r>
            <a:endParaRPr lang="en-US" sz="1200" dirty="0"/>
          </a:p>
          <a:p>
            <a:r>
              <a:rPr lang="en-IN" sz="1200" dirty="0"/>
              <a:t>Nia, A., R. (2025). The total cost comparison of meta-heuristic algorithms. </a:t>
            </a:r>
            <a:r>
              <a:rPr lang="en-IN" sz="1200" i="1" dirty="0" err="1"/>
              <a:t>ReserachGate</a:t>
            </a:r>
            <a:r>
              <a:rPr lang="en-IN" sz="1200" i="1" dirty="0"/>
              <a:t>. </a:t>
            </a:r>
            <a:r>
              <a:rPr lang="en-IN" sz="1200" dirty="0"/>
              <a:t>Available at: </a:t>
            </a:r>
            <a:r>
              <a:rPr lang="en-IN" sz="1200" u="sng" dirty="0">
                <a:hlinkClick r:id="rId4"/>
              </a:rPr>
              <a:t>https://www.researchgate.net/figure/The-total-cost-comparison-of-meta-heuristic-algorithms-Step-2_fig15_321172814</a:t>
            </a:r>
            <a:r>
              <a:rPr lang="en-IN" sz="1200" dirty="0"/>
              <a:t> (Accessed on 2nd Nov 2025)</a:t>
            </a:r>
            <a:endParaRPr lang="en-US" sz="1200" dirty="0"/>
          </a:p>
          <a:p>
            <a:r>
              <a:rPr lang="en-IN" sz="1200" dirty="0"/>
              <a:t>Hussain, S., (2024). Can Chiropractors Help With Chronic Pain? </a:t>
            </a:r>
            <a:r>
              <a:rPr lang="en-IN" sz="1200" i="1" dirty="0" err="1"/>
              <a:t>Finessechiro</a:t>
            </a:r>
            <a:r>
              <a:rPr lang="en-IN" sz="1200" dirty="0"/>
              <a:t>. Available at: </a:t>
            </a:r>
            <a:r>
              <a:rPr lang="en-IN" sz="1200" u="sng" dirty="0">
                <a:hlinkClick r:id="rId5"/>
              </a:rPr>
              <a:t>https://finessechiro.co.uk/can-chiropractors-help-with-chronic-pain/</a:t>
            </a:r>
            <a:r>
              <a:rPr lang="en-IN" sz="1200" dirty="0"/>
              <a:t> (Accessed on 2nd Nov 2025)</a:t>
            </a:r>
            <a:endParaRPr lang="en-US" sz="1200" dirty="0"/>
          </a:p>
          <a:p>
            <a:r>
              <a:rPr lang="en-IN" sz="1200" dirty="0" err="1"/>
              <a:t>Researchgate</a:t>
            </a:r>
            <a:r>
              <a:rPr lang="en-IN" sz="1200" dirty="0"/>
              <a:t> (2023). </a:t>
            </a:r>
            <a:r>
              <a:rPr lang="en-IN" sz="1200" i="1" dirty="0"/>
              <a:t>Guidelines for developing people to acquire digital health literacy</a:t>
            </a:r>
            <a:r>
              <a:rPr lang="en-IN" sz="1200" dirty="0"/>
              <a:t>. Available at: </a:t>
            </a:r>
            <a:r>
              <a:rPr lang="en-IN" sz="1200" u="sng" dirty="0">
                <a:hlinkClick r:id="rId6"/>
              </a:rPr>
              <a:t>https://www.researchgate.net/figure/Guidelines-for-developing-people-to-acquire-digital-health-literacy_fig2_358918115</a:t>
            </a:r>
            <a:r>
              <a:rPr lang="en-IN" sz="1200" dirty="0"/>
              <a:t> (Accessed on 2nd Nov 2025)</a:t>
            </a:r>
            <a:endParaRPr lang="en-US" sz="1200" dirty="0"/>
          </a:p>
          <a:p>
            <a:r>
              <a:rPr lang="en-US" sz="1200" dirty="0" err="1"/>
              <a:t>Rohaj</a:t>
            </a:r>
            <a:r>
              <a:rPr lang="en-US" sz="1200" dirty="0"/>
              <a:t>, A. and </a:t>
            </a:r>
            <a:r>
              <a:rPr lang="en-US" sz="1200" dirty="0" err="1"/>
              <a:t>Bulaj</a:t>
            </a:r>
            <a:r>
              <a:rPr lang="en-US" sz="1200" dirty="0"/>
              <a:t>, G. (2023), May. Digital therapeutics (</a:t>
            </a:r>
            <a:r>
              <a:rPr lang="en-US" sz="1200" dirty="0" err="1"/>
              <a:t>DTx</a:t>
            </a:r>
            <a:r>
              <a:rPr lang="en-US" sz="1200" dirty="0"/>
              <a:t>) expand multimodal treatment options for chronic low back pain: the nexus of precision medicine, patient education, and public health. In </a:t>
            </a:r>
            <a:r>
              <a:rPr lang="en-US" sz="1200" i="1" dirty="0"/>
              <a:t>Healthcare</a:t>
            </a:r>
            <a:r>
              <a:rPr lang="en-US" sz="1200" dirty="0"/>
              <a:t> (Vol. 11, No. 10, p. 1469). MDPI. </a:t>
            </a:r>
            <a:r>
              <a:rPr lang="en-IN" sz="1200" dirty="0"/>
              <a:t>Available at: </a:t>
            </a:r>
            <a:r>
              <a:rPr lang="en-IN" sz="1200" u="sng" dirty="0">
                <a:hlinkClick r:id="rId7"/>
              </a:rPr>
              <a:t>https://www.mdpi.com/2227-9032/11/10/1469</a:t>
            </a:r>
            <a:r>
              <a:rPr lang="en-IN" sz="1200" dirty="0"/>
              <a:t> </a:t>
            </a:r>
            <a:endParaRPr lang="en-US" sz="1200" dirty="0"/>
          </a:p>
          <a:p>
            <a:r>
              <a:rPr lang="en-IN" sz="1200" dirty="0" err="1"/>
              <a:t>Rightdecisions</a:t>
            </a:r>
            <a:r>
              <a:rPr lang="en-IN" sz="1200" dirty="0"/>
              <a:t> (2025).</a:t>
            </a:r>
            <a:r>
              <a:rPr lang="en-IN" sz="1200" i="1" dirty="0"/>
              <a:t> Polypharmacy</a:t>
            </a:r>
            <a:r>
              <a:rPr lang="en-IN" sz="1200" dirty="0"/>
              <a:t> - 7 Steps process. Available at: </a:t>
            </a:r>
            <a:r>
              <a:rPr lang="en-IN" sz="1200" u="sng" dirty="0">
                <a:hlinkClick r:id="rId8"/>
              </a:rPr>
              <a:t>https://rightdecisions.scot.nhs.uk/benzodiazepines-and-z-drugs-quality-prescribing-a-guide-for-improvement/polypharmacy-7-steps-process/</a:t>
            </a:r>
            <a:r>
              <a:rPr lang="en-IN" sz="1200" dirty="0"/>
              <a:t> (Accessed on 2nd Nov 2025)</a:t>
            </a:r>
            <a:endParaRPr lang="en-US" sz="1200" dirty="0"/>
          </a:p>
          <a:p>
            <a:r>
              <a:rPr lang="en-US" sz="1200" dirty="0"/>
              <a:t>Who (2025). </a:t>
            </a:r>
            <a:r>
              <a:rPr lang="en-US" sz="1200" i="1" dirty="0"/>
              <a:t>Low back pain.</a:t>
            </a:r>
            <a:r>
              <a:rPr lang="en-US" sz="1200" dirty="0"/>
              <a:t> </a:t>
            </a:r>
            <a:r>
              <a:rPr lang="en-IN" sz="1200" dirty="0"/>
              <a:t>Available at: </a:t>
            </a:r>
            <a:r>
              <a:rPr lang="en-IN" sz="1200" u="sng" dirty="0">
                <a:hlinkClick r:id="rId9"/>
              </a:rPr>
              <a:t>https://www.who.int/news-room/fact-sheets/detail/low-back-pain</a:t>
            </a:r>
            <a:r>
              <a:rPr lang="en-IN" sz="1200" dirty="0"/>
              <a:t> (Accessed on 2nd Nov 2025)</a:t>
            </a:r>
            <a:endParaRPr lang="en-US" sz="1200" dirty="0"/>
          </a:p>
          <a:p>
            <a:r>
              <a:rPr lang="en-IN" sz="1200" dirty="0"/>
              <a:t>Nice (2024). </a:t>
            </a:r>
            <a:r>
              <a:rPr lang="en-IN" sz="1200" i="1" dirty="0"/>
              <a:t>Low back pain and sciatica in over 16s: assessment and management</a:t>
            </a:r>
            <a:r>
              <a:rPr lang="en-IN" sz="1200" dirty="0"/>
              <a:t>. Available at: </a:t>
            </a:r>
            <a:r>
              <a:rPr lang="en-US" sz="1200" u="sng" dirty="0">
                <a:hlinkClick r:id="rId10"/>
              </a:rPr>
              <a:t>https://www.nice.org.uk/guidance/ng59</a:t>
            </a:r>
            <a:r>
              <a:rPr lang="en-US" sz="1200" dirty="0"/>
              <a:t> (</a:t>
            </a:r>
            <a:r>
              <a:rPr lang="en-IN" sz="1200" dirty="0"/>
              <a:t>Accessed on 2nd Nov 2025</a:t>
            </a:r>
            <a:r>
              <a:rPr lang="en-US" sz="1200" dirty="0"/>
              <a:t>)</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650600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7358</Words>
  <Application>Microsoft Office PowerPoint</Application>
  <PresentationFormat>Widescreen</PresentationFormat>
  <Paragraphs>385</Paragraphs>
  <Slides>60</Slides>
  <Notes>1</Notes>
  <HiddenSlides>0</HiddenSlides>
  <MMClips>0</MMClips>
  <ScaleCrop>false</ScaleCrop>
  <HeadingPairs>
    <vt:vector size="4" baseType="variant">
      <vt:variant>
        <vt:lpstr>Theme</vt:lpstr>
      </vt:variant>
      <vt:variant>
        <vt:i4>1</vt:i4>
      </vt:variant>
      <vt:variant>
        <vt:lpstr>Slide Titles</vt:lpstr>
      </vt:variant>
      <vt:variant>
        <vt:i4>60</vt:i4>
      </vt:variant>
    </vt:vector>
  </HeadingPairs>
  <TitlesOfParts>
    <vt:vector size="61" baseType="lpstr">
      <vt:lpstr>Office Theme</vt:lpstr>
      <vt:lpstr>Programme: MSc Public Health and Social Care in Practice  Module: Population Health and Digital Health Promotion Module code: LCHS7009 TOPIC: MoveAgain-Digital Physiotherapy self-Management for Chronic Low Back Pain Lecturer Name : Dr Besty Jose  </vt:lpstr>
      <vt:lpstr>Content and Aim of the Activity </vt:lpstr>
      <vt:lpstr>Content and Aim of the Activity </vt:lpstr>
      <vt:lpstr>Introduction Selected digital technology: MoveAgain (Digital physiotherapy platform)</vt:lpstr>
      <vt:lpstr>Clinical Innovation &amp; Regulatory Recognition </vt:lpstr>
      <vt:lpstr>User Impact, Market Need &amp; Technological Capability </vt:lpstr>
      <vt:lpstr>Why it is a problem? </vt:lpstr>
      <vt:lpstr>Continued… </vt:lpstr>
      <vt:lpstr>Intervention Name </vt:lpstr>
      <vt:lpstr>Target group or setting</vt:lpstr>
      <vt:lpstr>Justification</vt:lpstr>
      <vt:lpstr>Statistics </vt:lpstr>
      <vt:lpstr>Continued…</vt:lpstr>
      <vt:lpstr>Comparison with countries </vt:lpstr>
      <vt:lpstr>Consequences of not addressing the problem</vt:lpstr>
      <vt:lpstr>Digital health promotion interventions</vt:lpstr>
      <vt:lpstr>Unique selling point</vt:lpstr>
      <vt:lpstr>Rationale for the selected target group</vt:lpstr>
      <vt:lpstr>Other similar types of interventions</vt:lpstr>
      <vt:lpstr>Planning tool </vt:lpstr>
      <vt:lpstr>Process Model </vt:lpstr>
      <vt:lpstr>Simnette Model </vt:lpstr>
      <vt:lpstr>Justifying the usage of the model</vt:lpstr>
      <vt:lpstr>Continued…</vt:lpstr>
      <vt:lpstr>Applying planning model to the digital health promotion interventions</vt:lpstr>
      <vt:lpstr>Adherence &amp; Engagement in Physiotherapy </vt:lpstr>
      <vt:lpstr>Effectiveness &amp; Digital Delivery Impact </vt:lpstr>
      <vt:lpstr>Critical assessment of selected model’s usage</vt:lpstr>
      <vt:lpstr>Strengths of Applying the Model </vt:lpstr>
      <vt:lpstr>Limitations &amp; Challenges </vt:lpstr>
      <vt:lpstr>Implications for Implementation </vt:lpstr>
      <vt:lpstr>Barriers </vt:lpstr>
      <vt:lpstr>Identifying the potential barriers to successful application and delivery of digital health promotion intervention </vt:lpstr>
      <vt:lpstr>Solutions to overcome the barriers</vt:lpstr>
      <vt:lpstr>Solution Barrier 2 </vt:lpstr>
      <vt:lpstr>Solution Barrier 3 </vt:lpstr>
      <vt:lpstr>Describing legal and ethical issues associated with implementation and delivery of digital health interventions</vt:lpstr>
      <vt:lpstr>Legal Issues in Digital Health Interventions</vt:lpstr>
      <vt:lpstr>Ethical Issues in Digital Health Interventions</vt:lpstr>
      <vt:lpstr>Addressing the legal and ethical issues</vt:lpstr>
      <vt:lpstr>Legal Issues</vt:lpstr>
      <vt:lpstr>Ethical Issues</vt:lpstr>
      <vt:lpstr>Implementation Considerations</vt:lpstr>
      <vt:lpstr>Benefits </vt:lpstr>
      <vt:lpstr>Benefit 1: Policies Supporting Digital Health Interventions</vt:lpstr>
      <vt:lpstr>Benefit 2: Cost Benefits of Digital Health Interventions</vt:lpstr>
      <vt:lpstr>Benefit 3: Personalised Therapy and Monitoring</vt:lpstr>
      <vt:lpstr>Benefit 4: Cost-Effectiveness</vt:lpstr>
      <vt:lpstr>Benefit 5: Data-Driven Insights and Research</vt:lpstr>
      <vt:lpstr>Expected Outcome </vt:lpstr>
      <vt:lpstr>Implication of the selected digital health promotion intervention on policies </vt:lpstr>
      <vt:lpstr>Implications of selected digital health interventions on education</vt:lpstr>
      <vt:lpstr>Implications of selected digital health promotion intervention</vt:lpstr>
      <vt:lpstr>PowerPoint Presentation</vt:lpstr>
      <vt:lpstr>Highlighting the need of interventions </vt:lpstr>
      <vt:lpstr>Future plans</vt:lpstr>
      <vt:lpstr>References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MSc Public Health and Social Care in Practice  Module: Population Health and Digital Health Promotion Module code: LCHS7009 TOPIC: MoveAgain-Digital Physiotherapy self-Management for Chronic Low Back Pain Lecturer Name : Dr Besty Jose  </dc:title>
  <dc:creator/>
  <cp:lastModifiedBy>Keyur Patel</cp:lastModifiedBy>
  <cp:revision>2</cp:revision>
  <dcterms:created xsi:type="dcterms:W3CDTF">2025-11-04T09:36:20Z</dcterms:created>
  <dcterms:modified xsi:type="dcterms:W3CDTF">2025-11-09T22:51:14Z</dcterms:modified>
</cp:coreProperties>
</file>