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851" autoAdjust="0"/>
  </p:normalViewPr>
  <p:slideViewPr>
    <p:cSldViewPr snapToGrid="0" snapToObjects="1">
      <p:cViewPr varScale="1">
        <p:scale>
          <a:sx n="69" d="100"/>
          <a:sy n="69" d="100"/>
        </p:scale>
        <p:origin x="1858"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24812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 This is my presentation for BMHP6027, Empowering the Older Person. I will look at the care and support needs of older people in the UK. I will focus on day centres and reablement services. My two theories are SOC Theory and Life Course Theory. I will also look at AI fall prevention as my technology. My UK case study is the Torbay Care Trust in Devon. I have exactly 20 references. They are all Harvard style.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explain what I will cover today. I will start by defining ageing. I will then show why the growing number of older people in the UK matters so much. I will introduce two theories. These are SOC Theory and Life Course Theory. I will evaluate day centres and reablement as care settings. I will look at AI fall prevention as a new technology. I will discuss the Torbay Care Trust as my UK case study. I will finish with recommendations and a conclusion. I have exactly 20 Harvard references. All sources are UK-based where possible.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ageing mean? There are two ways to think about this. First, biologically. Kirkwood (2017) explained that ageing happens because damage builds up in our cells over time. The body gradually works less well. Risks of illness and falls go up. Second, socially. Townsend (1981) showed that many older people become dependent not just because of the body but because care systems take away their choices. Victor (2005) highlighted how ageism in the UK directly harms older people. The NHS Long Term Plan (2019) recognises these social factors. Good care in the UK must address both the biological and the social dimensions of ageing.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UK figures show why elderly care is so important. There are over 12 million people aged 65 and over in England alone. 3.7 million people aged 75 and over live alone. Loneliness and isolation are serious problems. One in three people aged 65 and over falls each year. Falls cost the NHS £2.3 billion every year. The Nuffield Trust (2023) projects a £9.1 billion gap in UK social care spending by 2030. These figures show the system is under serious pressure. Day centres, reablement and good technology like AI fall prevention can all help reduce these costs and improve lives.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first theory is SOC Theory. It was developed by Baltes and Baltes in 1990. SOC stands for three things: Selection, Optimisation, and Compensation. Older adults select the goals that matter most to them. They then optimise the abilities and resources they still have. When something becomes harder, they compensate. For example, someone with arthritis might use a jar opener instead of their hands. That is compensation in action. This theory is directly applied in UK reablement services. Staff work with older people to set goals, build on their strengths, and find ways to manage new difficulties. Skills for Care (2023) reports that reablement helps 85% of people regain daily living skills. However, SOC Theory has a limitation. It assumes people can make rational choices. This can be difficult for people with advanced dementia or very complex needs.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second theory is Life Course Theory. It was developed by Glen Elder in 1998. This theory says that you cannot understand a person's old age without looking at their whole life. Everything that happened to someone earlier in life shapes how they experience old age. This includes their childhood, their work history, their relationships, and any hardships they faced. For example, someone who grew up in poverty may have worse health outcomes in old age. In UK care settings, Life Course Theory supports person-centred care and life-story work. SCIE (2020) has shown that life-story work improves wellbeing for people with dementia in UK care homes. It also supports the Torbay model of care, where a person's whole life background shapes how their support is planned. The main criticism is that Life Course Theory can be complex to apply in everyday practice. Not all UK care staff have the time or training to explore a person's full life history in depth.</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UK laws and policies shape care for older people. The Care Act 2014 is the most important. It places a legal duty on local councils to promote wellbeing and keep people at home where safely possible. The Equality Act 2010 makes age discrimination illegal in all UK care services. The NHS Long Term Plan from 2019 commits to more community-based care and social prescribing. This directly supports day centres and reablement services. NICE published guidelines on falls prevention in 2013. These recommend strength training, home safety assessments and medication reviews. These guidelines are directly relevant to the AI fall prevention technology I will discuss shortly.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Day centres and reablement services are two important UK provisions for older people. Day centres give people a safe and sociable place to go. They offer activities, meals, social contact and often health monitoring. They directly apply SOC Theory. Activities are chosen around each person's individual goals and strengths. Reablement is a time-limited service. It helps people regain daily skills after an illness, a fall or a hospital stay. Skills for Care (2023) reports that 85% of people who go through reablement improve their ability to do daily tasks independently. Both services help older people stay at home for longer. This reduces the need for expensive residential care and saves NHS money. The Care Quality Commission (2023) has found that well-run UK day centres improve mental health and significantly reduce social isolation.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Day centres and reablement also face serious challenges. Access is a major problem. Many areas of England do not have enough day centre places. Rural areas are especially poorly served. Transport is a big barrier. Many older people cannot get to services independently. Age UK (2023) reports that over 1.4 million older people in England have unmet care needs. Quality is also uneven. NICE (2015) found that provision varies widely across England. Many services were cut after 2010 when local authority budgets were reduced. Staff pay is often low. This affects the quality of care delivered. From a Life Course Theory perspective, care plans rarely explore a person's full life history. This means care is often not truly person-centred. Staff do not always have time for life-story conversations.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technology is AI fall prevention. This uses sensors and artificial intelligence to detect falls or predict who is at risk. Sensors in the home monitor movement patterns. If something unusual is detected, an alert is sent to a carer or family member. Wearable devices can track balance and walking patterns in real time. The NHS Long Term Plan (2019) identifies digital tools like this as a priority. NICE guidelines (2013) show that good fall prevention significantly reduces NHS costs. Falls cost the NHS £2.3 billion a year, so even small reductions make a big difference. However, there are serious challenges. The ONS (2022) reports that 29% of people aged 75 and over have never used the internet. Digital exclusion is a real barrier. Fisk (2003) warns that technology must not replace human care. Sharkey and Sharkey (2012) raise the concern that AI could be used by care providers to cut staff rather than improve care. There is also no UK national framework governing how AI is used in adult social care. This is an urgent gap.</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UK case study is the Torbay Care Trust in Devon, South West England. This was one of the first services in the UK to fully integrate health and social care. GPs, social workers, community nurses and care staff all share a single patient record. Each older person has one lead professional who coordinates all their care. The evaluation by NHS England (2014) found impressive results. There was a 22% reduction in unplanned hospital readmissions. The service saved £2.3 million in NHS costs every year. This model links directly to SOC Theory. Care is planned around each individual person's goals and strengths. The service identified what mattered most to each person and built a plan around that. However, there is a key limitation. The Kings Fund (2012) noted that Torbay's model is expensive to set up and difficult to replicate everywhere across England. It requires strong leadership, cultural change and shared information systems.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four recommendations. First, day centres must be expanded across the whole of England. Rural and deprived areas need targeted investment. Transport support must be included. Without transport, older people cannot access services. Second, SOC Theory should be formally embedded in every care plan. Goals must be set by the older person themselves. This is already required by the Care Act 2014 but not always done well in practice. Third, AI technology in social care must be properly governed. A UK national ethical framework is urgently needed. Older people must be involved in designing it. Fourth, the social care workforce must be better paid and better trained. Skills for Care (2023) shows that turnover is too high and pay is too low. Better staff means better care. The biggest barrier to all of this is money. The Nuffield Trust (2023) projects a £9.1 billion gap in UK social care funding by 2030. Political commitment is essential.</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SOC Theory shows that older adults can still set and achieve goals. They just need the right support to select, optimise and compensate. Life Course Theory reminds us that old age does not happen in isolation. Every older person has a full life story behind them. UK care must reflect that story and treat each person as an individual. Day centres and reablement services are powerful tools. But they are too often cut or poorly funded. AI fall prevention offers real potential to save lives and NHS money. But it must never replace human care and contact. The Torbay Care Trust showed what joined-up UK care can achieve. But it needs sustained investment to be replicated more widely. Above all, older people are capable people. They have their own goals. They deserve care that genuinely helps them achieve those goals. Thank you.</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78453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044735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255682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77507394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077076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157199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987175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088694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461198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893758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5733215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932951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19898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43275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15707036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305670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1056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dirty="0"/>
              <a:pPr/>
              <a:t>6/25/2026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8716724"/>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7.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11" Type="http://schemas.openxmlformats.org/officeDocument/2006/relationships/image" Target="../media/image2.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7.xml"/><Relationship Id="rId7" Type="http://schemas.openxmlformats.org/officeDocument/2006/relationships/image" Target="../media/image1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5C2018"/>
        </a:solidFill>
        <a:effectLst/>
      </p:bgPr>
    </p:bg>
    <p:spTree>
      <p:nvGrpSpPr>
        <p:cNvPr id="1" name=""/>
        <p:cNvGrpSpPr/>
        <p:nvPr/>
      </p:nvGrpSpPr>
      <p:grpSpPr>
        <a:xfrm>
          <a:off x="0" y="0"/>
          <a:ext cx="0" cy="0"/>
          <a:chOff x="0" y="0"/>
          <a:chExt cx="0" cy="0"/>
        </a:xfrm>
      </p:grpSpPr>
      <p:sp>
        <p:nvSpPr>
          <p:cNvPr id="2" name="Shape 0"/>
          <p:cNvSpPr/>
          <p:nvPr/>
        </p:nvSpPr>
        <p:spPr>
          <a:xfrm>
            <a:off x="6675120" y="-1097280"/>
            <a:ext cx="3474720" cy="3474720"/>
          </a:xfrm>
          <a:prstGeom prst="ellipse">
            <a:avLst/>
          </a:prstGeom>
          <a:solidFill>
            <a:srgbClr val="B85042">
              <a:alpha val="45000"/>
            </a:srgbClr>
          </a:solidFill>
          <a:ln w="12700">
            <a:solidFill>
              <a:srgbClr val="B85042">
                <a:alpha val="45000"/>
              </a:srgbClr>
            </a:solidFill>
            <a:prstDash val="solid"/>
          </a:ln>
        </p:spPr>
        <p:txBody>
          <a:bodyPr/>
          <a:lstStyle/>
          <a:p>
            <a:endParaRPr lang="en-GB"/>
          </a:p>
        </p:txBody>
      </p:sp>
      <p:sp>
        <p:nvSpPr>
          <p:cNvPr id="3" name="Shape 1"/>
          <p:cNvSpPr/>
          <p:nvPr/>
        </p:nvSpPr>
        <p:spPr>
          <a:xfrm>
            <a:off x="7315200" y="3108960"/>
            <a:ext cx="2103120" cy="2103120"/>
          </a:xfrm>
          <a:prstGeom prst="ellipse">
            <a:avLst/>
          </a:prstGeom>
          <a:solidFill>
            <a:srgbClr val="C8973A">
              <a:alpha val="40000"/>
            </a:srgbClr>
          </a:solidFill>
          <a:ln w="12700">
            <a:solidFill>
              <a:srgbClr val="C8973A">
                <a:alpha val="40000"/>
              </a:srgbClr>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365760" y="502920"/>
            <a:ext cx="5943600" cy="1325880"/>
          </a:xfrm>
          <a:prstGeom prst="rect">
            <a:avLst/>
          </a:prstGeom>
        </p:spPr>
      </p:pic>
      <p:sp>
        <p:nvSpPr>
          <p:cNvPr id="5" name="Text 2"/>
          <p:cNvSpPr/>
          <p:nvPr/>
        </p:nvSpPr>
        <p:spPr>
          <a:xfrm>
            <a:off x="365760" y="1965960"/>
            <a:ext cx="6217920" cy="12344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Care and Support for Older People in the UK</a:t>
            </a:r>
            <a:endParaRPr lang="en-US" sz="2800" dirty="0"/>
          </a:p>
        </p:txBody>
      </p:sp>
      <p:sp>
        <p:nvSpPr>
          <p:cNvPr id="6" name="Text 3"/>
          <p:cNvSpPr/>
          <p:nvPr/>
        </p:nvSpPr>
        <p:spPr>
          <a:xfrm>
            <a:off x="365760" y="3291840"/>
            <a:ext cx="8046720" cy="502920"/>
          </a:xfrm>
          <a:prstGeom prst="rect">
            <a:avLst/>
          </a:prstGeom>
          <a:noFill/>
          <a:ln/>
        </p:spPr>
        <p:txBody>
          <a:bodyPr wrap="square" rtlCol="0" anchor="ctr"/>
          <a:lstStyle/>
          <a:p>
            <a:pPr marL="0" indent="0">
              <a:buNone/>
            </a:pPr>
            <a:endParaRPr lang="en-US" sz="1200" dirty="0"/>
          </a:p>
        </p:txBody>
      </p:sp>
      <p:sp>
        <p:nvSpPr>
          <p:cNvPr id="7" name="Text 4"/>
          <p:cNvSpPr/>
          <p:nvPr/>
        </p:nvSpPr>
        <p:spPr>
          <a:xfrm>
            <a:off x="365760" y="3291840"/>
            <a:ext cx="6858000" cy="914400"/>
          </a:xfrm>
          <a:prstGeom prst="rect">
            <a:avLst/>
          </a:prstGeom>
          <a:noFill/>
          <a:ln/>
        </p:spPr>
        <p:txBody>
          <a:bodyPr wrap="square" rtlCol="0" anchor="ctr"/>
          <a:lstStyle/>
          <a:p>
            <a:pPr marL="0" indent="0">
              <a:buNone/>
            </a:pPr>
            <a:r>
              <a:rPr lang="en-US" sz="1100">
                <a:solidFill>
                  <a:srgbClr val="B8907A"/>
                </a:solidFill>
                <a:latin typeface="Calibri" pitchFamily="34" charset="0"/>
                <a:ea typeface="Calibri" pitchFamily="34" charset="-122"/>
                <a:cs typeface="Calibri" pitchFamily="34" charset="-120"/>
              </a:rPr>
              <a:t>[Shabana ALI]  </a:t>
            </a:r>
            <a:r>
              <a:rPr lang="en-US" sz="1100" dirty="0">
                <a:solidFill>
                  <a:srgbClr val="B8907A"/>
                </a:solidFill>
                <a:latin typeface="Calibri" pitchFamily="34" charset="0"/>
                <a:ea typeface="Calibri" pitchFamily="34" charset="-122"/>
                <a:cs typeface="Calibri" pitchFamily="34" charset="-120"/>
              </a:rPr>
              <a:t>|  [2326747]  |  BMHP6027  |  [Date]</a:t>
            </a:r>
            <a:endParaRPr lang="en-US" sz="1100" dirty="0"/>
          </a:p>
        </p:txBody>
      </p:sp>
      <p:sp>
        <p:nvSpPr>
          <p:cNvPr id="8" name="Text 5"/>
          <p:cNvSpPr/>
          <p:nvPr/>
        </p:nvSpPr>
        <p:spPr>
          <a:xfrm>
            <a:off x="365760" y="4773168"/>
            <a:ext cx="8229600" cy="201168"/>
          </a:xfrm>
          <a:prstGeom prst="rect">
            <a:avLst/>
          </a:prstGeom>
          <a:noFill/>
          <a:ln/>
        </p:spPr>
        <p:txBody>
          <a:bodyPr wrap="square" rtlCol="0" anchor="ctr"/>
          <a:lstStyle/>
          <a:p>
            <a:pPr marL="0" indent="0">
              <a:buNone/>
            </a:pPr>
            <a:r>
              <a:rPr lang="en-US" sz="750" i="1" dirty="0">
                <a:solidFill>
                  <a:srgbClr val="7A4030"/>
                </a:solidFill>
                <a:latin typeface="Calibri" pitchFamily="34" charset="0"/>
                <a:ea typeface="Calibri" pitchFamily="34" charset="-122"/>
                <a:cs typeface="Calibri" pitchFamily="34" charset="-120"/>
              </a:rPr>
              <a:t>Image: Module banner – created for academic use (BMHP6027, 2025)</a:t>
            </a:r>
            <a:endParaRPr lang="en-US" sz="750" dirty="0"/>
          </a:p>
        </p:txBody>
      </p:sp>
      <p:pic>
        <p:nvPicPr>
          <p:cNvPr id="12" name="Audio 11">
            <a:hlinkClick r:id="" action="ppaction://media"/>
            <a:extLst>
              <a:ext uri="{FF2B5EF4-FFF2-40B4-BE49-F238E27FC236}">
                <a16:creationId xmlns:a16="http://schemas.microsoft.com/office/drawing/2014/main" id="{200DA9B5-7CEC-05FF-D8F2-FFC1D12E5C5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5402"/>
    </mc:Choice>
    <mc:Fallback>
      <p:transition spd="slow" advTm="35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Introduction – What This Presentation Covers</a:t>
            </a:r>
            <a:endParaRPr lang="en-US" sz="1800" dirty="0"/>
          </a:p>
        </p:txBody>
      </p:sp>
      <p:sp>
        <p:nvSpPr>
          <p:cNvPr id="4" name="Text 2"/>
          <p:cNvSpPr/>
          <p:nvPr/>
        </p:nvSpPr>
        <p:spPr>
          <a:xfrm>
            <a:off x="320040" y="886968"/>
            <a:ext cx="6035040" cy="4023360"/>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This presentation looks at older people's care needs in the UK.</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Ageing will be defined from two viewpoints: biological and social.</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 UK's ageing population is growing fast. This creates urgent challenges.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Two key theories are used: SOC Theory and Life Course Theory.</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Key laws covered: Care Act 2014, Equality Act 2010, NHS Long Term Plan.</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Day centres and reablement services are evaluated in depth.</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AI fall prevention technology is critically discussed.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UK Case Study: Torbay Care Trust integrated care model, Devon.</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Recommendations and barriers are discussed. A conclusion is given.</a:t>
            </a:r>
            <a:endParaRPr lang="en-US" sz="1300" dirty="0"/>
          </a:p>
        </p:txBody>
      </p:sp>
      <p:pic>
        <p:nvPicPr>
          <p:cNvPr id="5" name="Image 0" descr="preencoded.png"/>
          <p:cNvPicPr>
            <a:picLocks noChangeAspect="1"/>
          </p:cNvPicPr>
          <p:nvPr/>
        </p:nvPicPr>
        <p:blipFill>
          <a:blip r:embed="rId5"/>
          <a:stretch>
            <a:fillRect/>
          </a:stretch>
        </p:blipFill>
        <p:spPr>
          <a:xfrm>
            <a:off x="6583680" y="1005840"/>
            <a:ext cx="914400" cy="914400"/>
          </a:xfrm>
          <a:prstGeom prst="rect">
            <a:avLst/>
          </a:prstGeom>
        </p:spPr>
      </p:pic>
      <p:pic>
        <p:nvPicPr>
          <p:cNvPr id="6" name="Image 1" descr="preencoded.png"/>
          <p:cNvPicPr>
            <a:picLocks noChangeAspect="1"/>
          </p:cNvPicPr>
          <p:nvPr/>
        </p:nvPicPr>
        <p:blipFill>
          <a:blip r:embed="rId6"/>
          <a:stretch>
            <a:fillRect/>
          </a:stretch>
        </p:blipFill>
        <p:spPr>
          <a:xfrm>
            <a:off x="6583680" y="2103120"/>
            <a:ext cx="914400" cy="914400"/>
          </a:xfrm>
          <a:prstGeom prst="rect">
            <a:avLst/>
          </a:prstGeom>
        </p:spPr>
      </p:pic>
      <p:pic>
        <p:nvPicPr>
          <p:cNvPr id="7" name="Image 2" descr="preencoded.png"/>
          <p:cNvPicPr>
            <a:picLocks noChangeAspect="1"/>
          </p:cNvPicPr>
          <p:nvPr/>
        </p:nvPicPr>
        <p:blipFill>
          <a:blip r:embed="rId7"/>
          <a:stretch>
            <a:fillRect/>
          </a:stretch>
        </p:blipFill>
        <p:spPr>
          <a:xfrm>
            <a:off x="6583680" y="3200400"/>
            <a:ext cx="914400" cy="914400"/>
          </a:xfrm>
          <a:prstGeom prst="rect">
            <a:avLst/>
          </a:prstGeom>
        </p:spPr>
      </p:pic>
      <p:pic>
        <p:nvPicPr>
          <p:cNvPr id="8" name="Image 3" descr="preencoded.png"/>
          <p:cNvPicPr>
            <a:picLocks noChangeAspect="1"/>
          </p:cNvPicPr>
          <p:nvPr/>
        </p:nvPicPr>
        <p:blipFill>
          <a:blip r:embed="rId8"/>
          <a:stretch>
            <a:fillRect/>
          </a:stretch>
        </p:blipFill>
        <p:spPr>
          <a:xfrm>
            <a:off x="7680960" y="1005840"/>
            <a:ext cx="914400" cy="914400"/>
          </a:xfrm>
          <a:prstGeom prst="rect">
            <a:avLst/>
          </a:prstGeom>
        </p:spPr>
      </p:pic>
      <p:pic>
        <p:nvPicPr>
          <p:cNvPr id="9" name="Image 4" descr="preencoded.png"/>
          <p:cNvPicPr>
            <a:picLocks noChangeAspect="1"/>
          </p:cNvPicPr>
          <p:nvPr/>
        </p:nvPicPr>
        <p:blipFill>
          <a:blip r:embed="rId9"/>
          <a:stretch>
            <a:fillRect/>
          </a:stretch>
        </p:blipFill>
        <p:spPr>
          <a:xfrm>
            <a:off x="7680960" y="2103120"/>
            <a:ext cx="914400" cy="914400"/>
          </a:xfrm>
          <a:prstGeom prst="rect">
            <a:avLst/>
          </a:prstGeom>
        </p:spPr>
      </p:pic>
      <p:pic>
        <p:nvPicPr>
          <p:cNvPr id="10" name="Image 5" descr="preencoded.png"/>
          <p:cNvPicPr>
            <a:picLocks noChangeAspect="1"/>
          </p:cNvPicPr>
          <p:nvPr/>
        </p:nvPicPr>
        <p:blipFill>
          <a:blip r:embed="rId10"/>
          <a:stretch>
            <a:fillRect/>
          </a:stretch>
        </p:blipFill>
        <p:spPr>
          <a:xfrm>
            <a:off x="7680960" y="3200400"/>
            <a:ext cx="914400" cy="914400"/>
          </a:xfrm>
          <a:prstGeom prst="rect">
            <a:avLst/>
          </a:prstGeom>
        </p:spPr>
      </p:pic>
      <p:sp>
        <p:nvSpPr>
          <p:cNvPr id="11" name="Text 3"/>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Icons: created for academic use (BMHP6027, 2025)</a:t>
            </a:r>
            <a:endParaRPr lang="en-US" sz="750" dirty="0"/>
          </a:p>
        </p:txBody>
      </p:sp>
      <p:pic>
        <p:nvPicPr>
          <p:cNvPr id="15" name="Audio 14">
            <a:hlinkClick r:id="" action="ppaction://media"/>
            <a:extLst>
              <a:ext uri="{FF2B5EF4-FFF2-40B4-BE49-F238E27FC236}">
                <a16:creationId xmlns:a16="http://schemas.microsoft.com/office/drawing/2014/main" id="{E266EA62-9E3F-24C8-E3C6-8A7C2574375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050"/>
    </mc:Choice>
    <mc:Fallback>
      <p:transition spd="slow" advTm="44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Introduction – What is Ageing?</a:t>
            </a:r>
            <a:endParaRPr lang="en-US" sz="1800" dirty="0"/>
          </a:p>
        </p:txBody>
      </p:sp>
      <p:sp>
        <p:nvSpPr>
          <p:cNvPr id="4" name="Shape 2"/>
          <p:cNvSpPr/>
          <p:nvPr/>
        </p:nvSpPr>
        <p:spPr>
          <a:xfrm>
            <a:off x="228600" y="914400"/>
            <a:ext cx="4160520" cy="3931920"/>
          </a:xfrm>
          <a:prstGeom prst="roundRect">
            <a:avLst>
              <a:gd name="adj" fmla="val 2791"/>
            </a:avLst>
          </a:prstGeom>
          <a:solidFill>
            <a:srgbClr val="FEF0E8"/>
          </a:solidFill>
          <a:ln/>
          <a:effectLst>
            <a:outerShdw blurRad="88900" dist="38100" dir="2700000" algn="bl" rotWithShape="0">
              <a:srgbClr val="000000">
                <a:alpha val="12000"/>
              </a:srgbClr>
            </a:outerShdw>
          </a:effectLst>
        </p:spPr>
        <p:txBody>
          <a:bodyPr/>
          <a:lstStyle/>
          <a:p>
            <a:endParaRPr lang="en-GB"/>
          </a:p>
        </p:txBody>
      </p:sp>
      <p:sp>
        <p:nvSpPr>
          <p:cNvPr id="5" name="Text 3"/>
          <p:cNvSpPr/>
          <p:nvPr/>
        </p:nvSpPr>
        <p:spPr>
          <a:xfrm>
            <a:off x="338328" y="1005840"/>
            <a:ext cx="3383280" cy="38404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Biological View</a:t>
            </a:r>
            <a:endParaRPr lang="en-US" sz="1300" dirty="0"/>
          </a:p>
        </p:txBody>
      </p:sp>
      <p:pic>
        <p:nvPicPr>
          <p:cNvPr id="6" name="Image 0" descr="preencoded.png"/>
          <p:cNvPicPr>
            <a:picLocks noChangeAspect="1"/>
          </p:cNvPicPr>
          <p:nvPr/>
        </p:nvPicPr>
        <p:blipFill>
          <a:blip r:embed="rId5"/>
          <a:stretch>
            <a:fillRect/>
          </a:stretch>
        </p:blipFill>
        <p:spPr>
          <a:xfrm>
            <a:off x="3675888" y="960120"/>
            <a:ext cx="594360" cy="594360"/>
          </a:xfrm>
          <a:prstGeom prst="rect">
            <a:avLst/>
          </a:prstGeom>
        </p:spPr>
      </p:pic>
      <p:sp>
        <p:nvSpPr>
          <p:cNvPr id="7" name="Text 4"/>
          <p:cNvSpPr/>
          <p:nvPr/>
        </p:nvSpPr>
        <p:spPr>
          <a:xfrm>
            <a:off x="338328" y="1444752"/>
            <a:ext cx="3959352" cy="3310128"/>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Ageing means the body slowly stops working as well.</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Cells wear out. They cannot repair themselves as easily.</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 risk of illness, falls and memory problems increases.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Kirkwood (2017): ageing is caused by damage building up in cells over time.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Ageing is normal. But it affects people in very different ways.</a:t>
            </a:r>
            <a:endParaRPr lang="en-US" sz="1300" dirty="0"/>
          </a:p>
        </p:txBody>
      </p:sp>
      <p:sp>
        <p:nvSpPr>
          <p:cNvPr id="8" name="Shape 5"/>
          <p:cNvSpPr/>
          <p:nvPr/>
        </p:nvSpPr>
        <p:spPr>
          <a:xfrm>
            <a:off x="4754880" y="914400"/>
            <a:ext cx="4160520" cy="3931920"/>
          </a:xfrm>
          <a:prstGeom prst="roundRect">
            <a:avLst>
              <a:gd name="adj" fmla="val 2791"/>
            </a:avLst>
          </a:prstGeom>
          <a:solidFill>
            <a:srgbClr val="FEF0E8"/>
          </a:solidFill>
          <a:ln/>
          <a:effectLst>
            <a:outerShdw blurRad="88900" dist="38100" dir="2700000" algn="bl" rotWithShape="0">
              <a:srgbClr val="000000">
                <a:alpha val="12000"/>
              </a:srgbClr>
            </a:outerShdw>
          </a:effectLst>
        </p:spPr>
        <p:txBody>
          <a:bodyPr/>
          <a:lstStyle/>
          <a:p>
            <a:endParaRPr lang="en-GB"/>
          </a:p>
        </p:txBody>
      </p:sp>
      <p:sp>
        <p:nvSpPr>
          <p:cNvPr id="9" name="Text 6"/>
          <p:cNvSpPr/>
          <p:nvPr/>
        </p:nvSpPr>
        <p:spPr>
          <a:xfrm>
            <a:off x="4864608" y="1005840"/>
            <a:ext cx="3383280" cy="384048"/>
          </a:xfrm>
          <a:prstGeom prst="rect">
            <a:avLst/>
          </a:prstGeom>
          <a:noFill/>
          <a:ln/>
        </p:spPr>
        <p:txBody>
          <a:bodyPr wrap="square" rtlCol="0" anchor="ctr"/>
          <a:lstStyle/>
          <a:p>
            <a:pPr marL="0" indent="0">
              <a:buNone/>
            </a:pPr>
            <a:r>
              <a:rPr lang="en-US" sz="1300" b="1" dirty="0">
                <a:solidFill>
                  <a:srgbClr val="C8973A"/>
                </a:solidFill>
                <a:latin typeface="Cambria" pitchFamily="34" charset="0"/>
                <a:ea typeface="Cambria" pitchFamily="34" charset="-122"/>
                <a:cs typeface="Cambria" pitchFamily="34" charset="-120"/>
              </a:rPr>
              <a:t>Social View</a:t>
            </a:r>
            <a:endParaRPr lang="en-US" sz="1300" dirty="0"/>
          </a:p>
        </p:txBody>
      </p:sp>
      <p:pic>
        <p:nvPicPr>
          <p:cNvPr id="10" name="Image 1" descr="preencoded.png"/>
          <p:cNvPicPr>
            <a:picLocks noChangeAspect="1"/>
          </p:cNvPicPr>
          <p:nvPr/>
        </p:nvPicPr>
        <p:blipFill>
          <a:blip r:embed="rId6"/>
          <a:stretch>
            <a:fillRect/>
          </a:stretch>
        </p:blipFill>
        <p:spPr>
          <a:xfrm>
            <a:off x="8202168" y="960120"/>
            <a:ext cx="594360" cy="594360"/>
          </a:xfrm>
          <a:prstGeom prst="rect">
            <a:avLst/>
          </a:prstGeom>
        </p:spPr>
      </p:pic>
      <p:sp>
        <p:nvSpPr>
          <p:cNvPr id="11" name="Text 7"/>
          <p:cNvSpPr/>
          <p:nvPr/>
        </p:nvSpPr>
        <p:spPr>
          <a:xfrm>
            <a:off x="4864608" y="1444752"/>
            <a:ext cx="3959352" cy="3310128"/>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Ageing is not just about the body. Society shapes it too.</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Townsend (1981): care systems can create dependency. It is not always natural.</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Victor (2005): ageism in the UK causes real harm to older people.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NHS England (2019): social factors affect how people age and what care they need.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Good care can make a big difference to how people experience old age.</a:t>
            </a:r>
            <a:endParaRPr lang="en-US" sz="1300" dirty="0"/>
          </a:p>
        </p:txBody>
      </p:sp>
      <p:sp>
        <p:nvSpPr>
          <p:cNvPr id="12" name="Text 8"/>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Sources: Kirkwood (2017); Townsend (1981); Victor (2005); NHS England (2019)  |  Icons: created for academic use</a:t>
            </a:r>
            <a:endParaRPr lang="en-US" sz="750" dirty="0"/>
          </a:p>
        </p:txBody>
      </p:sp>
      <p:pic>
        <p:nvPicPr>
          <p:cNvPr id="14" name="Audio 13">
            <a:hlinkClick r:id="" action="ppaction://media"/>
            <a:extLst>
              <a:ext uri="{FF2B5EF4-FFF2-40B4-BE49-F238E27FC236}">
                <a16:creationId xmlns:a16="http://schemas.microsoft.com/office/drawing/2014/main" id="{5D08EB80-B34A-57E3-AA2E-9057296DB70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037"/>
    </mc:Choice>
    <mc:Fallback>
      <p:transition spd="slow" advTm="44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Scope – The Scale of Ageing in the UK</a:t>
            </a:r>
            <a:endParaRPr lang="en-US" sz="1800" dirty="0"/>
          </a:p>
        </p:txBody>
      </p:sp>
      <p:sp>
        <p:nvSpPr>
          <p:cNvPr id="4" name="Shape 2"/>
          <p:cNvSpPr/>
          <p:nvPr/>
        </p:nvSpPr>
        <p:spPr>
          <a:xfrm>
            <a:off x="320040" y="960120"/>
            <a:ext cx="1961388" cy="3291840"/>
          </a:xfrm>
          <a:prstGeom prst="roundRect">
            <a:avLst>
              <a:gd name="adj" fmla="val 5594"/>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5" name="Text 3"/>
          <p:cNvSpPr/>
          <p:nvPr/>
        </p:nvSpPr>
        <p:spPr>
          <a:xfrm>
            <a:off x="365760" y="1188720"/>
            <a:ext cx="1851660" cy="914400"/>
          </a:xfrm>
          <a:prstGeom prst="rect">
            <a:avLst/>
          </a:prstGeom>
          <a:noFill/>
          <a:ln/>
        </p:spPr>
        <p:txBody>
          <a:bodyPr wrap="square" rtlCol="0" anchor="ctr"/>
          <a:lstStyle/>
          <a:p>
            <a:pPr marL="0" indent="0" algn="ctr">
              <a:buNone/>
            </a:pPr>
            <a:r>
              <a:rPr lang="en-US" sz="3000" b="1" dirty="0">
                <a:solidFill>
                  <a:srgbClr val="B85042"/>
                </a:solidFill>
                <a:latin typeface="Cambria" pitchFamily="34" charset="0"/>
                <a:ea typeface="Cambria" pitchFamily="34" charset="-122"/>
                <a:cs typeface="Cambria" pitchFamily="34" charset="-120"/>
              </a:rPr>
              <a:t>12M+</a:t>
            </a:r>
            <a:endParaRPr lang="en-US" sz="3000" dirty="0"/>
          </a:p>
        </p:txBody>
      </p:sp>
      <p:sp>
        <p:nvSpPr>
          <p:cNvPr id="6" name="Text 4"/>
          <p:cNvSpPr/>
          <p:nvPr/>
        </p:nvSpPr>
        <p:spPr>
          <a:xfrm>
            <a:off x="365760" y="2176272"/>
            <a:ext cx="1851660" cy="457200"/>
          </a:xfrm>
          <a:prstGeom prst="rect">
            <a:avLst/>
          </a:prstGeom>
          <a:noFill/>
          <a:ln/>
        </p:spPr>
        <p:txBody>
          <a:bodyPr wrap="square" rtlCol="0" anchor="ctr"/>
          <a:lstStyle/>
          <a:p>
            <a:pPr marL="0" indent="0" algn="ctr">
              <a:buNone/>
            </a:pPr>
            <a:r>
              <a:rPr lang="en-US" sz="1000" b="1" dirty="0">
                <a:solidFill>
                  <a:srgbClr val="2E1A10"/>
                </a:solidFill>
                <a:latin typeface="Calibri" pitchFamily="34" charset="0"/>
                <a:ea typeface="Calibri" pitchFamily="34" charset="-122"/>
                <a:cs typeface="Calibri" pitchFamily="34" charset="-120"/>
              </a:rPr>
              <a:t>People aged 65+ in England</a:t>
            </a:r>
            <a:endParaRPr lang="en-US" sz="1000" dirty="0"/>
          </a:p>
        </p:txBody>
      </p:sp>
      <p:sp>
        <p:nvSpPr>
          <p:cNvPr id="7" name="Text 5"/>
          <p:cNvSpPr/>
          <p:nvPr/>
        </p:nvSpPr>
        <p:spPr>
          <a:xfrm>
            <a:off x="365760" y="2697480"/>
            <a:ext cx="1851660" cy="1417320"/>
          </a:xfrm>
          <a:prstGeom prst="rect">
            <a:avLst/>
          </a:prstGeom>
          <a:noFill/>
          <a:ln/>
        </p:spPr>
        <p:txBody>
          <a:bodyPr wrap="square" rtlCol="0" anchor="ctr"/>
          <a:lstStyle/>
          <a:p>
            <a:pPr marL="0" indent="0" algn="ctr">
              <a:buNone/>
            </a:pPr>
            <a:r>
              <a:rPr lang="en-US" sz="950" dirty="0">
                <a:solidFill>
                  <a:srgbClr val="8A5A50"/>
                </a:solidFill>
                <a:latin typeface="Calibri" pitchFamily="34" charset="0"/>
                <a:ea typeface="Calibri" pitchFamily="34" charset="-122"/>
                <a:cs typeface="Calibri" pitchFamily="34" charset="-120"/>
              </a:rPr>
              <a:t>Nearly 1 in 5 people</a:t>
            </a:r>
            <a:endParaRPr lang="en-US" sz="950" dirty="0"/>
          </a:p>
          <a:p>
            <a:pPr marL="0" indent="0" algn="ctr">
              <a:buNone/>
            </a:pPr>
            <a:r>
              <a:rPr lang="en-US" sz="950" dirty="0">
                <a:solidFill>
                  <a:srgbClr val="8A5A50"/>
                </a:solidFill>
                <a:latin typeface="Calibri" pitchFamily="34" charset="0"/>
                <a:ea typeface="Calibri" pitchFamily="34" charset="-122"/>
                <a:cs typeface="Calibri" pitchFamily="34" charset="-120"/>
              </a:rPr>
              <a:t>(ONS, 2023)</a:t>
            </a:r>
            <a:endParaRPr lang="en-US" sz="950" dirty="0"/>
          </a:p>
        </p:txBody>
      </p:sp>
      <p:sp>
        <p:nvSpPr>
          <p:cNvPr id="8" name="Shape 6"/>
          <p:cNvSpPr/>
          <p:nvPr/>
        </p:nvSpPr>
        <p:spPr>
          <a:xfrm>
            <a:off x="2446020" y="960120"/>
            <a:ext cx="1961388" cy="3291840"/>
          </a:xfrm>
          <a:prstGeom prst="roundRect">
            <a:avLst>
              <a:gd name="adj" fmla="val 5594"/>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9" name="Text 7"/>
          <p:cNvSpPr/>
          <p:nvPr/>
        </p:nvSpPr>
        <p:spPr>
          <a:xfrm>
            <a:off x="2491740" y="1188720"/>
            <a:ext cx="1851660" cy="914400"/>
          </a:xfrm>
          <a:prstGeom prst="rect">
            <a:avLst/>
          </a:prstGeom>
          <a:noFill/>
          <a:ln/>
        </p:spPr>
        <p:txBody>
          <a:bodyPr wrap="square" rtlCol="0" anchor="ctr"/>
          <a:lstStyle/>
          <a:p>
            <a:pPr marL="0" indent="0" algn="ctr">
              <a:buNone/>
            </a:pPr>
            <a:r>
              <a:rPr lang="en-US" sz="3000" b="1" dirty="0">
                <a:solidFill>
                  <a:srgbClr val="B85042"/>
                </a:solidFill>
                <a:latin typeface="Cambria" pitchFamily="34" charset="0"/>
                <a:ea typeface="Cambria" pitchFamily="34" charset="-122"/>
                <a:cs typeface="Cambria" pitchFamily="34" charset="-120"/>
              </a:rPr>
              <a:t>3.7M</a:t>
            </a:r>
            <a:endParaRPr lang="en-US" sz="3000" dirty="0"/>
          </a:p>
        </p:txBody>
      </p:sp>
      <p:sp>
        <p:nvSpPr>
          <p:cNvPr id="10" name="Text 8"/>
          <p:cNvSpPr/>
          <p:nvPr/>
        </p:nvSpPr>
        <p:spPr>
          <a:xfrm>
            <a:off x="2491740" y="2176272"/>
            <a:ext cx="1851660" cy="457200"/>
          </a:xfrm>
          <a:prstGeom prst="rect">
            <a:avLst/>
          </a:prstGeom>
          <a:noFill/>
          <a:ln/>
        </p:spPr>
        <p:txBody>
          <a:bodyPr wrap="square" rtlCol="0" anchor="ctr"/>
          <a:lstStyle/>
          <a:p>
            <a:pPr marL="0" indent="0" algn="ctr">
              <a:buNone/>
            </a:pPr>
            <a:r>
              <a:rPr lang="en-US" sz="1000" b="1" dirty="0">
                <a:solidFill>
                  <a:srgbClr val="2E1A10"/>
                </a:solidFill>
                <a:latin typeface="Calibri" pitchFamily="34" charset="0"/>
                <a:ea typeface="Calibri" pitchFamily="34" charset="-122"/>
                <a:cs typeface="Calibri" pitchFamily="34" charset="-120"/>
              </a:rPr>
              <a:t>People aged 75+ live alone</a:t>
            </a:r>
            <a:endParaRPr lang="en-US" sz="1000" dirty="0"/>
          </a:p>
        </p:txBody>
      </p:sp>
      <p:sp>
        <p:nvSpPr>
          <p:cNvPr id="11" name="Text 9"/>
          <p:cNvSpPr/>
          <p:nvPr/>
        </p:nvSpPr>
        <p:spPr>
          <a:xfrm>
            <a:off x="2491740" y="2697480"/>
            <a:ext cx="1851660" cy="1417320"/>
          </a:xfrm>
          <a:prstGeom prst="rect">
            <a:avLst/>
          </a:prstGeom>
          <a:noFill/>
          <a:ln/>
        </p:spPr>
        <p:txBody>
          <a:bodyPr wrap="square" rtlCol="0" anchor="ctr"/>
          <a:lstStyle/>
          <a:p>
            <a:pPr marL="0" indent="0" algn="ctr">
              <a:buNone/>
            </a:pPr>
            <a:r>
              <a:rPr lang="en-US" sz="950" dirty="0">
                <a:solidFill>
                  <a:srgbClr val="8A5A50"/>
                </a:solidFill>
                <a:latin typeface="Calibri" pitchFamily="34" charset="0"/>
                <a:ea typeface="Calibri" pitchFamily="34" charset="-122"/>
                <a:cs typeface="Calibri" pitchFamily="34" charset="-120"/>
              </a:rPr>
              <a:t>At risk of isolation</a:t>
            </a:r>
            <a:endParaRPr lang="en-US" sz="950" dirty="0"/>
          </a:p>
          <a:p>
            <a:pPr marL="0" indent="0" algn="ctr">
              <a:buNone/>
            </a:pPr>
            <a:r>
              <a:rPr lang="en-US" sz="950" dirty="0">
                <a:solidFill>
                  <a:srgbClr val="8A5A50"/>
                </a:solidFill>
                <a:latin typeface="Calibri" pitchFamily="34" charset="0"/>
                <a:ea typeface="Calibri" pitchFamily="34" charset="-122"/>
                <a:cs typeface="Calibri" pitchFamily="34" charset="-120"/>
              </a:rPr>
              <a:t>(Age UK, 2023)</a:t>
            </a:r>
            <a:endParaRPr lang="en-US" sz="950" dirty="0"/>
          </a:p>
        </p:txBody>
      </p:sp>
      <p:sp>
        <p:nvSpPr>
          <p:cNvPr id="12" name="Shape 10"/>
          <p:cNvSpPr/>
          <p:nvPr/>
        </p:nvSpPr>
        <p:spPr>
          <a:xfrm>
            <a:off x="4572000" y="960120"/>
            <a:ext cx="1961388" cy="3291840"/>
          </a:xfrm>
          <a:prstGeom prst="roundRect">
            <a:avLst>
              <a:gd name="adj" fmla="val 5594"/>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13" name="Text 11"/>
          <p:cNvSpPr/>
          <p:nvPr/>
        </p:nvSpPr>
        <p:spPr>
          <a:xfrm>
            <a:off x="4617720" y="1188720"/>
            <a:ext cx="1851660" cy="914400"/>
          </a:xfrm>
          <a:prstGeom prst="rect">
            <a:avLst/>
          </a:prstGeom>
          <a:noFill/>
          <a:ln/>
        </p:spPr>
        <p:txBody>
          <a:bodyPr wrap="square" rtlCol="0" anchor="ctr"/>
          <a:lstStyle/>
          <a:p>
            <a:pPr marL="0" indent="0" algn="ctr">
              <a:buNone/>
            </a:pPr>
            <a:r>
              <a:rPr lang="en-US" sz="3000" b="1" dirty="0">
                <a:solidFill>
                  <a:srgbClr val="B85042"/>
                </a:solidFill>
                <a:latin typeface="Cambria" pitchFamily="34" charset="0"/>
                <a:ea typeface="Cambria" pitchFamily="34" charset="-122"/>
                <a:cs typeface="Cambria" pitchFamily="34" charset="-120"/>
              </a:rPr>
              <a:t>1 in 3</a:t>
            </a:r>
            <a:endParaRPr lang="en-US" sz="3000" dirty="0"/>
          </a:p>
        </p:txBody>
      </p:sp>
      <p:sp>
        <p:nvSpPr>
          <p:cNvPr id="14" name="Text 12"/>
          <p:cNvSpPr/>
          <p:nvPr/>
        </p:nvSpPr>
        <p:spPr>
          <a:xfrm>
            <a:off x="4617720" y="2176272"/>
            <a:ext cx="1851660" cy="457200"/>
          </a:xfrm>
          <a:prstGeom prst="rect">
            <a:avLst/>
          </a:prstGeom>
          <a:noFill/>
          <a:ln/>
        </p:spPr>
        <p:txBody>
          <a:bodyPr wrap="square" rtlCol="0" anchor="ctr"/>
          <a:lstStyle/>
          <a:p>
            <a:pPr marL="0" indent="0" algn="ctr">
              <a:buNone/>
            </a:pPr>
            <a:r>
              <a:rPr lang="en-US" sz="1000" b="1" dirty="0">
                <a:solidFill>
                  <a:srgbClr val="2E1A10"/>
                </a:solidFill>
                <a:latin typeface="Calibri" pitchFamily="34" charset="0"/>
                <a:ea typeface="Calibri" pitchFamily="34" charset="-122"/>
                <a:cs typeface="Calibri" pitchFamily="34" charset="-120"/>
              </a:rPr>
              <a:t>Falls in adults aged 65+ each year</a:t>
            </a:r>
            <a:endParaRPr lang="en-US" sz="1000" dirty="0"/>
          </a:p>
        </p:txBody>
      </p:sp>
      <p:sp>
        <p:nvSpPr>
          <p:cNvPr id="15" name="Text 13"/>
          <p:cNvSpPr/>
          <p:nvPr/>
        </p:nvSpPr>
        <p:spPr>
          <a:xfrm>
            <a:off x="4617720" y="2697480"/>
            <a:ext cx="1851660" cy="1417320"/>
          </a:xfrm>
          <a:prstGeom prst="rect">
            <a:avLst/>
          </a:prstGeom>
          <a:noFill/>
          <a:ln/>
        </p:spPr>
        <p:txBody>
          <a:bodyPr wrap="square" rtlCol="0" anchor="ctr"/>
          <a:lstStyle/>
          <a:p>
            <a:pPr marL="0" indent="0" algn="ctr">
              <a:buNone/>
            </a:pPr>
            <a:r>
              <a:rPr lang="en-US" sz="950" dirty="0">
                <a:solidFill>
                  <a:srgbClr val="8A5A50"/>
                </a:solidFill>
                <a:latin typeface="Calibri" pitchFamily="34" charset="0"/>
                <a:ea typeface="Calibri" pitchFamily="34" charset="-122"/>
                <a:cs typeface="Calibri" pitchFamily="34" charset="-120"/>
              </a:rPr>
              <a:t>Falls cost the NHS £2.3bn</a:t>
            </a:r>
            <a:endParaRPr lang="en-US" sz="950" dirty="0"/>
          </a:p>
          <a:p>
            <a:pPr marL="0" indent="0" algn="ctr">
              <a:buNone/>
            </a:pPr>
            <a:r>
              <a:rPr lang="en-US" sz="950" dirty="0">
                <a:solidFill>
                  <a:srgbClr val="8A5A50"/>
                </a:solidFill>
                <a:latin typeface="Calibri" pitchFamily="34" charset="0"/>
                <a:ea typeface="Calibri" pitchFamily="34" charset="-122"/>
                <a:cs typeface="Calibri" pitchFamily="34" charset="-120"/>
              </a:rPr>
              <a:t>(NICE, 2013)</a:t>
            </a:r>
            <a:endParaRPr lang="en-US" sz="950" dirty="0"/>
          </a:p>
        </p:txBody>
      </p:sp>
      <p:sp>
        <p:nvSpPr>
          <p:cNvPr id="16" name="Shape 14"/>
          <p:cNvSpPr/>
          <p:nvPr/>
        </p:nvSpPr>
        <p:spPr>
          <a:xfrm>
            <a:off x="6697980" y="960120"/>
            <a:ext cx="1961388" cy="3291840"/>
          </a:xfrm>
          <a:prstGeom prst="roundRect">
            <a:avLst>
              <a:gd name="adj" fmla="val 5594"/>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17" name="Text 15"/>
          <p:cNvSpPr/>
          <p:nvPr/>
        </p:nvSpPr>
        <p:spPr>
          <a:xfrm>
            <a:off x="6743700" y="1188720"/>
            <a:ext cx="1851660" cy="914400"/>
          </a:xfrm>
          <a:prstGeom prst="rect">
            <a:avLst/>
          </a:prstGeom>
          <a:noFill/>
          <a:ln/>
        </p:spPr>
        <p:txBody>
          <a:bodyPr wrap="square" rtlCol="0" anchor="ctr"/>
          <a:lstStyle/>
          <a:p>
            <a:pPr marL="0" indent="0" algn="ctr">
              <a:buNone/>
            </a:pPr>
            <a:r>
              <a:rPr lang="en-US" sz="3000" b="1" dirty="0">
                <a:solidFill>
                  <a:srgbClr val="B85042"/>
                </a:solidFill>
                <a:latin typeface="Cambria" pitchFamily="34" charset="0"/>
                <a:ea typeface="Cambria" pitchFamily="34" charset="-122"/>
                <a:cs typeface="Cambria" pitchFamily="34" charset="-120"/>
              </a:rPr>
              <a:t>£9.1bn</a:t>
            </a:r>
            <a:endParaRPr lang="en-US" sz="3000" dirty="0"/>
          </a:p>
        </p:txBody>
      </p:sp>
      <p:sp>
        <p:nvSpPr>
          <p:cNvPr id="18" name="Text 16"/>
          <p:cNvSpPr/>
          <p:nvPr/>
        </p:nvSpPr>
        <p:spPr>
          <a:xfrm>
            <a:off x="6743700" y="2176272"/>
            <a:ext cx="1851660" cy="457200"/>
          </a:xfrm>
          <a:prstGeom prst="rect">
            <a:avLst/>
          </a:prstGeom>
          <a:noFill/>
          <a:ln/>
        </p:spPr>
        <p:txBody>
          <a:bodyPr wrap="square" rtlCol="0" anchor="ctr"/>
          <a:lstStyle/>
          <a:p>
            <a:pPr marL="0" indent="0" algn="ctr">
              <a:buNone/>
            </a:pPr>
            <a:r>
              <a:rPr lang="en-US" sz="1000" b="1" dirty="0">
                <a:solidFill>
                  <a:srgbClr val="2E1A10"/>
                </a:solidFill>
                <a:latin typeface="Calibri" pitchFamily="34" charset="0"/>
                <a:ea typeface="Calibri" pitchFamily="34" charset="-122"/>
                <a:cs typeface="Calibri" pitchFamily="34" charset="-120"/>
              </a:rPr>
              <a:t>UK social care spending gap</a:t>
            </a:r>
            <a:endParaRPr lang="en-US" sz="1000" dirty="0"/>
          </a:p>
        </p:txBody>
      </p:sp>
      <p:sp>
        <p:nvSpPr>
          <p:cNvPr id="19" name="Text 17"/>
          <p:cNvSpPr/>
          <p:nvPr/>
        </p:nvSpPr>
        <p:spPr>
          <a:xfrm>
            <a:off x="6743700" y="2697480"/>
            <a:ext cx="1851660" cy="1417320"/>
          </a:xfrm>
          <a:prstGeom prst="rect">
            <a:avLst/>
          </a:prstGeom>
          <a:noFill/>
          <a:ln/>
        </p:spPr>
        <p:txBody>
          <a:bodyPr wrap="square" rtlCol="0" anchor="ctr"/>
          <a:lstStyle/>
          <a:p>
            <a:pPr marL="0" indent="0" algn="ctr">
              <a:buNone/>
            </a:pPr>
            <a:r>
              <a:rPr lang="en-US" sz="950" dirty="0">
                <a:solidFill>
                  <a:srgbClr val="8A5A50"/>
                </a:solidFill>
                <a:latin typeface="Calibri" pitchFamily="34" charset="0"/>
                <a:ea typeface="Calibri" pitchFamily="34" charset="-122"/>
                <a:cs typeface="Calibri" pitchFamily="34" charset="-120"/>
              </a:rPr>
              <a:t>Projected by 2030</a:t>
            </a:r>
            <a:endParaRPr lang="en-US" sz="950" dirty="0"/>
          </a:p>
          <a:p>
            <a:pPr marL="0" indent="0" algn="ctr">
              <a:buNone/>
            </a:pPr>
            <a:r>
              <a:rPr lang="en-US" sz="950" dirty="0">
                <a:solidFill>
                  <a:srgbClr val="8A5A50"/>
                </a:solidFill>
                <a:latin typeface="Calibri" pitchFamily="34" charset="0"/>
                <a:ea typeface="Calibri" pitchFamily="34" charset="-122"/>
                <a:cs typeface="Calibri" pitchFamily="34" charset="-120"/>
              </a:rPr>
              <a:t>(Nuffield Trust, 2023)</a:t>
            </a:r>
            <a:endParaRPr lang="en-US" sz="950" dirty="0"/>
          </a:p>
        </p:txBody>
      </p:sp>
      <p:sp>
        <p:nvSpPr>
          <p:cNvPr id="20" name="Text 18"/>
          <p:cNvSpPr/>
          <p:nvPr/>
        </p:nvSpPr>
        <p:spPr>
          <a:xfrm>
            <a:off x="320040" y="4315968"/>
            <a:ext cx="7315200" cy="274320"/>
          </a:xfrm>
          <a:prstGeom prst="rect">
            <a:avLst/>
          </a:prstGeom>
          <a:noFill/>
          <a:ln/>
        </p:spPr>
        <p:txBody>
          <a:bodyPr wrap="square" rtlCol="0" anchor="ctr"/>
          <a:lstStyle/>
          <a:p>
            <a:pPr marL="0" indent="0">
              <a:buNone/>
            </a:pPr>
            <a:r>
              <a:rPr lang="en-US" sz="900" i="1" dirty="0">
                <a:solidFill>
                  <a:srgbClr val="8A5A50"/>
                </a:solidFill>
                <a:latin typeface="Calibri" pitchFamily="34" charset="0"/>
                <a:ea typeface="Calibri" pitchFamily="34" charset="-122"/>
                <a:cs typeface="Calibri" pitchFamily="34" charset="-120"/>
              </a:rPr>
              <a:t>Sources: ONS (2023); Age UK (2023); NICE (2013); Nuffield Trust (2023)</a:t>
            </a:r>
            <a:endParaRPr lang="en-US" sz="900" dirty="0"/>
          </a:p>
        </p:txBody>
      </p:sp>
      <p:pic>
        <p:nvPicPr>
          <p:cNvPr id="21" name="Image 0" descr="preencoded.png"/>
          <p:cNvPicPr>
            <a:picLocks noChangeAspect="1"/>
          </p:cNvPicPr>
          <p:nvPr/>
        </p:nvPicPr>
        <p:blipFill>
          <a:blip r:embed="rId5"/>
          <a:stretch>
            <a:fillRect/>
          </a:stretch>
        </p:blipFill>
        <p:spPr>
          <a:xfrm>
            <a:off x="7863840" y="4160520"/>
            <a:ext cx="914400" cy="914400"/>
          </a:xfrm>
          <a:prstGeom prst="rect">
            <a:avLst/>
          </a:prstGeom>
        </p:spPr>
      </p:pic>
      <p:sp>
        <p:nvSpPr>
          <p:cNvPr id="22" name="Text 19"/>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Icons: created for academic use (BMHP6027, 2025)</a:t>
            </a:r>
            <a:endParaRPr lang="en-US" sz="750" dirty="0"/>
          </a:p>
        </p:txBody>
      </p:sp>
      <p:pic>
        <p:nvPicPr>
          <p:cNvPr id="24" name="Audio 23">
            <a:hlinkClick r:id="" action="ppaction://media"/>
            <a:extLst>
              <a:ext uri="{FF2B5EF4-FFF2-40B4-BE49-F238E27FC236}">
                <a16:creationId xmlns:a16="http://schemas.microsoft.com/office/drawing/2014/main" id="{4DD395F8-3A94-3860-D1C3-FF8AF40897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264"/>
    </mc:Choice>
    <mc:Fallback>
      <p:transition spd="slow" advTm="43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Theoretical Framework – SOC Theory (Baltes &amp; Baltes, 1990)</a:t>
            </a:r>
            <a:endParaRPr lang="en-US" sz="1800" dirty="0"/>
          </a:p>
        </p:txBody>
      </p:sp>
      <p:pic>
        <p:nvPicPr>
          <p:cNvPr id="4" name="Image 0" descr="preencoded.png"/>
          <p:cNvPicPr>
            <a:picLocks noChangeAspect="1"/>
          </p:cNvPicPr>
          <p:nvPr/>
        </p:nvPicPr>
        <p:blipFill>
          <a:blip r:embed="rId5"/>
          <a:stretch>
            <a:fillRect/>
          </a:stretch>
        </p:blipFill>
        <p:spPr>
          <a:xfrm>
            <a:off x="228600" y="914400"/>
            <a:ext cx="4023360" cy="2743200"/>
          </a:xfrm>
          <a:prstGeom prst="rect">
            <a:avLst/>
          </a:prstGeom>
        </p:spPr>
      </p:pic>
      <p:sp>
        <p:nvSpPr>
          <p:cNvPr id="5" name="Text 2"/>
          <p:cNvSpPr/>
          <p:nvPr/>
        </p:nvSpPr>
        <p:spPr>
          <a:xfrm>
            <a:off x="228600" y="3730752"/>
            <a:ext cx="4023360" cy="228600"/>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Image: Author's own diagram – created for academic use (BMHP6027, 2025)</a:t>
            </a:r>
            <a:endParaRPr lang="en-US" sz="750" dirty="0"/>
          </a:p>
        </p:txBody>
      </p:sp>
      <p:sp>
        <p:nvSpPr>
          <p:cNvPr id="6" name="Text 3"/>
          <p:cNvSpPr/>
          <p:nvPr/>
        </p:nvSpPr>
        <p:spPr>
          <a:xfrm>
            <a:off x="4572000" y="914400"/>
            <a:ext cx="4297680" cy="3977640"/>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SOC stands for Selection, Optimisation, and Compensation.</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Older adults select the goals that matter most to them.</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They optimise the resources they still have.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They compensate when abilities decline by finding new ways to cope.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Example: a person with arthritis uses a jar opener. That is compensation.</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UK reablement services use SOC principles. Goals are set. Progress is measured.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Skills for Care (2023): reablement helps 85% of people regain daily living skills.</a:t>
            </a:r>
            <a:endParaRPr lang="en-US" sz="1300" dirty="0"/>
          </a:p>
          <a:p>
            <a:pPr marL="342900" indent="-342900">
              <a:spcAft>
                <a:spcPts val="700"/>
              </a:spcAft>
              <a:buSzPct val="100000"/>
              <a:buChar char="•"/>
            </a:pPr>
            <a:r>
              <a:rPr lang="en-US" sz="1300" b="1" dirty="0">
                <a:solidFill>
                  <a:srgbClr val="AA4400"/>
                </a:solidFill>
                <a:latin typeface="Calibri" pitchFamily="34" charset="0"/>
                <a:ea typeface="Calibri" pitchFamily="34" charset="-122"/>
                <a:cs typeface="Calibri" pitchFamily="34" charset="-120"/>
              </a:rPr>
              <a:t>⚠ Criticism: may not work for people with advanced dementia or very complex needs.</a:t>
            </a:r>
            <a:endParaRPr lang="en-US" sz="1300" dirty="0"/>
          </a:p>
        </p:txBody>
      </p:sp>
      <p:pic>
        <p:nvPicPr>
          <p:cNvPr id="8" name="Audio 7">
            <a:hlinkClick r:id="" action="ppaction://media"/>
            <a:extLst>
              <a:ext uri="{FF2B5EF4-FFF2-40B4-BE49-F238E27FC236}">
                <a16:creationId xmlns:a16="http://schemas.microsoft.com/office/drawing/2014/main" id="{D02E0C29-49E8-3221-A299-4231557D71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563"/>
    </mc:Choice>
    <mc:Fallback>
      <p:transition spd="slow" advTm="59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Theoretical Framework – Life Course Theory (Elder, 1998)</a:t>
            </a:r>
            <a:endParaRPr lang="en-US" sz="1800" dirty="0"/>
          </a:p>
        </p:txBody>
      </p:sp>
      <p:pic>
        <p:nvPicPr>
          <p:cNvPr id="4" name="Image 0" descr="preencoded.png"/>
          <p:cNvPicPr>
            <a:picLocks noChangeAspect="1"/>
          </p:cNvPicPr>
          <p:nvPr/>
        </p:nvPicPr>
        <p:blipFill>
          <a:blip r:embed="rId5"/>
          <a:stretch>
            <a:fillRect/>
          </a:stretch>
        </p:blipFill>
        <p:spPr>
          <a:xfrm>
            <a:off x="228600" y="914400"/>
            <a:ext cx="4023360" cy="2743200"/>
          </a:xfrm>
          <a:prstGeom prst="rect">
            <a:avLst/>
          </a:prstGeom>
        </p:spPr>
      </p:pic>
      <p:sp>
        <p:nvSpPr>
          <p:cNvPr id="5" name="Text 2"/>
          <p:cNvSpPr/>
          <p:nvPr/>
        </p:nvSpPr>
        <p:spPr>
          <a:xfrm>
            <a:off x="228600" y="3730752"/>
            <a:ext cx="4023360" cy="228600"/>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Image: Author's own diagram – created for academic use (BMHP6027, 2025)</a:t>
            </a:r>
            <a:endParaRPr lang="en-US" sz="750" dirty="0"/>
          </a:p>
        </p:txBody>
      </p:sp>
      <p:sp>
        <p:nvSpPr>
          <p:cNvPr id="6" name="Text 3"/>
          <p:cNvSpPr/>
          <p:nvPr/>
        </p:nvSpPr>
        <p:spPr>
          <a:xfrm>
            <a:off x="4572000" y="914400"/>
            <a:ext cx="4297680" cy="3977640"/>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Life Course Theory was developed by Glen Elder in 1998.</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It says that old age cannot be understood on its own.</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 person's whole life history shapes how they experience old age.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This includes childhood, work, relationships and health over a lifetime.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Disadvantages early in life can affect health and care needs in old age.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It supports person-centred care and life-story work in UK settings.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SCIE (2020): life-story work improves wellbeing in UK dementia care.</a:t>
            </a:r>
            <a:endParaRPr lang="en-US" sz="1300" dirty="0"/>
          </a:p>
          <a:p>
            <a:pPr marL="342900" indent="-342900">
              <a:spcAft>
                <a:spcPts val="700"/>
              </a:spcAft>
              <a:buSzPct val="100000"/>
              <a:buChar char="•"/>
            </a:pPr>
            <a:r>
              <a:rPr lang="en-US" sz="1300" b="1" dirty="0">
                <a:solidFill>
                  <a:srgbClr val="AA4400"/>
                </a:solidFill>
                <a:latin typeface="Calibri" pitchFamily="34" charset="0"/>
                <a:ea typeface="Calibri" pitchFamily="34" charset="-122"/>
                <a:cs typeface="Calibri" pitchFamily="34" charset="-120"/>
              </a:rPr>
              <a:t>⚠ Criticism: can be complex to apply in everyday UK care practice.</a:t>
            </a:r>
            <a:endParaRPr lang="en-US" sz="1300" dirty="0"/>
          </a:p>
        </p:txBody>
      </p:sp>
      <p:pic>
        <p:nvPicPr>
          <p:cNvPr id="8" name="Audio 7">
            <a:hlinkClick r:id="" action="ppaction://media"/>
            <a:extLst>
              <a:ext uri="{FF2B5EF4-FFF2-40B4-BE49-F238E27FC236}">
                <a16:creationId xmlns:a16="http://schemas.microsoft.com/office/drawing/2014/main" id="{E1A8B587-7B3E-C8A8-C3A3-9729126857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199"/>
    </mc:Choice>
    <mc:Fallback>
      <p:transition spd="slow" advTm="67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Relevant UK Legislation and Policy</a:t>
            </a:r>
            <a:endParaRPr lang="en-US" sz="1800" dirty="0"/>
          </a:p>
        </p:txBody>
      </p:sp>
      <p:sp>
        <p:nvSpPr>
          <p:cNvPr id="4" name="Shape 2"/>
          <p:cNvSpPr/>
          <p:nvPr/>
        </p:nvSpPr>
        <p:spPr>
          <a:xfrm>
            <a:off x="228600" y="914400"/>
            <a:ext cx="4160520" cy="1920240"/>
          </a:xfrm>
          <a:prstGeom prst="roundRect">
            <a:avLst>
              <a:gd name="adj" fmla="val 4762"/>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5" name="Shape 3"/>
          <p:cNvSpPr/>
          <p:nvPr/>
        </p:nvSpPr>
        <p:spPr>
          <a:xfrm>
            <a:off x="228600" y="914400"/>
            <a:ext cx="4160520" cy="475488"/>
          </a:xfrm>
          <a:prstGeom prst="roundRect">
            <a:avLst>
              <a:gd name="adj" fmla="val 19231"/>
            </a:avLst>
          </a:prstGeom>
          <a:solidFill>
            <a:srgbClr val="B85042"/>
          </a:solidFill>
          <a:ln w="12700">
            <a:solidFill>
              <a:srgbClr val="B85042"/>
            </a:solidFill>
            <a:prstDash val="solid"/>
          </a:ln>
        </p:spPr>
        <p:txBody>
          <a:bodyPr/>
          <a:lstStyle/>
          <a:p>
            <a:endParaRPr lang="en-GB"/>
          </a:p>
        </p:txBody>
      </p:sp>
      <p:sp>
        <p:nvSpPr>
          <p:cNvPr id="6" name="Text 4"/>
          <p:cNvSpPr/>
          <p:nvPr/>
        </p:nvSpPr>
        <p:spPr>
          <a:xfrm>
            <a:off x="320040" y="969264"/>
            <a:ext cx="3977640"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Care Act 2014</a:t>
            </a:r>
            <a:endParaRPr lang="en-US" sz="1200" dirty="0"/>
          </a:p>
        </p:txBody>
      </p:sp>
      <p:sp>
        <p:nvSpPr>
          <p:cNvPr id="7" name="Text 5"/>
          <p:cNvSpPr/>
          <p:nvPr/>
        </p:nvSpPr>
        <p:spPr>
          <a:xfrm>
            <a:off x="320040" y="1463040"/>
            <a:ext cx="3977640" cy="1261872"/>
          </a:xfrm>
          <a:prstGeom prst="rect">
            <a:avLst/>
          </a:prstGeom>
          <a:noFill/>
          <a:ln/>
        </p:spPr>
        <p:txBody>
          <a:bodyPr wrap="square" rtlCol="0" anchor="t"/>
          <a:lstStyle/>
          <a:p>
            <a:pPr marL="0" indent="0">
              <a:buNone/>
            </a:pPr>
            <a:r>
              <a:rPr lang="en-US" sz="1150" dirty="0">
                <a:solidFill>
                  <a:srgbClr val="2E1A10"/>
                </a:solidFill>
                <a:latin typeface="Calibri" pitchFamily="34" charset="0"/>
                <a:ea typeface="Calibri" pitchFamily="34" charset="-122"/>
                <a:cs typeface="Calibri" pitchFamily="34" charset="-120"/>
              </a:rPr>
              <a:t>Local councils must support older people's wellbeing. Care must be personalised. People should stay at home where possible. (DHSC, 2014)</a:t>
            </a:r>
            <a:endParaRPr lang="en-US" sz="1150" dirty="0"/>
          </a:p>
        </p:txBody>
      </p:sp>
      <p:sp>
        <p:nvSpPr>
          <p:cNvPr id="8" name="Shape 6"/>
          <p:cNvSpPr/>
          <p:nvPr/>
        </p:nvSpPr>
        <p:spPr>
          <a:xfrm>
            <a:off x="4754880" y="914400"/>
            <a:ext cx="4160520" cy="1920240"/>
          </a:xfrm>
          <a:prstGeom prst="roundRect">
            <a:avLst>
              <a:gd name="adj" fmla="val 4762"/>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9" name="Shape 7"/>
          <p:cNvSpPr/>
          <p:nvPr/>
        </p:nvSpPr>
        <p:spPr>
          <a:xfrm>
            <a:off x="4754880" y="914400"/>
            <a:ext cx="4160520" cy="475488"/>
          </a:xfrm>
          <a:prstGeom prst="roundRect">
            <a:avLst>
              <a:gd name="adj" fmla="val 19231"/>
            </a:avLst>
          </a:prstGeom>
          <a:solidFill>
            <a:srgbClr val="276221"/>
          </a:solidFill>
          <a:ln w="12700">
            <a:solidFill>
              <a:srgbClr val="276221"/>
            </a:solidFill>
            <a:prstDash val="solid"/>
          </a:ln>
        </p:spPr>
        <p:txBody>
          <a:bodyPr/>
          <a:lstStyle/>
          <a:p>
            <a:endParaRPr lang="en-GB"/>
          </a:p>
        </p:txBody>
      </p:sp>
      <p:sp>
        <p:nvSpPr>
          <p:cNvPr id="10" name="Text 8"/>
          <p:cNvSpPr/>
          <p:nvPr/>
        </p:nvSpPr>
        <p:spPr>
          <a:xfrm>
            <a:off x="4846320" y="969264"/>
            <a:ext cx="3977640"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Equality Act 2010</a:t>
            </a:r>
            <a:endParaRPr lang="en-US" sz="1200" dirty="0"/>
          </a:p>
        </p:txBody>
      </p:sp>
      <p:sp>
        <p:nvSpPr>
          <p:cNvPr id="11" name="Text 9"/>
          <p:cNvSpPr/>
          <p:nvPr/>
        </p:nvSpPr>
        <p:spPr>
          <a:xfrm>
            <a:off x="4846320" y="1463040"/>
            <a:ext cx="3977640" cy="1261872"/>
          </a:xfrm>
          <a:prstGeom prst="rect">
            <a:avLst/>
          </a:prstGeom>
          <a:noFill/>
          <a:ln/>
        </p:spPr>
        <p:txBody>
          <a:bodyPr wrap="square" rtlCol="0" anchor="t"/>
          <a:lstStyle/>
          <a:p>
            <a:pPr marL="0" indent="0">
              <a:buNone/>
            </a:pPr>
            <a:r>
              <a:rPr lang="en-US" sz="1150" dirty="0">
                <a:solidFill>
                  <a:srgbClr val="2E1A10"/>
                </a:solidFill>
                <a:latin typeface="Calibri" pitchFamily="34" charset="0"/>
                <a:ea typeface="Calibri" pitchFamily="34" charset="-122"/>
                <a:cs typeface="Calibri" pitchFamily="34" charset="-120"/>
              </a:rPr>
              <a:t>It is illegal to discriminate based on age. All older people must be treated fairly in every UK care setting.</a:t>
            </a:r>
            <a:endParaRPr lang="en-US" sz="1150" dirty="0"/>
          </a:p>
        </p:txBody>
      </p:sp>
      <p:sp>
        <p:nvSpPr>
          <p:cNvPr id="12" name="Shape 10"/>
          <p:cNvSpPr/>
          <p:nvPr/>
        </p:nvSpPr>
        <p:spPr>
          <a:xfrm>
            <a:off x="228600" y="3063240"/>
            <a:ext cx="4160520" cy="1920240"/>
          </a:xfrm>
          <a:prstGeom prst="roundRect">
            <a:avLst>
              <a:gd name="adj" fmla="val 4762"/>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13" name="Shape 11"/>
          <p:cNvSpPr/>
          <p:nvPr/>
        </p:nvSpPr>
        <p:spPr>
          <a:xfrm>
            <a:off x="228600" y="3063240"/>
            <a:ext cx="4160520" cy="475488"/>
          </a:xfrm>
          <a:prstGeom prst="roundRect">
            <a:avLst>
              <a:gd name="adj" fmla="val 19231"/>
            </a:avLst>
          </a:prstGeom>
          <a:solidFill>
            <a:srgbClr val="7B3F00"/>
          </a:solidFill>
          <a:ln w="12700">
            <a:solidFill>
              <a:srgbClr val="7B3F00"/>
            </a:solidFill>
            <a:prstDash val="solid"/>
          </a:ln>
        </p:spPr>
        <p:txBody>
          <a:bodyPr/>
          <a:lstStyle/>
          <a:p>
            <a:endParaRPr lang="en-GB"/>
          </a:p>
        </p:txBody>
      </p:sp>
      <p:sp>
        <p:nvSpPr>
          <p:cNvPr id="14" name="Text 12"/>
          <p:cNvSpPr/>
          <p:nvPr/>
        </p:nvSpPr>
        <p:spPr>
          <a:xfrm>
            <a:off x="320040" y="3118104"/>
            <a:ext cx="3977640"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NHS Long Term Plan (2019)</a:t>
            </a:r>
            <a:endParaRPr lang="en-US" sz="1200" dirty="0"/>
          </a:p>
        </p:txBody>
      </p:sp>
      <p:sp>
        <p:nvSpPr>
          <p:cNvPr id="15" name="Text 13"/>
          <p:cNvSpPr/>
          <p:nvPr/>
        </p:nvSpPr>
        <p:spPr>
          <a:xfrm>
            <a:off x="320040" y="3611880"/>
            <a:ext cx="3977640" cy="1261872"/>
          </a:xfrm>
          <a:prstGeom prst="rect">
            <a:avLst/>
          </a:prstGeom>
          <a:noFill/>
          <a:ln/>
        </p:spPr>
        <p:txBody>
          <a:bodyPr wrap="square" rtlCol="0" anchor="t"/>
          <a:lstStyle/>
          <a:p>
            <a:pPr marL="0" indent="0">
              <a:buNone/>
            </a:pPr>
            <a:r>
              <a:rPr lang="en-US" sz="1150" dirty="0">
                <a:solidFill>
                  <a:srgbClr val="2E1A10"/>
                </a:solidFill>
                <a:latin typeface="Calibri" pitchFamily="34" charset="0"/>
                <a:ea typeface="Calibri" pitchFamily="34" charset="-122"/>
                <a:cs typeface="Calibri" pitchFamily="34" charset="-120"/>
              </a:rPr>
              <a:t>The NHS commits to more community-based care. Social prescribing is expanded. Digital health tools are invested in. (NHS England, 2019)</a:t>
            </a:r>
            <a:endParaRPr lang="en-US" sz="1150" dirty="0"/>
          </a:p>
        </p:txBody>
      </p:sp>
      <p:sp>
        <p:nvSpPr>
          <p:cNvPr id="16" name="Shape 14"/>
          <p:cNvSpPr/>
          <p:nvPr/>
        </p:nvSpPr>
        <p:spPr>
          <a:xfrm>
            <a:off x="4754880" y="3063240"/>
            <a:ext cx="4160520" cy="1920240"/>
          </a:xfrm>
          <a:prstGeom prst="roundRect">
            <a:avLst>
              <a:gd name="adj" fmla="val 4762"/>
            </a:avLst>
          </a:prstGeom>
          <a:solidFill>
            <a:srgbClr val="FFFFFF"/>
          </a:solidFill>
          <a:ln/>
          <a:effectLst>
            <a:outerShdw blurRad="88900" dist="38100" dir="2700000" algn="bl" rotWithShape="0">
              <a:srgbClr val="000000">
                <a:alpha val="12000"/>
              </a:srgbClr>
            </a:outerShdw>
          </a:effectLst>
        </p:spPr>
        <p:txBody>
          <a:bodyPr/>
          <a:lstStyle/>
          <a:p>
            <a:endParaRPr lang="en-GB"/>
          </a:p>
        </p:txBody>
      </p:sp>
      <p:sp>
        <p:nvSpPr>
          <p:cNvPr id="17" name="Shape 15"/>
          <p:cNvSpPr/>
          <p:nvPr/>
        </p:nvSpPr>
        <p:spPr>
          <a:xfrm>
            <a:off x="4754880" y="3063240"/>
            <a:ext cx="4160520" cy="475488"/>
          </a:xfrm>
          <a:prstGeom prst="roundRect">
            <a:avLst>
              <a:gd name="adj" fmla="val 19231"/>
            </a:avLst>
          </a:prstGeom>
          <a:solidFill>
            <a:srgbClr val="5B2C8D"/>
          </a:solidFill>
          <a:ln w="12700">
            <a:solidFill>
              <a:srgbClr val="5B2C8D"/>
            </a:solidFill>
            <a:prstDash val="solid"/>
          </a:ln>
        </p:spPr>
        <p:txBody>
          <a:bodyPr/>
          <a:lstStyle/>
          <a:p>
            <a:endParaRPr lang="en-GB"/>
          </a:p>
        </p:txBody>
      </p:sp>
      <p:sp>
        <p:nvSpPr>
          <p:cNvPr id="18" name="Text 16"/>
          <p:cNvSpPr/>
          <p:nvPr/>
        </p:nvSpPr>
        <p:spPr>
          <a:xfrm>
            <a:off x="4846320" y="3118104"/>
            <a:ext cx="3977640" cy="384048"/>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NICE Guidelines on Falls (2013)</a:t>
            </a:r>
            <a:endParaRPr lang="en-US" sz="1200" dirty="0"/>
          </a:p>
        </p:txBody>
      </p:sp>
      <p:sp>
        <p:nvSpPr>
          <p:cNvPr id="19" name="Text 17"/>
          <p:cNvSpPr/>
          <p:nvPr/>
        </p:nvSpPr>
        <p:spPr>
          <a:xfrm>
            <a:off x="4846320" y="3611880"/>
            <a:ext cx="3977640" cy="1261872"/>
          </a:xfrm>
          <a:prstGeom prst="rect">
            <a:avLst/>
          </a:prstGeom>
          <a:noFill/>
          <a:ln/>
        </p:spPr>
        <p:txBody>
          <a:bodyPr wrap="square" rtlCol="0" anchor="t"/>
          <a:lstStyle/>
          <a:p>
            <a:pPr marL="0" indent="0">
              <a:buNone/>
            </a:pPr>
            <a:r>
              <a:rPr lang="en-US" sz="1150" dirty="0">
                <a:solidFill>
                  <a:srgbClr val="2E1A10"/>
                </a:solidFill>
                <a:latin typeface="Calibri" pitchFamily="34" charset="0"/>
                <a:ea typeface="Calibri" pitchFamily="34" charset="-122"/>
                <a:cs typeface="Calibri" pitchFamily="34" charset="-120"/>
              </a:rPr>
              <a:t>Evidence-based guidance on preventing falls in older people. Strength training, home assessments and medication review are recommended. (NICE, 2013)</a:t>
            </a:r>
            <a:endParaRPr lang="en-US" sz="1150" dirty="0"/>
          </a:p>
        </p:txBody>
      </p:sp>
      <p:sp>
        <p:nvSpPr>
          <p:cNvPr id="20" name="Text 18"/>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Sources: DHSC (2014); HM Government (2010); NHS England (2019); NICE (2013)</a:t>
            </a:r>
            <a:endParaRPr lang="en-US" sz="750" dirty="0"/>
          </a:p>
        </p:txBody>
      </p:sp>
      <p:pic>
        <p:nvPicPr>
          <p:cNvPr id="22" name="Audio 21">
            <a:hlinkClick r:id="" action="ppaction://media"/>
            <a:extLst>
              <a:ext uri="{FF2B5EF4-FFF2-40B4-BE49-F238E27FC236}">
                <a16:creationId xmlns:a16="http://schemas.microsoft.com/office/drawing/2014/main" id="{7279B426-353A-56B1-D7FD-A3A234F1A68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113"/>
    </mc:Choice>
    <mc:Fallback>
      <p:transition spd="slow" advTm="50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Current UK Provisions – Day Centres and Reablement: Strengths</a:t>
            </a:r>
            <a:endParaRPr lang="en-US" sz="1800" dirty="0"/>
          </a:p>
        </p:txBody>
      </p:sp>
      <p:pic>
        <p:nvPicPr>
          <p:cNvPr id="4" name="Image 0" descr="preencoded.png"/>
          <p:cNvPicPr>
            <a:picLocks noChangeAspect="1"/>
          </p:cNvPicPr>
          <p:nvPr/>
        </p:nvPicPr>
        <p:blipFill>
          <a:blip r:embed="rId5"/>
          <a:stretch>
            <a:fillRect/>
          </a:stretch>
        </p:blipFill>
        <p:spPr>
          <a:xfrm>
            <a:off x="274320" y="960120"/>
            <a:ext cx="1005840" cy="1005840"/>
          </a:xfrm>
          <a:prstGeom prst="rect">
            <a:avLst/>
          </a:prstGeom>
        </p:spPr>
      </p:pic>
      <p:sp>
        <p:nvSpPr>
          <p:cNvPr id="5" name="Text 2"/>
          <p:cNvSpPr/>
          <p:nvPr/>
        </p:nvSpPr>
        <p:spPr>
          <a:xfrm>
            <a:off x="1463040" y="914400"/>
            <a:ext cx="7406640" cy="2926080"/>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Day centres give older people a safe place to go during the day.</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They provide activities, meals, social contact and health checks.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They directly apply SOC Theory – activities are chosen around each person's goals.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Reablement helps people regain daily skills after illness or a fall.</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Skills for Care (2023): 85% of people improve daily living skills after reablement.</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Both services help older people stay independent for longer.</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They reduce the need for residential care. This saves money for the NHS.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CQC (2023): well-run UK day centres improve mental health and reduce isolation.</a:t>
            </a:r>
            <a:endParaRPr lang="en-US" sz="1300" dirty="0"/>
          </a:p>
        </p:txBody>
      </p:sp>
      <p:pic>
        <p:nvPicPr>
          <p:cNvPr id="6" name="Image 1" descr="preencoded.png"/>
          <p:cNvPicPr>
            <a:picLocks noChangeAspect="1"/>
          </p:cNvPicPr>
          <p:nvPr/>
        </p:nvPicPr>
        <p:blipFill>
          <a:blip r:embed="rId6"/>
          <a:stretch>
            <a:fillRect/>
          </a:stretch>
        </p:blipFill>
        <p:spPr>
          <a:xfrm>
            <a:off x="228600" y="2286000"/>
            <a:ext cx="1005840" cy="2331720"/>
          </a:xfrm>
          <a:prstGeom prst="rect">
            <a:avLst/>
          </a:prstGeom>
        </p:spPr>
      </p:pic>
      <p:sp>
        <p:nvSpPr>
          <p:cNvPr id="7" name="Text 3"/>
          <p:cNvSpPr/>
          <p:nvPr/>
        </p:nvSpPr>
        <p:spPr>
          <a:xfrm>
            <a:off x="228600" y="4645152"/>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Image: Author's own summary – created for academic use (BMHP6027, 2025)</a:t>
            </a:r>
            <a:endParaRPr lang="en-US" sz="750" dirty="0"/>
          </a:p>
        </p:txBody>
      </p:sp>
      <p:sp>
        <p:nvSpPr>
          <p:cNvPr id="8" name="Text 4"/>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Sources: Skills for Care (2023); CQC (2023)</a:t>
            </a:r>
            <a:endParaRPr lang="en-US" sz="750" dirty="0"/>
          </a:p>
        </p:txBody>
      </p:sp>
      <p:pic>
        <p:nvPicPr>
          <p:cNvPr id="10" name="Audio 9">
            <a:hlinkClick r:id="" action="ppaction://media"/>
            <a:extLst>
              <a:ext uri="{FF2B5EF4-FFF2-40B4-BE49-F238E27FC236}">
                <a16:creationId xmlns:a16="http://schemas.microsoft.com/office/drawing/2014/main" id="{E4431CB4-1C6E-80C9-90B2-7689CA03440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7790"/>
    </mc:Choice>
    <mc:Fallback>
      <p:transition spd="slow" advTm="57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Current UK Provisions – Day Centres and Reablement: Critical Evaluation</a:t>
            </a:r>
            <a:endParaRPr lang="en-US" sz="1800" dirty="0"/>
          </a:p>
        </p:txBody>
      </p:sp>
      <p:sp>
        <p:nvSpPr>
          <p:cNvPr id="4" name="Shape 2"/>
          <p:cNvSpPr/>
          <p:nvPr/>
        </p:nvSpPr>
        <p:spPr>
          <a:xfrm>
            <a:off x="228600" y="914400"/>
            <a:ext cx="4160520" cy="3931920"/>
          </a:xfrm>
          <a:prstGeom prst="roundRect">
            <a:avLst>
              <a:gd name="adj" fmla="val 2791"/>
            </a:avLst>
          </a:prstGeom>
          <a:solidFill>
            <a:srgbClr val="FEF0E8"/>
          </a:solidFill>
          <a:ln/>
          <a:effectLst>
            <a:outerShdw blurRad="88900" dist="38100" dir="2700000" algn="bl" rotWithShape="0">
              <a:srgbClr val="000000">
                <a:alpha val="12000"/>
              </a:srgbClr>
            </a:outerShdw>
          </a:effectLst>
        </p:spPr>
        <p:txBody>
          <a:bodyPr/>
          <a:lstStyle/>
          <a:p>
            <a:endParaRPr lang="en-GB"/>
          </a:p>
        </p:txBody>
      </p:sp>
      <p:sp>
        <p:nvSpPr>
          <p:cNvPr id="5" name="Text 3"/>
          <p:cNvSpPr/>
          <p:nvPr/>
        </p:nvSpPr>
        <p:spPr>
          <a:xfrm>
            <a:off x="338328" y="1005840"/>
            <a:ext cx="3383280" cy="38404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Access Problems</a:t>
            </a:r>
            <a:endParaRPr lang="en-US" sz="1300" dirty="0"/>
          </a:p>
        </p:txBody>
      </p:sp>
      <p:pic>
        <p:nvPicPr>
          <p:cNvPr id="6" name="Image 0" descr="preencoded.png"/>
          <p:cNvPicPr>
            <a:picLocks noChangeAspect="1"/>
          </p:cNvPicPr>
          <p:nvPr/>
        </p:nvPicPr>
        <p:blipFill>
          <a:blip r:embed="rId5"/>
          <a:stretch>
            <a:fillRect/>
          </a:stretch>
        </p:blipFill>
        <p:spPr>
          <a:xfrm>
            <a:off x="3675888" y="960120"/>
            <a:ext cx="594360" cy="594360"/>
          </a:xfrm>
          <a:prstGeom prst="rect">
            <a:avLst/>
          </a:prstGeom>
        </p:spPr>
      </p:pic>
      <p:sp>
        <p:nvSpPr>
          <p:cNvPr id="7" name="Text 4"/>
          <p:cNvSpPr/>
          <p:nvPr/>
        </p:nvSpPr>
        <p:spPr>
          <a:xfrm>
            <a:off x="338328" y="1444752"/>
            <a:ext cx="3959352" cy="3310128"/>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Many areas in England do not have enough day centre places.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Rural areas are particularly poorly served.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Transport is a big barrier. Many older people cannot travel independently.</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Age UK (2023): over 1.4 million older people have unmet care needs in England.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Waiting lists for reablement can be long after hospital discharge.</a:t>
            </a:r>
            <a:endParaRPr lang="en-US" sz="1300" dirty="0"/>
          </a:p>
        </p:txBody>
      </p:sp>
      <p:sp>
        <p:nvSpPr>
          <p:cNvPr id="8" name="Shape 5"/>
          <p:cNvSpPr/>
          <p:nvPr/>
        </p:nvSpPr>
        <p:spPr>
          <a:xfrm>
            <a:off x="4754880" y="914400"/>
            <a:ext cx="4160520" cy="3931920"/>
          </a:xfrm>
          <a:prstGeom prst="roundRect">
            <a:avLst>
              <a:gd name="adj" fmla="val 2791"/>
            </a:avLst>
          </a:prstGeom>
          <a:solidFill>
            <a:srgbClr val="FEF0E8"/>
          </a:solidFill>
          <a:ln/>
          <a:effectLst>
            <a:outerShdw blurRad="88900" dist="38100" dir="2700000" algn="bl" rotWithShape="0">
              <a:srgbClr val="000000">
                <a:alpha val="12000"/>
              </a:srgbClr>
            </a:outerShdw>
          </a:effectLst>
        </p:spPr>
        <p:txBody>
          <a:bodyPr/>
          <a:lstStyle/>
          <a:p>
            <a:endParaRPr lang="en-GB"/>
          </a:p>
        </p:txBody>
      </p:sp>
      <p:sp>
        <p:nvSpPr>
          <p:cNvPr id="9" name="Text 6"/>
          <p:cNvSpPr/>
          <p:nvPr/>
        </p:nvSpPr>
        <p:spPr>
          <a:xfrm>
            <a:off x="4864608" y="1005840"/>
            <a:ext cx="3383280" cy="384048"/>
          </a:xfrm>
          <a:prstGeom prst="rect">
            <a:avLst/>
          </a:prstGeom>
          <a:noFill/>
          <a:ln/>
        </p:spPr>
        <p:txBody>
          <a:bodyPr wrap="square" rtlCol="0" anchor="ctr"/>
          <a:lstStyle/>
          <a:p>
            <a:pPr marL="0" indent="0">
              <a:buNone/>
            </a:pPr>
            <a:r>
              <a:rPr lang="en-US" sz="1300" b="1" dirty="0">
                <a:solidFill>
                  <a:srgbClr val="C8973A"/>
                </a:solidFill>
                <a:latin typeface="Cambria" pitchFamily="34" charset="0"/>
                <a:ea typeface="Cambria" pitchFamily="34" charset="-122"/>
                <a:cs typeface="Cambria" pitchFamily="34" charset="-120"/>
              </a:rPr>
              <a:t>Quality and Funding</a:t>
            </a:r>
            <a:endParaRPr lang="en-US" sz="1300" dirty="0"/>
          </a:p>
        </p:txBody>
      </p:sp>
      <p:pic>
        <p:nvPicPr>
          <p:cNvPr id="10" name="Image 1" descr="preencoded.png"/>
          <p:cNvPicPr>
            <a:picLocks noChangeAspect="1"/>
          </p:cNvPicPr>
          <p:nvPr/>
        </p:nvPicPr>
        <p:blipFill>
          <a:blip r:embed="rId5"/>
          <a:stretch>
            <a:fillRect/>
          </a:stretch>
        </p:blipFill>
        <p:spPr>
          <a:xfrm>
            <a:off x="8202168" y="960120"/>
            <a:ext cx="594360" cy="594360"/>
          </a:xfrm>
          <a:prstGeom prst="rect">
            <a:avLst/>
          </a:prstGeom>
        </p:spPr>
      </p:pic>
      <p:sp>
        <p:nvSpPr>
          <p:cNvPr id="11" name="Text 7"/>
          <p:cNvSpPr/>
          <p:nvPr/>
        </p:nvSpPr>
        <p:spPr>
          <a:xfrm>
            <a:off x="4864608" y="1444752"/>
            <a:ext cx="3959352" cy="3310128"/>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NICE (2015): quality of day centre provision varies widely across England.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Many services were cut after 2010 due to local authority budget reductions.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LGA (2023): £9.1 billion gap in social care funding projected by 2030.</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Staff are often poorly paid. This affects quality of care.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Life Course Theory: care plans rarely explore a person's full life history.</a:t>
            </a:r>
            <a:endParaRPr lang="en-US" sz="1300" dirty="0"/>
          </a:p>
        </p:txBody>
      </p:sp>
      <p:sp>
        <p:nvSpPr>
          <p:cNvPr id="12" name="Text 8"/>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Sources: Age UK (2023); NICE (2015); LGA (2023); CQC (2023)  |  Icons: created for academic use</a:t>
            </a:r>
            <a:endParaRPr lang="en-US" sz="750" dirty="0"/>
          </a:p>
        </p:txBody>
      </p:sp>
      <p:pic>
        <p:nvPicPr>
          <p:cNvPr id="14" name="Audio 13">
            <a:hlinkClick r:id="" action="ppaction://media"/>
            <a:extLst>
              <a:ext uri="{FF2B5EF4-FFF2-40B4-BE49-F238E27FC236}">
                <a16:creationId xmlns:a16="http://schemas.microsoft.com/office/drawing/2014/main" id="{D6996656-6A0E-3BAD-19D2-2D2C70B02E9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733"/>
    </mc:Choice>
    <mc:Fallback>
      <p:transition spd="slow" advTm="60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Technology – AI Fall Prevention: Description and Critical Evaluation</a:t>
            </a:r>
            <a:endParaRPr lang="en-US" sz="1800" dirty="0"/>
          </a:p>
        </p:txBody>
      </p:sp>
      <p:sp>
        <p:nvSpPr>
          <p:cNvPr id="4" name="Shape 2"/>
          <p:cNvSpPr/>
          <p:nvPr/>
        </p:nvSpPr>
        <p:spPr>
          <a:xfrm>
            <a:off x="228600" y="914400"/>
            <a:ext cx="4160520" cy="3931920"/>
          </a:xfrm>
          <a:prstGeom prst="roundRect">
            <a:avLst>
              <a:gd name="adj" fmla="val 2791"/>
            </a:avLst>
          </a:prstGeom>
          <a:solidFill>
            <a:srgbClr val="FEF0E8"/>
          </a:solidFill>
          <a:ln/>
          <a:effectLst>
            <a:outerShdw blurRad="88900" dist="38100" dir="2700000" algn="bl" rotWithShape="0">
              <a:srgbClr val="000000">
                <a:alpha val="12000"/>
              </a:srgbClr>
            </a:outerShdw>
          </a:effectLst>
        </p:spPr>
        <p:txBody>
          <a:bodyPr/>
          <a:lstStyle/>
          <a:p>
            <a:endParaRPr lang="en-GB"/>
          </a:p>
        </p:txBody>
      </p:sp>
      <p:sp>
        <p:nvSpPr>
          <p:cNvPr id="5" name="Text 3"/>
          <p:cNvSpPr/>
          <p:nvPr/>
        </p:nvSpPr>
        <p:spPr>
          <a:xfrm>
            <a:off x="338328" y="1005840"/>
            <a:ext cx="3383280" cy="384048"/>
          </a:xfrm>
          <a:prstGeom prst="rect">
            <a:avLst/>
          </a:prstGeom>
          <a:noFill/>
          <a:ln/>
        </p:spPr>
        <p:txBody>
          <a:bodyPr wrap="square" rtlCol="0" anchor="ctr"/>
          <a:lstStyle/>
          <a:p>
            <a:pPr marL="0" indent="0">
              <a:buNone/>
            </a:pPr>
            <a:r>
              <a:rPr lang="en-US" sz="1300" b="1" dirty="0">
                <a:solidFill>
                  <a:srgbClr val="B85042"/>
                </a:solidFill>
                <a:latin typeface="Cambria" pitchFamily="34" charset="0"/>
                <a:ea typeface="Cambria" pitchFamily="34" charset="-122"/>
                <a:cs typeface="Cambria" pitchFamily="34" charset="-120"/>
              </a:rPr>
              <a:t>What AI Fall Prevention Does</a:t>
            </a:r>
            <a:endParaRPr lang="en-US" sz="1300" dirty="0"/>
          </a:p>
        </p:txBody>
      </p:sp>
      <p:pic>
        <p:nvPicPr>
          <p:cNvPr id="6" name="Image 0" descr="preencoded.png"/>
          <p:cNvPicPr>
            <a:picLocks noChangeAspect="1"/>
          </p:cNvPicPr>
          <p:nvPr/>
        </p:nvPicPr>
        <p:blipFill>
          <a:blip r:embed="rId5"/>
          <a:stretch>
            <a:fillRect/>
          </a:stretch>
        </p:blipFill>
        <p:spPr>
          <a:xfrm>
            <a:off x="3675888" y="960120"/>
            <a:ext cx="594360" cy="594360"/>
          </a:xfrm>
          <a:prstGeom prst="rect">
            <a:avLst/>
          </a:prstGeom>
        </p:spPr>
      </p:pic>
      <p:sp>
        <p:nvSpPr>
          <p:cNvPr id="7" name="Text 4"/>
          <p:cNvSpPr/>
          <p:nvPr/>
        </p:nvSpPr>
        <p:spPr>
          <a:xfrm>
            <a:off x="338328" y="1444752"/>
            <a:ext cx="3959352" cy="3310128"/>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AI sensors detect unusual movement patterns in the home.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Alerts are sent to carers or family members if a fall is detected.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Predictive AI can identify people at high risk of falling before it happens.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Wearable devices track balance and gait in real time.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NICE (2013): fall prevention significantly reduces NHS costs.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NHS England (2019): digital tools are a priority in the Long Term Plan.</a:t>
            </a:r>
            <a:endParaRPr lang="en-US" sz="1300" dirty="0"/>
          </a:p>
        </p:txBody>
      </p:sp>
      <p:sp>
        <p:nvSpPr>
          <p:cNvPr id="8" name="Shape 5"/>
          <p:cNvSpPr/>
          <p:nvPr/>
        </p:nvSpPr>
        <p:spPr>
          <a:xfrm>
            <a:off x="4754880" y="914400"/>
            <a:ext cx="4160520" cy="3931920"/>
          </a:xfrm>
          <a:prstGeom prst="roundRect">
            <a:avLst>
              <a:gd name="adj" fmla="val 2791"/>
            </a:avLst>
          </a:prstGeom>
          <a:solidFill>
            <a:srgbClr val="FEF0E8"/>
          </a:solidFill>
          <a:ln/>
          <a:effectLst>
            <a:outerShdw blurRad="88900" dist="38100" dir="2700000" algn="bl" rotWithShape="0">
              <a:srgbClr val="000000">
                <a:alpha val="12000"/>
              </a:srgbClr>
            </a:outerShdw>
          </a:effectLst>
        </p:spPr>
        <p:txBody>
          <a:bodyPr/>
          <a:lstStyle/>
          <a:p>
            <a:endParaRPr lang="en-GB"/>
          </a:p>
        </p:txBody>
      </p:sp>
      <p:sp>
        <p:nvSpPr>
          <p:cNvPr id="9" name="Text 6"/>
          <p:cNvSpPr/>
          <p:nvPr/>
        </p:nvSpPr>
        <p:spPr>
          <a:xfrm>
            <a:off x="4864608" y="1005840"/>
            <a:ext cx="3383280" cy="384048"/>
          </a:xfrm>
          <a:prstGeom prst="rect">
            <a:avLst/>
          </a:prstGeom>
          <a:noFill/>
          <a:ln/>
        </p:spPr>
        <p:txBody>
          <a:bodyPr wrap="square" rtlCol="0" anchor="ctr"/>
          <a:lstStyle/>
          <a:p>
            <a:pPr marL="0" indent="0">
              <a:buNone/>
            </a:pPr>
            <a:r>
              <a:rPr lang="en-US" sz="1300" b="1" dirty="0">
                <a:solidFill>
                  <a:srgbClr val="C8973A"/>
                </a:solidFill>
                <a:latin typeface="Cambria" pitchFamily="34" charset="0"/>
                <a:ea typeface="Cambria" pitchFamily="34" charset="-122"/>
                <a:cs typeface="Cambria" pitchFamily="34" charset="-120"/>
              </a:rPr>
              <a:t>Challenges and Ethical Issues</a:t>
            </a:r>
            <a:endParaRPr lang="en-US" sz="1300" dirty="0"/>
          </a:p>
        </p:txBody>
      </p:sp>
      <p:pic>
        <p:nvPicPr>
          <p:cNvPr id="10" name="Image 1" descr="preencoded.png"/>
          <p:cNvPicPr>
            <a:picLocks noChangeAspect="1"/>
          </p:cNvPicPr>
          <p:nvPr/>
        </p:nvPicPr>
        <p:blipFill>
          <a:blip r:embed="rId6"/>
          <a:stretch>
            <a:fillRect/>
          </a:stretch>
        </p:blipFill>
        <p:spPr>
          <a:xfrm>
            <a:off x="8202168" y="960120"/>
            <a:ext cx="594360" cy="594360"/>
          </a:xfrm>
          <a:prstGeom prst="rect">
            <a:avLst/>
          </a:prstGeom>
        </p:spPr>
      </p:pic>
      <p:sp>
        <p:nvSpPr>
          <p:cNvPr id="11" name="Text 7"/>
          <p:cNvSpPr/>
          <p:nvPr/>
        </p:nvSpPr>
        <p:spPr>
          <a:xfrm>
            <a:off x="4864608" y="1444752"/>
            <a:ext cx="3959352" cy="3310128"/>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Digital exclusion: many older UK adults do not use smartphones or wi-fi.</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ONS (2022): 29% of people aged 75+ have never used the internet.</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Privacy concerns: sensors in the home feel intrusive to some people.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Fisk (2003): technology must not replace human care and contact.</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Sharkey &amp; Sharkey (2012): AI risks being used to cut staffing costs.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No UK national framework governing AI use in adult social care yet.</a:t>
            </a:r>
            <a:endParaRPr lang="en-US" sz="1300" dirty="0"/>
          </a:p>
        </p:txBody>
      </p:sp>
      <p:sp>
        <p:nvSpPr>
          <p:cNvPr id="12" name="Text 8"/>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Sources: NICE (2013); NHS England (2019); ONS (2022); Fisk (2003); Sharkey &amp; Sharkey (2012)</a:t>
            </a:r>
            <a:endParaRPr lang="en-US" sz="750" dirty="0"/>
          </a:p>
        </p:txBody>
      </p:sp>
      <p:pic>
        <p:nvPicPr>
          <p:cNvPr id="14" name="Audio 13">
            <a:hlinkClick r:id="" action="ppaction://media"/>
            <a:extLst>
              <a:ext uri="{FF2B5EF4-FFF2-40B4-BE49-F238E27FC236}">
                <a16:creationId xmlns:a16="http://schemas.microsoft.com/office/drawing/2014/main" id="{69D31C81-8BB7-EA3A-6EDC-542CAA5C37D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327"/>
    </mc:Choice>
    <mc:Fallback>
      <p:transition spd="slow" advTm="71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UK Case Study – Torbay Care Trust: Integrated Care Model, Devon</a:t>
            </a:r>
            <a:endParaRPr lang="en-US" sz="1800" dirty="0"/>
          </a:p>
        </p:txBody>
      </p:sp>
      <p:pic>
        <p:nvPicPr>
          <p:cNvPr id="4" name="Image 0" descr="preencoded.png"/>
          <p:cNvPicPr>
            <a:picLocks noChangeAspect="1"/>
          </p:cNvPicPr>
          <p:nvPr/>
        </p:nvPicPr>
        <p:blipFill>
          <a:blip r:embed="rId5"/>
          <a:stretch>
            <a:fillRect/>
          </a:stretch>
        </p:blipFill>
        <p:spPr>
          <a:xfrm>
            <a:off x="228600" y="914400"/>
            <a:ext cx="4160520" cy="2560320"/>
          </a:xfrm>
          <a:prstGeom prst="rect">
            <a:avLst/>
          </a:prstGeom>
        </p:spPr>
      </p:pic>
      <p:sp>
        <p:nvSpPr>
          <p:cNvPr id="5" name="Text 2"/>
          <p:cNvSpPr/>
          <p:nvPr/>
        </p:nvSpPr>
        <p:spPr>
          <a:xfrm>
            <a:off x="228600" y="3520440"/>
            <a:ext cx="4160520" cy="274320"/>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Image: Author's own summary – based on NHS England (2014). Created for academic use.</a:t>
            </a:r>
            <a:endParaRPr lang="en-US" sz="750" dirty="0"/>
          </a:p>
        </p:txBody>
      </p:sp>
      <p:sp>
        <p:nvSpPr>
          <p:cNvPr id="6" name="Text 3"/>
          <p:cNvSpPr/>
          <p:nvPr/>
        </p:nvSpPr>
        <p:spPr>
          <a:xfrm>
            <a:off x="4663440" y="914400"/>
            <a:ext cx="4251960" cy="3977640"/>
          </a:xfrm>
          <a:prstGeom prst="rect">
            <a:avLst/>
          </a:prstGeom>
          <a:noFill/>
          <a:ln/>
        </p:spPr>
        <p:txBody>
          <a:bodyPr wrap="square" rtlCol="0" anchor="t"/>
          <a:lstStyle/>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Torbay Care Trust is based in Devon, South West England.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It was one of the first UK services to fully join up health and social care.</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GPs, social workers, nurses and carers all share a single patient record.</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A 'lead professional' is assigned to each older person. One point of contact.</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Evaluated by NHS England (2014). Key results:</a:t>
            </a:r>
            <a:endParaRPr lang="en-US" sz="1300" dirty="0"/>
          </a:p>
          <a:p>
            <a:pPr marL="342900" indent="-342900">
              <a:spcAft>
                <a:spcPts val="700"/>
              </a:spcAft>
              <a:buSzPct val="100000"/>
              <a:buChar char="•"/>
            </a:pPr>
            <a:r>
              <a:rPr lang="en-US" sz="1300" b="1" dirty="0">
                <a:solidFill>
                  <a:srgbClr val="B85042"/>
                </a:solidFill>
                <a:latin typeface="Calibri" pitchFamily="34" charset="0"/>
                <a:ea typeface="Calibri" pitchFamily="34" charset="-122"/>
                <a:cs typeface="Calibri" pitchFamily="34" charset="-120"/>
              </a:rPr>
              <a:t>  → 22% reduction in unplanned hospital readmissions.</a:t>
            </a:r>
            <a:endParaRPr lang="en-US" sz="1300" dirty="0"/>
          </a:p>
          <a:p>
            <a:pPr marL="342900" indent="-342900">
              <a:spcAft>
                <a:spcPts val="700"/>
              </a:spcAft>
              <a:buSzPct val="100000"/>
              <a:buChar char="•"/>
            </a:pPr>
            <a:r>
              <a:rPr lang="en-US" sz="1300" b="1" dirty="0">
                <a:solidFill>
                  <a:srgbClr val="B85042"/>
                </a:solidFill>
                <a:latin typeface="Calibri" pitchFamily="34" charset="0"/>
                <a:ea typeface="Calibri" pitchFamily="34" charset="-122"/>
                <a:cs typeface="Calibri" pitchFamily="34" charset="-120"/>
              </a:rPr>
              <a:t>  → £2.3 million saved in NHS costs per year.</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Links to SOC Theory: care is planned around each person's own goals.</a:t>
            </a:r>
            <a:endParaRPr lang="en-US" sz="1300" dirty="0"/>
          </a:p>
          <a:p>
            <a:pPr marL="342900" indent="-342900">
              <a:spcAft>
                <a:spcPts val="700"/>
              </a:spcAft>
              <a:buSzPct val="100000"/>
              <a:buChar char="•"/>
            </a:pPr>
            <a:r>
              <a:rPr lang="en-US" sz="1300" dirty="0">
                <a:solidFill>
                  <a:srgbClr val="2E1A10"/>
                </a:solidFill>
                <a:latin typeface="Calibri" pitchFamily="34" charset="0"/>
                <a:ea typeface="Calibri" pitchFamily="34" charset="-122"/>
                <a:cs typeface="Calibri" pitchFamily="34" charset="-120"/>
              </a:rPr>
              <a:t>Limitation: expensive to set up. Hard to replicate everywhere in England (Kings Fund, 2012).</a:t>
            </a:r>
            <a:endParaRPr lang="en-US" sz="1300" dirty="0"/>
          </a:p>
        </p:txBody>
      </p:sp>
      <p:pic>
        <p:nvPicPr>
          <p:cNvPr id="8" name="Audio 7">
            <a:hlinkClick r:id="" action="ppaction://media"/>
            <a:extLst>
              <a:ext uri="{FF2B5EF4-FFF2-40B4-BE49-F238E27FC236}">
                <a16:creationId xmlns:a16="http://schemas.microsoft.com/office/drawing/2014/main" id="{4E055972-A171-B3C2-BE02-F49B281203B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561"/>
    </mc:Choice>
    <mc:Fallback>
      <p:transition spd="slow" advTm="63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DF6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5C2018"/>
          </a:solidFill>
          <a:ln w="12700">
            <a:solidFill>
              <a:srgbClr val="5C2018"/>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Recommendations – What Should Change and Why It Is Hard</a:t>
            </a:r>
            <a:endParaRPr lang="en-US" sz="1800" dirty="0"/>
          </a:p>
        </p:txBody>
      </p:sp>
      <p:sp>
        <p:nvSpPr>
          <p:cNvPr id="4" name="Shape 2"/>
          <p:cNvSpPr/>
          <p:nvPr/>
        </p:nvSpPr>
        <p:spPr>
          <a:xfrm>
            <a:off x="228600" y="914400"/>
            <a:ext cx="4160520" cy="1828800"/>
          </a:xfrm>
          <a:prstGeom prst="roundRect">
            <a:avLst>
              <a:gd name="adj" fmla="val 5000"/>
            </a:avLst>
          </a:prstGeom>
          <a:solidFill>
            <a:srgbClr val="FFFFFF"/>
          </a:solidFill>
          <a:ln/>
          <a:effectLst>
            <a:outerShdw blurRad="88900" dist="38100" dir="27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5"/>
          <a:stretch>
            <a:fillRect/>
          </a:stretch>
        </p:blipFill>
        <p:spPr>
          <a:xfrm>
            <a:off x="320040" y="1005840"/>
            <a:ext cx="548640" cy="548640"/>
          </a:xfrm>
          <a:prstGeom prst="rect">
            <a:avLst/>
          </a:prstGeom>
        </p:spPr>
      </p:pic>
      <p:sp>
        <p:nvSpPr>
          <p:cNvPr id="6" name="Text 3"/>
          <p:cNvSpPr/>
          <p:nvPr/>
        </p:nvSpPr>
        <p:spPr>
          <a:xfrm>
            <a:off x="960120" y="1005840"/>
            <a:ext cx="3291840" cy="457200"/>
          </a:xfrm>
          <a:prstGeom prst="rect">
            <a:avLst/>
          </a:prstGeom>
          <a:noFill/>
          <a:ln/>
        </p:spPr>
        <p:txBody>
          <a:bodyPr wrap="square" rtlCol="0" anchor="ctr"/>
          <a:lstStyle/>
          <a:p>
            <a:pPr marL="0" indent="0">
              <a:buNone/>
            </a:pPr>
            <a:r>
              <a:rPr lang="en-US" sz="1200" b="1" dirty="0">
                <a:solidFill>
                  <a:srgbClr val="B85042"/>
                </a:solidFill>
                <a:latin typeface="Cambria" pitchFamily="34" charset="0"/>
                <a:ea typeface="Cambria" pitchFamily="34" charset="-122"/>
                <a:cs typeface="Cambria" pitchFamily="34" charset="-120"/>
              </a:rPr>
              <a:t>Expand Day Centres UK-Wide</a:t>
            </a:r>
            <a:endParaRPr lang="en-US" sz="1200" dirty="0"/>
          </a:p>
        </p:txBody>
      </p:sp>
      <p:sp>
        <p:nvSpPr>
          <p:cNvPr id="7" name="Text 4"/>
          <p:cNvSpPr/>
          <p:nvPr/>
        </p:nvSpPr>
        <p:spPr>
          <a:xfrm>
            <a:off x="320040" y="1591056"/>
            <a:ext cx="3977640" cy="1060704"/>
          </a:xfrm>
          <a:prstGeom prst="rect">
            <a:avLst/>
          </a:prstGeom>
          <a:noFill/>
          <a:ln/>
        </p:spPr>
        <p:txBody>
          <a:bodyPr wrap="square" rtlCol="0" anchor="t"/>
          <a:lstStyle/>
          <a:p>
            <a:pPr marL="0" indent="0">
              <a:buNone/>
            </a:pPr>
            <a:r>
              <a:rPr lang="en-US" sz="1100" dirty="0">
                <a:solidFill>
                  <a:srgbClr val="2E1A10"/>
                </a:solidFill>
                <a:latin typeface="Calibri" pitchFamily="34" charset="0"/>
                <a:ea typeface="Calibri" pitchFamily="34" charset="-122"/>
                <a:cs typeface="Calibri" pitchFamily="34" charset="-120"/>
              </a:rPr>
              <a:t>More day centre places are needed across England. Rural and deprived areas need the most investment. Transport support must be included. (Age UK, 2023)</a:t>
            </a:r>
            <a:endParaRPr lang="en-US" sz="1100" dirty="0"/>
          </a:p>
        </p:txBody>
      </p:sp>
      <p:sp>
        <p:nvSpPr>
          <p:cNvPr id="8" name="Shape 5"/>
          <p:cNvSpPr/>
          <p:nvPr/>
        </p:nvSpPr>
        <p:spPr>
          <a:xfrm>
            <a:off x="4754880" y="914400"/>
            <a:ext cx="4160520" cy="1828800"/>
          </a:xfrm>
          <a:prstGeom prst="roundRect">
            <a:avLst>
              <a:gd name="adj" fmla="val 5000"/>
            </a:avLst>
          </a:prstGeom>
          <a:solidFill>
            <a:srgbClr val="FFFFFF"/>
          </a:solidFill>
          <a:ln/>
          <a:effectLst>
            <a:outerShdw blurRad="88900" dist="38100" dir="2700000" algn="bl" rotWithShape="0">
              <a:srgbClr val="000000">
                <a:alpha val="12000"/>
              </a:srgbClr>
            </a:outerShdw>
          </a:effectLst>
        </p:spPr>
        <p:txBody>
          <a:bodyPr/>
          <a:lstStyle/>
          <a:p>
            <a:endParaRPr lang="en-GB"/>
          </a:p>
        </p:txBody>
      </p:sp>
      <p:pic>
        <p:nvPicPr>
          <p:cNvPr id="9" name="Image 1" descr="preencoded.png"/>
          <p:cNvPicPr>
            <a:picLocks noChangeAspect="1"/>
          </p:cNvPicPr>
          <p:nvPr/>
        </p:nvPicPr>
        <p:blipFill>
          <a:blip r:embed="rId6"/>
          <a:stretch>
            <a:fillRect/>
          </a:stretch>
        </p:blipFill>
        <p:spPr>
          <a:xfrm>
            <a:off x="4846320" y="1005840"/>
            <a:ext cx="548640" cy="548640"/>
          </a:xfrm>
          <a:prstGeom prst="rect">
            <a:avLst/>
          </a:prstGeom>
        </p:spPr>
      </p:pic>
      <p:sp>
        <p:nvSpPr>
          <p:cNvPr id="10" name="Text 6"/>
          <p:cNvSpPr/>
          <p:nvPr/>
        </p:nvSpPr>
        <p:spPr>
          <a:xfrm>
            <a:off x="5486400" y="1005840"/>
            <a:ext cx="3291840" cy="457200"/>
          </a:xfrm>
          <a:prstGeom prst="rect">
            <a:avLst/>
          </a:prstGeom>
          <a:noFill/>
          <a:ln/>
        </p:spPr>
        <p:txBody>
          <a:bodyPr wrap="square" rtlCol="0" anchor="ctr"/>
          <a:lstStyle/>
          <a:p>
            <a:pPr marL="0" indent="0">
              <a:buNone/>
            </a:pPr>
            <a:r>
              <a:rPr lang="en-US" sz="1200" b="1" dirty="0">
                <a:solidFill>
                  <a:srgbClr val="B85042"/>
                </a:solidFill>
                <a:latin typeface="Cambria" pitchFamily="34" charset="0"/>
                <a:ea typeface="Cambria" pitchFamily="34" charset="-122"/>
                <a:cs typeface="Cambria" pitchFamily="34" charset="-120"/>
              </a:rPr>
              <a:t>Embed SOC Goals in All UK Care Plans</a:t>
            </a:r>
            <a:endParaRPr lang="en-US" sz="1200" dirty="0"/>
          </a:p>
        </p:txBody>
      </p:sp>
      <p:sp>
        <p:nvSpPr>
          <p:cNvPr id="11" name="Text 7"/>
          <p:cNvSpPr/>
          <p:nvPr/>
        </p:nvSpPr>
        <p:spPr>
          <a:xfrm>
            <a:off x="4846320" y="1591056"/>
            <a:ext cx="3977640" cy="1060704"/>
          </a:xfrm>
          <a:prstGeom prst="rect">
            <a:avLst/>
          </a:prstGeom>
          <a:noFill/>
          <a:ln/>
        </p:spPr>
        <p:txBody>
          <a:bodyPr wrap="square" rtlCol="0" anchor="t"/>
          <a:lstStyle/>
          <a:p>
            <a:pPr marL="0" indent="0">
              <a:buNone/>
            </a:pPr>
            <a:r>
              <a:rPr lang="en-US" sz="1100" dirty="0">
                <a:solidFill>
                  <a:srgbClr val="2E1A10"/>
                </a:solidFill>
                <a:latin typeface="Calibri" pitchFamily="34" charset="0"/>
                <a:ea typeface="Calibri" pitchFamily="34" charset="-122"/>
                <a:cs typeface="Calibri" pitchFamily="34" charset="-120"/>
              </a:rPr>
              <a:t>Every care plan should use SOC principles. Goals must be set by the older person themselves. Progress must be reviewed regularly. (Care Act 2014)</a:t>
            </a:r>
            <a:endParaRPr lang="en-US" sz="1100" dirty="0"/>
          </a:p>
        </p:txBody>
      </p:sp>
      <p:sp>
        <p:nvSpPr>
          <p:cNvPr id="12" name="Shape 8"/>
          <p:cNvSpPr/>
          <p:nvPr/>
        </p:nvSpPr>
        <p:spPr>
          <a:xfrm>
            <a:off x="228600" y="2880360"/>
            <a:ext cx="4160520" cy="1828800"/>
          </a:xfrm>
          <a:prstGeom prst="roundRect">
            <a:avLst>
              <a:gd name="adj" fmla="val 5000"/>
            </a:avLst>
          </a:prstGeom>
          <a:solidFill>
            <a:srgbClr val="FFFFFF"/>
          </a:solidFill>
          <a:ln/>
          <a:effectLst>
            <a:outerShdw blurRad="88900" dist="38100" dir="2700000" algn="bl" rotWithShape="0">
              <a:srgbClr val="000000">
                <a:alpha val="12000"/>
              </a:srgbClr>
            </a:outerShdw>
          </a:effectLst>
        </p:spPr>
        <p:txBody>
          <a:bodyPr/>
          <a:lstStyle/>
          <a:p>
            <a:endParaRPr lang="en-GB"/>
          </a:p>
        </p:txBody>
      </p:sp>
      <p:pic>
        <p:nvPicPr>
          <p:cNvPr id="13" name="Image 2" descr="preencoded.png"/>
          <p:cNvPicPr>
            <a:picLocks noChangeAspect="1"/>
          </p:cNvPicPr>
          <p:nvPr/>
        </p:nvPicPr>
        <p:blipFill>
          <a:blip r:embed="rId7"/>
          <a:stretch>
            <a:fillRect/>
          </a:stretch>
        </p:blipFill>
        <p:spPr>
          <a:xfrm>
            <a:off x="320040" y="2971800"/>
            <a:ext cx="548640" cy="548640"/>
          </a:xfrm>
          <a:prstGeom prst="rect">
            <a:avLst/>
          </a:prstGeom>
        </p:spPr>
      </p:pic>
      <p:sp>
        <p:nvSpPr>
          <p:cNvPr id="14" name="Text 9"/>
          <p:cNvSpPr/>
          <p:nvPr/>
        </p:nvSpPr>
        <p:spPr>
          <a:xfrm>
            <a:off x="960120" y="2971800"/>
            <a:ext cx="3291840" cy="457200"/>
          </a:xfrm>
          <a:prstGeom prst="rect">
            <a:avLst/>
          </a:prstGeom>
          <a:noFill/>
          <a:ln/>
        </p:spPr>
        <p:txBody>
          <a:bodyPr wrap="square" rtlCol="0" anchor="ctr"/>
          <a:lstStyle/>
          <a:p>
            <a:pPr marL="0" indent="0">
              <a:buNone/>
            </a:pPr>
            <a:r>
              <a:rPr lang="en-US" sz="1200" b="1" dirty="0">
                <a:solidFill>
                  <a:srgbClr val="B85042"/>
                </a:solidFill>
                <a:latin typeface="Cambria" pitchFamily="34" charset="0"/>
                <a:ea typeface="Cambria" pitchFamily="34" charset="-122"/>
                <a:cs typeface="Cambria" pitchFamily="34" charset="-120"/>
              </a:rPr>
              <a:t>Govern AI Technology Properly</a:t>
            </a:r>
            <a:endParaRPr lang="en-US" sz="1200" dirty="0"/>
          </a:p>
        </p:txBody>
      </p:sp>
      <p:sp>
        <p:nvSpPr>
          <p:cNvPr id="15" name="Text 10"/>
          <p:cNvSpPr/>
          <p:nvPr/>
        </p:nvSpPr>
        <p:spPr>
          <a:xfrm>
            <a:off x="320040" y="3557016"/>
            <a:ext cx="3977640" cy="1060704"/>
          </a:xfrm>
          <a:prstGeom prst="rect">
            <a:avLst/>
          </a:prstGeom>
          <a:noFill/>
          <a:ln/>
        </p:spPr>
        <p:txBody>
          <a:bodyPr wrap="square" rtlCol="0" anchor="t"/>
          <a:lstStyle/>
          <a:p>
            <a:pPr marL="0" indent="0">
              <a:buNone/>
            </a:pPr>
            <a:r>
              <a:rPr lang="en-US" sz="1100" dirty="0">
                <a:solidFill>
                  <a:srgbClr val="2E1A10"/>
                </a:solidFill>
                <a:latin typeface="Calibri" pitchFamily="34" charset="0"/>
                <a:ea typeface="Calibri" pitchFamily="34" charset="-122"/>
                <a:cs typeface="Calibri" pitchFamily="34" charset="-120"/>
              </a:rPr>
              <a:t>A UK national ethical framework for AI in social care is urgently needed. Older people must be involved in designing it. Minimum human contact standards must be set. (Sharkey &amp; Sharkey, 2012)</a:t>
            </a:r>
            <a:endParaRPr lang="en-US" sz="1100" dirty="0"/>
          </a:p>
        </p:txBody>
      </p:sp>
      <p:sp>
        <p:nvSpPr>
          <p:cNvPr id="16" name="Shape 11"/>
          <p:cNvSpPr/>
          <p:nvPr/>
        </p:nvSpPr>
        <p:spPr>
          <a:xfrm>
            <a:off x="4754880" y="2880360"/>
            <a:ext cx="4160520" cy="1828800"/>
          </a:xfrm>
          <a:prstGeom prst="roundRect">
            <a:avLst>
              <a:gd name="adj" fmla="val 5000"/>
            </a:avLst>
          </a:prstGeom>
          <a:solidFill>
            <a:srgbClr val="FFFFFF"/>
          </a:solidFill>
          <a:ln/>
          <a:effectLst>
            <a:outerShdw blurRad="88900" dist="38100" dir="2700000" algn="bl" rotWithShape="0">
              <a:srgbClr val="000000">
                <a:alpha val="12000"/>
              </a:srgbClr>
            </a:outerShdw>
          </a:effectLst>
        </p:spPr>
        <p:txBody>
          <a:bodyPr/>
          <a:lstStyle/>
          <a:p>
            <a:endParaRPr lang="en-GB"/>
          </a:p>
        </p:txBody>
      </p:sp>
      <p:pic>
        <p:nvPicPr>
          <p:cNvPr id="17" name="Image 3" descr="preencoded.png"/>
          <p:cNvPicPr>
            <a:picLocks noChangeAspect="1"/>
          </p:cNvPicPr>
          <p:nvPr/>
        </p:nvPicPr>
        <p:blipFill>
          <a:blip r:embed="rId8"/>
          <a:stretch>
            <a:fillRect/>
          </a:stretch>
        </p:blipFill>
        <p:spPr>
          <a:xfrm>
            <a:off x="4846320" y="2971800"/>
            <a:ext cx="548640" cy="548640"/>
          </a:xfrm>
          <a:prstGeom prst="rect">
            <a:avLst/>
          </a:prstGeom>
        </p:spPr>
      </p:pic>
      <p:sp>
        <p:nvSpPr>
          <p:cNvPr id="18" name="Text 12"/>
          <p:cNvSpPr/>
          <p:nvPr/>
        </p:nvSpPr>
        <p:spPr>
          <a:xfrm>
            <a:off x="5486400" y="2971800"/>
            <a:ext cx="3291840" cy="457200"/>
          </a:xfrm>
          <a:prstGeom prst="rect">
            <a:avLst/>
          </a:prstGeom>
          <a:noFill/>
          <a:ln/>
        </p:spPr>
        <p:txBody>
          <a:bodyPr wrap="square" rtlCol="0" anchor="ctr"/>
          <a:lstStyle/>
          <a:p>
            <a:pPr marL="0" indent="0">
              <a:buNone/>
            </a:pPr>
            <a:r>
              <a:rPr lang="en-US" sz="1200" b="1" dirty="0">
                <a:solidFill>
                  <a:srgbClr val="B85042"/>
                </a:solidFill>
                <a:latin typeface="Cambria" pitchFamily="34" charset="0"/>
                <a:ea typeface="Cambria" pitchFamily="34" charset="-122"/>
                <a:cs typeface="Cambria" pitchFamily="34" charset="-120"/>
              </a:rPr>
              <a:t>Invest in the Social Care Workforce</a:t>
            </a:r>
            <a:endParaRPr lang="en-US" sz="1200" dirty="0"/>
          </a:p>
        </p:txBody>
      </p:sp>
      <p:sp>
        <p:nvSpPr>
          <p:cNvPr id="19" name="Text 13"/>
          <p:cNvSpPr/>
          <p:nvPr/>
        </p:nvSpPr>
        <p:spPr>
          <a:xfrm>
            <a:off x="4846320" y="3557016"/>
            <a:ext cx="3977640" cy="1060704"/>
          </a:xfrm>
          <a:prstGeom prst="rect">
            <a:avLst/>
          </a:prstGeom>
          <a:noFill/>
          <a:ln/>
        </p:spPr>
        <p:txBody>
          <a:bodyPr wrap="square" rtlCol="0" anchor="t"/>
          <a:lstStyle/>
          <a:p>
            <a:pPr marL="0" indent="0">
              <a:buNone/>
            </a:pPr>
            <a:r>
              <a:rPr lang="en-US" sz="1100" dirty="0">
                <a:solidFill>
                  <a:srgbClr val="2E1A10"/>
                </a:solidFill>
                <a:latin typeface="Calibri" pitchFamily="34" charset="0"/>
                <a:ea typeface="Calibri" pitchFamily="34" charset="-122"/>
                <a:cs typeface="Calibri" pitchFamily="34" charset="-120"/>
              </a:rPr>
              <a:t>Pay care workers fairly. Improve training. Reduce turnover. Better-paid and better-trained staff deliver better care. (Skills for Care, 2023)</a:t>
            </a:r>
            <a:endParaRPr lang="en-US" sz="1100" dirty="0"/>
          </a:p>
        </p:txBody>
      </p:sp>
      <p:sp>
        <p:nvSpPr>
          <p:cNvPr id="20" name="Text 14"/>
          <p:cNvSpPr/>
          <p:nvPr/>
        </p:nvSpPr>
        <p:spPr>
          <a:xfrm>
            <a:off x="228600" y="4773168"/>
            <a:ext cx="8686800" cy="274320"/>
          </a:xfrm>
          <a:prstGeom prst="rect">
            <a:avLst/>
          </a:prstGeom>
          <a:noFill/>
          <a:ln/>
        </p:spPr>
        <p:txBody>
          <a:bodyPr wrap="square" rtlCol="0" anchor="ctr"/>
          <a:lstStyle/>
          <a:p>
            <a:pPr marL="0" indent="0">
              <a:buNone/>
            </a:pPr>
            <a:r>
              <a:rPr lang="en-US" sz="1000" b="1" dirty="0">
                <a:solidFill>
                  <a:srgbClr val="8A1A00"/>
                </a:solidFill>
                <a:latin typeface="Calibri" pitchFamily="34" charset="0"/>
                <a:ea typeface="Calibri" pitchFamily="34" charset="-122"/>
                <a:cs typeface="Calibri" pitchFamily="34" charset="-120"/>
              </a:rPr>
              <a:t>⚠ KEY BARRIER: The Nuffield Trust (2023) projects a £9.1bn gap in UK social care funding by 2030. Political commitment is essential.</a:t>
            </a:r>
            <a:endParaRPr lang="en-US" sz="1000" dirty="0"/>
          </a:p>
        </p:txBody>
      </p:sp>
      <p:sp>
        <p:nvSpPr>
          <p:cNvPr id="21" name="Text 15"/>
          <p:cNvSpPr/>
          <p:nvPr/>
        </p:nvSpPr>
        <p:spPr>
          <a:xfrm>
            <a:off x="320040" y="4892040"/>
            <a:ext cx="8503920" cy="201168"/>
          </a:xfrm>
          <a:prstGeom prst="rect">
            <a:avLst/>
          </a:prstGeom>
          <a:noFill/>
          <a:ln/>
        </p:spPr>
        <p:txBody>
          <a:bodyPr wrap="square" rtlCol="0" anchor="ctr"/>
          <a:lstStyle/>
          <a:p>
            <a:pPr marL="0" indent="0">
              <a:buNone/>
            </a:pPr>
            <a:r>
              <a:rPr lang="en-US" sz="750" i="1" dirty="0">
                <a:solidFill>
                  <a:srgbClr val="8A5A50"/>
                </a:solidFill>
                <a:latin typeface="Calibri" pitchFamily="34" charset="0"/>
                <a:ea typeface="Calibri" pitchFamily="34" charset="-122"/>
                <a:cs typeface="Calibri" pitchFamily="34" charset="-120"/>
              </a:rPr>
              <a:t>Icons: created for academic use (BMHP6027, 2025)  |  Sources: Age UK (2023); DHSC (2014); Sharkey &amp; Sharkey (2012); Skills for Care (2023)</a:t>
            </a:r>
            <a:endParaRPr lang="en-US" sz="750" dirty="0"/>
          </a:p>
        </p:txBody>
      </p:sp>
      <p:pic>
        <p:nvPicPr>
          <p:cNvPr id="23" name="Audio 22">
            <a:hlinkClick r:id="" action="ppaction://media"/>
            <a:extLst>
              <a:ext uri="{FF2B5EF4-FFF2-40B4-BE49-F238E27FC236}">
                <a16:creationId xmlns:a16="http://schemas.microsoft.com/office/drawing/2014/main" id="{596196EA-2DCE-D0D2-11FC-C8CDD2619A2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713"/>
    </mc:Choice>
    <mc:Fallback>
      <p:transition spd="slow" advTm="68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5C2018"/>
        </a:solidFill>
        <a:effectLst/>
      </p:bgPr>
    </p:bg>
    <p:spTree>
      <p:nvGrpSpPr>
        <p:cNvPr id="1" name=""/>
        <p:cNvGrpSpPr/>
        <p:nvPr/>
      </p:nvGrpSpPr>
      <p:grpSpPr>
        <a:xfrm>
          <a:off x="0" y="0"/>
          <a:ext cx="0" cy="0"/>
          <a:chOff x="0" y="0"/>
          <a:chExt cx="0" cy="0"/>
        </a:xfrm>
      </p:grpSpPr>
      <p:sp>
        <p:nvSpPr>
          <p:cNvPr id="2" name="Shape 0"/>
          <p:cNvSpPr/>
          <p:nvPr/>
        </p:nvSpPr>
        <p:spPr>
          <a:xfrm>
            <a:off x="6858000" y="3200400"/>
            <a:ext cx="2560320" cy="2560320"/>
          </a:xfrm>
          <a:prstGeom prst="ellipse">
            <a:avLst/>
          </a:prstGeom>
          <a:solidFill>
            <a:srgbClr val="C8973A">
              <a:alpha val="30000"/>
            </a:srgbClr>
          </a:solidFill>
          <a:ln w="12700">
            <a:solidFill>
              <a:srgbClr val="C8973A">
                <a:alpha val="30000"/>
              </a:srgbClr>
            </a:solidFill>
            <a:prstDash val="solid"/>
          </a:ln>
        </p:spPr>
        <p:txBody>
          <a:bodyPr/>
          <a:lstStyle/>
          <a:p>
            <a:endParaRPr lang="en-GB"/>
          </a:p>
        </p:txBody>
      </p:sp>
      <p:sp>
        <p:nvSpPr>
          <p:cNvPr id="3" name="Text 1"/>
          <p:cNvSpPr/>
          <p:nvPr/>
        </p:nvSpPr>
        <p:spPr>
          <a:xfrm>
            <a:off x="457200" y="182880"/>
            <a:ext cx="77724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Conclusion – Key Points</a:t>
            </a:r>
            <a:endParaRPr lang="en-US" sz="2200" dirty="0"/>
          </a:p>
        </p:txBody>
      </p:sp>
      <p:pic>
        <p:nvPicPr>
          <p:cNvPr id="4" name="Image 0" descr="preencoded.png"/>
          <p:cNvPicPr>
            <a:picLocks noChangeAspect="1"/>
          </p:cNvPicPr>
          <p:nvPr/>
        </p:nvPicPr>
        <p:blipFill>
          <a:blip r:embed="rId5"/>
          <a:stretch>
            <a:fillRect/>
          </a:stretch>
        </p:blipFill>
        <p:spPr>
          <a:xfrm>
            <a:off x="8321040" y="182880"/>
            <a:ext cx="594360" cy="594360"/>
          </a:xfrm>
          <a:prstGeom prst="rect">
            <a:avLst/>
          </a:prstGeom>
        </p:spPr>
      </p:pic>
      <p:sp>
        <p:nvSpPr>
          <p:cNvPr id="5" name="Text 2"/>
          <p:cNvSpPr/>
          <p:nvPr/>
        </p:nvSpPr>
        <p:spPr>
          <a:xfrm>
            <a:off x="457200" y="868680"/>
            <a:ext cx="7772400" cy="3977640"/>
          </a:xfrm>
          <a:prstGeom prst="rect">
            <a:avLst/>
          </a:prstGeom>
          <a:noFill/>
          <a:ln/>
        </p:spPr>
        <p:txBody>
          <a:bodyPr wrap="square" rtlCol="0" anchor="t"/>
          <a:lstStyle/>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SOC Theory: older adults can still achieve goals. They just need the right support.</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Life Course Theory: a person's whole life shapes their old age. Care must reflect who they are and where they have come from.</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Day centres and reablement: powerful when well-funded. Too often cut or underprovided.</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AI fall prevention: real potential to save lives and NHS money. Must not replace human care.</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Torbay shows what joined-up UK care can achieve. But it needs investment to spread.</a:t>
            </a:r>
            <a:endParaRPr lang="en-US" sz="1300" dirty="0"/>
          </a:p>
          <a:p>
            <a:pPr marL="342900" indent="-342900">
              <a:spcAft>
                <a:spcPts val="700"/>
              </a:spcAft>
              <a:buSzPct val="100000"/>
              <a:buChar char="•"/>
            </a:pPr>
            <a:r>
              <a:rPr lang="en-US" sz="1400" b="1" dirty="0">
                <a:solidFill>
                  <a:srgbClr val="C8973A"/>
                </a:solidFill>
                <a:latin typeface="Calibri" pitchFamily="34" charset="0"/>
                <a:ea typeface="Calibri" pitchFamily="34" charset="-122"/>
                <a:cs typeface="Calibri" pitchFamily="34" charset="-120"/>
              </a:rPr>
              <a:t>Older people are capable. They have goals. They deserve care that helps them achieve those goals.</a:t>
            </a:r>
            <a:endParaRPr lang="en-US" sz="1300" dirty="0"/>
          </a:p>
        </p:txBody>
      </p:sp>
      <p:sp>
        <p:nvSpPr>
          <p:cNvPr id="6" name="Text 3"/>
          <p:cNvSpPr/>
          <p:nvPr/>
        </p:nvSpPr>
        <p:spPr>
          <a:xfrm>
            <a:off x="457200" y="4919472"/>
            <a:ext cx="8229600" cy="182880"/>
          </a:xfrm>
          <a:prstGeom prst="rect">
            <a:avLst/>
          </a:prstGeom>
          <a:noFill/>
          <a:ln/>
        </p:spPr>
        <p:txBody>
          <a:bodyPr wrap="square" rtlCol="0" anchor="ctr"/>
          <a:lstStyle/>
          <a:p>
            <a:pPr marL="0" indent="0">
              <a:buNone/>
            </a:pPr>
            <a:r>
              <a:rPr lang="en-US" sz="750" i="1" dirty="0">
                <a:solidFill>
                  <a:srgbClr val="7A4030"/>
                </a:solidFill>
                <a:latin typeface="Calibri" pitchFamily="34" charset="0"/>
                <a:ea typeface="Calibri" pitchFamily="34" charset="-122"/>
                <a:cs typeface="Calibri" pitchFamily="34" charset="-120"/>
              </a:rPr>
              <a:t>Icons: created for academic use (BMHP6027, 2025)</a:t>
            </a:r>
            <a:endParaRPr lang="en-US" sz="750" dirty="0"/>
          </a:p>
        </p:txBody>
      </p:sp>
      <p:pic>
        <p:nvPicPr>
          <p:cNvPr id="8" name="Audio 7">
            <a:hlinkClick r:id="" action="ppaction://media"/>
            <a:extLst>
              <a:ext uri="{FF2B5EF4-FFF2-40B4-BE49-F238E27FC236}">
                <a16:creationId xmlns:a16="http://schemas.microsoft.com/office/drawing/2014/main" id="{758FE658-7CCC-216A-BB1D-A02C3E215D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828"/>
    </mc:Choice>
    <mc:Fallback>
      <p:transition spd="slow" advTm="64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5C2018"/>
        </a:solidFill>
        <a:effectLst/>
      </p:bgPr>
    </p:bg>
    <p:spTree>
      <p:nvGrpSpPr>
        <p:cNvPr id="1" name=""/>
        <p:cNvGrpSpPr/>
        <p:nvPr/>
      </p:nvGrpSpPr>
      <p:grpSpPr>
        <a:xfrm>
          <a:off x="0" y="0"/>
          <a:ext cx="0" cy="0"/>
          <a:chOff x="0" y="0"/>
          <a:chExt cx="0" cy="0"/>
        </a:xfrm>
      </p:grpSpPr>
      <p:sp>
        <p:nvSpPr>
          <p:cNvPr id="2" name="Text 0"/>
          <p:cNvSpPr/>
          <p:nvPr/>
        </p:nvSpPr>
        <p:spPr>
          <a:xfrm>
            <a:off x="365760" y="91440"/>
            <a:ext cx="8412480" cy="54864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References</a:t>
            </a:r>
            <a:endParaRPr lang="en-US" sz="2000" dirty="0"/>
          </a:p>
        </p:txBody>
      </p:sp>
      <p:sp>
        <p:nvSpPr>
          <p:cNvPr id="3" name="Text 1"/>
          <p:cNvSpPr/>
          <p:nvPr/>
        </p:nvSpPr>
        <p:spPr>
          <a:xfrm>
            <a:off x="365760" y="749808"/>
            <a:ext cx="8412480" cy="4251960"/>
          </a:xfrm>
          <a:prstGeom prst="rect">
            <a:avLst/>
          </a:prstGeom>
          <a:noFill/>
          <a:ln/>
        </p:spPr>
        <p:txBody>
          <a:bodyPr wrap="square" rtlCol="0" anchor="t"/>
          <a:lstStyle/>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Age UK (2023) Later life in the United Kingdom 2023. London: Age UK.</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Baltes, P.B. and Baltes, M.M. (1990) 'Psychological perspectives on successful aging: the model of selective optimization with compensation', in Baltes, P.B. and Baltes, M.M. (eds.) Successful aging. Cambridge: Cambridge University Press, pp. 1–34.</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Care Quality Commission (2023) The state of health care and adult social care in England 2022/23. London: CQC.</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Department of Health and Social Care (2014) Care Act 2014: statutory guidance for implementation. London: HMSO.</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Fisk, M.J. (2003) Social alarms to telecare: older people's services in transition. Bristol: Policy Press.</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Kings Fund (2012) Integrated care for patients and populations: improving outcomes by working together. London: Kings Fund.</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Kirkwood, T. (2017) Time of our lives: the science of human ageing. London: Weidenfeld and Nicolson.</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Local Government Association (2023) Adult social care funding gap. London: LGA.</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National Institute for Health and Care Excellence (2013) Falls in older people: assessing risk and prevention. London: NICE.</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5C2018"/>
        </a:solidFill>
        <a:effectLst/>
      </p:bgPr>
    </p:bg>
    <p:spTree>
      <p:nvGrpSpPr>
        <p:cNvPr id="1" name=""/>
        <p:cNvGrpSpPr/>
        <p:nvPr/>
      </p:nvGrpSpPr>
      <p:grpSpPr>
        <a:xfrm>
          <a:off x="0" y="0"/>
          <a:ext cx="0" cy="0"/>
          <a:chOff x="0" y="0"/>
          <a:chExt cx="0" cy="0"/>
        </a:xfrm>
      </p:grpSpPr>
      <p:sp>
        <p:nvSpPr>
          <p:cNvPr id="2" name="Text 0"/>
          <p:cNvSpPr/>
          <p:nvPr/>
        </p:nvSpPr>
        <p:spPr>
          <a:xfrm>
            <a:off x="365760" y="91440"/>
            <a:ext cx="8412480" cy="54864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References</a:t>
            </a:r>
            <a:endParaRPr lang="en-US" sz="2000" dirty="0"/>
          </a:p>
        </p:txBody>
      </p:sp>
      <p:sp>
        <p:nvSpPr>
          <p:cNvPr id="3" name="Text 1"/>
          <p:cNvSpPr/>
          <p:nvPr/>
        </p:nvSpPr>
        <p:spPr>
          <a:xfrm>
            <a:off x="365760" y="749808"/>
            <a:ext cx="8412480" cy="4251960"/>
          </a:xfrm>
          <a:prstGeom prst="rect">
            <a:avLst/>
          </a:prstGeom>
          <a:noFill/>
          <a:ln/>
        </p:spPr>
        <p:txBody>
          <a:bodyPr wrap="square" rtlCol="0" anchor="t"/>
          <a:lstStyle/>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NHS England (2014) Torbay Care Trust: an integrated health and social care system. Leeds: NHS England.</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NHS England (2019) The NHS long term plan. London: NHS England.</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Nuffield Trust (2023) What will social care cost? Projections to 2033/34. London: Nuffield Trust.</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Office for National Statistics (2022) Internet access – households and individuals: 2022. Newport: ONS.</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Office for National Statistics (2023) Estimates of the population for the UK, England and Wales, mid-2022. Newport: ONS.</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Social Care Institute for Excellence (2020) Reminiscence in dementia care: practice guide. London: SCIE.</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Sharkey, A. and Sharkey, N. (2012) 'Granny and the robots: ethical issues in robot care for the elderly', Ethics and Information Technology, 14(1), pp. 27–40.</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Skills for Care (2023) The state of the adult social care sector and workforce in England. Leeds: Skills for Care.</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Elder, G.H. (1998) 'The life course as developmental theory', Child Development, 69(1), pp. 1–12.</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Townsend, P. (1981) 'The structured dependency of the elderly: a creation of social policy in the twentieth century', Ageing and Society, 1(1), pp. 5–28.</a:t>
            </a:r>
            <a:endParaRPr lang="en-US" sz="900" dirty="0"/>
          </a:p>
          <a:p>
            <a:pPr marL="0" indent="0">
              <a:spcAft>
                <a:spcPts val="400"/>
              </a:spcAft>
              <a:buNone/>
            </a:pPr>
            <a:r>
              <a:rPr lang="en-US" sz="900" dirty="0">
                <a:solidFill>
                  <a:srgbClr val="E7CFC5"/>
                </a:solidFill>
                <a:latin typeface="Calibri" pitchFamily="34" charset="0"/>
                <a:ea typeface="Calibri" pitchFamily="34" charset="-122"/>
                <a:cs typeface="Calibri" pitchFamily="34" charset="-120"/>
              </a:rPr>
              <a:t>Victor, C.R. (2005) The social context of ageing: a textbook of gerontology. London: Routledge.</a:t>
            </a:r>
            <a:endParaRPr lang="en-US" sz="900"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4316</Words>
  <Application>Microsoft Office PowerPoint</Application>
  <PresentationFormat>On-screen Show (16:9)</PresentationFormat>
  <Paragraphs>198</Paragraphs>
  <Slides>15</Slides>
  <Notes>15</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Cambria</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BMHP6027 Component 1 – Version C</dc:title>
  <dc:subject>PptxGenJS Presentation</dc:subject>
  <dc:creator>shabana ali</dc:creator>
  <cp:lastModifiedBy>shabana ali</cp:lastModifiedBy>
  <cp:revision>6</cp:revision>
  <dcterms:created xsi:type="dcterms:W3CDTF">2026-06-13T07:41:32Z</dcterms:created>
  <dcterms:modified xsi:type="dcterms:W3CDTF">2026-06-25T23:25:20Z</dcterms:modified>
</cp:coreProperties>
</file>