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7" r:id="rId3"/>
    <p:sldId id="258" r:id="rId4"/>
    <p:sldId id="259" r:id="rId5"/>
    <p:sldId id="260" r:id="rId6"/>
    <p:sldId id="262" r:id="rId7"/>
    <p:sldId id="263" r:id="rId8"/>
    <p:sldId id="264" r:id="rId9"/>
    <p:sldId id="265" r:id="rId10"/>
    <p:sldId id="266" r:id="rId11"/>
    <p:sldId id="261"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E927E12-9F4F-49DD-85B0-4CE7E669220F}" v="1" dt="2025-07-22T08:55:37.3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019" autoAdjust="0"/>
    <p:restoredTop sz="86651" autoAdjust="0"/>
  </p:normalViewPr>
  <p:slideViewPr>
    <p:cSldViewPr snapToGrid="0">
      <p:cViewPr varScale="1">
        <p:scale>
          <a:sx n="64" d="100"/>
          <a:sy n="64" d="100"/>
        </p:scale>
        <p:origin x="632" y="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xa andra" userId="ce72650ba7679c40" providerId="LiveId" clId="{1E927E12-9F4F-49DD-85B0-4CE7E669220F}"/>
    <pc:docChg chg="mod">
      <pc:chgData name="alexa andra" userId="ce72650ba7679c40" providerId="LiveId" clId="{1E927E12-9F4F-49DD-85B0-4CE7E669220F}" dt="2025-08-01T09:24:43.470" v="0"/>
      <pc:docMkLst>
        <pc:docMk/>
      </pc:docMkLst>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5836E2B-A404-4539-B2EC-5FF1115F35CF}" type="datetimeFigureOut">
              <a:rPr lang="en-US" smtClean="0"/>
              <a:t>8/1/2025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5CB6B45-5088-4864-8D6C-82F6F008313F}" type="slidenum">
              <a:rPr lang="en-US" smtClean="0"/>
              <a:t>‹#›</a:t>
            </a:fld>
            <a:endParaRPr lang="en-US"/>
          </a:p>
        </p:txBody>
      </p:sp>
    </p:spTree>
    <p:extLst>
      <p:ext uri="{BB962C8B-B14F-4D97-AF65-F5344CB8AC3E}">
        <p14:creationId xmlns:p14="http://schemas.microsoft.com/office/powerpoint/2010/main" val="32563717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Introduction</a:t>
            </a:r>
            <a:endParaRPr lang="en-IN"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Greggs, the UK bakery chain, with a wide selection of freshly baked food products, will explain its plan to develop a strategic partnership with a well-established Chinese company, Shanghai </a:t>
            </a:r>
            <a:r>
              <a:rPr lang="en-GB" sz="1200" kern="0" dirty="0">
                <a:effectLst/>
                <a:latin typeface="Times New Roman" panose="02020603050405020304" pitchFamily="18" charset="0"/>
                <a:ea typeface="Times New Roman" panose="02020603050405020304" pitchFamily="18" charset="0"/>
              </a:rPr>
              <a:t>Christine</a:t>
            </a:r>
            <a:r>
              <a:rPr lang="en-GB" sz="1200" kern="1200" dirty="0">
                <a:solidFill>
                  <a:schemeClr val="tx1"/>
                </a:solidFill>
                <a:effectLst/>
                <a:latin typeface="+mn-lt"/>
                <a:ea typeface="+mn-ea"/>
                <a:cs typeface="+mn-cs"/>
              </a:rPr>
              <a:t> Foodstuff Co. ltd </a:t>
            </a:r>
            <a:r>
              <a:rPr lang="en-IN" sz="1200" kern="1200" dirty="0">
                <a:solidFill>
                  <a:schemeClr val="tx1"/>
                </a:solidFill>
                <a:effectLst/>
                <a:latin typeface="+mn-lt"/>
                <a:ea typeface="+mn-ea"/>
                <a:cs typeface="+mn-cs"/>
              </a:rPr>
              <a:t>(Bloomberg, 2025)</a:t>
            </a:r>
            <a:r>
              <a:rPr lang="en-GB" sz="1200" kern="1200" dirty="0">
                <a:solidFill>
                  <a:schemeClr val="tx1"/>
                </a:solidFill>
                <a:effectLst/>
                <a:latin typeface="+mn-lt"/>
                <a:ea typeface="+mn-ea"/>
                <a:cs typeface="+mn-cs"/>
              </a:rPr>
              <a:t>. It is determined to broaden the boundaries of its international presence and expand some enormous new potential sources of growth. This presentation will give an understanding of culture and the different aspects of it ranging from values, beliefs, customs and communication styles which determine the way business is conducted across boundaries. It will also examine two major theoretical frameworks that ascertain how strongly culture has influenced organisational behaviour and international joint ventures. In addition, it will explore the ethnic Chinese aspects that Greggs has to contend with. Finally, it will provide negotiation tactics that will help in establishing a deal. With knowledge and appreciation of these cultural aspects, Greggs will be in a strong position to establish productive long-term relationships.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85CB6B45-5088-4864-8D6C-82F6F008313F}" type="slidenum">
              <a:rPr lang="en-US" smtClean="0"/>
              <a:t>3</a:t>
            </a:fld>
            <a:endParaRPr lang="en-US"/>
          </a:p>
        </p:txBody>
      </p:sp>
    </p:spTree>
    <p:extLst>
      <p:ext uri="{BB962C8B-B14F-4D97-AF65-F5344CB8AC3E}">
        <p14:creationId xmlns:p14="http://schemas.microsoft.com/office/powerpoint/2010/main" val="8525878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Culture and its various elements</a:t>
            </a:r>
          </a:p>
          <a:p>
            <a:r>
              <a:rPr lang="en-US" sz="1200" b="1" kern="1200" dirty="0">
                <a:solidFill>
                  <a:schemeClr val="tx1"/>
                </a:solidFill>
                <a:effectLst/>
                <a:latin typeface="+mn-lt"/>
                <a:ea typeface="+mn-ea"/>
                <a:cs typeface="+mn-cs"/>
              </a:rPr>
              <a:t>Overview</a:t>
            </a:r>
          </a:p>
          <a:p>
            <a:r>
              <a:rPr lang="en-US" sz="1200" kern="1200" dirty="0">
                <a:solidFill>
                  <a:schemeClr val="tx1"/>
                </a:solidFill>
                <a:effectLst/>
                <a:latin typeface="+mn-lt"/>
                <a:ea typeface="+mn-ea"/>
                <a:cs typeface="+mn-cs"/>
              </a:rPr>
              <a:t>A set of shared beliefs, practices and the best values which are responsible for </a:t>
            </a:r>
            <a:r>
              <a:rPr lang="en-US" sz="1200" kern="1200" dirty="0" err="1">
                <a:solidFill>
                  <a:schemeClr val="tx1"/>
                </a:solidFill>
                <a:effectLst/>
                <a:latin typeface="+mn-lt"/>
                <a:ea typeface="+mn-ea"/>
                <a:cs typeface="+mn-cs"/>
              </a:rPr>
              <a:t>characterising</a:t>
            </a:r>
            <a:r>
              <a:rPr lang="en-US" sz="1200" kern="1200" dirty="0">
                <a:solidFill>
                  <a:schemeClr val="tx1"/>
                </a:solidFill>
                <a:effectLst/>
                <a:latin typeface="+mn-lt"/>
                <a:ea typeface="+mn-ea"/>
                <a:cs typeface="+mn-cs"/>
              </a:rPr>
              <a:t> the particularities of a specific group of society of a region or business is called culture. It can also be demonstrated as a way of living daily life for people belonging to any community or sect that involves art, language, customs and even certain traditions (</a:t>
            </a:r>
            <a:r>
              <a:rPr lang="en-US" sz="1200" kern="1200" dirty="0" err="1">
                <a:solidFill>
                  <a:schemeClr val="tx1"/>
                </a:solidFill>
                <a:effectLst/>
                <a:latin typeface="+mn-lt"/>
                <a:ea typeface="+mn-ea"/>
                <a:cs typeface="+mn-cs"/>
              </a:rPr>
              <a:t>Carganico</a:t>
            </a:r>
            <a:r>
              <a:rPr lang="en-US" sz="1200" kern="1200" dirty="0">
                <a:solidFill>
                  <a:schemeClr val="tx1"/>
                </a:solidFill>
                <a:effectLst/>
                <a:latin typeface="+mn-lt"/>
                <a:ea typeface="+mn-ea"/>
                <a:cs typeface="+mn-cs"/>
              </a:rPr>
              <a:t>, 2023). Different aspects, such as practices and habitual actions, are responsible for directing the way of living for the individuals who comprise the particular group. It is subject to provide a framework or outline for understanding the world and guiding individual actions, as well as the interactions. </a:t>
            </a:r>
          </a:p>
          <a:p>
            <a:endParaRPr lang="en-US" dirty="0"/>
          </a:p>
        </p:txBody>
      </p:sp>
      <p:sp>
        <p:nvSpPr>
          <p:cNvPr id="4" name="Slide Number Placeholder 3"/>
          <p:cNvSpPr>
            <a:spLocks noGrp="1"/>
          </p:cNvSpPr>
          <p:nvPr>
            <p:ph type="sldNum" sz="quarter" idx="10"/>
          </p:nvPr>
        </p:nvSpPr>
        <p:spPr/>
        <p:txBody>
          <a:bodyPr/>
          <a:lstStyle/>
          <a:p>
            <a:fld id="{85CB6B45-5088-4864-8D6C-82F6F008313F}" type="slidenum">
              <a:rPr lang="en-US" smtClean="0"/>
              <a:t>4</a:t>
            </a:fld>
            <a:endParaRPr lang="en-US"/>
          </a:p>
        </p:txBody>
      </p:sp>
    </p:spTree>
    <p:extLst>
      <p:ext uri="{BB962C8B-B14F-4D97-AF65-F5344CB8AC3E}">
        <p14:creationId xmlns:p14="http://schemas.microsoft.com/office/powerpoint/2010/main" val="2719284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Different elements of Culture</a:t>
            </a:r>
          </a:p>
          <a:p>
            <a:r>
              <a:rPr lang="en-US" sz="1200" kern="1200" dirty="0">
                <a:solidFill>
                  <a:schemeClr val="tx1"/>
                </a:solidFill>
                <a:effectLst/>
                <a:latin typeface="+mn-lt"/>
                <a:ea typeface="+mn-ea"/>
                <a:cs typeface="+mn-cs"/>
              </a:rPr>
              <a:t>Various aspects such as language, symbols, norms, values and beliefs, as well as the particular artefacts which are responsible for giving identity to the elements of ‘identity’ and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It is subject to allow for the definition of the standards and guidelines for influencing the individual and collective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within the scope of the society or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(Marr, 2023). These particular elements are responsible for enhancing the interconnectedness and celebrating togetherness within the people of a society and business community. With the gain of a better understanding of the factors, a direct appreciation of the diversity in human societies and navigation of cross-cultural interactions are </a:t>
            </a:r>
            <a:r>
              <a:rPr lang="en-US" sz="1200" kern="1200" dirty="0" err="1">
                <a:solidFill>
                  <a:schemeClr val="tx1"/>
                </a:solidFill>
                <a:effectLst/>
                <a:latin typeface="+mn-lt"/>
                <a:ea typeface="+mn-ea"/>
                <a:cs typeface="+mn-cs"/>
              </a:rPr>
              <a:t>emphasised</a:t>
            </a:r>
            <a:r>
              <a:rPr lang="en-US" sz="1200" kern="1200" dirty="0">
                <a:solidFill>
                  <a:schemeClr val="tx1"/>
                </a:solidFill>
                <a:effectLst/>
                <a:latin typeface="+mn-lt"/>
                <a:ea typeface="+mn-ea"/>
                <a:cs typeface="+mn-cs"/>
              </a:rPr>
              <a:t>. </a:t>
            </a:r>
          </a:p>
          <a:p>
            <a:r>
              <a:rPr lang="en-GB" sz="1200" b="1" i="1" kern="1200" dirty="0" err="1">
                <a:solidFill>
                  <a:schemeClr val="tx1"/>
                </a:solidFill>
                <a:effectLst/>
                <a:latin typeface="+mn-lt"/>
                <a:ea typeface="+mn-ea"/>
                <a:cs typeface="+mn-cs"/>
              </a:rPr>
              <a:t>Hofstede</a:t>
            </a:r>
            <a:r>
              <a:rPr lang="en-GB" sz="1200" b="1" i="1" kern="1200" dirty="0">
                <a:solidFill>
                  <a:schemeClr val="tx1"/>
                </a:solidFill>
                <a:effectLst/>
                <a:latin typeface="+mn-lt"/>
                <a:ea typeface="+mn-ea"/>
                <a:cs typeface="+mn-cs"/>
              </a:rPr>
              <a:t> Cultural dimensions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It has been found that the scope of this theoretical model, different key components such as power distance index, collectivism vs. individualism and four other categories are highlighted. Through the optimised record of data and information in all the respective criteria, the management of a business is able to identify the cultural environment in the workspace (Nickerson, 2023). With the implementation of this particular theory, an appreciation of diverse perspectives are enforced among with the promotion of a positive attitude towards global networking and collaboration. Thus, cultural shifts and trend changes can be smoothly adapted through the application of this particular theoretical framework. </a:t>
            </a:r>
            <a:endParaRPr lang="en-US" sz="1200" kern="120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85CB6B45-5088-4864-8D6C-82F6F008313F}" type="slidenum">
              <a:rPr lang="en-US" smtClean="0"/>
              <a:t>5</a:t>
            </a:fld>
            <a:endParaRPr lang="en-US"/>
          </a:p>
        </p:txBody>
      </p:sp>
    </p:spTree>
    <p:extLst>
      <p:ext uri="{BB962C8B-B14F-4D97-AF65-F5344CB8AC3E}">
        <p14:creationId xmlns:p14="http://schemas.microsoft.com/office/powerpoint/2010/main" val="28596633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Theoretical underpinnings about the impact of culture</a:t>
            </a:r>
          </a:p>
          <a:p>
            <a:r>
              <a:rPr lang="en-US" sz="1200" b="1" i="1" kern="1200" dirty="0">
                <a:solidFill>
                  <a:schemeClr val="tx1"/>
                </a:solidFill>
                <a:effectLst/>
                <a:latin typeface="+mn-lt"/>
                <a:ea typeface="+mn-ea"/>
                <a:cs typeface="+mn-cs"/>
              </a:rPr>
              <a:t>Functionalism Theory</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In the context of society and culture, the theory which is subject to views society as a complex system working together, promoting stability and solidarity, is known as functionalism theory. An emphasis on the social structures, such as institutions and the norms, contributing to the overall functioning as well as maintenance of the groups of society has been made (Calderon-</a:t>
            </a:r>
            <a:r>
              <a:rPr lang="en-US" sz="1200" kern="1200" dirty="0" err="1">
                <a:solidFill>
                  <a:schemeClr val="tx1"/>
                </a:solidFill>
                <a:effectLst/>
                <a:latin typeface="+mn-lt"/>
                <a:ea typeface="+mn-ea"/>
                <a:cs typeface="+mn-cs"/>
              </a:rPr>
              <a:t>Monge</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Ribeiro</a:t>
            </a:r>
            <a:r>
              <a:rPr lang="en-US" sz="1200" kern="1200" dirty="0">
                <a:solidFill>
                  <a:schemeClr val="tx1"/>
                </a:solidFill>
                <a:effectLst/>
                <a:latin typeface="+mn-lt"/>
                <a:ea typeface="+mn-ea"/>
                <a:cs typeface="+mn-cs"/>
              </a:rPr>
              <a:t>-Soriano, 2024). Interconnectedness and effective suitability of the societal equilibrium are the core aspects and concepts, such that disruptions occur and restoration of stability takes place too. Through the optimised implementation of this particular theory, the management of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will be subject to increased efficiency and will identify the factors boosting teamwork and collaboration (Harper, 2021). It is also going to be helpful in enhancing the training practices and developing the coordination, making it easier to achieve the corporate objectives while retaining the business values. </a:t>
            </a:r>
          </a:p>
          <a:p>
            <a:endParaRPr lang="en-US" dirty="0"/>
          </a:p>
        </p:txBody>
      </p:sp>
      <p:sp>
        <p:nvSpPr>
          <p:cNvPr id="4" name="Slide Number Placeholder 3"/>
          <p:cNvSpPr>
            <a:spLocks noGrp="1"/>
          </p:cNvSpPr>
          <p:nvPr>
            <p:ph type="sldNum" sz="quarter" idx="10"/>
          </p:nvPr>
        </p:nvSpPr>
        <p:spPr/>
        <p:txBody>
          <a:bodyPr/>
          <a:lstStyle/>
          <a:p>
            <a:fld id="{85CB6B45-5088-4864-8D6C-82F6F008313F}" type="slidenum">
              <a:rPr lang="en-US" smtClean="0"/>
              <a:t>6</a:t>
            </a:fld>
            <a:endParaRPr lang="en-US"/>
          </a:p>
        </p:txBody>
      </p:sp>
    </p:spTree>
    <p:extLst>
      <p:ext uri="{BB962C8B-B14F-4D97-AF65-F5344CB8AC3E}">
        <p14:creationId xmlns:p14="http://schemas.microsoft.com/office/powerpoint/2010/main" val="13167623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a:solidFill>
                  <a:schemeClr val="tx1"/>
                </a:solidFill>
                <a:effectLst/>
                <a:latin typeface="+mn-lt"/>
                <a:ea typeface="+mn-ea"/>
                <a:cs typeface="+mn-cs"/>
              </a:rPr>
              <a:t>Systems Theory</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framework which is responsible for studying the way different parts of a whole interact and influence the respective individuals is called the systems theory. It has also been found that the main focus of this particular model will be on the interconnectedness of the different individual parts and is considered crucial for understanding (</a:t>
            </a:r>
            <a:r>
              <a:rPr lang="en-US" sz="1200" kern="1200" dirty="0" err="1">
                <a:solidFill>
                  <a:schemeClr val="tx1"/>
                </a:solidFill>
                <a:effectLst/>
                <a:latin typeface="+mn-lt"/>
                <a:ea typeface="+mn-ea"/>
                <a:cs typeface="+mn-cs"/>
              </a:rPr>
              <a:t>Musheke</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Phiri</a:t>
            </a:r>
            <a:r>
              <a:rPr lang="en-US" sz="1200" kern="1200" dirty="0">
                <a:solidFill>
                  <a:schemeClr val="tx1"/>
                </a:solidFill>
                <a:effectLst/>
                <a:latin typeface="+mn-lt"/>
                <a:ea typeface="+mn-ea"/>
                <a:cs typeface="+mn-cs"/>
              </a:rPr>
              <a:t>, 2021). A holistic view is made for gaining a better knowledge, disregarding the process of breaking down into individual components to be essential. With the suitable application of this particular theoretical framework to the infrastructure of the business of Greggs, the management is able to focus on the ‘big picture view’ (</a:t>
            </a:r>
            <a:r>
              <a:rPr lang="en-US" sz="1200" kern="1200" dirty="0" err="1">
                <a:solidFill>
                  <a:schemeClr val="tx1"/>
                </a:solidFill>
                <a:effectLst/>
                <a:latin typeface="+mn-lt"/>
                <a:ea typeface="+mn-ea"/>
                <a:cs typeface="+mn-cs"/>
              </a:rPr>
              <a:t>Paradza</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Daramola</a:t>
            </a:r>
            <a:r>
              <a:rPr lang="en-US" sz="1200" kern="1200" dirty="0">
                <a:solidFill>
                  <a:schemeClr val="tx1"/>
                </a:solidFill>
                <a:effectLst/>
                <a:latin typeface="+mn-lt"/>
                <a:ea typeface="+mn-ea"/>
                <a:cs typeface="+mn-cs"/>
              </a:rPr>
              <a:t>, 2021). Different aspects, such as the presentation of a holistic perspective, improved problem solving and enhanced communication and collaboration practices will be gained as well. </a:t>
            </a:r>
          </a:p>
        </p:txBody>
      </p:sp>
      <p:sp>
        <p:nvSpPr>
          <p:cNvPr id="4" name="Slide Number Placeholder 3"/>
          <p:cNvSpPr>
            <a:spLocks noGrp="1"/>
          </p:cNvSpPr>
          <p:nvPr>
            <p:ph type="sldNum" sz="quarter" idx="10"/>
          </p:nvPr>
        </p:nvSpPr>
        <p:spPr/>
        <p:txBody>
          <a:bodyPr/>
          <a:lstStyle/>
          <a:p>
            <a:fld id="{85CB6B45-5088-4864-8D6C-82F6F008313F}" type="slidenum">
              <a:rPr lang="en-US" smtClean="0"/>
              <a:t>7</a:t>
            </a:fld>
            <a:endParaRPr lang="en-US"/>
          </a:p>
        </p:txBody>
      </p:sp>
    </p:spTree>
    <p:extLst>
      <p:ext uri="{BB962C8B-B14F-4D97-AF65-F5344CB8AC3E}">
        <p14:creationId xmlns:p14="http://schemas.microsoft.com/office/powerpoint/2010/main" val="6888600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Cultural elements based on the Chinese to overcome</a:t>
            </a:r>
            <a:endParaRPr lang="en-IN" sz="1200" b="1"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Relationship-Building</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One aspect of Chinese business culture that is quite unique is the Relationship-Building, the extensive stress on the establishment of long-term personal relationships prior to establishing any form of agreement. Chinese companies such as Shanghai Christine Foodstuff Co. ltd put a higher emphasis on trust, loyalty and personal relationships unlike many western companies which tend to emphasise short-term commercial success  </a:t>
            </a:r>
            <a:r>
              <a:rPr lang="en-IN" sz="1200" kern="1200" dirty="0">
                <a:solidFill>
                  <a:schemeClr val="tx1"/>
                </a:solidFill>
                <a:effectLst/>
                <a:latin typeface="+mn-lt"/>
                <a:ea typeface="+mn-ea"/>
                <a:cs typeface="+mn-cs"/>
              </a:rPr>
              <a:t>(Bloomberg, 2025)</a:t>
            </a:r>
            <a:r>
              <a:rPr lang="en-GB" sz="1200" kern="1200" dirty="0">
                <a:solidFill>
                  <a:schemeClr val="tx1"/>
                </a:solidFill>
                <a:effectLst/>
                <a:latin typeface="+mn-lt"/>
                <a:ea typeface="+mn-ea"/>
                <a:cs typeface="+mn-cs"/>
              </a:rPr>
              <a:t>. They plan that prospective associates would take their time in building harmony by frequently visiting each other and generally socialising across the board. As an effort to foster relationship-building, Greggs can make a promise to keep visiting and participating in cultural activities. This practice conveys a commitment to a relationship that involves more than transactional commitment, leading to more trust and creating avenues to a stable relationship (Fam et al., 2022).</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85CB6B45-5088-4864-8D6C-82F6F008313F}" type="slidenum">
              <a:rPr lang="en-US" smtClean="0"/>
              <a:t>8</a:t>
            </a:fld>
            <a:endParaRPr lang="en-US"/>
          </a:p>
        </p:txBody>
      </p:sp>
    </p:spTree>
    <p:extLst>
      <p:ext uri="{BB962C8B-B14F-4D97-AF65-F5344CB8AC3E}">
        <p14:creationId xmlns:p14="http://schemas.microsoft.com/office/powerpoint/2010/main" val="32928111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Indirect Communication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Communication styles in Chinese culture tend to be indirect and a substantial amount of care is given to avoid embarrassment and face loss. Direct denials or negative responses are not common, rather discretion is in disguise which is always a form of reluctance (Zhang et al., 2023). This indirect manner prevents conflict and loss of face of the individuals at the expense of causing confusion or even confusion on the part of Western companies. Being inexperienced with these signals could be harmful either by causing frustration or getting the wrong perception of the progress of a deal. To meet this change, Greggs can respond by being sensitive to connotations and other nonverbal messages, and it should make sure that it does this properly in receiving indirect feedback. Suggestions must be presented in a team effort whereby everyone is encouraged to express their views.</a:t>
            </a:r>
            <a:endParaRPr lang="en-IN"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Hierarchy and Decision-Making Pace</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Chinese organisations tend to be hierarchical with all the decisions concentrated on the senior executive. Compared to the faster and committee-oriented process carried out by Greggs, Chinese firms can be slow since they conduct internal consultation at different ranks. This may make timelines much longer and the urgency or request to make quick decisions may cause people to lose faith which may ruin the whole partnership </a:t>
            </a:r>
            <a:r>
              <a:rPr lang="en-IN" sz="1200" kern="1200" dirty="0">
                <a:solidFill>
                  <a:schemeClr val="tx1"/>
                </a:solidFill>
                <a:effectLst/>
                <a:latin typeface="+mn-lt"/>
                <a:ea typeface="+mn-ea"/>
                <a:cs typeface="+mn-cs"/>
              </a:rPr>
              <a:t>(Warburton, 2025)</a:t>
            </a:r>
            <a:r>
              <a:rPr lang="en-GB" sz="1200" kern="1200" dirty="0">
                <a:solidFill>
                  <a:schemeClr val="tx1"/>
                </a:solidFill>
                <a:effectLst/>
                <a:latin typeface="+mn-lt"/>
                <a:ea typeface="+mn-ea"/>
                <a:cs typeface="+mn-cs"/>
              </a:rPr>
              <a:t>. In order to fit into this structure, Greggs ought to be patient and observe official procedures. Greeting senior leaders appropriately, exchanging business cards and giving out small gifts is also culturally sensitive. Giving them plenty of time to negotiate demonstrates their respect for their procedure, which creates kindness and a satisfied consensus.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85CB6B45-5088-4864-8D6C-82F6F008313F}" type="slidenum">
              <a:rPr lang="en-US" smtClean="0"/>
              <a:t>9</a:t>
            </a:fld>
            <a:endParaRPr lang="en-US"/>
          </a:p>
        </p:txBody>
      </p:sp>
    </p:spTree>
    <p:extLst>
      <p:ext uri="{BB962C8B-B14F-4D97-AF65-F5344CB8AC3E}">
        <p14:creationId xmlns:p14="http://schemas.microsoft.com/office/powerpoint/2010/main" val="38266380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Negotiation strategies for a successful deal</a:t>
            </a:r>
            <a:endParaRPr lang="en-IN" sz="1200" b="1"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Mutual Long-Term Value</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 profitable negotiation plan between Greggs and the Chinese partner should focus on a long mutually beneficial situation rather than a short monetary benefit. The Chinese company tends to look at partnerships with the concept of generation, trying to look stable and sustainable. Greggs must thus be keen on explaining how the partnership will produce joint growth, innovation and expansion to the market over the coming years </a:t>
            </a:r>
            <a:r>
              <a:rPr lang="en-IN" sz="1200" kern="1200" dirty="0">
                <a:solidFill>
                  <a:schemeClr val="tx1"/>
                </a:solidFill>
                <a:effectLst/>
                <a:latin typeface="+mn-lt"/>
                <a:ea typeface="+mn-ea"/>
                <a:cs typeface="+mn-cs"/>
              </a:rPr>
              <a:t>(Cerminaro, 2025)</a:t>
            </a:r>
            <a:r>
              <a:rPr lang="en-GB" sz="1200" kern="1200" dirty="0">
                <a:solidFill>
                  <a:schemeClr val="tx1"/>
                </a:solidFill>
                <a:effectLst/>
                <a:latin typeface="+mn-lt"/>
                <a:ea typeface="+mn-ea"/>
                <a:cs typeface="+mn-cs"/>
              </a:rPr>
              <a:t>. This involves the description of common investment projects, transfer of technology as well as the development of brands providing mutual gains. Greggs will prove a desire to form a long-lasting trust-based partnership by introducing the proposals that emphasise mutual benefit and sustainable development.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85CB6B45-5088-4864-8D6C-82F6F008313F}" type="slidenum">
              <a:rPr lang="en-US" smtClean="0"/>
              <a:t>10</a:t>
            </a:fld>
            <a:endParaRPr lang="en-US"/>
          </a:p>
        </p:txBody>
      </p:sp>
    </p:spTree>
    <p:extLst>
      <p:ext uri="{BB962C8B-B14F-4D97-AF65-F5344CB8AC3E}">
        <p14:creationId xmlns:p14="http://schemas.microsoft.com/office/powerpoint/2010/main" val="38336259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Building Flexibility and Patience into the Process</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other important negotiation approach is being soft and tolerant. The Chinese organisations are usually slower in decision making and may involve the joint opinion of several internal stakeholders and verification with top management. Greggs ought to honour this procedural process by giving it due time for review and development without insisting on a quick decision time. Also, the negotiation terms can be presented as flexible, and make the Chinese partner feel assured that concerns and changing business interests will be addressed </a:t>
            </a:r>
            <a:r>
              <a:rPr lang="en-IN" sz="1200" kern="1200" dirty="0">
                <a:solidFill>
                  <a:schemeClr val="tx1"/>
                </a:solidFill>
                <a:effectLst/>
                <a:latin typeface="+mn-lt"/>
                <a:ea typeface="+mn-ea"/>
                <a:cs typeface="+mn-cs"/>
              </a:rPr>
              <a:t>(Yip, 2021)</a:t>
            </a:r>
            <a:r>
              <a:rPr lang="en-GB" sz="1200" kern="1200" dirty="0">
                <a:solidFill>
                  <a:schemeClr val="tx1"/>
                </a:solidFill>
                <a:effectLst/>
                <a:latin typeface="+mn-lt"/>
                <a:ea typeface="+mn-ea"/>
                <a:cs typeface="+mn-cs"/>
              </a:rPr>
              <a:t>. Many misunderstandings may be avoided by being patient and flexible which also shows that Greggs is ready to become a good and attentive partner. </a:t>
            </a:r>
            <a:endParaRPr lang="en-IN"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Leveraging Local Expertise and Cultural Intermediaries</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Greggs will find it very helpful to consult local advisors or consultants who are aware of local market conditions and the cultures. Such experts can lead the language, etiquette and procedure in negotiations. In addition, their local regulatory insights and informal networks are also helpful as they will allow Greggs to know how to approach its proposals accordingly. Greggs can generate more credibility and trust by engaging trusted intermediaries or even trusted joint facilitators seen as part of the Chinese firm (Lepore, 2024). This strategy lessens cultural differences, eases complicated negotiation, and improves chances of bringing to an end an agreement that appeals to the interests of the two sides.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85CB6B45-5088-4864-8D6C-82F6F008313F}" type="slidenum">
              <a:rPr lang="en-US" smtClean="0"/>
              <a:t>11</a:t>
            </a:fld>
            <a:endParaRPr lang="en-US"/>
          </a:p>
        </p:txBody>
      </p:sp>
    </p:spTree>
    <p:extLst>
      <p:ext uri="{BB962C8B-B14F-4D97-AF65-F5344CB8AC3E}">
        <p14:creationId xmlns:p14="http://schemas.microsoft.com/office/powerpoint/2010/main" val="4294827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Conclusion</a:t>
            </a:r>
            <a:endParaRPr lang="en-IN"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This presentation has given an overall picture of the strategic intent of Greggs to collaborate with a Chinese company to facilitate its global expansion. It has outlined the meaning of culture and its important components, with emphasis on business transactions as influenced by values, beliefs, customs and a manner of communication. There have been theoretical perspectives presented that show how culture has affected organisational behaviour and cross-border relationships. It has also looked at the key elements of Chinese culture including relationship-building, indirect Communication and hierarchical decision-making which have taken some careful thinking in order to be able to conquer them. Finally, it has also described some of its negotiating tactics where building mutual long-term value, flexibility, patience, and going local in order to foster trust have been employed. This knowledge has predisposed Greggs to penetrate the Chinese market in a respectful and confident manner by creating the foundation to sustain the growth.</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85CB6B45-5088-4864-8D6C-82F6F008313F}" type="slidenum">
              <a:rPr lang="en-US" smtClean="0"/>
              <a:t>12</a:t>
            </a:fld>
            <a:endParaRPr lang="en-US"/>
          </a:p>
        </p:txBody>
      </p:sp>
    </p:spTree>
    <p:extLst>
      <p:ext uri="{BB962C8B-B14F-4D97-AF65-F5344CB8AC3E}">
        <p14:creationId xmlns:p14="http://schemas.microsoft.com/office/powerpoint/2010/main" val="38969407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References </a:t>
            </a:r>
            <a:endParaRPr lang="en-IN"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Bloomberg, (2025). </a:t>
            </a:r>
            <a:r>
              <a:rPr lang="en-GB" sz="1200" i="1" kern="1200" dirty="0">
                <a:solidFill>
                  <a:schemeClr val="tx1"/>
                </a:solidFill>
                <a:effectLst/>
                <a:latin typeface="+mn-lt"/>
                <a:ea typeface="+mn-ea"/>
                <a:cs typeface="+mn-cs"/>
              </a:rPr>
              <a:t>Shanghai Christine Foodstuff Co Ltd. </a:t>
            </a:r>
            <a:r>
              <a:rPr lang="en-GB" sz="1200" kern="1200" dirty="0">
                <a:solidFill>
                  <a:schemeClr val="tx1"/>
                </a:solidFill>
                <a:effectLst/>
                <a:latin typeface="+mn-lt"/>
                <a:ea typeface="+mn-ea"/>
                <a:cs typeface="+mn-cs"/>
              </a:rPr>
              <a:t>[Online] Available at: https://www.bloomberg.com/profile/company/SCFCZ:CH [Accessed 12 July 2025].</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Calderon-Monge, E. and Ribeiro-Soriano, D., (2024). The role of digitalization in business and management: a systematic literature review. </a:t>
            </a:r>
            <a:r>
              <a:rPr lang="en-GB" sz="1200" i="1" kern="1200" dirty="0">
                <a:solidFill>
                  <a:schemeClr val="tx1"/>
                </a:solidFill>
                <a:effectLst/>
                <a:latin typeface="+mn-lt"/>
                <a:ea typeface="+mn-ea"/>
                <a:cs typeface="+mn-cs"/>
              </a:rPr>
              <a:t>Review of managerial science,</a:t>
            </a:r>
            <a:r>
              <a:rPr lang="en-GB" sz="1200" kern="1200" dirty="0">
                <a:solidFill>
                  <a:schemeClr val="tx1"/>
                </a:solidFill>
                <a:effectLst/>
                <a:latin typeface="+mn-lt"/>
                <a:ea typeface="+mn-ea"/>
                <a:cs typeface="+mn-cs"/>
              </a:rPr>
              <a:t> 18(2), pp.449-491.</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Cerminaro, M., (2025). </a:t>
            </a:r>
            <a:r>
              <a:rPr lang="en-GB" sz="1200" i="1" kern="1200" dirty="0">
                <a:solidFill>
                  <a:schemeClr val="tx1"/>
                </a:solidFill>
                <a:effectLst/>
                <a:latin typeface="+mn-lt"/>
                <a:ea typeface="+mn-ea"/>
                <a:cs typeface="+mn-cs"/>
              </a:rPr>
              <a:t>Partnerships Beyond The Transaction: A Long-Term Growth Strategy For Any Business. </a:t>
            </a:r>
            <a:r>
              <a:rPr lang="en-GB" sz="1200" kern="1200" dirty="0">
                <a:solidFill>
                  <a:schemeClr val="tx1"/>
                </a:solidFill>
                <a:effectLst/>
                <a:latin typeface="+mn-lt"/>
                <a:ea typeface="+mn-ea"/>
                <a:cs typeface="+mn-cs"/>
              </a:rPr>
              <a:t>[Online] Available at: https://www.forbes.com/councils/forbesbusinessdevelopmentcouncil/2025/05/15/partnerships-beyond-the-transaction-a-long-term-growth-strategy-for-any-business/ [Accessed 12 July 2025].</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Fam, K.S., </a:t>
            </a:r>
            <a:r>
              <a:rPr lang="en-GB" sz="1200" kern="1200" dirty="0" err="1">
                <a:solidFill>
                  <a:schemeClr val="tx1"/>
                </a:solidFill>
                <a:effectLst/>
                <a:latin typeface="+mn-lt"/>
                <a:ea typeface="+mn-ea"/>
                <a:cs typeface="+mn-cs"/>
              </a:rPr>
              <a:t>Kadirov</a:t>
            </a:r>
            <a:r>
              <a:rPr lang="en-GB" sz="1200" kern="1200" dirty="0">
                <a:solidFill>
                  <a:schemeClr val="tx1"/>
                </a:solidFill>
                <a:effectLst/>
                <a:latin typeface="+mn-lt"/>
                <a:ea typeface="+mn-ea"/>
                <a:cs typeface="+mn-cs"/>
              </a:rPr>
              <a:t>, D., </a:t>
            </a:r>
            <a:r>
              <a:rPr lang="en-GB" sz="1200" kern="1200" dirty="0" err="1">
                <a:solidFill>
                  <a:schemeClr val="tx1"/>
                </a:solidFill>
                <a:effectLst/>
                <a:latin typeface="+mn-lt"/>
                <a:ea typeface="+mn-ea"/>
                <a:cs typeface="+mn-cs"/>
              </a:rPr>
              <a:t>Bardakci</a:t>
            </a:r>
            <a:r>
              <a:rPr lang="en-GB" sz="1200" kern="1200" dirty="0">
                <a:solidFill>
                  <a:schemeClr val="tx1"/>
                </a:solidFill>
                <a:effectLst/>
                <a:latin typeface="+mn-lt"/>
                <a:ea typeface="+mn-ea"/>
                <a:cs typeface="+mn-cs"/>
              </a:rPr>
              <a:t>, A., Vuchkovski, D. and Richard, J.E., (2022). Chinese social capital in a business context: the impact of business ethics, business etiquette and business orientation on relationship building and performance. </a:t>
            </a:r>
            <a:r>
              <a:rPr lang="en-GB" sz="1200" i="1" kern="1200" dirty="0">
                <a:solidFill>
                  <a:schemeClr val="tx1"/>
                </a:solidFill>
                <a:effectLst/>
                <a:latin typeface="+mn-lt"/>
                <a:ea typeface="+mn-ea"/>
                <a:cs typeface="+mn-cs"/>
              </a:rPr>
              <a:t>European Journal of International Management</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17</a:t>
            </a:r>
            <a:r>
              <a:rPr lang="en-GB" sz="1200" kern="1200" dirty="0">
                <a:solidFill>
                  <a:schemeClr val="tx1"/>
                </a:solidFill>
                <a:effectLst/>
                <a:latin typeface="+mn-lt"/>
                <a:ea typeface="+mn-ea"/>
                <a:cs typeface="+mn-cs"/>
              </a:rPr>
              <a:t>(2-3), pp.253-289.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Greggs, (2025). </a:t>
            </a:r>
            <a:r>
              <a:rPr lang="en-GB" sz="1200" i="1" kern="1200" dirty="0">
                <a:solidFill>
                  <a:schemeClr val="tx1"/>
                </a:solidFill>
                <a:effectLst/>
                <a:latin typeface="+mn-lt"/>
                <a:ea typeface="+mn-ea"/>
                <a:cs typeface="+mn-cs"/>
              </a:rPr>
              <a:t>About Greggs. </a:t>
            </a:r>
            <a:r>
              <a:rPr lang="en-GB" sz="1200" kern="1200" dirty="0">
                <a:solidFill>
                  <a:schemeClr val="tx1"/>
                </a:solidFill>
                <a:effectLst/>
                <a:latin typeface="+mn-lt"/>
                <a:ea typeface="+mn-ea"/>
                <a:cs typeface="+mn-cs"/>
              </a:rPr>
              <a:t>[Online] Available at: https://www.greggs.com/about [Accessed 11 July 2025].</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Harper, D., (2021). Structural functionalism. </a:t>
            </a:r>
            <a:r>
              <a:rPr lang="en-GB" sz="1200" i="1" kern="1200" dirty="0">
                <a:solidFill>
                  <a:schemeClr val="tx1"/>
                </a:solidFill>
                <a:effectLst/>
                <a:latin typeface="+mn-lt"/>
                <a:ea typeface="+mn-ea"/>
                <a:cs typeface="+mn-cs"/>
              </a:rPr>
              <a:t>Management Journal,</a:t>
            </a:r>
            <a:r>
              <a:rPr lang="en-GB" sz="1200" kern="1200" dirty="0">
                <a:solidFill>
                  <a:schemeClr val="tx1"/>
                </a:solidFill>
                <a:effectLst/>
                <a:latin typeface="+mn-lt"/>
                <a:ea typeface="+mn-ea"/>
                <a:cs typeface="+mn-cs"/>
              </a:rPr>
              <a:t> 25, pp.101-115.</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Lepore, D., (2024). Intermediaries in innovation systems: match or mismatch?. </a:t>
            </a:r>
            <a:r>
              <a:rPr lang="en-GB" sz="1200" i="1" kern="1200" dirty="0">
                <a:solidFill>
                  <a:schemeClr val="tx1"/>
                </a:solidFill>
                <a:effectLst/>
                <a:latin typeface="+mn-lt"/>
                <a:ea typeface="+mn-ea"/>
                <a:cs typeface="+mn-cs"/>
              </a:rPr>
              <a:t>Journal of the Knowledge Economy</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15</a:t>
            </a:r>
            <a:r>
              <a:rPr lang="en-GB" sz="1200" kern="1200" dirty="0">
                <a:solidFill>
                  <a:schemeClr val="tx1"/>
                </a:solidFill>
                <a:effectLst/>
                <a:latin typeface="+mn-lt"/>
                <a:ea typeface="+mn-ea"/>
                <a:cs typeface="+mn-cs"/>
              </a:rPr>
              <a:t>(3), pp.12678-12708.</a:t>
            </a:r>
            <a:endParaRPr lang="en-IN"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Musheke</a:t>
            </a:r>
            <a:r>
              <a:rPr lang="en-GB" sz="1200" kern="1200" dirty="0">
                <a:solidFill>
                  <a:schemeClr val="tx1"/>
                </a:solidFill>
                <a:effectLst/>
                <a:latin typeface="+mn-lt"/>
                <a:ea typeface="+mn-ea"/>
                <a:cs typeface="+mn-cs"/>
              </a:rPr>
              <a:t>, M.M. and Phiri, J., (2021). The effects of effective communication on organizational performance based on the systems theory. </a:t>
            </a:r>
            <a:r>
              <a:rPr lang="en-GB" sz="1200" i="1" kern="1200" dirty="0">
                <a:solidFill>
                  <a:schemeClr val="tx1"/>
                </a:solidFill>
                <a:effectLst/>
                <a:latin typeface="+mn-lt"/>
                <a:ea typeface="+mn-ea"/>
                <a:cs typeface="+mn-cs"/>
              </a:rPr>
              <a:t>Open Journal of Business and Management</a:t>
            </a:r>
            <a:r>
              <a:rPr lang="en-GB" sz="1200" kern="1200" dirty="0">
                <a:solidFill>
                  <a:schemeClr val="tx1"/>
                </a:solidFill>
                <a:effectLst/>
                <a:latin typeface="+mn-lt"/>
                <a:ea typeface="+mn-ea"/>
                <a:cs typeface="+mn-cs"/>
              </a:rPr>
              <a:t>, 9(2), pp.659-671.</a:t>
            </a:r>
          </a:p>
          <a:p>
            <a:r>
              <a:rPr lang="en-GB" sz="1200" kern="1200" dirty="0">
                <a:solidFill>
                  <a:schemeClr val="tx1"/>
                </a:solidFill>
                <a:effectLst/>
                <a:latin typeface="+mn-lt"/>
                <a:ea typeface="+mn-ea"/>
                <a:cs typeface="+mn-cs"/>
              </a:rPr>
              <a:t>Nickerson, C., (2023). </a:t>
            </a:r>
            <a:r>
              <a:rPr lang="en-GB" sz="1200" kern="1200" dirty="0" err="1">
                <a:solidFill>
                  <a:schemeClr val="tx1"/>
                </a:solidFill>
                <a:effectLst/>
                <a:latin typeface="+mn-lt"/>
                <a:ea typeface="+mn-ea"/>
                <a:cs typeface="+mn-cs"/>
              </a:rPr>
              <a:t>Hofstede’s</a:t>
            </a:r>
            <a:r>
              <a:rPr lang="en-GB" sz="1200" kern="1200" dirty="0">
                <a:solidFill>
                  <a:schemeClr val="tx1"/>
                </a:solidFill>
                <a:effectLst/>
                <a:latin typeface="+mn-lt"/>
                <a:ea typeface="+mn-ea"/>
                <a:cs typeface="+mn-cs"/>
              </a:rPr>
              <a:t> cultural dimensions theory &amp; examples. Simply psychology, 24.</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Paradza, D. and Daramola, O., (2021). Business intelligence and business value in organisations: A systematic literature review. </a:t>
            </a:r>
            <a:r>
              <a:rPr lang="en-GB" sz="1200" i="1" kern="1200" dirty="0">
                <a:solidFill>
                  <a:schemeClr val="tx1"/>
                </a:solidFill>
                <a:effectLst/>
                <a:latin typeface="+mn-lt"/>
                <a:ea typeface="+mn-ea"/>
                <a:cs typeface="+mn-cs"/>
              </a:rPr>
              <a:t>Sustainability</a:t>
            </a:r>
            <a:r>
              <a:rPr lang="en-GB" sz="1200" kern="1200" dirty="0">
                <a:solidFill>
                  <a:schemeClr val="tx1"/>
                </a:solidFill>
                <a:effectLst/>
                <a:latin typeface="+mn-lt"/>
                <a:ea typeface="+mn-ea"/>
                <a:cs typeface="+mn-cs"/>
              </a:rPr>
              <a:t>, 13(20), p.11382.</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Warburton, K., (2025). </a:t>
            </a:r>
            <a:r>
              <a:rPr lang="en-GB" sz="1200" i="1" kern="1200" dirty="0">
                <a:solidFill>
                  <a:schemeClr val="tx1"/>
                </a:solidFill>
                <a:effectLst/>
                <a:latin typeface="+mn-lt"/>
                <a:ea typeface="+mn-ea"/>
                <a:cs typeface="+mn-cs"/>
              </a:rPr>
              <a:t>The Pivotal Role of Hierarchy in Chinese Business. </a:t>
            </a:r>
            <a:r>
              <a:rPr lang="en-GB" sz="1200" kern="1200" dirty="0">
                <a:solidFill>
                  <a:schemeClr val="tx1"/>
                </a:solidFill>
                <a:effectLst/>
                <a:latin typeface="+mn-lt"/>
                <a:ea typeface="+mn-ea"/>
                <a:cs typeface="+mn-cs"/>
              </a:rPr>
              <a:t>[Online] Available at: https://www.globalbusinessculture.com/china/understanding-the-business-culture-of-china/ [Accessed 12 July 2025].</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Yip, W., (2021). </a:t>
            </a:r>
            <a:r>
              <a:rPr lang="en-GB" sz="1200" i="1" kern="1200" dirty="0">
                <a:solidFill>
                  <a:schemeClr val="tx1"/>
                </a:solidFill>
                <a:effectLst/>
                <a:latin typeface="+mn-lt"/>
                <a:ea typeface="+mn-ea"/>
                <a:cs typeface="+mn-cs"/>
              </a:rPr>
              <a:t>China steps in to regulate brutal '996' work culture. </a:t>
            </a:r>
            <a:r>
              <a:rPr lang="en-GB" sz="1200" kern="1200" dirty="0">
                <a:solidFill>
                  <a:schemeClr val="tx1"/>
                </a:solidFill>
                <a:effectLst/>
                <a:latin typeface="+mn-lt"/>
                <a:ea typeface="+mn-ea"/>
                <a:cs typeface="+mn-cs"/>
              </a:rPr>
              <a:t>[Online] Available at: https://www.bbc.com/news/world-asia-china-58381538 [Accessed 13 July 2025].</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Zhang, W., Zeng, X., Liang, H., Xue, Y. and Cao, X., (2023). Understanding how organizational culture affects innovation performance: A management context perspective. </a:t>
            </a:r>
            <a:r>
              <a:rPr lang="en-GB" sz="1200" i="1" kern="1200" dirty="0">
                <a:solidFill>
                  <a:schemeClr val="tx1"/>
                </a:solidFill>
                <a:effectLst/>
                <a:latin typeface="+mn-lt"/>
                <a:ea typeface="+mn-ea"/>
                <a:cs typeface="+mn-cs"/>
              </a:rPr>
              <a:t>Sustainability</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15</a:t>
            </a:r>
            <a:r>
              <a:rPr lang="en-GB" sz="1200" kern="1200" dirty="0">
                <a:solidFill>
                  <a:schemeClr val="tx1"/>
                </a:solidFill>
                <a:effectLst/>
                <a:latin typeface="+mn-lt"/>
                <a:ea typeface="+mn-ea"/>
                <a:cs typeface="+mn-cs"/>
              </a:rPr>
              <a:t>(8), p.6644.</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85CB6B45-5088-4864-8D6C-82F6F008313F}" type="slidenum">
              <a:rPr lang="en-US" smtClean="0"/>
              <a:t>13</a:t>
            </a:fld>
            <a:endParaRPr lang="en-US"/>
          </a:p>
        </p:txBody>
      </p:sp>
    </p:spTree>
    <p:extLst>
      <p:ext uri="{BB962C8B-B14F-4D97-AF65-F5344CB8AC3E}">
        <p14:creationId xmlns:p14="http://schemas.microsoft.com/office/powerpoint/2010/main" val="31907623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E35D5BC1-F861-4A13-A7A3-A5DE718FFBF8}" type="datetimeFigureOut">
              <a:rPr lang="en-US" smtClean="0"/>
              <a:t>8/1/2025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5299132-7A81-4751-AEE3-60EBC622DC71}" type="slidenum">
              <a:rPr lang="en-US" smtClean="0"/>
              <a:t>‹#›</a:t>
            </a:fld>
            <a:endParaRPr lang="en-US"/>
          </a:p>
        </p:txBody>
      </p:sp>
    </p:spTree>
    <p:extLst>
      <p:ext uri="{BB962C8B-B14F-4D97-AF65-F5344CB8AC3E}">
        <p14:creationId xmlns:p14="http://schemas.microsoft.com/office/powerpoint/2010/main" val="25398551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35D5BC1-F861-4A13-A7A3-A5DE718FFBF8}" type="datetimeFigureOut">
              <a:rPr lang="en-US" smtClean="0"/>
              <a:t>8/1/2025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5299132-7A81-4751-AEE3-60EBC622DC71}" type="slidenum">
              <a:rPr lang="en-US" smtClean="0"/>
              <a:t>‹#›</a:t>
            </a:fld>
            <a:endParaRPr lang="en-US"/>
          </a:p>
        </p:txBody>
      </p:sp>
    </p:spTree>
    <p:extLst>
      <p:ext uri="{BB962C8B-B14F-4D97-AF65-F5344CB8AC3E}">
        <p14:creationId xmlns:p14="http://schemas.microsoft.com/office/powerpoint/2010/main" val="41910390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35D5BC1-F861-4A13-A7A3-A5DE718FFBF8}" type="datetimeFigureOut">
              <a:rPr lang="en-US" smtClean="0"/>
              <a:t>8/1/2025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5299132-7A81-4751-AEE3-60EBC622DC71}" type="slidenum">
              <a:rPr lang="en-US" smtClean="0"/>
              <a:t>‹#›</a:t>
            </a:fld>
            <a:endParaRPr lang="en-US"/>
          </a:p>
        </p:txBody>
      </p:sp>
    </p:spTree>
    <p:extLst>
      <p:ext uri="{BB962C8B-B14F-4D97-AF65-F5344CB8AC3E}">
        <p14:creationId xmlns:p14="http://schemas.microsoft.com/office/powerpoint/2010/main" val="13929234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35D5BC1-F861-4A13-A7A3-A5DE718FFBF8}" type="datetimeFigureOut">
              <a:rPr lang="en-US" smtClean="0"/>
              <a:t>8/1/2025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5299132-7A81-4751-AEE3-60EBC622DC71}" type="slidenum">
              <a:rPr lang="en-US" smtClean="0"/>
              <a:t>‹#›</a:t>
            </a:fld>
            <a:endParaRPr lang="en-US"/>
          </a:p>
        </p:txBody>
      </p:sp>
    </p:spTree>
    <p:extLst>
      <p:ext uri="{BB962C8B-B14F-4D97-AF65-F5344CB8AC3E}">
        <p14:creationId xmlns:p14="http://schemas.microsoft.com/office/powerpoint/2010/main" val="10587998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E35D5BC1-F861-4A13-A7A3-A5DE718FFBF8}" type="datetimeFigureOut">
              <a:rPr lang="en-US" smtClean="0"/>
              <a:t>8/1/2025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5299132-7A81-4751-AEE3-60EBC622DC71}" type="slidenum">
              <a:rPr lang="en-US" smtClean="0"/>
              <a:t>‹#›</a:t>
            </a:fld>
            <a:endParaRPr lang="en-US"/>
          </a:p>
        </p:txBody>
      </p:sp>
    </p:spTree>
    <p:extLst>
      <p:ext uri="{BB962C8B-B14F-4D97-AF65-F5344CB8AC3E}">
        <p14:creationId xmlns:p14="http://schemas.microsoft.com/office/powerpoint/2010/main" val="18405025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35D5BC1-F861-4A13-A7A3-A5DE718FFBF8}" type="datetimeFigureOut">
              <a:rPr lang="en-US" smtClean="0"/>
              <a:t>8/1/2025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5299132-7A81-4751-AEE3-60EBC622DC71}" type="slidenum">
              <a:rPr lang="en-US" smtClean="0"/>
              <a:t>‹#›</a:t>
            </a:fld>
            <a:endParaRPr lang="en-US"/>
          </a:p>
        </p:txBody>
      </p:sp>
    </p:spTree>
    <p:extLst>
      <p:ext uri="{BB962C8B-B14F-4D97-AF65-F5344CB8AC3E}">
        <p14:creationId xmlns:p14="http://schemas.microsoft.com/office/powerpoint/2010/main" val="39910320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35D5BC1-F861-4A13-A7A3-A5DE718FFBF8}" type="datetimeFigureOut">
              <a:rPr lang="en-US" smtClean="0"/>
              <a:t>8/1/2025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5299132-7A81-4751-AEE3-60EBC622DC71}" type="slidenum">
              <a:rPr lang="en-US" smtClean="0"/>
              <a:t>‹#›</a:t>
            </a:fld>
            <a:endParaRPr lang="en-US"/>
          </a:p>
        </p:txBody>
      </p:sp>
    </p:spTree>
    <p:extLst>
      <p:ext uri="{BB962C8B-B14F-4D97-AF65-F5344CB8AC3E}">
        <p14:creationId xmlns:p14="http://schemas.microsoft.com/office/powerpoint/2010/main" val="26167612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35D5BC1-F861-4A13-A7A3-A5DE718FFBF8}" type="datetimeFigureOut">
              <a:rPr lang="en-US" smtClean="0"/>
              <a:t>8/1/2025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5299132-7A81-4751-AEE3-60EBC622DC71}" type="slidenum">
              <a:rPr lang="en-US" smtClean="0"/>
              <a:t>‹#›</a:t>
            </a:fld>
            <a:endParaRPr lang="en-US"/>
          </a:p>
        </p:txBody>
      </p:sp>
    </p:spTree>
    <p:extLst>
      <p:ext uri="{BB962C8B-B14F-4D97-AF65-F5344CB8AC3E}">
        <p14:creationId xmlns:p14="http://schemas.microsoft.com/office/powerpoint/2010/main" val="20420853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35D5BC1-F861-4A13-A7A3-A5DE718FFBF8}" type="datetimeFigureOut">
              <a:rPr lang="en-US" smtClean="0"/>
              <a:t>8/1/2025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5299132-7A81-4751-AEE3-60EBC622DC71}" type="slidenum">
              <a:rPr lang="en-US" smtClean="0"/>
              <a:t>‹#›</a:t>
            </a:fld>
            <a:endParaRPr lang="en-US"/>
          </a:p>
        </p:txBody>
      </p:sp>
    </p:spTree>
    <p:extLst>
      <p:ext uri="{BB962C8B-B14F-4D97-AF65-F5344CB8AC3E}">
        <p14:creationId xmlns:p14="http://schemas.microsoft.com/office/powerpoint/2010/main" val="12544093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35D5BC1-F861-4A13-A7A3-A5DE718FFBF8}" type="datetimeFigureOut">
              <a:rPr lang="en-US" smtClean="0"/>
              <a:t>8/1/2025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5299132-7A81-4751-AEE3-60EBC622DC71}" type="slidenum">
              <a:rPr lang="en-US" smtClean="0"/>
              <a:t>‹#›</a:t>
            </a:fld>
            <a:endParaRPr lang="en-US"/>
          </a:p>
        </p:txBody>
      </p:sp>
    </p:spTree>
    <p:extLst>
      <p:ext uri="{BB962C8B-B14F-4D97-AF65-F5344CB8AC3E}">
        <p14:creationId xmlns:p14="http://schemas.microsoft.com/office/powerpoint/2010/main" val="37356041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35D5BC1-F861-4A13-A7A3-A5DE718FFBF8}" type="datetimeFigureOut">
              <a:rPr lang="en-US" smtClean="0"/>
              <a:t>8/1/2025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5299132-7A81-4751-AEE3-60EBC622DC71}" type="slidenum">
              <a:rPr lang="en-US" smtClean="0"/>
              <a:t>‹#›</a:t>
            </a:fld>
            <a:endParaRPr lang="en-US"/>
          </a:p>
        </p:txBody>
      </p:sp>
    </p:spTree>
    <p:extLst>
      <p:ext uri="{BB962C8B-B14F-4D97-AF65-F5344CB8AC3E}">
        <p14:creationId xmlns:p14="http://schemas.microsoft.com/office/powerpoint/2010/main" val="26981982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35000"/>
            <a:lum/>
          </a:blip>
          <a:srcRect/>
          <a:stretch>
            <a:fillRect t="-13000" b="-13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35D5BC1-F861-4A13-A7A3-A5DE718FFBF8}" type="datetimeFigureOut">
              <a:rPr lang="en-US" smtClean="0"/>
              <a:t>8/1/2025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5299132-7A81-4751-AEE3-60EBC622DC71}" type="slidenum">
              <a:rPr lang="en-US" smtClean="0"/>
              <a:t>‹#›</a:t>
            </a:fld>
            <a:endParaRPr lang="en-US"/>
          </a:p>
        </p:txBody>
      </p:sp>
    </p:spTree>
    <p:extLst>
      <p:ext uri="{BB962C8B-B14F-4D97-AF65-F5344CB8AC3E}">
        <p14:creationId xmlns:p14="http://schemas.microsoft.com/office/powerpoint/2010/main" val="30593953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US" sz="4000" b="1" dirty="0">
                <a:latin typeface="Times New Roman" panose="02020603050405020304" pitchFamily="18" charset="0"/>
                <a:cs typeface="Times New Roman" panose="02020603050405020304" pitchFamily="18" charset="0"/>
              </a:rPr>
              <a:t>International Business Communications</a:t>
            </a:r>
            <a:br>
              <a:rPr lang="en-US" sz="4000" b="1" dirty="0">
                <a:latin typeface="Times New Roman" panose="02020603050405020304" pitchFamily="18" charset="0"/>
                <a:cs typeface="Times New Roman" panose="02020603050405020304" pitchFamily="18" charset="0"/>
              </a:rPr>
            </a:br>
            <a:br>
              <a:rPr lang="en-US" sz="4000" b="1" dirty="0">
                <a:latin typeface="Times New Roman" panose="02020603050405020304" pitchFamily="18" charset="0"/>
                <a:cs typeface="Times New Roman" panose="02020603050405020304" pitchFamily="18" charset="0"/>
              </a:rPr>
            </a:br>
            <a:endParaRPr lang="en-US" sz="4000" b="1" dirty="0">
              <a:latin typeface="Times New Roman" panose="02020603050405020304" pitchFamily="18" charset="0"/>
              <a:cs typeface="Times New Roman" panose="02020603050405020304" pitchFamily="18" charset="0"/>
            </a:endParaRPr>
          </a:p>
        </p:txBody>
      </p:sp>
      <p:sp>
        <p:nvSpPr>
          <p:cNvPr id="3" name="Subtitle 2"/>
          <p:cNvSpPr>
            <a:spLocks noGrp="1"/>
          </p:cNvSpPr>
          <p:nvPr>
            <p:ph type="subTitle" idx="1"/>
          </p:nvPr>
        </p:nvSpPr>
        <p:spPr>
          <a:xfrm>
            <a:off x="1524000" y="4105891"/>
            <a:ext cx="9144000" cy="1655762"/>
          </a:xfrm>
        </p:spPr>
        <p:txBody>
          <a:bodyPr>
            <a:normAutofit fontScale="92500" lnSpcReduction="10000"/>
          </a:bodyPr>
          <a:lstStyle/>
          <a:p>
            <a:pPr algn="l"/>
            <a:r>
              <a:rPr lang="en-US" dirty="0">
                <a:latin typeface="Times New Roman" panose="02020603050405020304" pitchFamily="18" charset="0"/>
                <a:cs typeface="Times New Roman" panose="02020603050405020304" pitchFamily="18" charset="0"/>
              </a:rPr>
              <a:t>Student </a:t>
            </a:r>
            <a:r>
              <a:rPr lang="en-US" dirty="0" err="1">
                <a:latin typeface="Times New Roman" panose="02020603050405020304" pitchFamily="18" charset="0"/>
                <a:cs typeface="Times New Roman" panose="02020603050405020304" pitchFamily="18" charset="0"/>
              </a:rPr>
              <a:t>Name:Emanuel</a:t>
            </a:r>
            <a:r>
              <a:rPr lang="en-US" dirty="0">
                <a:latin typeface="Times New Roman" panose="02020603050405020304" pitchFamily="18" charset="0"/>
                <a:cs typeface="Times New Roman" panose="02020603050405020304" pitchFamily="18" charset="0"/>
              </a:rPr>
              <a:t> Georgian  Puiu </a:t>
            </a:r>
          </a:p>
          <a:p>
            <a:pPr algn="l"/>
            <a:r>
              <a:rPr lang="en-US" dirty="0">
                <a:latin typeface="Times New Roman" panose="02020603050405020304" pitchFamily="18" charset="0"/>
                <a:cs typeface="Times New Roman" panose="02020603050405020304" pitchFamily="18" charset="0"/>
              </a:rPr>
              <a:t>Student ID: 2130778</a:t>
            </a:r>
          </a:p>
          <a:p>
            <a:pPr algn="l"/>
            <a:r>
              <a:rPr lang="en-GB" dirty="0"/>
              <a:t>Module Code: LCBB6001</a:t>
            </a:r>
          </a:p>
          <a:p>
            <a:pPr algn="l"/>
            <a:r>
              <a:rPr lang="en-GB" dirty="0" err="1"/>
              <a:t>Lecturer:Mr</a:t>
            </a:r>
            <a:r>
              <a:rPr lang="en-GB" dirty="0"/>
              <a:t>. Afzal Munna</a:t>
            </a:r>
          </a:p>
          <a:p>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8338045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600" b="1" dirty="0">
                <a:latin typeface="Times New Roman" panose="02020603050405020304" pitchFamily="18" charset="0"/>
                <a:cs typeface="Times New Roman" panose="02020603050405020304" pitchFamily="18" charset="0"/>
              </a:rPr>
              <a:t>Table of Contents</a:t>
            </a:r>
          </a:p>
        </p:txBody>
      </p:sp>
      <p:sp>
        <p:nvSpPr>
          <p:cNvPr id="3" name="Content Placeholder 2"/>
          <p:cNvSpPr>
            <a:spLocks noGrp="1"/>
          </p:cNvSpPr>
          <p:nvPr>
            <p:ph idx="1"/>
          </p:nvPr>
        </p:nvSpPr>
        <p:spPr>
          <a:xfrm>
            <a:off x="1864360" y="2445385"/>
            <a:ext cx="9006840" cy="3203575"/>
          </a:xfrm>
        </p:spPr>
        <p:txBody>
          <a:bodyPr>
            <a:normAutofit/>
          </a:bodyPr>
          <a:lstStyle/>
          <a:p>
            <a:pPr>
              <a:buFont typeface="Wingdings" panose="05000000000000000000" pitchFamily="2" charset="2"/>
              <a:buChar char="Ø"/>
            </a:pPr>
            <a:r>
              <a:rPr lang="en-US" sz="2400" b="1" dirty="0">
                <a:latin typeface="Times New Roman" panose="02020603050405020304" pitchFamily="18" charset="0"/>
                <a:cs typeface="Times New Roman" panose="02020603050405020304" pitchFamily="18" charset="0"/>
              </a:rPr>
              <a:t>Introduction…………………………………………………..….03</a:t>
            </a:r>
          </a:p>
          <a:p>
            <a:pPr>
              <a:buFont typeface="Wingdings" panose="05000000000000000000" pitchFamily="2" charset="2"/>
              <a:buChar char="Ø"/>
            </a:pPr>
            <a:r>
              <a:rPr lang="en-US" sz="2400" b="1" dirty="0">
                <a:latin typeface="Times New Roman" panose="02020603050405020304" pitchFamily="18" charset="0"/>
                <a:cs typeface="Times New Roman" panose="02020603050405020304" pitchFamily="18" charset="0"/>
              </a:rPr>
              <a:t>Culture and its various elements……………………………04-05</a:t>
            </a:r>
          </a:p>
          <a:p>
            <a:pPr>
              <a:buFont typeface="Wingdings" panose="05000000000000000000" pitchFamily="2" charset="2"/>
              <a:buChar char="Ø"/>
            </a:pPr>
            <a:r>
              <a:rPr lang="en-US" sz="2400" b="1" dirty="0">
                <a:latin typeface="Times New Roman" panose="02020603050405020304" pitchFamily="18" charset="0"/>
                <a:ea typeface="Times New Roman" panose="02020603050405020304" pitchFamily="18" charset="0"/>
              </a:rPr>
              <a:t>Theoretical underpinnings about the impact of culture…..06-07</a:t>
            </a:r>
          </a:p>
          <a:p>
            <a:pPr>
              <a:buFont typeface="Wingdings" panose="05000000000000000000" pitchFamily="2" charset="2"/>
              <a:buChar char="Ø"/>
            </a:pPr>
            <a:r>
              <a:rPr lang="en-US" sz="2400" b="1" dirty="0">
                <a:latin typeface="Times New Roman" panose="02020603050405020304" pitchFamily="18" charset="0"/>
                <a:cs typeface="Times New Roman" panose="02020603050405020304" pitchFamily="18" charset="0"/>
              </a:rPr>
              <a:t>Cultural elements based on the Chinese to overcome……..08-09</a:t>
            </a:r>
          </a:p>
          <a:p>
            <a:pPr>
              <a:buFont typeface="Wingdings" panose="05000000000000000000" pitchFamily="2" charset="2"/>
              <a:buChar char="Ø"/>
            </a:pPr>
            <a:r>
              <a:rPr lang="en-US" sz="2400" b="1" dirty="0">
                <a:latin typeface="Times New Roman" panose="02020603050405020304" pitchFamily="18" charset="0"/>
                <a:cs typeface="Times New Roman" panose="02020603050405020304" pitchFamily="18" charset="0"/>
              </a:rPr>
              <a:t>Negotiation strategies for a successful deal…………………10-11</a:t>
            </a:r>
          </a:p>
          <a:p>
            <a:pPr>
              <a:buFont typeface="Wingdings" panose="05000000000000000000" pitchFamily="2" charset="2"/>
              <a:buChar char="Ø"/>
            </a:pPr>
            <a:r>
              <a:rPr lang="en-US" sz="2400" b="1" dirty="0">
                <a:latin typeface="Times New Roman" panose="02020603050405020304" pitchFamily="18" charset="0"/>
                <a:cs typeface="Times New Roman" panose="02020603050405020304" pitchFamily="18" charset="0"/>
              </a:rPr>
              <a:t>Conclusion……………………………………………………….12</a:t>
            </a:r>
          </a:p>
          <a:p>
            <a:pPr>
              <a:buFont typeface="Wingdings" panose="05000000000000000000" pitchFamily="2" charset="2"/>
              <a:buChar char="Ø"/>
            </a:pPr>
            <a:r>
              <a:rPr lang="en-US" sz="2400" b="1" dirty="0">
                <a:latin typeface="Times New Roman" panose="02020603050405020304" pitchFamily="18" charset="0"/>
                <a:cs typeface="Times New Roman" panose="02020603050405020304" pitchFamily="18" charset="0"/>
              </a:rPr>
              <a:t>References……………………………………………………….13</a:t>
            </a:r>
          </a:p>
        </p:txBody>
      </p:sp>
    </p:spTree>
    <p:extLst>
      <p:ext uri="{BB962C8B-B14F-4D97-AF65-F5344CB8AC3E}">
        <p14:creationId xmlns:p14="http://schemas.microsoft.com/office/powerpoint/2010/main" val="10811314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b="1" dirty="0">
                <a:latin typeface="Times New Roman" panose="02020603050405020304" pitchFamily="18" charset="0"/>
                <a:cs typeface="Times New Roman" panose="02020603050405020304" pitchFamily="18" charset="0"/>
              </a:rPr>
              <a:t>Introduction</a:t>
            </a:r>
          </a:p>
        </p:txBody>
      </p:sp>
      <p:sp>
        <p:nvSpPr>
          <p:cNvPr id="4" name="TextBox 3">
            <a:extLst>
              <a:ext uri="{FF2B5EF4-FFF2-40B4-BE49-F238E27FC236}">
                <a16:creationId xmlns:a16="http://schemas.microsoft.com/office/drawing/2014/main" id="{9634D97C-63BE-0E25-9C5D-34AE575E0538}"/>
              </a:ext>
            </a:extLst>
          </p:cNvPr>
          <p:cNvSpPr txBox="1"/>
          <p:nvPr/>
        </p:nvSpPr>
        <p:spPr>
          <a:xfrm>
            <a:off x="711200" y="1447076"/>
            <a:ext cx="11216640" cy="1015663"/>
          </a:xfrm>
          <a:prstGeom prst="rect">
            <a:avLst/>
          </a:prstGeom>
          <a:noFill/>
        </p:spPr>
        <p:txBody>
          <a:bodyPr wrap="square">
            <a:spAutoFit/>
          </a:bodyPr>
          <a:lstStyle/>
          <a:p>
            <a:pPr marL="285750" indent="-285750" algn="just">
              <a:buFont typeface="Arial" panose="020B0604020202020204" pitchFamily="34" charset="0"/>
              <a:buChar char="•"/>
            </a:pPr>
            <a:r>
              <a:rPr lang="en-GB" sz="2000" kern="0" dirty="0">
                <a:effectLst/>
                <a:latin typeface="Times New Roman" panose="02020603050405020304" pitchFamily="18" charset="0"/>
                <a:ea typeface="Times New Roman" panose="02020603050405020304" pitchFamily="18" charset="0"/>
              </a:rPr>
              <a:t>Greggs, the UK bakery chain, with a wide selection of freshly baked food products, will explain its plan to develop a strategic partnership with a well-established Chinese company, Shanghai Christine Foodstuff Co. ltd.</a:t>
            </a:r>
            <a:endParaRPr lang="en-IN" sz="2000" dirty="0"/>
          </a:p>
        </p:txBody>
      </p:sp>
      <p:sp>
        <p:nvSpPr>
          <p:cNvPr id="6" name="TextBox 5">
            <a:extLst>
              <a:ext uri="{FF2B5EF4-FFF2-40B4-BE49-F238E27FC236}">
                <a16:creationId xmlns:a16="http://schemas.microsoft.com/office/drawing/2014/main" id="{30F115B4-15FF-C98C-174D-0D24FEDA3AB8}"/>
              </a:ext>
            </a:extLst>
          </p:cNvPr>
          <p:cNvSpPr txBox="1"/>
          <p:nvPr/>
        </p:nvSpPr>
        <p:spPr>
          <a:xfrm>
            <a:off x="4714240" y="3841264"/>
            <a:ext cx="7213600" cy="1200329"/>
          </a:xfrm>
          <a:prstGeom prst="rect">
            <a:avLst/>
          </a:prstGeom>
          <a:noFill/>
        </p:spPr>
        <p:txBody>
          <a:bodyPr wrap="square">
            <a:spAutoFit/>
          </a:bodyPr>
          <a:lstStyle/>
          <a:p>
            <a:pPr marL="285750" indent="-285750" algn="just">
              <a:buFont typeface="Arial" panose="020B0604020202020204" pitchFamily="34" charset="0"/>
              <a:buChar char="•"/>
            </a:pPr>
            <a:r>
              <a:rPr lang="en-GB" sz="2400" kern="0" dirty="0">
                <a:effectLst/>
                <a:latin typeface="Times New Roman" panose="02020603050405020304" pitchFamily="18" charset="0"/>
                <a:ea typeface="Times New Roman" panose="02020603050405020304" pitchFamily="18" charset="0"/>
              </a:rPr>
              <a:t>This presentation will give an understanding of culture and the different aspects of it ranging from values, beliefs, customs and communication styles</a:t>
            </a:r>
            <a:r>
              <a:rPr lang="en-GB" sz="2400" kern="0" dirty="0">
                <a:latin typeface="Times New Roman" panose="02020603050405020304" pitchFamily="18" charset="0"/>
                <a:ea typeface="Times New Roman" panose="02020603050405020304" pitchFamily="18" charset="0"/>
              </a:rPr>
              <a:t>.</a:t>
            </a:r>
            <a:endParaRPr lang="en-IN" sz="2400" dirty="0"/>
          </a:p>
        </p:txBody>
      </p:sp>
      <p:sp>
        <p:nvSpPr>
          <p:cNvPr id="8" name="TextBox 7">
            <a:extLst>
              <a:ext uri="{FF2B5EF4-FFF2-40B4-BE49-F238E27FC236}">
                <a16:creationId xmlns:a16="http://schemas.microsoft.com/office/drawing/2014/main" id="{23882DAD-FD00-1885-04B6-6ED914B8069B}"/>
              </a:ext>
            </a:extLst>
          </p:cNvPr>
          <p:cNvSpPr txBox="1"/>
          <p:nvPr/>
        </p:nvSpPr>
        <p:spPr>
          <a:xfrm>
            <a:off x="4834506" y="5578396"/>
            <a:ext cx="6096000" cy="830997"/>
          </a:xfrm>
          <a:prstGeom prst="rect">
            <a:avLst/>
          </a:prstGeom>
          <a:noFill/>
        </p:spPr>
        <p:txBody>
          <a:bodyPr wrap="square">
            <a:spAutoFit/>
          </a:bodyPr>
          <a:lstStyle/>
          <a:p>
            <a:pPr marL="285750" indent="-285750" algn="just">
              <a:buFont typeface="Arial" panose="020B0604020202020204" pitchFamily="34" charset="0"/>
              <a:buChar char="•"/>
            </a:pPr>
            <a:r>
              <a:rPr lang="en-GB" sz="2400" kern="0" dirty="0">
                <a:effectLst/>
                <a:latin typeface="Times New Roman" panose="02020603050405020304" pitchFamily="18" charset="0"/>
                <a:ea typeface="Times New Roman" panose="02020603050405020304" pitchFamily="18" charset="0"/>
              </a:rPr>
              <a:t>In addition, it will explore the ethnic Chinese aspects that Greggs has to contend with. </a:t>
            </a:r>
            <a:endParaRPr lang="en-IN" sz="2400" dirty="0"/>
          </a:p>
        </p:txBody>
      </p:sp>
      <p:pic>
        <p:nvPicPr>
          <p:cNvPr id="1028" name="Picture 4" descr="City snapshot: Greggs like-for-like growth slows in Q3 | News | The Grocer">
            <a:extLst>
              <a:ext uri="{FF2B5EF4-FFF2-40B4-BE49-F238E27FC236}">
                <a16:creationId xmlns:a16="http://schemas.microsoft.com/office/drawing/2014/main" id="{62121BE0-D363-8F60-29AE-B7197C6EA68C}"/>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38200" y="2564339"/>
            <a:ext cx="3744686" cy="3014057"/>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89FC8EF2-E094-AC8A-F2F1-06FC0540D0AF}"/>
              </a:ext>
            </a:extLst>
          </p:cNvPr>
          <p:cNvSpPr txBox="1"/>
          <p:nvPr/>
        </p:nvSpPr>
        <p:spPr>
          <a:xfrm>
            <a:off x="1966427" y="5578396"/>
            <a:ext cx="1345940" cy="276999"/>
          </a:xfrm>
          <a:prstGeom prst="rect">
            <a:avLst/>
          </a:prstGeom>
          <a:noFill/>
        </p:spPr>
        <p:txBody>
          <a:bodyPr wrap="square">
            <a:spAutoFit/>
          </a:bodyPr>
          <a:lstStyle/>
          <a:p>
            <a:r>
              <a:rPr lang="en-GB" sz="1200" kern="0" dirty="0">
                <a:effectLst/>
                <a:latin typeface="Times New Roman" panose="02020603050405020304" pitchFamily="18" charset="0"/>
                <a:ea typeface="Times New Roman" panose="02020603050405020304" pitchFamily="18" charset="0"/>
              </a:rPr>
              <a:t> </a:t>
            </a:r>
            <a:r>
              <a:rPr lang="en-IN" sz="1200" kern="0" dirty="0">
                <a:effectLst/>
                <a:latin typeface="Times New Roman" panose="02020603050405020304" pitchFamily="18" charset="0"/>
                <a:ea typeface="Times New Roman" panose="02020603050405020304" pitchFamily="18" charset="0"/>
              </a:rPr>
              <a:t>(Greggs, 2025)</a:t>
            </a:r>
            <a:endParaRPr lang="en-IN" dirty="0"/>
          </a:p>
        </p:txBody>
      </p:sp>
    </p:spTree>
    <p:extLst>
      <p:ext uri="{BB962C8B-B14F-4D97-AF65-F5344CB8AC3E}">
        <p14:creationId xmlns:p14="http://schemas.microsoft.com/office/powerpoint/2010/main" val="5703710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b="1" dirty="0">
                <a:latin typeface="Times New Roman" panose="02020603050405020304" pitchFamily="18" charset="0"/>
                <a:cs typeface="Times New Roman" panose="02020603050405020304" pitchFamily="18" charset="0"/>
              </a:rPr>
              <a:t>Culture and its various elements</a:t>
            </a:r>
          </a:p>
        </p:txBody>
      </p:sp>
      <p:sp>
        <p:nvSpPr>
          <p:cNvPr id="3" name="Rectangle 2"/>
          <p:cNvSpPr/>
          <p:nvPr/>
        </p:nvSpPr>
        <p:spPr>
          <a:xfrm>
            <a:off x="192833" y="1838647"/>
            <a:ext cx="5666791" cy="1200329"/>
          </a:xfrm>
          <a:prstGeom prst="rect">
            <a:avLst/>
          </a:prstGeom>
        </p:spPr>
        <p:txBody>
          <a:bodyPr wrap="square">
            <a:spAutoFit/>
          </a:bodyPr>
          <a:lstStyle/>
          <a:p>
            <a:pPr marL="285750" indent="-285750" algn="just">
              <a:buFont typeface="Arial" panose="020B0604020202020204" pitchFamily="34" charset="0"/>
              <a:buChar char="•"/>
            </a:pPr>
            <a:r>
              <a:rPr lang="en-US" dirty="0">
                <a:effectLst/>
                <a:latin typeface="Times New Roman" panose="02020603050405020304" pitchFamily="18" charset="0"/>
                <a:ea typeface="Times New Roman" panose="02020603050405020304" pitchFamily="18" charset="0"/>
              </a:rPr>
              <a:t>A set of shared beliefs, practices and the best values which are responsible for </a:t>
            </a:r>
            <a:r>
              <a:rPr lang="en-US" dirty="0" err="1">
                <a:effectLst/>
                <a:latin typeface="Times New Roman" panose="02020603050405020304" pitchFamily="18" charset="0"/>
                <a:ea typeface="Times New Roman" panose="02020603050405020304" pitchFamily="18" charset="0"/>
              </a:rPr>
              <a:t>characterising</a:t>
            </a:r>
            <a:r>
              <a:rPr lang="en-US" dirty="0">
                <a:effectLst/>
                <a:latin typeface="Times New Roman" panose="02020603050405020304" pitchFamily="18" charset="0"/>
                <a:ea typeface="Times New Roman" panose="02020603050405020304" pitchFamily="18" charset="0"/>
              </a:rPr>
              <a:t> the particularities of a specific group of society of a region or business is called culture.</a:t>
            </a:r>
          </a:p>
        </p:txBody>
      </p:sp>
      <p:sp>
        <p:nvSpPr>
          <p:cNvPr id="4" name="Rectangle 3"/>
          <p:cNvSpPr/>
          <p:nvPr/>
        </p:nvSpPr>
        <p:spPr>
          <a:xfrm>
            <a:off x="1424474" y="5873535"/>
            <a:ext cx="8391330" cy="646331"/>
          </a:xfrm>
          <a:prstGeom prst="rect">
            <a:avLst/>
          </a:prstGeom>
        </p:spPr>
        <p:txBody>
          <a:bodyPr wrap="square">
            <a:spAutoFit/>
          </a:bodyPr>
          <a:lstStyle/>
          <a:p>
            <a:pPr marL="285750" indent="-285750" algn="just">
              <a:buFont typeface="Arial" panose="020B0604020202020204" pitchFamily="34" charset="0"/>
              <a:buChar char="•"/>
            </a:pPr>
            <a:r>
              <a:rPr lang="en-US" dirty="0">
                <a:effectLst/>
                <a:latin typeface="Times New Roman" panose="02020603050405020304" pitchFamily="18" charset="0"/>
                <a:ea typeface="Times New Roman" panose="02020603050405020304" pitchFamily="18" charset="0"/>
              </a:rPr>
              <a:t>Different aspects, such as practices and habitual actions, are responsible for directing the way of living for the individuals who comprise the particular group. </a:t>
            </a:r>
          </a:p>
        </p:txBody>
      </p:sp>
      <p:sp>
        <p:nvSpPr>
          <p:cNvPr id="5" name="Rectangle 4"/>
          <p:cNvSpPr/>
          <p:nvPr/>
        </p:nvSpPr>
        <p:spPr>
          <a:xfrm>
            <a:off x="838200" y="4063582"/>
            <a:ext cx="6096000" cy="923330"/>
          </a:xfrm>
          <a:prstGeom prst="rect">
            <a:avLst/>
          </a:prstGeom>
        </p:spPr>
        <p:txBody>
          <a:bodyPr>
            <a:spAutoFit/>
          </a:bodyPr>
          <a:lstStyle/>
          <a:p>
            <a:pPr marL="285750" indent="-285750" algn="just">
              <a:buFont typeface="Arial" panose="020B0604020202020204" pitchFamily="34" charset="0"/>
              <a:buChar char="•"/>
            </a:pPr>
            <a:r>
              <a:rPr lang="en-US" dirty="0">
                <a:effectLst/>
                <a:latin typeface="Times New Roman" panose="02020603050405020304" pitchFamily="18" charset="0"/>
                <a:ea typeface="Times New Roman" panose="02020603050405020304" pitchFamily="18" charset="0"/>
              </a:rPr>
              <a:t>It is subject to provide a framework or outline for understanding the world and guiding individual actions, as well as the interactions. </a:t>
            </a:r>
          </a:p>
        </p:txBody>
      </p:sp>
      <p:sp>
        <p:nvSpPr>
          <p:cNvPr id="6" name="Rectangle 5"/>
          <p:cNvSpPr/>
          <p:nvPr/>
        </p:nvSpPr>
        <p:spPr>
          <a:xfrm>
            <a:off x="9144562" y="5246524"/>
            <a:ext cx="1342483" cy="276999"/>
          </a:xfrm>
          <a:prstGeom prst="rect">
            <a:avLst/>
          </a:prstGeom>
        </p:spPr>
        <p:txBody>
          <a:bodyPr wrap="none">
            <a:spAutoFit/>
          </a:bodyPr>
          <a:lstStyle/>
          <a:p>
            <a:r>
              <a:rPr lang="en-US" sz="1200" dirty="0">
                <a:effectLst/>
                <a:latin typeface="Times New Roman" panose="02020603050405020304" pitchFamily="18" charset="0"/>
                <a:ea typeface="Times New Roman" panose="02020603050405020304" pitchFamily="18" charset="0"/>
              </a:rPr>
              <a:t> (</a:t>
            </a:r>
            <a:r>
              <a:rPr lang="en-US" sz="1200" dirty="0" err="1">
                <a:effectLst/>
                <a:latin typeface="Times New Roman" panose="02020603050405020304" pitchFamily="18" charset="0"/>
                <a:ea typeface="Times New Roman" panose="02020603050405020304" pitchFamily="18" charset="0"/>
              </a:rPr>
              <a:t>Carganico</a:t>
            </a:r>
            <a:r>
              <a:rPr lang="en-US" sz="1200" dirty="0">
                <a:effectLst/>
                <a:latin typeface="Times New Roman" panose="02020603050405020304" pitchFamily="18" charset="0"/>
                <a:ea typeface="Times New Roman" panose="02020603050405020304" pitchFamily="18" charset="0"/>
              </a:rPr>
              <a:t>, 2023)</a:t>
            </a:r>
            <a:endParaRPr lang="en-US" sz="1200" dirty="0"/>
          </a:p>
        </p:txBody>
      </p:sp>
      <p:pic>
        <p:nvPicPr>
          <p:cNvPr id="7" name="Picture 6"/>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550089" y="1171575"/>
            <a:ext cx="5455975" cy="3815337"/>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14743191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5528930" y="343355"/>
            <a:ext cx="5094514" cy="1631216"/>
          </a:xfrm>
          <a:prstGeom prst="rect">
            <a:avLst/>
          </a:prstGeom>
        </p:spPr>
        <p:txBody>
          <a:bodyPr wrap="square">
            <a:spAutoFit/>
          </a:bodyPr>
          <a:lstStyle/>
          <a:p>
            <a:pPr marL="285750" indent="-285750" algn="just">
              <a:buFont typeface="Arial" panose="020B0604020202020204" pitchFamily="34" charset="0"/>
              <a:buChar char="•"/>
            </a:pPr>
            <a:r>
              <a:rPr lang="en-US" sz="2000" dirty="0">
                <a:effectLst/>
                <a:latin typeface="Times New Roman" panose="02020603050405020304" pitchFamily="18" charset="0"/>
                <a:ea typeface="Times New Roman" panose="02020603050405020304" pitchFamily="18" charset="0"/>
              </a:rPr>
              <a:t>Various aspects such as language, symbols, norms, values and beliefs, as well as the particular artefacts which are responsible for giving identity to the elements of ‘identity’ and ‘behavior’.</a:t>
            </a:r>
          </a:p>
        </p:txBody>
      </p:sp>
      <p:sp>
        <p:nvSpPr>
          <p:cNvPr id="5" name="Rectangle 4"/>
          <p:cNvSpPr/>
          <p:nvPr/>
        </p:nvSpPr>
        <p:spPr>
          <a:xfrm>
            <a:off x="-95693" y="2575523"/>
            <a:ext cx="5135527" cy="2677656"/>
          </a:xfrm>
          <a:prstGeom prst="rect">
            <a:avLst/>
          </a:prstGeom>
        </p:spPr>
        <p:txBody>
          <a:bodyPr wrap="square">
            <a:spAutoFit/>
          </a:bodyPr>
          <a:lstStyle/>
          <a:p>
            <a:pPr marL="216000" algn="just">
              <a:buFont typeface="Arial" panose="020B0604020202020204" pitchFamily="34" charset="0"/>
              <a:buChar char="•"/>
            </a:pPr>
            <a:r>
              <a:rPr lang="en-US" sz="2400" dirty="0">
                <a:latin typeface="Arial" panose="020B0604020202020204" pitchFamily="34" charset="0"/>
                <a:ea typeface="Times New Roman" panose="02020603050405020304" pitchFamily="18" charset="0"/>
                <a:cs typeface="Arial" panose="020B0604020202020204" pitchFamily="34" charset="0"/>
              </a:rPr>
              <a:t>With the implementation of Hofstede cultural theory, an appreciation of diverse perspectives are enforced with the promotion of a positive attitude towards global networking and collaboration.</a:t>
            </a:r>
            <a:endParaRPr lang="en-US" sz="2400" dirty="0">
              <a:effectLst/>
              <a:latin typeface="Arial" panose="020B0604020202020204" pitchFamily="34" charset="0"/>
              <a:ea typeface="Times New Roman" panose="02020603050405020304" pitchFamily="18" charset="0"/>
              <a:cs typeface="Arial" panose="020B0604020202020204" pitchFamily="34" charset="0"/>
            </a:endParaRPr>
          </a:p>
        </p:txBody>
      </p:sp>
      <p:sp>
        <p:nvSpPr>
          <p:cNvPr id="6" name="Rectangle 5"/>
          <p:cNvSpPr/>
          <p:nvPr/>
        </p:nvSpPr>
        <p:spPr>
          <a:xfrm>
            <a:off x="1354662" y="2252899"/>
            <a:ext cx="1012072" cy="276999"/>
          </a:xfrm>
          <a:prstGeom prst="rect">
            <a:avLst/>
          </a:prstGeom>
        </p:spPr>
        <p:txBody>
          <a:bodyPr wrap="none">
            <a:spAutoFit/>
          </a:bodyPr>
          <a:lstStyle/>
          <a:p>
            <a:r>
              <a:rPr lang="en-US" sz="1200" dirty="0">
                <a:effectLst/>
                <a:latin typeface="Times New Roman" panose="02020603050405020304" pitchFamily="18" charset="0"/>
                <a:ea typeface="Times New Roman" panose="02020603050405020304" pitchFamily="18" charset="0"/>
              </a:rPr>
              <a:t> (Marr, 2023)</a:t>
            </a:r>
            <a:endParaRPr lang="en-US" sz="1200" dirty="0"/>
          </a:p>
        </p:txBody>
      </p:sp>
      <p:pic>
        <p:nvPicPr>
          <p:cNvPr id="7" name="Picture 6"/>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238619" y="110653"/>
            <a:ext cx="3727326" cy="2096621"/>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pic>
        <p:nvPicPr>
          <p:cNvPr id="8" name="Picture 7"/>
          <p:cNvPicPr/>
          <p:nvPr/>
        </p:nvPicPr>
        <p:blipFill>
          <a:blip r:embed="rId4"/>
          <a:stretch>
            <a:fillRect/>
          </a:stretch>
        </p:blipFill>
        <p:spPr>
          <a:xfrm>
            <a:off x="5039834" y="2252899"/>
            <a:ext cx="7152166" cy="426174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9" name="Rectangle 8"/>
          <p:cNvSpPr/>
          <p:nvPr/>
        </p:nvSpPr>
        <p:spPr>
          <a:xfrm>
            <a:off x="8729880" y="6572545"/>
            <a:ext cx="723275" cy="276999"/>
          </a:xfrm>
          <a:prstGeom prst="rect">
            <a:avLst/>
          </a:prstGeom>
        </p:spPr>
        <p:txBody>
          <a:bodyPr wrap="none">
            <a:spAutoFit/>
          </a:bodyPr>
          <a:lstStyle/>
          <a:p>
            <a:r>
              <a:rPr lang="en-US" sz="1200" dirty="0">
                <a:effectLst/>
                <a:latin typeface="Times New Roman" panose="02020603050405020304" pitchFamily="18" charset="0"/>
                <a:ea typeface="Times New Roman" panose="02020603050405020304" pitchFamily="18" charset="0"/>
              </a:rPr>
              <a:t>(Author)</a:t>
            </a:r>
            <a:endParaRPr lang="en-US" sz="1200" dirty="0"/>
          </a:p>
        </p:txBody>
      </p:sp>
    </p:spTree>
    <p:extLst>
      <p:ext uri="{BB962C8B-B14F-4D97-AF65-F5344CB8AC3E}">
        <p14:creationId xmlns:p14="http://schemas.microsoft.com/office/powerpoint/2010/main" val="6577118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79102" y="365125"/>
            <a:ext cx="8274698" cy="1325563"/>
          </a:xfrm>
        </p:spPr>
        <p:txBody>
          <a:bodyPr>
            <a:normAutofit/>
          </a:bodyPr>
          <a:lstStyle/>
          <a:p>
            <a:pPr algn="r"/>
            <a:r>
              <a:rPr lang="en-US" sz="3600" b="1" dirty="0">
                <a:effectLst/>
                <a:latin typeface="Times New Roman" panose="02020603050405020304" pitchFamily="18" charset="0"/>
                <a:ea typeface="Times New Roman" panose="02020603050405020304" pitchFamily="18" charset="0"/>
              </a:rPr>
              <a:t>Theoretical underpinnings about the impact of culture</a:t>
            </a:r>
            <a:endParaRPr lang="en-US" sz="3600" b="1" dirty="0">
              <a:latin typeface="Times New Roman" panose="02020603050405020304" pitchFamily="18" charset="0"/>
              <a:cs typeface="Times New Roman" panose="02020603050405020304" pitchFamily="18" charset="0"/>
            </a:endParaRPr>
          </a:p>
        </p:txBody>
      </p:sp>
      <p:sp>
        <p:nvSpPr>
          <p:cNvPr id="3" name="Rectangle 2"/>
          <p:cNvSpPr/>
          <p:nvPr/>
        </p:nvSpPr>
        <p:spPr>
          <a:xfrm>
            <a:off x="971160" y="1869243"/>
            <a:ext cx="9251302" cy="646331"/>
          </a:xfrm>
          <a:prstGeom prst="rect">
            <a:avLst/>
          </a:prstGeom>
        </p:spPr>
        <p:txBody>
          <a:bodyPr wrap="square">
            <a:spAutoFit/>
          </a:bodyPr>
          <a:lstStyle/>
          <a:p>
            <a:pPr marL="285750" indent="-285750" algn="just">
              <a:buFont typeface="Arial" panose="020B0604020202020204" pitchFamily="34" charset="0"/>
              <a:buChar char="•"/>
            </a:pPr>
            <a:r>
              <a:rPr lang="en-US" dirty="0">
                <a:effectLst/>
                <a:latin typeface="Times New Roman" panose="02020603050405020304" pitchFamily="18" charset="0"/>
                <a:ea typeface="Times New Roman" panose="02020603050405020304" pitchFamily="18" charset="0"/>
              </a:rPr>
              <a:t>In the context of society and culture, the theory which is subject to views society as a complex system working together, promoting stability and solidarity, is known as functionalism theory. </a:t>
            </a:r>
          </a:p>
        </p:txBody>
      </p:sp>
      <p:sp>
        <p:nvSpPr>
          <p:cNvPr id="4" name="Rectangle 3"/>
          <p:cNvSpPr/>
          <p:nvPr/>
        </p:nvSpPr>
        <p:spPr>
          <a:xfrm>
            <a:off x="192831" y="3674588"/>
            <a:ext cx="6096000" cy="923330"/>
          </a:xfrm>
          <a:prstGeom prst="rect">
            <a:avLst/>
          </a:prstGeom>
        </p:spPr>
        <p:txBody>
          <a:bodyPr>
            <a:spAutoFit/>
          </a:bodyPr>
          <a:lstStyle/>
          <a:p>
            <a:pPr marL="285750" indent="-285750" algn="just">
              <a:buFont typeface="Arial" panose="020B0604020202020204" pitchFamily="34" charset="0"/>
              <a:buChar char="•"/>
            </a:pPr>
            <a:r>
              <a:rPr lang="en-US" dirty="0">
                <a:effectLst/>
                <a:latin typeface="Times New Roman" panose="02020603050405020304" pitchFamily="18" charset="0"/>
                <a:ea typeface="Times New Roman" panose="02020603050405020304" pitchFamily="18" charset="0"/>
              </a:rPr>
              <a:t>Interconnectedness and effective suitability of the societal equilibrium are the core aspects and concepts, such that disruptions occur and restoration of stability takes place too. </a:t>
            </a:r>
          </a:p>
        </p:txBody>
      </p:sp>
      <p:sp>
        <p:nvSpPr>
          <p:cNvPr id="5" name="Rectangle 4"/>
          <p:cNvSpPr/>
          <p:nvPr/>
        </p:nvSpPr>
        <p:spPr>
          <a:xfrm>
            <a:off x="192832" y="5756932"/>
            <a:ext cx="8167396" cy="923330"/>
          </a:xfrm>
          <a:prstGeom prst="rect">
            <a:avLst/>
          </a:prstGeom>
        </p:spPr>
        <p:txBody>
          <a:bodyPr wrap="square">
            <a:spAutoFit/>
          </a:bodyPr>
          <a:lstStyle/>
          <a:p>
            <a:pPr marL="285750" indent="-285750" algn="just">
              <a:buFont typeface="Arial" panose="020B0604020202020204" pitchFamily="34" charset="0"/>
              <a:buChar char="•"/>
            </a:pPr>
            <a:r>
              <a:rPr lang="en-US" dirty="0">
                <a:effectLst/>
                <a:latin typeface="Times New Roman" panose="02020603050405020304" pitchFamily="18" charset="0"/>
                <a:ea typeface="Times New Roman" panose="02020603050405020304" pitchFamily="18" charset="0"/>
              </a:rPr>
              <a:t>Through the optimised implementation of this particular theory, the management of the </a:t>
            </a:r>
            <a:r>
              <a:rPr lang="en-US" dirty="0" err="1">
                <a:effectLst/>
                <a:latin typeface="Times New Roman" panose="02020603050405020304" pitchFamily="18" charset="0"/>
                <a:ea typeface="Times New Roman" panose="02020603050405020304" pitchFamily="18" charset="0"/>
              </a:rPr>
              <a:t>organisation</a:t>
            </a:r>
            <a:r>
              <a:rPr lang="en-US" dirty="0">
                <a:effectLst/>
                <a:latin typeface="Times New Roman" panose="02020603050405020304" pitchFamily="18" charset="0"/>
                <a:ea typeface="Times New Roman" panose="02020603050405020304" pitchFamily="18" charset="0"/>
              </a:rPr>
              <a:t> will be subject to increased efficiency and will identify the factors boosting teamwork and collaboration.</a:t>
            </a:r>
          </a:p>
        </p:txBody>
      </p:sp>
      <p:sp>
        <p:nvSpPr>
          <p:cNvPr id="6" name="Rectangle 5"/>
          <p:cNvSpPr/>
          <p:nvPr/>
        </p:nvSpPr>
        <p:spPr>
          <a:xfrm>
            <a:off x="10058401" y="5779170"/>
            <a:ext cx="1093826" cy="276999"/>
          </a:xfrm>
          <a:prstGeom prst="rect">
            <a:avLst/>
          </a:prstGeom>
        </p:spPr>
        <p:txBody>
          <a:bodyPr wrap="none">
            <a:spAutoFit/>
          </a:bodyPr>
          <a:lstStyle/>
          <a:p>
            <a:r>
              <a:rPr lang="en-US" sz="1200" dirty="0">
                <a:effectLst/>
                <a:latin typeface="Times New Roman" panose="02020603050405020304" pitchFamily="18" charset="0"/>
                <a:ea typeface="Times New Roman" panose="02020603050405020304" pitchFamily="18" charset="0"/>
              </a:rPr>
              <a:t>(Harper, 2021)</a:t>
            </a:r>
            <a:endParaRPr lang="en-US" sz="1200" dirty="0"/>
          </a:p>
        </p:txBody>
      </p:sp>
      <p:pic>
        <p:nvPicPr>
          <p:cNvPr id="7" name="Picture 6"/>
          <p:cNvPicPr>
            <a:picLocks noChangeAspect="1"/>
          </p:cNvPicPr>
          <p:nvPr/>
        </p:nvPicPr>
        <p:blipFill rotWithShape="1">
          <a:blip r:embed="rId3"/>
          <a:srcRect t="9060"/>
          <a:stretch/>
        </p:blipFill>
        <p:spPr>
          <a:xfrm>
            <a:off x="6563773" y="2771022"/>
            <a:ext cx="5477306" cy="2752700"/>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39359164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a:spLocks noGrp="1"/>
          </p:cNvSpPr>
          <p:nvPr>
            <p:ph type="title"/>
          </p:nvPr>
        </p:nvSpPr>
        <p:spPr/>
        <p:txBody>
          <a:bodyPr>
            <a:normAutofit/>
          </a:bodyPr>
          <a:lstStyle/>
          <a:p>
            <a:r>
              <a:rPr lang="en-US" sz="3600" b="1" dirty="0">
                <a:latin typeface="Times New Roman" panose="02020603050405020304" pitchFamily="18" charset="0"/>
                <a:cs typeface="Times New Roman" panose="02020603050405020304" pitchFamily="18" charset="0"/>
              </a:rPr>
              <a:t>Contd…</a:t>
            </a:r>
          </a:p>
        </p:txBody>
      </p:sp>
      <p:sp>
        <p:nvSpPr>
          <p:cNvPr id="4" name="Rectangle 3"/>
          <p:cNvSpPr/>
          <p:nvPr/>
        </p:nvSpPr>
        <p:spPr>
          <a:xfrm>
            <a:off x="2705878" y="1614805"/>
            <a:ext cx="8920065" cy="646331"/>
          </a:xfrm>
          <a:prstGeom prst="rect">
            <a:avLst/>
          </a:prstGeom>
        </p:spPr>
        <p:txBody>
          <a:bodyPr wrap="square">
            <a:spAutoFit/>
          </a:bodyPr>
          <a:lstStyle/>
          <a:p>
            <a:pPr marL="285750" indent="-285750" algn="just">
              <a:buFont typeface="Arial" panose="020B0604020202020204" pitchFamily="34" charset="0"/>
              <a:buChar char="•"/>
            </a:pPr>
            <a:r>
              <a:rPr lang="en-US" dirty="0">
                <a:effectLst/>
                <a:latin typeface="Times New Roman" panose="02020603050405020304" pitchFamily="18" charset="0"/>
                <a:ea typeface="Times New Roman" panose="02020603050405020304" pitchFamily="18" charset="0"/>
              </a:rPr>
              <a:t>The framework which is responsible for studying the way different parts of a whole interact and influence the respective individuals is called the systems theory.</a:t>
            </a:r>
          </a:p>
        </p:txBody>
      </p:sp>
      <p:sp>
        <p:nvSpPr>
          <p:cNvPr id="5" name="Rectangle 4"/>
          <p:cNvSpPr/>
          <p:nvPr/>
        </p:nvSpPr>
        <p:spPr>
          <a:xfrm>
            <a:off x="5847183" y="3328626"/>
            <a:ext cx="6096000" cy="923330"/>
          </a:xfrm>
          <a:prstGeom prst="rect">
            <a:avLst/>
          </a:prstGeom>
        </p:spPr>
        <p:txBody>
          <a:bodyPr>
            <a:spAutoFit/>
          </a:bodyPr>
          <a:lstStyle/>
          <a:p>
            <a:pPr marL="285750" indent="-285750" algn="just">
              <a:buFont typeface="Arial" panose="020B0604020202020204" pitchFamily="34" charset="0"/>
              <a:buChar char="•"/>
            </a:pPr>
            <a:r>
              <a:rPr lang="en-US" dirty="0">
                <a:effectLst/>
                <a:latin typeface="Times New Roman" panose="02020603050405020304" pitchFamily="18" charset="0"/>
                <a:ea typeface="Times New Roman" panose="02020603050405020304" pitchFamily="18" charset="0"/>
              </a:rPr>
              <a:t>A holistic view is made for gaining a better knowledge, disregarding the process of breaking down into individual components to be essential.</a:t>
            </a:r>
          </a:p>
        </p:txBody>
      </p:sp>
      <p:sp>
        <p:nvSpPr>
          <p:cNvPr id="6" name="Rectangle 5"/>
          <p:cNvSpPr/>
          <p:nvPr/>
        </p:nvSpPr>
        <p:spPr>
          <a:xfrm>
            <a:off x="4615543" y="5319446"/>
            <a:ext cx="7010400" cy="923330"/>
          </a:xfrm>
          <a:prstGeom prst="rect">
            <a:avLst/>
          </a:prstGeom>
        </p:spPr>
        <p:txBody>
          <a:bodyPr wrap="square">
            <a:spAutoFit/>
          </a:bodyPr>
          <a:lstStyle/>
          <a:p>
            <a:pPr marL="285750" indent="-285750" algn="just">
              <a:buFont typeface="Arial" panose="020B0604020202020204" pitchFamily="34" charset="0"/>
              <a:buChar char="•"/>
            </a:pPr>
            <a:r>
              <a:rPr lang="en-US" dirty="0">
                <a:effectLst/>
                <a:latin typeface="Times New Roman" panose="02020603050405020304" pitchFamily="18" charset="0"/>
                <a:ea typeface="Times New Roman" panose="02020603050405020304" pitchFamily="18" charset="0"/>
              </a:rPr>
              <a:t>Different aspects, such as the presentation of a holistic perspective, improved problem solving and enhanced communication and collaboration practices will be gained as well. </a:t>
            </a:r>
          </a:p>
        </p:txBody>
      </p:sp>
      <p:sp>
        <p:nvSpPr>
          <p:cNvPr id="7" name="Rectangle 6"/>
          <p:cNvSpPr/>
          <p:nvPr/>
        </p:nvSpPr>
        <p:spPr>
          <a:xfrm>
            <a:off x="1670979" y="5293997"/>
            <a:ext cx="2069797" cy="276999"/>
          </a:xfrm>
          <a:prstGeom prst="rect">
            <a:avLst/>
          </a:prstGeom>
        </p:spPr>
        <p:txBody>
          <a:bodyPr wrap="none">
            <a:spAutoFit/>
          </a:bodyPr>
          <a:lstStyle/>
          <a:p>
            <a:r>
              <a:rPr lang="en-US" sz="1200" dirty="0">
                <a:effectLst/>
                <a:latin typeface="Times New Roman" panose="02020603050405020304" pitchFamily="18" charset="0"/>
                <a:ea typeface="Times New Roman" panose="02020603050405020304" pitchFamily="18" charset="0"/>
              </a:rPr>
              <a:t>(</a:t>
            </a:r>
            <a:r>
              <a:rPr lang="en-US" sz="1200" dirty="0" err="1">
                <a:effectLst/>
                <a:latin typeface="Times New Roman" panose="02020603050405020304" pitchFamily="18" charset="0"/>
                <a:ea typeface="Times New Roman" panose="02020603050405020304" pitchFamily="18" charset="0"/>
              </a:rPr>
              <a:t>Paradza</a:t>
            </a:r>
            <a:r>
              <a:rPr lang="en-US" sz="1200" dirty="0">
                <a:effectLst/>
                <a:latin typeface="Times New Roman" panose="02020603050405020304" pitchFamily="18" charset="0"/>
                <a:ea typeface="Times New Roman" panose="02020603050405020304" pitchFamily="18" charset="0"/>
              </a:rPr>
              <a:t> and </a:t>
            </a:r>
            <a:r>
              <a:rPr lang="en-US" sz="1200" dirty="0" err="1">
                <a:effectLst/>
                <a:latin typeface="Times New Roman" panose="02020603050405020304" pitchFamily="18" charset="0"/>
                <a:ea typeface="Times New Roman" panose="02020603050405020304" pitchFamily="18" charset="0"/>
              </a:rPr>
              <a:t>Daramola</a:t>
            </a:r>
            <a:r>
              <a:rPr lang="en-US" sz="1200" dirty="0">
                <a:effectLst/>
                <a:latin typeface="Times New Roman" panose="02020603050405020304" pitchFamily="18" charset="0"/>
                <a:ea typeface="Times New Roman" panose="02020603050405020304" pitchFamily="18" charset="0"/>
              </a:rPr>
              <a:t>, 2021)</a:t>
            </a:r>
            <a:endParaRPr lang="en-US" sz="1200" dirty="0"/>
          </a:p>
        </p:txBody>
      </p:sp>
      <p:pic>
        <p:nvPicPr>
          <p:cNvPr id="8" name="Picture 7"/>
          <p:cNvPicPr>
            <a:picLocks noChangeAspect="1"/>
          </p:cNvPicPr>
          <p:nvPr/>
        </p:nvPicPr>
        <p:blipFill>
          <a:blip r:embed="rId3"/>
          <a:stretch>
            <a:fillRect/>
          </a:stretch>
        </p:blipFill>
        <p:spPr>
          <a:xfrm>
            <a:off x="187875" y="2533288"/>
            <a:ext cx="5354509" cy="2518882"/>
          </a:xfrm>
          <a:prstGeom prst="snip2DiagRect">
            <a:avLst/>
          </a:prstGeom>
          <a:solidFill>
            <a:srgbClr val="FFFFFF">
              <a:shade val="85000"/>
            </a:srgbClr>
          </a:solidFill>
          <a:ln w="88900" cap="sq">
            <a:solidFill>
              <a:schemeClr val="bg2"/>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5145597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b="1" dirty="0">
                <a:latin typeface="Times New Roman" panose="02020603050405020304" pitchFamily="18" charset="0"/>
                <a:cs typeface="Times New Roman" panose="02020603050405020304" pitchFamily="18" charset="0"/>
              </a:rPr>
              <a:t>Cultural elements based on the Chinese to overcome</a:t>
            </a:r>
          </a:p>
        </p:txBody>
      </p:sp>
      <p:sp>
        <p:nvSpPr>
          <p:cNvPr id="4" name="TextBox 3">
            <a:extLst>
              <a:ext uri="{FF2B5EF4-FFF2-40B4-BE49-F238E27FC236}">
                <a16:creationId xmlns:a16="http://schemas.microsoft.com/office/drawing/2014/main" id="{BDF9FC86-1C42-61A3-CCBF-75AE66C8E6DC}"/>
              </a:ext>
            </a:extLst>
          </p:cNvPr>
          <p:cNvSpPr txBox="1"/>
          <p:nvPr/>
        </p:nvSpPr>
        <p:spPr>
          <a:xfrm>
            <a:off x="944880" y="1319226"/>
            <a:ext cx="6096000" cy="561949"/>
          </a:xfrm>
          <a:prstGeom prst="rect">
            <a:avLst/>
          </a:prstGeom>
          <a:noFill/>
        </p:spPr>
        <p:txBody>
          <a:bodyPr wrap="square">
            <a:spAutoFit/>
          </a:bodyPr>
          <a:lstStyle/>
          <a:p>
            <a:pPr algn="just">
              <a:lnSpc>
                <a:spcPct val="200000"/>
              </a:lnSpc>
              <a:buNone/>
            </a:pPr>
            <a:r>
              <a:rPr lang="en-GB" sz="1800" b="1" i="1" dirty="0">
                <a:effectLst/>
                <a:latin typeface="Times New Roman" panose="02020603050405020304" pitchFamily="18" charset="0"/>
                <a:ea typeface="Times New Roman" panose="02020603050405020304" pitchFamily="18" charset="0"/>
              </a:rPr>
              <a:t>Relationship-Building</a:t>
            </a:r>
            <a:endParaRPr lang="en-IN" sz="1800" dirty="0">
              <a:effectLst/>
              <a:latin typeface="Times New Roman" panose="02020603050405020304" pitchFamily="18" charset="0"/>
              <a:ea typeface="Times New Roman" panose="02020603050405020304" pitchFamily="18" charset="0"/>
            </a:endParaRPr>
          </a:p>
        </p:txBody>
      </p:sp>
      <p:sp>
        <p:nvSpPr>
          <p:cNvPr id="6" name="TextBox 5">
            <a:extLst>
              <a:ext uri="{FF2B5EF4-FFF2-40B4-BE49-F238E27FC236}">
                <a16:creationId xmlns:a16="http://schemas.microsoft.com/office/drawing/2014/main" id="{7A385D7B-37D6-3FD3-6CAD-EA9787B76712}"/>
              </a:ext>
            </a:extLst>
          </p:cNvPr>
          <p:cNvSpPr txBox="1"/>
          <p:nvPr/>
        </p:nvSpPr>
        <p:spPr>
          <a:xfrm>
            <a:off x="944880" y="2044624"/>
            <a:ext cx="10515600" cy="646331"/>
          </a:xfrm>
          <a:prstGeom prst="rect">
            <a:avLst/>
          </a:prstGeom>
          <a:noFill/>
        </p:spPr>
        <p:txBody>
          <a:bodyPr wrap="square">
            <a:spAutoFit/>
          </a:bodyPr>
          <a:lstStyle/>
          <a:p>
            <a:pPr marL="285750" indent="-285750" algn="just">
              <a:buFont typeface="Arial" panose="020B0604020202020204" pitchFamily="34" charset="0"/>
              <a:buChar char="•"/>
            </a:pPr>
            <a:r>
              <a:rPr lang="en-GB" sz="1800" kern="0" dirty="0">
                <a:effectLst/>
                <a:latin typeface="Times New Roman" panose="02020603050405020304" pitchFamily="18" charset="0"/>
                <a:ea typeface="Times New Roman" panose="02020603050405020304" pitchFamily="18" charset="0"/>
              </a:rPr>
              <a:t>One aspect of Chinese business culture that is quite unique is the Relationship-Building, the extensive stress on the establishment of long-term personal relationships prior to establishing any form of agreement. </a:t>
            </a:r>
            <a:endParaRPr lang="en-IN" dirty="0"/>
          </a:p>
        </p:txBody>
      </p:sp>
      <p:sp>
        <p:nvSpPr>
          <p:cNvPr id="8" name="TextBox 7">
            <a:extLst>
              <a:ext uri="{FF2B5EF4-FFF2-40B4-BE49-F238E27FC236}">
                <a16:creationId xmlns:a16="http://schemas.microsoft.com/office/drawing/2014/main" id="{F5DA39BA-05A3-57EC-B637-5FE665C232FB}"/>
              </a:ext>
            </a:extLst>
          </p:cNvPr>
          <p:cNvSpPr txBox="1"/>
          <p:nvPr/>
        </p:nvSpPr>
        <p:spPr>
          <a:xfrm>
            <a:off x="1066800" y="4020235"/>
            <a:ext cx="6096000" cy="646331"/>
          </a:xfrm>
          <a:prstGeom prst="rect">
            <a:avLst/>
          </a:prstGeom>
          <a:noFill/>
        </p:spPr>
        <p:txBody>
          <a:bodyPr wrap="square">
            <a:spAutoFit/>
          </a:bodyPr>
          <a:lstStyle/>
          <a:p>
            <a:pPr marL="285750" indent="-285750" algn="just">
              <a:buFont typeface="Arial" panose="020B0604020202020204" pitchFamily="34" charset="0"/>
              <a:buChar char="•"/>
            </a:pPr>
            <a:r>
              <a:rPr lang="en-GB" sz="1800" kern="0" dirty="0">
                <a:effectLst/>
                <a:latin typeface="Times New Roman" panose="02020603050405020304" pitchFamily="18" charset="0"/>
                <a:ea typeface="Times New Roman" panose="02020603050405020304" pitchFamily="18" charset="0"/>
              </a:rPr>
              <a:t>They plan that prospective associates would take their time in building harmony by frequently visiting each other.</a:t>
            </a:r>
            <a:endParaRPr lang="en-IN" dirty="0"/>
          </a:p>
        </p:txBody>
      </p:sp>
      <p:sp>
        <p:nvSpPr>
          <p:cNvPr id="10" name="TextBox 9">
            <a:extLst>
              <a:ext uri="{FF2B5EF4-FFF2-40B4-BE49-F238E27FC236}">
                <a16:creationId xmlns:a16="http://schemas.microsoft.com/office/drawing/2014/main" id="{977C6BD7-0664-C285-7F9D-A27B5EAF34E8}"/>
              </a:ext>
            </a:extLst>
          </p:cNvPr>
          <p:cNvSpPr txBox="1"/>
          <p:nvPr/>
        </p:nvSpPr>
        <p:spPr>
          <a:xfrm>
            <a:off x="5618480" y="5995846"/>
            <a:ext cx="6096000" cy="646331"/>
          </a:xfrm>
          <a:prstGeom prst="rect">
            <a:avLst/>
          </a:prstGeom>
          <a:noFill/>
        </p:spPr>
        <p:txBody>
          <a:bodyPr wrap="square">
            <a:spAutoFit/>
          </a:bodyPr>
          <a:lstStyle/>
          <a:p>
            <a:pPr marL="285750" indent="-285750" algn="just">
              <a:buFont typeface="Arial" panose="020B0604020202020204" pitchFamily="34" charset="0"/>
              <a:buChar char="•"/>
            </a:pPr>
            <a:r>
              <a:rPr lang="en-GB" sz="1800" kern="0" dirty="0">
                <a:effectLst/>
                <a:latin typeface="Times New Roman" panose="02020603050405020304" pitchFamily="18" charset="0"/>
                <a:ea typeface="Times New Roman" panose="02020603050405020304" pitchFamily="18" charset="0"/>
              </a:rPr>
              <a:t>Greggs can make a promise to keep visiting and participating in cultural activities. </a:t>
            </a:r>
            <a:endParaRPr lang="en-IN" dirty="0"/>
          </a:p>
        </p:txBody>
      </p:sp>
      <p:pic>
        <p:nvPicPr>
          <p:cNvPr id="2050" name="Picture 2" descr="What Type of Business Relationship Builder Are You? - The Galvanizing Group">
            <a:extLst>
              <a:ext uri="{FF2B5EF4-FFF2-40B4-BE49-F238E27FC236}">
                <a16:creationId xmlns:a16="http://schemas.microsoft.com/office/drawing/2014/main" id="{AD5EB903-A4C3-7352-FD8E-24B43D8B031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33398" y="2948672"/>
            <a:ext cx="3449002" cy="2740928"/>
          </a:xfrm>
          <a:prstGeom prst="rect">
            <a:avLst/>
          </a:prstGeom>
          <a:ln w="127000" cap="rnd">
            <a:solidFill>
              <a:srgbClr val="FFFFFF"/>
            </a:solidFill>
          </a:ln>
          <a:effectLst>
            <a:outerShdw blurRad="76200" dist="95250" dir="10500000" sx="97000" sy="23000" kx="900000" algn="br" rotWithShape="0">
              <a:srgbClr val="000000">
                <a:alpha val="20000"/>
              </a:srgbClr>
            </a:outerShdw>
          </a:effectLst>
          <a:scene3d>
            <a:camera prst="orthographicFront"/>
            <a:lightRig rig="twoPt" dir="t">
              <a:rot lat="0" lon="0" rev="7800000"/>
            </a:lightRig>
          </a:scene3d>
          <a:sp3d contourW="6350">
            <a:bevelT w="50800" h="16510"/>
            <a:contourClr>
              <a:srgbClr val="C0C0C0"/>
            </a:contourClr>
          </a:sp3d>
          <a:extLst>
            <a:ext uri="{909E8E84-426E-40DD-AFC4-6F175D3DCCD1}">
              <a14:hiddenFill xmlns:a14="http://schemas.microsoft.com/office/drawing/2010/main">
                <a:solidFill>
                  <a:srgbClr val="FFFFFF"/>
                </a:solidFill>
              </a14:hiddenFill>
            </a:ext>
          </a:extLst>
        </p:spPr>
      </p:pic>
      <p:sp>
        <p:nvSpPr>
          <p:cNvPr id="16" name="TextBox 15">
            <a:extLst>
              <a:ext uri="{FF2B5EF4-FFF2-40B4-BE49-F238E27FC236}">
                <a16:creationId xmlns:a16="http://schemas.microsoft.com/office/drawing/2014/main" id="{559C2309-49AF-F666-4EA2-A11BD62C2070}"/>
              </a:ext>
            </a:extLst>
          </p:cNvPr>
          <p:cNvSpPr txBox="1"/>
          <p:nvPr/>
        </p:nvSpPr>
        <p:spPr>
          <a:xfrm>
            <a:off x="9206982" y="5808817"/>
            <a:ext cx="1793810" cy="276999"/>
          </a:xfrm>
          <a:prstGeom prst="rect">
            <a:avLst/>
          </a:prstGeom>
          <a:noFill/>
        </p:spPr>
        <p:txBody>
          <a:bodyPr wrap="square">
            <a:spAutoFit/>
          </a:bodyPr>
          <a:lstStyle/>
          <a:p>
            <a:r>
              <a:rPr lang="en-GB" sz="1200" kern="0" dirty="0">
                <a:effectLst/>
                <a:latin typeface="Times New Roman" panose="02020603050405020304" pitchFamily="18" charset="0"/>
                <a:ea typeface="Times New Roman" panose="02020603050405020304" pitchFamily="18" charset="0"/>
              </a:rPr>
              <a:t> </a:t>
            </a:r>
            <a:r>
              <a:rPr lang="en-IN" sz="1200" kern="0" dirty="0">
                <a:effectLst/>
                <a:latin typeface="Times New Roman" panose="02020603050405020304" pitchFamily="18" charset="0"/>
                <a:ea typeface="Times New Roman" panose="02020603050405020304" pitchFamily="18" charset="0"/>
              </a:rPr>
              <a:t>(Bloomberg, 2025)</a:t>
            </a:r>
            <a:endParaRPr lang="en-IN" dirty="0"/>
          </a:p>
        </p:txBody>
      </p:sp>
    </p:spTree>
    <p:extLst>
      <p:ext uri="{BB962C8B-B14F-4D97-AF65-F5344CB8AC3E}">
        <p14:creationId xmlns:p14="http://schemas.microsoft.com/office/powerpoint/2010/main" val="17373131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5EA5E8-765C-0E7B-DCEA-BEFF728D400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194C172-0A5F-85AF-8A2C-C5C966BDAF60}"/>
              </a:ext>
            </a:extLst>
          </p:cNvPr>
          <p:cNvSpPr>
            <a:spLocks noGrp="1"/>
          </p:cNvSpPr>
          <p:nvPr>
            <p:ph type="title"/>
          </p:nvPr>
        </p:nvSpPr>
        <p:spPr/>
        <p:txBody>
          <a:bodyPr>
            <a:normAutofit/>
          </a:bodyPr>
          <a:lstStyle/>
          <a:p>
            <a:r>
              <a:rPr lang="en-US" sz="3600" b="1" dirty="0">
                <a:latin typeface="Times New Roman" panose="02020603050405020304" pitchFamily="18" charset="0"/>
                <a:cs typeface="Times New Roman" panose="02020603050405020304" pitchFamily="18" charset="0"/>
              </a:rPr>
              <a:t>Contd…</a:t>
            </a:r>
          </a:p>
        </p:txBody>
      </p:sp>
      <p:sp>
        <p:nvSpPr>
          <p:cNvPr id="4" name="TextBox 3">
            <a:extLst>
              <a:ext uri="{FF2B5EF4-FFF2-40B4-BE49-F238E27FC236}">
                <a16:creationId xmlns:a16="http://schemas.microsoft.com/office/drawing/2014/main" id="{C9DAB60F-869A-D770-ED5B-7CA4991565CF}"/>
              </a:ext>
            </a:extLst>
          </p:cNvPr>
          <p:cNvSpPr txBox="1"/>
          <p:nvPr/>
        </p:nvSpPr>
        <p:spPr>
          <a:xfrm>
            <a:off x="838200" y="1308576"/>
            <a:ext cx="9911080" cy="1200329"/>
          </a:xfrm>
          <a:prstGeom prst="rect">
            <a:avLst/>
          </a:prstGeom>
          <a:noFill/>
        </p:spPr>
        <p:txBody>
          <a:bodyPr wrap="square">
            <a:spAutoFit/>
          </a:bodyPr>
          <a:lstStyle/>
          <a:p>
            <a:pPr algn="just">
              <a:lnSpc>
                <a:spcPct val="200000"/>
              </a:lnSpc>
              <a:buNone/>
            </a:pPr>
            <a:r>
              <a:rPr lang="en-GB" sz="1800" b="1" i="1" dirty="0">
                <a:effectLst/>
                <a:latin typeface="Times New Roman" panose="02020603050405020304" pitchFamily="18" charset="0"/>
                <a:ea typeface="Times New Roman" panose="02020603050405020304" pitchFamily="18" charset="0"/>
              </a:rPr>
              <a:t>Indirect Communication </a:t>
            </a:r>
            <a:endParaRPr lang="en-IN" sz="1800" dirty="0">
              <a:effectLst/>
              <a:latin typeface="Times New Roman" panose="02020603050405020304" pitchFamily="18" charset="0"/>
              <a:ea typeface="Times New Roman" panose="02020603050405020304" pitchFamily="18" charset="0"/>
            </a:endParaRPr>
          </a:p>
          <a:p>
            <a:pPr marL="285750" indent="-285750" algn="just">
              <a:buFont typeface="Arial" panose="020B0604020202020204" pitchFamily="34" charset="0"/>
              <a:buChar char="•"/>
            </a:pPr>
            <a:r>
              <a:rPr lang="en-GB" sz="1800" kern="0" dirty="0">
                <a:effectLst/>
                <a:latin typeface="Times New Roman" panose="02020603050405020304" pitchFamily="18" charset="0"/>
                <a:ea typeface="Times New Roman" panose="02020603050405020304" pitchFamily="18" charset="0"/>
              </a:rPr>
              <a:t>Communication styles in Chinese culture tend to be indirect and a substantial amount of care is given to avoid embarrassment and face loss. </a:t>
            </a:r>
            <a:endParaRPr lang="en-IN" dirty="0"/>
          </a:p>
        </p:txBody>
      </p:sp>
      <p:sp>
        <p:nvSpPr>
          <p:cNvPr id="6" name="TextBox 5">
            <a:extLst>
              <a:ext uri="{FF2B5EF4-FFF2-40B4-BE49-F238E27FC236}">
                <a16:creationId xmlns:a16="http://schemas.microsoft.com/office/drawing/2014/main" id="{0B170FF9-B8B0-CC0A-28DE-1E060581B476}"/>
              </a:ext>
            </a:extLst>
          </p:cNvPr>
          <p:cNvSpPr txBox="1"/>
          <p:nvPr/>
        </p:nvSpPr>
        <p:spPr>
          <a:xfrm>
            <a:off x="5177791" y="3702765"/>
            <a:ext cx="6644640" cy="646331"/>
          </a:xfrm>
          <a:prstGeom prst="rect">
            <a:avLst/>
          </a:prstGeom>
          <a:noFill/>
        </p:spPr>
        <p:txBody>
          <a:bodyPr wrap="square">
            <a:spAutoFit/>
          </a:bodyPr>
          <a:lstStyle/>
          <a:p>
            <a:pPr marL="285750" indent="-285750" algn="just">
              <a:buFont typeface="Arial" panose="020B0604020202020204" pitchFamily="34" charset="0"/>
              <a:buChar char="•"/>
            </a:pPr>
            <a:r>
              <a:rPr lang="en-GB" sz="1800" kern="0" dirty="0">
                <a:effectLst/>
                <a:latin typeface="Times New Roman" panose="02020603050405020304" pitchFamily="18" charset="0"/>
                <a:ea typeface="Times New Roman" panose="02020603050405020304" pitchFamily="18" charset="0"/>
              </a:rPr>
              <a:t>Direct denials or negative responses are not common, rather discretion is in disguise which is always a form of reluctance. </a:t>
            </a:r>
            <a:endParaRPr lang="en-IN" dirty="0"/>
          </a:p>
        </p:txBody>
      </p:sp>
      <p:sp>
        <p:nvSpPr>
          <p:cNvPr id="10" name="TextBox 9">
            <a:extLst>
              <a:ext uri="{FF2B5EF4-FFF2-40B4-BE49-F238E27FC236}">
                <a16:creationId xmlns:a16="http://schemas.microsoft.com/office/drawing/2014/main" id="{D2AFBA69-5C4B-8688-20BE-2ADE75456F73}"/>
              </a:ext>
            </a:extLst>
          </p:cNvPr>
          <p:cNvSpPr txBox="1"/>
          <p:nvPr/>
        </p:nvSpPr>
        <p:spPr>
          <a:xfrm>
            <a:off x="853440" y="5268449"/>
            <a:ext cx="3850640" cy="561949"/>
          </a:xfrm>
          <a:prstGeom prst="rect">
            <a:avLst/>
          </a:prstGeom>
          <a:noFill/>
        </p:spPr>
        <p:txBody>
          <a:bodyPr wrap="square">
            <a:spAutoFit/>
          </a:bodyPr>
          <a:lstStyle/>
          <a:p>
            <a:pPr algn="just">
              <a:lnSpc>
                <a:spcPct val="200000"/>
              </a:lnSpc>
              <a:buNone/>
            </a:pPr>
            <a:r>
              <a:rPr lang="en-GB" sz="1800" b="1" i="1" dirty="0">
                <a:effectLst/>
                <a:latin typeface="Times New Roman" panose="02020603050405020304" pitchFamily="18" charset="0"/>
                <a:ea typeface="Times New Roman" panose="02020603050405020304" pitchFamily="18" charset="0"/>
              </a:rPr>
              <a:t>Hierarchy and Decision-Making Pace</a:t>
            </a:r>
            <a:endParaRPr lang="en-IN" sz="1800" dirty="0">
              <a:effectLst/>
              <a:latin typeface="Times New Roman" panose="02020603050405020304" pitchFamily="18" charset="0"/>
              <a:ea typeface="Times New Roman" panose="02020603050405020304" pitchFamily="18" charset="0"/>
            </a:endParaRPr>
          </a:p>
        </p:txBody>
      </p:sp>
      <p:sp>
        <p:nvSpPr>
          <p:cNvPr id="12" name="TextBox 11">
            <a:extLst>
              <a:ext uri="{FF2B5EF4-FFF2-40B4-BE49-F238E27FC236}">
                <a16:creationId xmlns:a16="http://schemas.microsoft.com/office/drawing/2014/main" id="{C5A1B110-4B10-0C22-B957-6B76222DB8D9}"/>
              </a:ext>
            </a:extLst>
          </p:cNvPr>
          <p:cNvSpPr txBox="1"/>
          <p:nvPr/>
        </p:nvSpPr>
        <p:spPr>
          <a:xfrm>
            <a:off x="845820" y="5954376"/>
            <a:ext cx="7716520" cy="646331"/>
          </a:xfrm>
          <a:prstGeom prst="rect">
            <a:avLst/>
          </a:prstGeom>
          <a:noFill/>
        </p:spPr>
        <p:txBody>
          <a:bodyPr wrap="square">
            <a:spAutoFit/>
          </a:bodyPr>
          <a:lstStyle/>
          <a:p>
            <a:pPr marL="285750" indent="-285750" algn="just">
              <a:buFont typeface="Arial" panose="020B0604020202020204" pitchFamily="34" charset="0"/>
              <a:buChar char="•"/>
            </a:pPr>
            <a:r>
              <a:rPr lang="en-GB" sz="1800" kern="0" dirty="0">
                <a:effectLst/>
                <a:latin typeface="Times New Roman" panose="02020603050405020304" pitchFamily="18" charset="0"/>
                <a:ea typeface="Times New Roman" panose="02020603050405020304" pitchFamily="18" charset="0"/>
              </a:rPr>
              <a:t>Chinese organisations tend to be hierarchical with all the decisions concentrated on the senior executive. </a:t>
            </a:r>
            <a:endParaRPr lang="en-IN" dirty="0"/>
          </a:p>
        </p:txBody>
      </p:sp>
      <p:pic>
        <p:nvPicPr>
          <p:cNvPr id="3074" name="Picture 2" descr="How necessary are corporate hierarchies?">
            <a:extLst>
              <a:ext uri="{FF2B5EF4-FFF2-40B4-BE49-F238E27FC236}">
                <a16:creationId xmlns:a16="http://schemas.microsoft.com/office/drawing/2014/main" id="{C0FF5EF3-5412-D1D3-2497-3CB8620C58F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3440" y="2508905"/>
            <a:ext cx="4324351" cy="2520295"/>
          </a:xfrm>
          <a:prstGeom prst="rect">
            <a:avLst/>
          </a:prstGeom>
          <a:noFill/>
          <a:extLst>
            <a:ext uri="{909E8E84-426E-40DD-AFC4-6F175D3DCCD1}">
              <a14:hiddenFill xmlns:a14="http://schemas.microsoft.com/office/drawing/2010/main">
                <a:solidFill>
                  <a:srgbClr val="FFFFFF"/>
                </a:solidFill>
              </a14:hiddenFill>
            </a:ext>
          </a:extLst>
        </p:spPr>
      </p:pic>
      <p:sp>
        <p:nvSpPr>
          <p:cNvPr id="16" name="TextBox 15">
            <a:extLst>
              <a:ext uri="{FF2B5EF4-FFF2-40B4-BE49-F238E27FC236}">
                <a16:creationId xmlns:a16="http://schemas.microsoft.com/office/drawing/2014/main" id="{9BD715BB-D930-CC9E-8337-6176DD6026D6}"/>
              </a:ext>
            </a:extLst>
          </p:cNvPr>
          <p:cNvSpPr txBox="1"/>
          <p:nvPr/>
        </p:nvSpPr>
        <p:spPr>
          <a:xfrm>
            <a:off x="2187964" y="5076289"/>
            <a:ext cx="1655302" cy="276999"/>
          </a:xfrm>
          <a:prstGeom prst="rect">
            <a:avLst/>
          </a:prstGeom>
          <a:noFill/>
        </p:spPr>
        <p:txBody>
          <a:bodyPr wrap="square">
            <a:spAutoFit/>
          </a:bodyPr>
          <a:lstStyle/>
          <a:p>
            <a:r>
              <a:rPr lang="en-GB" sz="1200" kern="0" dirty="0">
                <a:effectLst/>
                <a:latin typeface="Times New Roman" panose="02020603050405020304" pitchFamily="18" charset="0"/>
                <a:ea typeface="Times New Roman" panose="02020603050405020304" pitchFamily="18" charset="0"/>
              </a:rPr>
              <a:t> </a:t>
            </a:r>
            <a:r>
              <a:rPr lang="en-IN" sz="1200" kern="0" dirty="0">
                <a:effectLst/>
                <a:latin typeface="Times New Roman" panose="02020603050405020304" pitchFamily="18" charset="0"/>
                <a:ea typeface="Times New Roman" panose="02020603050405020304" pitchFamily="18" charset="0"/>
              </a:rPr>
              <a:t>(Warburton, 2025)</a:t>
            </a:r>
            <a:endParaRPr lang="en-IN" dirty="0"/>
          </a:p>
        </p:txBody>
      </p:sp>
    </p:spTree>
    <p:extLst>
      <p:ext uri="{BB962C8B-B14F-4D97-AF65-F5344CB8AC3E}">
        <p14:creationId xmlns:p14="http://schemas.microsoft.com/office/powerpoint/2010/main" val="2333568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8D1C48-8790-0BD7-5A37-F988B0A2BE6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6E8F1E8-506B-C8F4-D755-CE76AC22AEE5}"/>
              </a:ext>
            </a:extLst>
          </p:cNvPr>
          <p:cNvSpPr>
            <a:spLocks noGrp="1"/>
          </p:cNvSpPr>
          <p:nvPr>
            <p:ph type="title"/>
          </p:nvPr>
        </p:nvSpPr>
        <p:spPr/>
        <p:txBody>
          <a:bodyPr>
            <a:normAutofit/>
          </a:bodyPr>
          <a:lstStyle/>
          <a:p>
            <a:r>
              <a:rPr lang="en-US" sz="3600" b="1" dirty="0">
                <a:latin typeface="Times New Roman" panose="02020603050405020304" pitchFamily="18" charset="0"/>
                <a:cs typeface="Times New Roman" panose="02020603050405020304" pitchFamily="18" charset="0"/>
              </a:rPr>
              <a:t>Negotiation strategies for a successful deal</a:t>
            </a:r>
          </a:p>
        </p:txBody>
      </p:sp>
      <p:sp>
        <p:nvSpPr>
          <p:cNvPr id="4" name="TextBox 3">
            <a:extLst>
              <a:ext uri="{FF2B5EF4-FFF2-40B4-BE49-F238E27FC236}">
                <a16:creationId xmlns:a16="http://schemas.microsoft.com/office/drawing/2014/main" id="{A7FFEF08-E92A-500E-FBA8-036D75484E04}"/>
              </a:ext>
            </a:extLst>
          </p:cNvPr>
          <p:cNvSpPr txBox="1"/>
          <p:nvPr/>
        </p:nvSpPr>
        <p:spPr>
          <a:xfrm>
            <a:off x="914400" y="1409713"/>
            <a:ext cx="6096000" cy="561949"/>
          </a:xfrm>
          <a:prstGeom prst="rect">
            <a:avLst/>
          </a:prstGeom>
          <a:noFill/>
        </p:spPr>
        <p:txBody>
          <a:bodyPr wrap="square">
            <a:spAutoFit/>
          </a:bodyPr>
          <a:lstStyle/>
          <a:p>
            <a:pPr algn="just">
              <a:lnSpc>
                <a:spcPct val="200000"/>
              </a:lnSpc>
              <a:buNone/>
            </a:pPr>
            <a:r>
              <a:rPr lang="en-GB" sz="1800" b="1" i="1" dirty="0">
                <a:effectLst/>
                <a:latin typeface="Times New Roman" panose="02020603050405020304" pitchFamily="18" charset="0"/>
                <a:ea typeface="Times New Roman" panose="02020603050405020304" pitchFamily="18" charset="0"/>
              </a:rPr>
              <a:t>Mutual Long-Term Value</a:t>
            </a:r>
            <a:endParaRPr lang="en-IN" sz="1800" dirty="0">
              <a:effectLst/>
              <a:latin typeface="Times New Roman" panose="02020603050405020304" pitchFamily="18" charset="0"/>
              <a:ea typeface="Times New Roman" panose="02020603050405020304" pitchFamily="18" charset="0"/>
            </a:endParaRPr>
          </a:p>
        </p:txBody>
      </p:sp>
      <p:sp>
        <p:nvSpPr>
          <p:cNvPr id="6" name="TextBox 5">
            <a:extLst>
              <a:ext uri="{FF2B5EF4-FFF2-40B4-BE49-F238E27FC236}">
                <a16:creationId xmlns:a16="http://schemas.microsoft.com/office/drawing/2014/main" id="{C8607C06-77DC-EAB8-8F72-00B56F3D745F}"/>
              </a:ext>
            </a:extLst>
          </p:cNvPr>
          <p:cNvSpPr txBox="1"/>
          <p:nvPr/>
        </p:nvSpPr>
        <p:spPr>
          <a:xfrm>
            <a:off x="914400" y="2273611"/>
            <a:ext cx="9956800" cy="646331"/>
          </a:xfrm>
          <a:prstGeom prst="rect">
            <a:avLst/>
          </a:prstGeom>
          <a:noFill/>
        </p:spPr>
        <p:txBody>
          <a:bodyPr wrap="square">
            <a:spAutoFit/>
          </a:bodyPr>
          <a:lstStyle/>
          <a:p>
            <a:pPr marL="285750" indent="-285750" algn="just">
              <a:buFont typeface="Arial" panose="020B0604020202020204" pitchFamily="34" charset="0"/>
              <a:buChar char="•"/>
            </a:pPr>
            <a:r>
              <a:rPr lang="en-GB" sz="1800" kern="0" dirty="0">
                <a:effectLst/>
                <a:latin typeface="Times New Roman" panose="02020603050405020304" pitchFamily="18" charset="0"/>
                <a:ea typeface="Times New Roman" panose="02020603050405020304" pitchFamily="18" charset="0"/>
              </a:rPr>
              <a:t>A profitable negotiation plan between Greggs and the Chinese partner should focus on a long mutually beneficial situation rather than a short monetary benefit. </a:t>
            </a:r>
            <a:endParaRPr lang="en-IN" dirty="0"/>
          </a:p>
        </p:txBody>
      </p:sp>
      <p:sp>
        <p:nvSpPr>
          <p:cNvPr id="8" name="TextBox 7">
            <a:extLst>
              <a:ext uri="{FF2B5EF4-FFF2-40B4-BE49-F238E27FC236}">
                <a16:creationId xmlns:a16="http://schemas.microsoft.com/office/drawing/2014/main" id="{BDC823E1-1257-BA1B-A158-A1243A46EE58}"/>
              </a:ext>
            </a:extLst>
          </p:cNvPr>
          <p:cNvSpPr txBox="1"/>
          <p:nvPr/>
        </p:nvSpPr>
        <p:spPr>
          <a:xfrm>
            <a:off x="838200" y="3938059"/>
            <a:ext cx="6954520" cy="923330"/>
          </a:xfrm>
          <a:prstGeom prst="rect">
            <a:avLst/>
          </a:prstGeom>
          <a:noFill/>
        </p:spPr>
        <p:txBody>
          <a:bodyPr wrap="square">
            <a:spAutoFit/>
          </a:bodyPr>
          <a:lstStyle/>
          <a:p>
            <a:pPr marL="285750" indent="-285750" algn="just">
              <a:buFont typeface="Arial" panose="020B0604020202020204" pitchFamily="34" charset="0"/>
              <a:buChar char="•"/>
            </a:pPr>
            <a:r>
              <a:rPr lang="en-GB" sz="1800" kern="0" dirty="0">
                <a:effectLst/>
                <a:latin typeface="Times New Roman" panose="02020603050405020304" pitchFamily="18" charset="0"/>
                <a:ea typeface="Times New Roman" panose="02020603050405020304" pitchFamily="18" charset="0"/>
              </a:rPr>
              <a:t>This involves the description of common investment projects, transfer of technology as well as the development of brands providing mutual gains. </a:t>
            </a:r>
            <a:endParaRPr lang="en-IN" dirty="0"/>
          </a:p>
        </p:txBody>
      </p:sp>
      <p:sp>
        <p:nvSpPr>
          <p:cNvPr id="10" name="TextBox 9">
            <a:extLst>
              <a:ext uri="{FF2B5EF4-FFF2-40B4-BE49-F238E27FC236}">
                <a16:creationId xmlns:a16="http://schemas.microsoft.com/office/drawing/2014/main" id="{ADBB753D-EA54-5213-3BB0-A3E12829E3E2}"/>
              </a:ext>
            </a:extLst>
          </p:cNvPr>
          <p:cNvSpPr txBox="1"/>
          <p:nvPr/>
        </p:nvSpPr>
        <p:spPr>
          <a:xfrm>
            <a:off x="3749040" y="5904456"/>
            <a:ext cx="8199120" cy="923330"/>
          </a:xfrm>
          <a:prstGeom prst="rect">
            <a:avLst/>
          </a:prstGeom>
          <a:noFill/>
        </p:spPr>
        <p:txBody>
          <a:bodyPr wrap="square">
            <a:spAutoFit/>
          </a:bodyPr>
          <a:lstStyle/>
          <a:p>
            <a:pPr marL="285750" indent="-285750" algn="just">
              <a:buFont typeface="Arial" panose="020B0604020202020204" pitchFamily="34" charset="0"/>
              <a:buChar char="•"/>
            </a:pPr>
            <a:r>
              <a:rPr lang="en-GB" sz="1800" kern="0" dirty="0">
                <a:effectLst/>
                <a:latin typeface="Times New Roman" panose="02020603050405020304" pitchFamily="18" charset="0"/>
                <a:ea typeface="Times New Roman" panose="02020603050405020304" pitchFamily="18" charset="0"/>
              </a:rPr>
              <a:t>Greggs will prove a desire to form a long-lasting trust-based partnership by introducing the proposals that emphasise mutual benefit and sustainable development. </a:t>
            </a:r>
            <a:endParaRPr lang="en-IN" dirty="0"/>
          </a:p>
        </p:txBody>
      </p:sp>
      <p:pic>
        <p:nvPicPr>
          <p:cNvPr id="4098" name="Picture 2" descr="Top Negotiation Strategies: Succeed with Strategic Communication">
            <a:extLst>
              <a:ext uri="{FF2B5EF4-FFF2-40B4-BE49-F238E27FC236}">
                <a16:creationId xmlns:a16="http://schemas.microsoft.com/office/drawing/2014/main" id="{27F68B25-6F62-67B6-E48D-B48826D3FA82}"/>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924800" y="2783840"/>
            <a:ext cx="4023360" cy="2559050"/>
          </a:xfrm>
          <a:prstGeom prst="rect">
            <a:avLst/>
          </a:prstGeom>
          <a:noFill/>
          <a:extLst>
            <a:ext uri="{909E8E84-426E-40DD-AFC4-6F175D3DCCD1}">
              <a14:hiddenFill xmlns:a14="http://schemas.microsoft.com/office/drawing/2010/main">
                <a:solidFill>
                  <a:srgbClr val="FFFFFF"/>
                </a:solidFill>
              </a14:hiddenFill>
            </a:ext>
          </a:extLst>
        </p:spPr>
      </p:pic>
      <p:sp>
        <p:nvSpPr>
          <p:cNvPr id="16" name="TextBox 15">
            <a:extLst>
              <a:ext uri="{FF2B5EF4-FFF2-40B4-BE49-F238E27FC236}">
                <a16:creationId xmlns:a16="http://schemas.microsoft.com/office/drawing/2014/main" id="{F1A79AE6-A3EB-E110-0797-C97F87BD40C4}"/>
              </a:ext>
            </a:extLst>
          </p:cNvPr>
          <p:cNvSpPr txBox="1"/>
          <p:nvPr/>
        </p:nvSpPr>
        <p:spPr>
          <a:xfrm>
            <a:off x="9282664" y="5346673"/>
            <a:ext cx="1588536" cy="276999"/>
          </a:xfrm>
          <a:prstGeom prst="rect">
            <a:avLst/>
          </a:prstGeom>
          <a:noFill/>
        </p:spPr>
        <p:txBody>
          <a:bodyPr wrap="square">
            <a:spAutoFit/>
          </a:bodyPr>
          <a:lstStyle/>
          <a:p>
            <a:r>
              <a:rPr lang="en-GB" sz="1200" kern="0" dirty="0">
                <a:effectLst/>
                <a:latin typeface="Times New Roman" panose="02020603050405020304" pitchFamily="18" charset="0"/>
                <a:ea typeface="Times New Roman" panose="02020603050405020304" pitchFamily="18" charset="0"/>
              </a:rPr>
              <a:t> </a:t>
            </a:r>
            <a:r>
              <a:rPr lang="en-IN" sz="1200" kern="0" dirty="0">
                <a:effectLst/>
                <a:latin typeface="Times New Roman" panose="02020603050405020304" pitchFamily="18" charset="0"/>
                <a:ea typeface="Times New Roman" panose="02020603050405020304" pitchFamily="18" charset="0"/>
              </a:rPr>
              <a:t>(Cerminaro, 2025)</a:t>
            </a:r>
            <a:endParaRPr lang="en-IN" dirty="0"/>
          </a:p>
        </p:txBody>
      </p:sp>
    </p:spTree>
    <p:extLst>
      <p:ext uri="{BB962C8B-B14F-4D97-AF65-F5344CB8AC3E}">
        <p14:creationId xmlns:p14="http://schemas.microsoft.com/office/powerpoint/2010/main" val="39266568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b="1" dirty="0">
                <a:latin typeface="Times New Roman" panose="02020603050405020304" pitchFamily="18" charset="0"/>
                <a:cs typeface="Times New Roman" panose="02020603050405020304" pitchFamily="18" charset="0"/>
              </a:rPr>
              <a:t>Contd…</a:t>
            </a:r>
          </a:p>
        </p:txBody>
      </p:sp>
      <p:sp>
        <p:nvSpPr>
          <p:cNvPr id="4" name="TextBox 3">
            <a:extLst>
              <a:ext uri="{FF2B5EF4-FFF2-40B4-BE49-F238E27FC236}">
                <a16:creationId xmlns:a16="http://schemas.microsoft.com/office/drawing/2014/main" id="{AA1B2E31-FF3F-F45B-266B-9E658A3FE592}"/>
              </a:ext>
            </a:extLst>
          </p:cNvPr>
          <p:cNvSpPr txBox="1"/>
          <p:nvPr/>
        </p:nvSpPr>
        <p:spPr>
          <a:xfrm>
            <a:off x="838200" y="1309066"/>
            <a:ext cx="6096000" cy="561949"/>
          </a:xfrm>
          <a:prstGeom prst="rect">
            <a:avLst/>
          </a:prstGeom>
          <a:noFill/>
        </p:spPr>
        <p:txBody>
          <a:bodyPr wrap="square">
            <a:spAutoFit/>
          </a:bodyPr>
          <a:lstStyle/>
          <a:p>
            <a:pPr algn="just">
              <a:lnSpc>
                <a:spcPct val="200000"/>
              </a:lnSpc>
              <a:buNone/>
            </a:pPr>
            <a:r>
              <a:rPr lang="en-GB" sz="1800" b="1" i="1" dirty="0">
                <a:effectLst/>
                <a:latin typeface="Times New Roman" panose="02020603050405020304" pitchFamily="18" charset="0"/>
                <a:ea typeface="Times New Roman" panose="02020603050405020304" pitchFamily="18" charset="0"/>
              </a:rPr>
              <a:t>Building Flexibility and Patience into the Process</a:t>
            </a:r>
            <a:endParaRPr lang="en-IN" sz="1800" dirty="0">
              <a:effectLst/>
              <a:latin typeface="Times New Roman" panose="02020603050405020304" pitchFamily="18" charset="0"/>
              <a:ea typeface="Times New Roman" panose="02020603050405020304" pitchFamily="18" charset="0"/>
            </a:endParaRPr>
          </a:p>
        </p:txBody>
      </p:sp>
      <p:sp>
        <p:nvSpPr>
          <p:cNvPr id="6" name="TextBox 5">
            <a:extLst>
              <a:ext uri="{FF2B5EF4-FFF2-40B4-BE49-F238E27FC236}">
                <a16:creationId xmlns:a16="http://schemas.microsoft.com/office/drawing/2014/main" id="{CAB7C011-4025-0C5C-9CCE-F656B1101652}"/>
              </a:ext>
            </a:extLst>
          </p:cNvPr>
          <p:cNvSpPr txBox="1"/>
          <p:nvPr/>
        </p:nvSpPr>
        <p:spPr>
          <a:xfrm>
            <a:off x="6131560" y="4688989"/>
            <a:ext cx="5730240" cy="561949"/>
          </a:xfrm>
          <a:prstGeom prst="rect">
            <a:avLst/>
          </a:prstGeom>
          <a:noFill/>
        </p:spPr>
        <p:txBody>
          <a:bodyPr wrap="square">
            <a:spAutoFit/>
          </a:bodyPr>
          <a:lstStyle/>
          <a:p>
            <a:pPr algn="just">
              <a:lnSpc>
                <a:spcPct val="200000"/>
              </a:lnSpc>
              <a:buNone/>
            </a:pPr>
            <a:r>
              <a:rPr lang="en-GB" sz="1800" b="1" i="1" dirty="0">
                <a:effectLst/>
                <a:latin typeface="Times New Roman" panose="02020603050405020304" pitchFamily="18" charset="0"/>
                <a:ea typeface="Times New Roman" panose="02020603050405020304" pitchFamily="18" charset="0"/>
              </a:rPr>
              <a:t>Leveraging Local Expertise and Cultural Intermediaries</a:t>
            </a:r>
            <a:endParaRPr lang="en-IN" sz="1800" dirty="0">
              <a:effectLst/>
              <a:latin typeface="Times New Roman" panose="02020603050405020304" pitchFamily="18" charset="0"/>
              <a:ea typeface="Times New Roman" panose="02020603050405020304" pitchFamily="18" charset="0"/>
            </a:endParaRPr>
          </a:p>
        </p:txBody>
      </p:sp>
      <p:sp>
        <p:nvSpPr>
          <p:cNvPr id="8" name="TextBox 7">
            <a:extLst>
              <a:ext uri="{FF2B5EF4-FFF2-40B4-BE49-F238E27FC236}">
                <a16:creationId xmlns:a16="http://schemas.microsoft.com/office/drawing/2014/main" id="{10C58604-E495-BF4C-1084-56346DDEFE8B}"/>
              </a:ext>
            </a:extLst>
          </p:cNvPr>
          <p:cNvSpPr txBox="1"/>
          <p:nvPr/>
        </p:nvSpPr>
        <p:spPr>
          <a:xfrm>
            <a:off x="838200" y="2361628"/>
            <a:ext cx="6548120" cy="646331"/>
          </a:xfrm>
          <a:prstGeom prst="rect">
            <a:avLst/>
          </a:prstGeom>
          <a:noFill/>
        </p:spPr>
        <p:txBody>
          <a:bodyPr wrap="square">
            <a:spAutoFit/>
          </a:bodyPr>
          <a:lstStyle/>
          <a:p>
            <a:pPr marL="285750" indent="-285750" algn="just">
              <a:buFont typeface="Arial" panose="020B0604020202020204" pitchFamily="34" charset="0"/>
              <a:buChar char="•"/>
            </a:pPr>
            <a:r>
              <a:rPr lang="en-GB" sz="1800" kern="0" dirty="0">
                <a:effectLst/>
                <a:latin typeface="Times New Roman" panose="02020603050405020304" pitchFamily="18" charset="0"/>
                <a:ea typeface="Times New Roman" panose="02020603050405020304" pitchFamily="18" charset="0"/>
              </a:rPr>
              <a:t>The other important negotiation approach is being soft and tolerant. </a:t>
            </a:r>
            <a:endParaRPr lang="en-IN" dirty="0"/>
          </a:p>
        </p:txBody>
      </p:sp>
      <p:sp>
        <p:nvSpPr>
          <p:cNvPr id="10" name="TextBox 9">
            <a:extLst>
              <a:ext uri="{FF2B5EF4-FFF2-40B4-BE49-F238E27FC236}">
                <a16:creationId xmlns:a16="http://schemas.microsoft.com/office/drawing/2014/main" id="{D208C267-0687-8EB0-E979-67B503C5C3FB}"/>
              </a:ext>
            </a:extLst>
          </p:cNvPr>
          <p:cNvSpPr txBox="1"/>
          <p:nvPr/>
        </p:nvSpPr>
        <p:spPr>
          <a:xfrm>
            <a:off x="5115560" y="5548934"/>
            <a:ext cx="6746240" cy="923330"/>
          </a:xfrm>
          <a:prstGeom prst="rect">
            <a:avLst/>
          </a:prstGeom>
          <a:noFill/>
        </p:spPr>
        <p:txBody>
          <a:bodyPr wrap="square">
            <a:spAutoFit/>
          </a:bodyPr>
          <a:lstStyle/>
          <a:p>
            <a:pPr marL="285750" indent="-285750" algn="just">
              <a:buFont typeface="Arial" panose="020B0604020202020204" pitchFamily="34" charset="0"/>
              <a:buChar char="•"/>
            </a:pPr>
            <a:r>
              <a:rPr lang="en-GB" sz="1800" kern="0" dirty="0">
                <a:effectLst/>
                <a:latin typeface="Times New Roman" panose="02020603050405020304" pitchFamily="18" charset="0"/>
                <a:ea typeface="Times New Roman" panose="02020603050405020304" pitchFamily="18" charset="0"/>
              </a:rPr>
              <a:t>Greggs will find it very helpful to consult local advisors or consultants who are aware of local market conditions and the cultures. </a:t>
            </a:r>
            <a:endParaRPr lang="en-IN" dirty="0"/>
          </a:p>
        </p:txBody>
      </p:sp>
      <p:sp>
        <p:nvSpPr>
          <p:cNvPr id="14" name="TextBox 13">
            <a:extLst>
              <a:ext uri="{FF2B5EF4-FFF2-40B4-BE49-F238E27FC236}">
                <a16:creationId xmlns:a16="http://schemas.microsoft.com/office/drawing/2014/main" id="{AA723A8E-3E13-6589-0B9F-8A6499A3C635}"/>
              </a:ext>
            </a:extLst>
          </p:cNvPr>
          <p:cNvSpPr txBox="1"/>
          <p:nvPr/>
        </p:nvSpPr>
        <p:spPr>
          <a:xfrm>
            <a:off x="5257800" y="3467663"/>
            <a:ext cx="6746240" cy="923330"/>
          </a:xfrm>
          <a:prstGeom prst="rect">
            <a:avLst/>
          </a:prstGeom>
          <a:noFill/>
        </p:spPr>
        <p:txBody>
          <a:bodyPr wrap="square">
            <a:spAutoFit/>
          </a:bodyPr>
          <a:lstStyle/>
          <a:p>
            <a:pPr marL="285750" indent="-285750" algn="just">
              <a:buFont typeface="Arial" panose="020B0604020202020204" pitchFamily="34" charset="0"/>
              <a:buChar char="•"/>
            </a:pPr>
            <a:r>
              <a:rPr lang="en-GB" sz="1800" kern="0" dirty="0">
                <a:effectLst/>
                <a:latin typeface="Times New Roman" panose="02020603050405020304" pitchFamily="18" charset="0"/>
                <a:ea typeface="Times New Roman" panose="02020603050405020304" pitchFamily="18" charset="0"/>
              </a:rPr>
              <a:t>Greggs ought to honour this procedural process by giving it due time for review and development without insisting on a quick decision time.</a:t>
            </a:r>
            <a:endParaRPr lang="en-IN" dirty="0"/>
          </a:p>
        </p:txBody>
      </p:sp>
      <p:pic>
        <p:nvPicPr>
          <p:cNvPr id="5122" name="Picture 2" descr="How to Win a High Stakes Negotiation">
            <a:extLst>
              <a:ext uri="{FF2B5EF4-FFF2-40B4-BE49-F238E27FC236}">
                <a16:creationId xmlns:a16="http://schemas.microsoft.com/office/drawing/2014/main" id="{25B4C2FC-201F-2861-3190-EF82A41DAEC2}"/>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79567" y="3028956"/>
            <a:ext cx="4878233" cy="2744006"/>
          </a:xfrm>
          <a:prstGeom prst="rect">
            <a:avLst/>
          </a:prstGeom>
          <a:noFill/>
          <a:extLst>
            <a:ext uri="{909E8E84-426E-40DD-AFC4-6F175D3DCCD1}">
              <a14:hiddenFill xmlns:a14="http://schemas.microsoft.com/office/drawing/2010/main">
                <a:solidFill>
                  <a:srgbClr val="FFFFFF"/>
                </a:solidFill>
              </a14:hiddenFill>
            </a:ext>
          </a:extLst>
        </p:spPr>
      </p:pic>
      <p:sp>
        <p:nvSpPr>
          <p:cNvPr id="18" name="TextBox 17">
            <a:extLst>
              <a:ext uri="{FF2B5EF4-FFF2-40B4-BE49-F238E27FC236}">
                <a16:creationId xmlns:a16="http://schemas.microsoft.com/office/drawing/2014/main" id="{C370AAAD-13B3-87DA-7E32-1A5CA4A7A9D7}"/>
              </a:ext>
            </a:extLst>
          </p:cNvPr>
          <p:cNvSpPr txBox="1"/>
          <p:nvPr/>
        </p:nvSpPr>
        <p:spPr>
          <a:xfrm>
            <a:off x="2013080" y="5750976"/>
            <a:ext cx="1149998" cy="276999"/>
          </a:xfrm>
          <a:prstGeom prst="rect">
            <a:avLst/>
          </a:prstGeom>
          <a:noFill/>
        </p:spPr>
        <p:txBody>
          <a:bodyPr wrap="square">
            <a:spAutoFit/>
          </a:bodyPr>
          <a:lstStyle/>
          <a:p>
            <a:r>
              <a:rPr lang="en-GB" sz="1200" kern="0" dirty="0">
                <a:effectLst/>
                <a:latin typeface="Times New Roman" panose="02020603050405020304" pitchFamily="18" charset="0"/>
                <a:ea typeface="Times New Roman" panose="02020603050405020304" pitchFamily="18" charset="0"/>
              </a:rPr>
              <a:t> </a:t>
            </a:r>
            <a:r>
              <a:rPr lang="en-IN" sz="1200" kern="0" dirty="0">
                <a:effectLst/>
                <a:latin typeface="Times New Roman" panose="02020603050405020304" pitchFamily="18" charset="0"/>
                <a:ea typeface="Times New Roman" panose="02020603050405020304" pitchFamily="18" charset="0"/>
              </a:rPr>
              <a:t>(Yip, 2021)</a:t>
            </a:r>
            <a:endParaRPr lang="en-IN" dirty="0"/>
          </a:p>
        </p:txBody>
      </p:sp>
    </p:spTree>
    <p:extLst>
      <p:ext uri="{BB962C8B-B14F-4D97-AF65-F5344CB8AC3E}">
        <p14:creationId xmlns:p14="http://schemas.microsoft.com/office/powerpoint/2010/main" val="40903481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21A5FA-42B0-1CEE-00A0-DFEAE9515B3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9E38BE9-6970-DF47-4C8E-422CAABE5114}"/>
              </a:ext>
            </a:extLst>
          </p:cNvPr>
          <p:cNvSpPr>
            <a:spLocks noGrp="1"/>
          </p:cNvSpPr>
          <p:nvPr>
            <p:ph type="title"/>
          </p:nvPr>
        </p:nvSpPr>
        <p:spPr/>
        <p:txBody>
          <a:bodyPr>
            <a:normAutofit/>
          </a:bodyPr>
          <a:lstStyle/>
          <a:p>
            <a:r>
              <a:rPr lang="en-US" sz="3600" b="1" dirty="0">
                <a:latin typeface="Times New Roman" panose="02020603050405020304" pitchFamily="18" charset="0"/>
                <a:cs typeface="Times New Roman" panose="02020603050405020304" pitchFamily="18" charset="0"/>
              </a:rPr>
              <a:t>Conclusion</a:t>
            </a:r>
          </a:p>
        </p:txBody>
      </p:sp>
      <p:sp>
        <p:nvSpPr>
          <p:cNvPr id="4" name="TextBox 3">
            <a:extLst>
              <a:ext uri="{FF2B5EF4-FFF2-40B4-BE49-F238E27FC236}">
                <a16:creationId xmlns:a16="http://schemas.microsoft.com/office/drawing/2014/main" id="{76E770C8-DE3D-2B43-CD5F-DA01E026C811}"/>
              </a:ext>
            </a:extLst>
          </p:cNvPr>
          <p:cNvSpPr txBox="1"/>
          <p:nvPr/>
        </p:nvSpPr>
        <p:spPr>
          <a:xfrm>
            <a:off x="924560" y="1467822"/>
            <a:ext cx="9987280" cy="646331"/>
          </a:xfrm>
          <a:prstGeom prst="rect">
            <a:avLst/>
          </a:prstGeom>
          <a:noFill/>
        </p:spPr>
        <p:txBody>
          <a:bodyPr wrap="square">
            <a:spAutoFit/>
          </a:bodyPr>
          <a:lstStyle/>
          <a:p>
            <a:pPr marL="285750" indent="-285750" algn="just">
              <a:buFont typeface="Arial" panose="020B0604020202020204" pitchFamily="34" charset="0"/>
              <a:buChar char="•"/>
            </a:pPr>
            <a:r>
              <a:rPr lang="en-GB" sz="1800" kern="0" dirty="0">
                <a:effectLst/>
                <a:latin typeface="Times New Roman" panose="02020603050405020304" pitchFamily="18" charset="0"/>
                <a:ea typeface="Times New Roman" panose="02020603050405020304" pitchFamily="18" charset="0"/>
              </a:rPr>
              <a:t>This presentation has given an overall picture of the strategic intent of Greggs to collaborate with a Chinese company to facilitate its global expansion. </a:t>
            </a:r>
            <a:endParaRPr lang="en-IN" dirty="0"/>
          </a:p>
        </p:txBody>
      </p:sp>
      <p:sp>
        <p:nvSpPr>
          <p:cNvPr id="6" name="TextBox 5">
            <a:extLst>
              <a:ext uri="{FF2B5EF4-FFF2-40B4-BE49-F238E27FC236}">
                <a16:creationId xmlns:a16="http://schemas.microsoft.com/office/drawing/2014/main" id="{12522BBD-6B64-CE22-1858-EDEEF6A4D86F}"/>
              </a:ext>
            </a:extLst>
          </p:cNvPr>
          <p:cNvSpPr txBox="1"/>
          <p:nvPr/>
        </p:nvSpPr>
        <p:spPr>
          <a:xfrm>
            <a:off x="995680" y="3648055"/>
            <a:ext cx="7010400" cy="923330"/>
          </a:xfrm>
          <a:prstGeom prst="rect">
            <a:avLst/>
          </a:prstGeom>
          <a:noFill/>
        </p:spPr>
        <p:txBody>
          <a:bodyPr wrap="square">
            <a:spAutoFit/>
          </a:bodyPr>
          <a:lstStyle/>
          <a:p>
            <a:pPr marL="285750" indent="-285750" algn="just">
              <a:buFont typeface="Arial" panose="020B0604020202020204" pitchFamily="34" charset="0"/>
              <a:buChar char="•"/>
            </a:pPr>
            <a:r>
              <a:rPr lang="en-GB" sz="1800" kern="0" dirty="0">
                <a:effectLst/>
                <a:latin typeface="Times New Roman" panose="02020603050405020304" pitchFamily="18" charset="0"/>
                <a:ea typeface="Times New Roman" panose="02020603050405020304" pitchFamily="18" charset="0"/>
              </a:rPr>
              <a:t>There have been theoretical perspectives presented that show how culture has affected organisational behaviour and cross-border relationships.</a:t>
            </a:r>
            <a:endParaRPr lang="en-IN" dirty="0"/>
          </a:p>
        </p:txBody>
      </p:sp>
      <p:sp>
        <p:nvSpPr>
          <p:cNvPr id="8" name="TextBox 7">
            <a:extLst>
              <a:ext uri="{FF2B5EF4-FFF2-40B4-BE49-F238E27FC236}">
                <a16:creationId xmlns:a16="http://schemas.microsoft.com/office/drawing/2014/main" id="{F915D2B4-C2A7-0F1A-107C-A31BCAEE47E0}"/>
              </a:ext>
            </a:extLst>
          </p:cNvPr>
          <p:cNvSpPr txBox="1"/>
          <p:nvPr/>
        </p:nvSpPr>
        <p:spPr>
          <a:xfrm>
            <a:off x="3627120" y="5569545"/>
            <a:ext cx="8097520" cy="646331"/>
          </a:xfrm>
          <a:prstGeom prst="rect">
            <a:avLst/>
          </a:prstGeom>
          <a:noFill/>
        </p:spPr>
        <p:txBody>
          <a:bodyPr wrap="square">
            <a:spAutoFit/>
          </a:bodyPr>
          <a:lstStyle/>
          <a:p>
            <a:pPr marL="285750" indent="-285750" algn="just">
              <a:buFont typeface="Arial" panose="020B0604020202020204" pitchFamily="34" charset="0"/>
              <a:buChar char="•"/>
            </a:pPr>
            <a:r>
              <a:rPr lang="en-GB" sz="1800" kern="0" dirty="0">
                <a:effectLst/>
                <a:latin typeface="Times New Roman" panose="02020603050405020304" pitchFamily="18" charset="0"/>
                <a:ea typeface="Times New Roman" panose="02020603050405020304" pitchFamily="18" charset="0"/>
              </a:rPr>
              <a:t>This knowledge has predisposed Greggs to penetrate the Chinese market in a respectful and confident manner by creating the foundation to sustain the growth.</a:t>
            </a:r>
            <a:endParaRPr lang="en-IN" dirty="0"/>
          </a:p>
        </p:txBody>
      </p:sp>
      <p:pic>
        <p:nvPicPr>
          <p:cNvPr id="6148" name="Picture 4" descr="Our Top 10 Contract Negotiation Strategies You Need To Know">
            <a:extLst>
              <a:ext uri="{FF2B5EF4-FFF2-40B4-BE49-F238E27FC236}">
                <a16:creationId xmlns:a16="http://schemas.microsoft.com/office/drawing/2014/main" id="{938DA2DB-4865-EEF6-B3D3-8224F37391A7}"/>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173720" y="2216834"/>
            <a:ext cx="3550920" cy="2826564"/>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C3A408AC-FE47-8484-7421-3A6A96D48581}"/>
              </a:ext>
            </a:extLst>
          </p:cNvPr>
          <p:cNvSpPr txBox="1"/>
          <p:nvPr/>
        </p:nvSpPr>
        <p:spPr>
          <a:xfrm>
            <a:off x="9272296" y="5107055"/>
            <a:ext cx="1513891" cy="283123"/>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rPr>
              <a:t> </a:t>
            </a:r>
            <a:r>
              <a:rPr kumimoji="0" lang="en-IN" sz="1200" b="0" i="0" u="none" strike="noStrike" kern="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rPr>
              <a:t>(Bloomberg, 2025)</a:t>
            </a:r>
            <a:endParaRPr kumimoji="0" lang="en-IN"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35589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D197A3-8DC5-76E4-65C3-C9B513868E4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4C037C8-49E3-D5B0-2E4D-B35D673D00BB}"/>
              </a:ext>
            </a:extLst>
          </p:cNvPr>
          <p:cNvSpPr>
            <a:spLocks noGrp="1"/>
          </p:cNvSpPr>
          <p:nvPr>
            <p:ph type="title"/>
          </p:nvPr>
        </p:nvSpPr>
        <p:spPr/>
        <p:txBody>
          <a:bodyPr>
            <a:normAutofit/>
          </a:bodyPr>
          <a:lstStyle/>
          <a:p>
            <a:r>
              <a:rPr lang="en-US" sz="3600" b="1" dirty="0">
                <a:latin typeface="Times New Roman" panose="02020603050405020304" pitchFamily="18" charset="0"/>
                <a:cs typeface="Times New Roman" panose="02020603050405020304" pitchFamily="18" charset="0"/>
              </a:rPr>
              <a:t>References</a:t>
            </a:r>
          </a:p>
        </p:txBody>
      </p:sp>
      <p:sp>
        <p:nvSpPr>
          <p:cNvPr id="4" name="TextBox 3">
            <a:extLst>
              <a:ext uri="{FF2B5EF4-FFF2-40B4-BE49-F238E27FC236}">
                <a16:creationId xmlns:a16="http://schemas.microsoft.com/office/drawing/2014/main" id="{FFC8DF0E-73E9-C095-92A6-7EB20F437724}"/>
              </a:ext>
            </a:extLst>
          </p:cNvPr>
          <p:cNvSpPr txBox="1"/>
          <p:nvPr/>
        </p:nvSpPr>
        <p:spPr>
          <a:xfrm>
            <a:off x="838200" y="1583839"/>
            <a:ext cx="10515600" cy="5124480"/>
          </a:xfrm>
          <a:prstGeom prst="rect">
            <a:avLst/>
          </a:prstGeom>
          <a:noFill/>
        </p:spPr>
        <p:txBody>
          <a:bodyPr wrap="square">
            <a:spAutoFit/>
          </a:bodyPr>
          <a:lstStyle/>
          <a:p>
            <a:pPr algn="just">
              <a:spcBef>
                <a:spcPts val="600"/>
              </a:spcBef>
              <a:spcAft>
                <a:spcPts val="600"/>
              </a:spcAft>
              <a:buNone/>
            </a:pPr>
            <a:r>
              <a:rPr lang="en-GB" sz="1400" dirty="0">
                <a:effectLst/>
                <a:latin typeface="Times New Roman" panose="02020603050405020304" pitchFamily="18" charset="0"/>
                <a:ea typeface="Times New Roman" panose="02020603050405020304" pitchFamily="18" charset="0"/>
              </a:rPr>
              <a:t>Bloomberg, (2025). </a:t>
            </a:r>
            <a:r>
              <a:rPr lang="en-GB" sz="1400" i="1" dirty="0">
                <a:effectLst/>
                <a:latin typeface="Times New Roman" panose="02020603050405020304" pitchFamily="18" charset="0"/>
                <a:ea typeface="Times New Roman" panose="02020603050405020304" pitchFamily="18" charset="0"/>
              </a:rPr>
              <a:t>Shanghai Christine Foodstuff Co Ltd. </a:t>
            </a:r>
            <a:r>
              <a:rPr lang="en-GB" sz="1400" dirty="0">
                <a:effectLst/>
                <a:latin typeface="Times New Roman" panose="02020603050405020304" pitchFamily="18" charset="0"/>
                <a:ea typeface="Times New Roman" panose="02020603050405020304" pitchFamily="18" charset="0"/>
              </a:rPr>
              <a:t>[Online] Available at: https://www.bloomberg.com/profile/company/SCFCZ:CH [Accessed 12 July 2025].</a:t>
            </a:r>
            <a:endParaRPr lang="en-IN" sz="1400" dirty="0">
              <a:effectLst/>
              <a:latin typeface="Times New Roman" panose="02020603050405020304" pitchFamily="18" charset="0"/>
              <a:ea typeface="Times New Roman" panose="02020603050405020304" pitchFamily="18" charset="0"/>
            </a:endParaRPr>
          </a:p>
          <a:p>
            <a:pPr algn="just">
              <a:buNone/>
            </a:pPr>
            <a:r>
              <a:rPr lang="en-GB" sz="1400" dirty="0">
                <a:effectLst/>
                <a:latin typeface="Times New Roman" panose="02020603050405020304" pitchFamily="18" charset="0"/>
                <a:ea typeface="Times New Roman" panose="02020603050405020304" pitchFamily="18" charset="0"/>
              </a:rPr>
              <a:t>Calderon-Monge, E. and Ribeiro-Soriano, D., (2024). The role of digitalization in business and management: a systematic literature review. </a:t>
            </a:r>
            <a:r>
              <a:rPr lang="en-GB" sz="1400" i="1" dirty="0">
                <a:effectLst/>
                <a:latin typeface="Times New Roman" panose="02020603050405020304" pitchFamily="18" charset="0"/>
                <a:ea typeface="Times New Roman" panose="02020603050405020304" pitchFamily="18" charset="0"/>
              </a:rPr>
              <a:t>Review of managerial science,</a:t>
            </a:r>
            <a:r>
              <a:rPr lang="en-GB" sz="1400" dirty="0">
                <a:effectLst/>
                <a:latin typeface="Times New Roman" panose="02020603050405020304" pitchFamily="18" charset="0"/>
                <a:ea typeface="Times New Roman" panose="02020603050405020304" pitchFamily="18" charset="0"/>
              </a:rPr>
              <a:t> 18(2), pp.449-491.</a:t>
            </a:r>
            <a:endParaRPr lang="en-IN" sz="1400" dirty="0">
              <a:effectLst/>
              <a:latin typeface="Times New Roman" panose="02020603050405020304" pitchFamily="18" charset="0"/>
              <a:ea typeface="Times New Roman" panose="02020603050405020304" pitchFamily="18" charset="0"/>
            </a:endParaRPr>
          </a:p>
          <a:p>
            <a:pPr algn="just">
              <a:buNone/>
            </a:pPr>
            <a:r>
              <a:rPr lang="en-GB" sz="1400" dirty="0">
                <a:effectLst/>
                <a:latin typeface="Times New Roman" panose="02020603050405020304" pitchFamily="18" charset="0"/>
                <a:ea typeface="Times New Roman" panose="02020603050405020304" pitchFamily="18" charset="0"/>
              </a:rPr>
              <a:t>Cerminaro, M., (2025). </a:t>
            </a:r>
            <a:r>
              <a:rPr lang="en-GB" sz="1400" i="1" dirty="0">
                <a:effectLst/>
                <a:latin typeface="Times New Roman" panose="02020603050405020304" pitchFamily="18" charset="0"/>
                <a:ea typeface="Times New Roman" panose="02020603050405020304" pitchFamily="18" charset="0"/>
              </a:rPr>
              <a:t>Partnerships Beyond The Transaction: A Long-Term Growth Strategy For Any Business. </a:t>
            </a:r>
            <a:r>
              <a:rPr lang="en-GB" sz="1400" dirty="0">
                <a:effectLst/>
                <a:latin typeface="Times New Roman" panose="02020603050405020304" pitchFamily="18" charset="0"/>
                <a:ea typeface="Times New Roman" panose="02020603050405020304" pitchFamily="18" charset="0"/>
              </a:rPr>
              <a:t>[Online] Available at: https://www.forbes.com/councils/forbesbusinessdevelopmentcouncil/2025/05/15/partnerships-beyond-the-transaction-a-long-term-growth-strategy-for-any-business/ [Accessed 12 July 2025].</a:t>
            </a:r>
            <a:endParaRPr lang="en-IN" sz="1400" dirty="0">
              <a:effectLst/>
              <a:latin typeface="Times New Roman" panose="02020603050405020304" pitchFamily="18" charset="0"/>
              <a:ea typeface="Times New Roman" panose="02020603050405020304" pitchFamily="18" charset="0"/>
            </a:endParaRPr>
          </a:p>
          <a:p>
            <a:pPr algn="just">
              <a:buNone/>
            </a:pPr>
            <a:r>
              <a:rPr lang="en-GB" sz="1400" dirty="0">
                <a:solidFill>
                  <a:srgbClr val="000000"/>
                </a:solidFill>
                <a:effectLst/>
                <a:latin typeface="Times New Roman" panose="02020603050405020304" pitchFamily="18" charset="0"/>
                <a:ea typeface="Times New Roman" panose="02020603050405020304" pitchFamily="18" charset="0"/>
              </a:rPr>
              <a:t>Fam, K.S., </a:t>
            </a:r>
            <a:r>
              <a:rPr lang="en-GB" sz="1400" dirty="0" err="1">
                <a:solidFill>
                  <a:srgbClr val="000000"/>
                </a:solidFill>
                <a:effectLst/>
                <a:latin typeface="Times New Roman" panose="02020603050405020304" pitchFamily="18" charset="0"/>
                <a:ea typeface="Times New Roman" panose="02020603050405020304" pitchFamily="18" charset="0"/>
              </a:rPr>
              <a:t>Kadirov</a:t>
            </a:r>
            <a:r>
              <a:rPr lang="en-GB" sz="1400" dirty="0">
                <a:solidFill>
                  <a:srgbClr val="000000"/>
                </a:solidFill>
                <a:effectLst/>
                <a:latin typeface="Times New Roman" panose="02020603050405020304" pitchFamily="18" charset="0"/>
                <a:ea typeface="Times New Roman" panose="02020603050405020304" pitchFamily="18" charset="0"/>
              </a:rPr>
              <a:t>, D., </a:t>
            </a:r>
            <a:r>
              <a:rPr lang="en-GB" sz="1400" dirty="0" err="1">
                <a:solidFill>
                  <a:srgbClr val="000000"/>
                </a:solidFill>
                <a:effectLst/>
                <a:latin typeface="Times New Roman" panose="02020603050405020304" pitchFamily="18" charset="0"/>
                <a:ea typeface="Times New Roman" panose="02020603050405020304" pitchFamily="18" charset="0"/>
              </a:rPr>
              <a:t>Bardakci</a:t>
            </a:r>
            <a:r>
              <a:rPr lang="en-GB" sz="1400" dirty="0">
                <a:solidFill>
                  <a:srgbClr val="000000"/>
                </a:solidFill>
                <a:effectLst/>
                <a:latin typeface="Times New Roman" panose="02020603050405020304" pitchFamily="18" charset="0"/>
                <a:ea typeface="Times New Roman" panose="02020603050405020304" pitchFamily="18" charset="0"/>
              </a:rPr>
              <a:t>, A., Vuchkovski, D. and Richard, J.E., (2022). Chinese social capital in a business context: the impact of business ethics, business etiquette and business orientation on relationship building and performance. </a:t>
            </a:r>
            <a:r>
              <a:rPr lang="en-GB" sz="1400" i="1" dirty="0">
                <a:solidFill>
                  <a:srgbClr val="000000"/>
                </a:solidFill>
                <a:effectLst/>
                <a:latin typeface="Times New Roman" panose="02020603050405020304" pitchFamily="18" charset="0"/>
                <a:ea typeface="Times New Roman" panose="02020603050405020304" pitchFamily="18" charset="0"/>
              </a:rPr>
              <a:t>European Journal of International Management</a:t>
            </a:r>
            <a:r>
              <a:rPr lang="en-GB" sz="1400" dirty="0">
                <a:solidFill>
                  <a:srgbClr val="000000"/>
                </a:solidFill>
                <a:effectLst/>
                <a:latin typeface="Times New Roman" panose="02020603050405020304" pitchFamily="18" charset="0"/>
                <a:ea typeface="Times New Roman" panose="02020603050405020304" pitchFamily="18" charset="0"/>
              </a:rPr>
              <a:t>, </a:t>
            </a:r>
            <a:r>
              <a:rPr lang="en-GB" sz="1400" i="1" dirty="0">
                <a:solidFill>
                  <a:srgbClr val="000000"/>
                </a:solidFill>
                <a:effectLst/>
                <a:latin typeface="Times New Roman" panose="02020603050405020304" pitchFamily="18" charset="0"/>
                <a:ea typeface="Times New Roman" panose="02020603050405020304" pitchFamily="18" charset="0"/>
              </a:rPr>
              <a:t>17</a:t>
            </a:r>
            <a:r>
              <a:rPr lang="en-GB" sz="1400" dirty="0">
                <a:solidFill>
                  <a:srgbClr val="000000"/>
                </a:solidFill>
                <a:effectLst/>
                <a:latin typeface="Times New Roman" panose="02020603050405020304" pitchFamily="18" charset="0"/>
                <a:ea typeface="Times New Roman" panose="02020603050405020304" pitchFamily="18" charset="0"/>
              </a:rPr>
              <a:t>(2-3), pp.253-289. </a:t>
            </a:r>
          </a:p>
          <a:p>
            <a:pPr algn="just">
              <a:buNone/>
            </a:pPr>
            <a:r>
              <a:rPr lang="en-US" sz="1400" dirty="0">
                <a:effectLst/>
                <a:latin typeface="Times New Roman" panose="02020603050405020304" pitchFamily="18" charset="0"/>
                <a:ea typeface="Times New Roman" panose="02020603050405020304" pitchFamily="18" charset="0"/>
              </a:rPr>
              <a:t>Greggs, (2025). About Greggs. [Online] Available at: https://www.greggs.com/about [Accessed 11 July 2025].</a:t>
            </a:r>
            <a:endParaRPr lang="en-IN" sz="1400" dirty="0">
              <a:effectLst/>
              <a:latin typeface="Times New Roman" panose="02020603050405020304" pitchFamily="18" charset="0"/>
              <a:ea typeface="Times New Roman" panose="02020603050405020304" pitchFamily="18" charset="0"/>
            </a:endParaRPr>
          </a:p>
          <a:p>
            <a:pPr algn="just">
              <a:buNone/>
            </a:pPr>
            <a:r>
              <a:rPr lang="en-GB" sz="1400" dirty="0">
                <a:effectLst/>
                <a:latin typeface="Times New Roman" panose="02020603050405020304" pitchFamily="18" charset="0"/>
                <a:ea typeface="Times New Roman" panose="02020603050405020304" pitchFamily="18" charset="0"/>
              </a:rPr>
              <a:t>Harper, D., (2021). Structural functionalism. </a:t>
            </a:r>
            <a:r>
              <a:rPr lang="en-GB" sz="1400" i="1" dirty="0">
                <a:effectLst/>
                <a:latin typeface="Times New Roman" panose="02020603050405020304" pitchFamily="18" charset="0"/>
                <a:ea typeface="Times New Roman" panose="02020603050405020304" pitchFamily="18" charset="0"/>
              </a:rPr>
              <a:t>Management Journal,</a:t>
            </a:r>
            <a:r>
              <a:rPr lang="en-GB" sz="1400" dirty="0">
                <a:effectLst/>
                <a:latin typeface="Times New Roman" panose="02020603050405020304" pitchFamily="18" charset="0"/>
                <a:ea typeface="Times New Roman" panose="02020603050405020304" pitchFamily="18" charset="0"/>
              </a:rPr>
              <a:t> 25, pp.101-115.</a:t>
            </a:r>
            <a:endParaRPr lang="en-IN" sz="1400" dirty="0">
              <a:effectLst/>
              <a:latin typeface="Times New Roman" panose="02020603050405020304" pitchFamily="18" charset="0"/>
              <a:ea typeface="Times New Roman" panose="02020603050405020304" pitchFamily="18" charset="0"/>
            </a:endParaRPr>
          </a:p>
          <a:p>
            <a:pPr algn="just">
              <a:buNone/>
            </a:pPr>
            <a:r>
              <a:rPr lang="en-GB" sz="1400" dirty="0">
                <a:solidFill>
                  <a:srgbClr val="000000"/>
                </a:solidFill>
                <a:effectLst/>
                <a:latin typeface="Times New Roman" panose="02020603050405020304" pitchFamily="18" charset="0"/>
                <a:ea typeface="Times New Roman" panose="02020603050405020304" pitchFamily="18" charset="0"/>
              </a:rPr>
              <a:t>Lepore, D., (2024). Intermediaries in innovation systems: match or mismatch?. </a:t>
            </a:r>
            <a:r>
              <a:rPr lang="en-GB" sz="1400" i="1" dirty="0">
                <a:solidFill>
                  <a:srgbClr val="000000"/>
                </a:solidFill>
                <a:effectLst/>
                <a:latin typeface="Times New Roman" panose="02020603050405020304" pitchFamily="18" charset="0"/>
                <a:ea typeface="Times New Roman" panose="02020603050405020304" pitchFamily="18" charset="0"/>
              </a:rPr>
              <a:t>Journal of the Knowledge Economy</a:t>
            </a:r>
            <a:r>
              <a:rPr lang="en-GB" sz="1400" dirty="0">
                <a:solidFill>
                  <a:srgbClr val="000000"/>
                </a:solidFill>
                <a:effectLst/>
                <a:latin typeface="Times New Roman" panose="02020603050405020304" pitchFamily="18" charset="0"/>
                <a:ea typeface="Times New Roman" panose="02020603050405020304" pitchFamily="18" charset="0"/>
              </a:rPr>
              <a:t>, </a:t>
            </a:r>
            <a:r>
              <a:rPr lang="en-GB" sz="1400" i="1" dirty="0">
                <a:solidFill>
                  <a:srgbClr val="000000"/>
                </a:solidFill>
                <a:effectLst/>
                <a:latin typeface="Times New Roman" panose="02020603050405020304" pitchFamily="18" charset="0"/>
                <a:ea typeface="Times New Roman" panose="02020603050405020304" pitchFamily="18" charset="0"/>
              </a:rPr>
              <a:t>15</a:t>
            </a:r>
            <a:r>
              <a:rPr lang="en-GB" sz="1400" dirty="0">
                <a:solidFill>
                  <a:srgbClr val="000000"/>
                </a:solidFill>
                <a:effectLst/>
                <a:latin typeface="Times New Roman" panose="02020603050405020304" pitchFamily="18" charset="0"/>
                <a:ea typeface="Times New Roman" panose="02020603050405020304" pitchFamily="18" charset="0"/>
              </a:rPr>
              <a:t>(3), pp.12678-12708.</a:t>
            </a:r>
            <a:endParaRPr lang="en-IN" sz="1400" dirty="0">
              <a:effectLst/>
              <a:latin typeface="Times New Roman" panose="02020603050405020304" pitchFamily="18" charset="0"/>
              <a:ea typeface="Times New Roman" panose="02020603050405020304" pitchFamily="18" charset="0"/>
            </a:endParaRPr>
          </a:p>
          <a:p>
            <a:pPr algn="just">
              <a:buNone/>
            </a:pPr>
            <a:r>
              <a:rPr lang="en-GB" sz="1400" dirty="0" err="1">
                <a:effectLst/>
                <a:latin typeface="Times New Roman" panose="02020603050405020304" pitchFamily="18" charset="0"/>
                <a:ea typeface="Times New Roman" panose="02020603050405020304" pitchFamily="18" charset="0"/>
              </a:rPr>
              <a:t>Musheke</a:t>
            </a:r>
            <a:r>
              <a:rPr lang="en-GB" sz="1400" dirty="0">
                <a:effectLst/>
                <a:latin typeface="Times New Roman" panose="02020603050405020304" pitchFamily="18" charset="0"/>
                <a:ea typeface="Times New Roman" panose="02020603050405020304" pitchFamily="18" charset="0"/>
              </a:rPr>
              <a:t>, M.M. and Phiri, J., (2021). The effects of effective communication on organizational performance based on the systems theory. </a:t>
            </a:r>
            <a:r>
              <a:rPr lang="en-GB" sz="1400" i="1" dirty="0">
                <a:effectLst/>
                <a:latin typeface="Times New Roman" panose="02020603050405020304" pitchFamily="18" charset="0"/>
                <a:ea typeface="Times New Roman" panose="02020603050405020304" pitchFamily="18" charset="0"/>
              </a:rPr>
              <a:t>Open Journal of Business and Management</a:t>
            </a:r>
            <a:r>
              <a:rPr lang="en-GB" sz="1400" dirty="0">
                <a:effectLst/>
                <a:latin typeface="Times New Roman" panose="02020603050405020304" pitchFamily="18" charset="0"/>
                <a:ea typeface="Times New Roman" panose="02020603050405020304" pitchFamily="18" charset="0"/>
              </a:rPr>
              <a:t>, 9(2), pp.659-671.</a:t>
            </a:r>
            <a:endParaRPr lang="en-IN" sz="1400" dirty="0">
              <a:effectLst/>
              <a:latin typeface="Times New Roman" panose="02020603050405020304" pitchFamily="18" charset="0"/>
              <a:ea typeface="Times New Roman" panose="02020603050405020304" pitchFamily="18" charset="0"/>
            </a:endParaRPr>
          </a:p>
          <a:p>
            <a:pPr algn="just">
              <a:buNone/>
            </a:pPr>
            <a:r>
              <a:rPr lang="en-GB" sz="1400" dirty="0">
                <a:effectLst/>
                <a:latin typeface="Times New Roman" panose="02020603050405020304" pitchFamily="18" charset="0"/>
                <a:ea typeface="Times New Roman" panose="02020603050405020304" pitchFamily="18" charset="0"/>
              </a:rPr>
              <a:t>Paradza, D. and Daramola, O., (2021). Business intelligence and business value in organisations: A systematic literature review. </a:t>
            </a:r>
            <a:r>
              <a:rPr lang="en-GB" sz="1400" i="1" dirty="0">
                <a:effectLst/>
                <a:latin typeface="Times New Roman" panose="02020603050405020304" pitchFamily="18" charset="0"/>
                <a:ea typeface="Times New Roman" panose="02020603050405020304" pitchFamily="18" charset="0"/>
              </a:rPr>
              <a:t>Sustainability</a:t>
            </a:r>
            <a:r>
              <a:rPr lang="en-GB" sz="1400" dirty="0">
                <a:effectLst/>
                <a:latin typeface="Times New Roman" panose="02020603050405020304" pitchFamily="18" charset="0"/>
                <a:ea typeface="Times New Roman" panose="02020603050405020304" pitchFamily="18" charset="0"/>
              </a:rPr>
              <a:t>, 13(20), p.11382.</a:t>
            </a:r>
            <a:endParaRPr lang="en-IN" sz="1400" dirty="0">
              <a:effectLst/>
              <a:latin typeface="Times New Roman" panose="02020603050405020304" pitchFamily="18" charset="0"/>
              <a:ea typeface="Times New Roman" panose="02020603050405020304" pitchFamily="18" charset="0"/>
            </a:endParaRPr>
          </a:p>
          <a:p>
            <a:pPr algn="just">
              <a:buNone/>
            </a:pPr>
            <a:r>
              <a:rPr lang="en-GB" sz="1400" dirty="0">
                <a:effectLst/>
                <a:latin typeface="Times New Roman" panose="02020603050405020304" pitchFamily="18" charset="0"/>
                <a:ea typeface="Times New Roman" panose="02020603050405020304" pitchFamily="18" charset="0"/>
              </a:rPr>
              <a:t>Warburton, K., (2025). </a:t>
            </a:r>
            <a:r>
              <a:rPr lang="en-GB" sz="1400" i="1" dirty="0">
                <a:effectLst/>
                <a:latin typeface="Times New Roman" panose="02020603050405020304" pitchFamily="18" charset="0"/>
                <a:ea typeface="Times New Roman" panose="02020603050405020304" pitchFamily="18" charset="0"/>
              </a:rPr>
              <a:t>The Pivotal Role of Hierarchy in Chinese Business. </a:t>
            </a:r>
            <a:r>
              <a:rPr lang="en-GB" sz="1400" dirty="0">
                <a:effectLst/>
                <a:latin typeface="Times New Roman" panose="02020603050405020304" pitchFamily="18" charset="0"/>
                <a:ea typeface="Times New Roman" panose="02020603050405020304" pitchFamily="18" charset="0"/>
              </a:rPr>
              <a:t>[Online] Available at: https://www.globalbusinessculture.com/china/understanding-the-business-culture-of-china/ [Accessed 12 July 2025].</a:t>
            </a:r>
            <a:endParaRPr lang="en-IN" sz="1400" dirty="0">
              <a:effectLst/>
              <a:latin typeface="Times New Roman" panose="02020603050405020304" pitchFamily="18" charset="0"/>
              <a:ea typeface="Times New Roman" panose="02020603050405020304" pitchFamily="18" charset="0"/>
            </a:endParaRPr>
          </a:p>
          <a:p>
            <a:pPr algn="just">
              <a:buNone/>
            </a:pPr>
            <a:r>
              <a:rPr lang="en-GB" sz="1400" dirty="0">
                <a:effectLst/>
                <a:latin typeface="Times New Roman" panose="02020603050405020304" pitchFamily="18" charset="0"/>
                <a:ea typeface="Times New Roman" panose="02020603050405020304" pitchFamily="18" charset="0"/>
              </a:rPr>
              <a:t>Yip, W., (2021). </a:t>
            </a:r>
            <a:r>
              <a:rPr lang="en-GB" sz="1400" i="1" dirty="0">
                <a:effectLst/>
                <a:latin typeface="Times New Roman" panose="02020603050405020304" pitchFamily="18" charset="0"/>
                <a:ea typeface="Times New Roman" panose="02020603050405020304" pitchFamily="18" charset="0"/>
              </a:rPr>
              <a:t>China steps in to regulate brutal '996' work culture. </a:t>
            </a:r>
            <a:r>
              <a:rPr lang="en-GB" sz="1400" dirty="0">
                <a:effectLst/>
                <a:latin typeface="Times New Roman" panose="02020603050405020304" pitchFamily="18" charset="0"/>
                <a:ea typeface="Times New Roman" panose="02020603050405020304" pitchFamily="18" charset="0"/>
              </a:rPr>
              <a:t>[Online] Available at: https://www.bbc.com/news/world-asia-china-58381538 [Accessed 13 July 2025].</a:t>
            </a:r>
            <a:endParaRPr lang="en-IN" sz="1400" dirty="0">
              <a:effectLst/>
              <a:latin typeface="Times New Roman" panose="02020603050405020304" pitchFamily="18" charset="0"/>
              <a:ea typeface="Times New Roman" panose="02020603050405020304" pitchFamily="18" charset="0"/>
            </a:endParaRPr>
          </a:p>
          <a:p>
            <a:pPr algn="just">
              <a:buNone/>
            </a:pPr>
            <a:r>
              <a:rPr lang="en-GB" sz="1400" dirty="0">
                <a:solidFill>
                  <a:srgbClr val="000000"/>
                </a:solidFill>
                <a:effectLst/>
                <a:latin typeface="Times New Roman" panose="02020603050405020304" pitchFamily="18" charset="0"/>
                <a:ea typeface="Times New Roman" panose="02020603050405020304" pitchFamily="18" charset="0"/>
              </a:rPr>
              <a:t>Zhang, W., Zeng, X., Liang, H., Xue, Y. and Cao, X., (2023). Understanding how organizational culture affects innovation performance: A management context perspective. </a:t>
            </a:r>
            <a:r>
              <a:rPr lang="en-GB" sz="1400" i="1" dirty="0">
                <a:solidFill>
                  <a:srgbClr val="000000"/>
                </a:solidFill>
                <a:effectLst/>
                <a:latin typeface="Times New Roman" panose="02020603050405020304" pitchFamily="18" charset="0"/>
                <a:ea typeface="Times New Roman" panose="02020603050405020304" pitchFamily="18" charset="0"/>
              </a:rPr>
              <a:t>Sustainability</a:t>
            </a:r>
            <a:r>
              <a:rPr lang="en-GB" sz="1400" dirty="0">
                <a:solidFill>
                  <a:srgbClr val="000000"/>
                </a:solidFill>
                <a:effectLst/>
                <a:latin typeface="Times New Roman" panose="02020603050405020304" pitchFamily="18" charset="0"/>
                <a:ea typeface="Times New Roman" panose="02020603050405020304" pitchFamily="18" charset="0"/>
              </a:rPr>
              <a:t>, </a:t>
            </a:r>
            <a:r>
              <a:rPr lang="en-GB" sz="1400" i="1" dirty="0">
                <a:solidFill>
                  <a:srgbClr val="000000"/>
                </a:solidFill>
                <a:effectLst/>
                <a:latin typeface="Times New Roman" panose="02020603050405020304" pitchFamily="18" charset="0"/>
                <a:ea typeface="Times New Roman" panose="02020603050405020304" pitchFamily="18" charset="0"/>
              </a:rPr>
              <a:t>15</a:t>
            </a:r>
            <a:r>
              <a:rPr lang="en-GB" sz="1400" dirty="0">
                <a:solidFill>
                  <a:srgbClr val="000000"/>
                </a:solidFill>
                <a:effectLst/>
                <a:latin typeface="Times New Roman" panose="02020603050405020304" pitchFamily="18" charset="0"/>
                <a:ea typeface="Times New Roman" panose="02020603050405020304" pitchFamily="18" charset="0"/>
              </a:rPr>
              <a:t>(8), p.6644.</a:t>
            </a:r>
            <a:endParaRPr lang="en-IN" sz="14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70959324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3743</Words>
  <Application>Microsoft Office PowerPoint</Application>
  <PresentationFormat>Widescreen</PresentationFormat>
  <Paragraphs>136</Paragraphs>
  <Slides>13</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Calibri Light</vt:lpstr>
      <vt:lpstr>Times New Roman</vt:lpstr>
      <vt:lpstr>Wingdings</vt:lpstr>
      <vt:lpstr>Office Theme</vt:lpstr>
      <vt:lpstr>International Business Communications  </vt:lpstr>
      <vt:lpstr>Table of Contents</vt:lpstr>
      <vt:lpstr>Introduction</vt:lpstr>
      <vt:lpstr>Culture and its various elements</vt:lpstr>
      <vt:lpstr>PowerPoint Presentation</vt:lpstr>
      <vt:lpstr>Theoretical underpinnings about the impact of culture</vt:lpstr>
      <vt:lpstr>Contd…</vt:lpstr>
      <vt:lpstr>Cultural elements based on the Chinese to overcome</vt:lpstr>
      <vt:lpstr>Contd…</vt:lpstr>
      <vt:lpstr>Negotiation strategies for a successful deal</vt:lpstr>
      <vt:lpstr>Contd…</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alexa andra</cp:lastModifiedBy>
  <cp:revision>1</cp:revision>
  <dcterms:created xsi:type="dcterms:W3CDTF">2025-07-16T05:49:19Z</dcterms:created>
  <dcterms:modified xsi:type="dcterms:W3CDTF">2025-08-01T09:24:50Z</dcterms:modified>
</cp:coreProperties>
</file>