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9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68644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0971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- Theories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Module Overview</a:t>
            </a:r>
          </a:p>
          <a:p>
            <a:r>
              <a:rPr lang="en-GB" dirty="0"/>
              <a:t>Module Handbook</a:t>
            </a:r>
          </a:p>
          <a:p>
            <a:r>
              <a:rPr lang="en-GB" dirty="0"/>
              <a:t>Assignments</a:t>
            </a:r>
          </a:p>
          <a:p>
            <a:r>
              <a:rPr lang="en-GB" dirty="0"/>
              <a:t>Keynote Discussions </a:t>
            </a:r>
          </a:p>
          <a:p>
            <a:r>
              <a:rPr lang="en-GB" dirty="0"/>
              <a:t>Topical Issues</a:t>
            </a:r>
          </a:p>
          <a:p>
            <a:r>
              <a:rPr lang="en-GB" dirty="0"/>
              <a:t>Theory Recap</a:t>
            </a:r>
          </a:p>
          <a:p>
            <a:r>
              <a:rPr lang="en-GB" dirty="0"/>
              <a:t>Future Sessions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5704D-3AE2-A58F-1237-04F581339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SCENE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4104A-DB52-404C-A3D0-B12DD8096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8069"/>
            <a:ext cx="10515600" cy="4228893"/>
          </a:xfrm>
        </p:spPr>
        <p:txBody>
          <a:bodyPr>
            <a:normAutofit/>
          </a:bodyPr>
          <a:lstStyle/>
          <a:p>
            <a:r>
              <a:rPr lang="en-GB" sz="2800" dirty="0"/>
              <a:t>Global Travel &amp; Tourism Industry $8.8Trilliion </a:t>
            </a:r>
          </a:p>
          <a:p>
            <a:r>
              <a:rPr lang="en-GB" sz="2800" dirty="0"/>
              <a:t>319m Jobs Worldwide</a:t>
            </a:r>
          </a:p>
          <a:p>
            <a:r>
              <a:rPr lang="en-GB" sz="2800" dirty="0"/>
              <a:t>1 in 5 new jobs – 100m jobs in next 10 years</a:t>
            </a:r>
          </a:p>
          <a:p>
            <a:endParaRPr lang="en-GB" dirty="0"/>
          </a:p>
          <a:p>
            <a:r>
              <a:rPr lang="en-GB" dirty="0"/>
              <a:t>Authority on World Tourism (2019)</a:t>
            </a:r>
          </a:p>
          <a:p>
            <a:endParaRPr lang="en-GB" dirty="0"/>
          </a:p>
          <a:p>
            <a:r>
              <a:rPr lang="en-GB" sz="2800" dirty="0"/>
              <a:t>Global Pandemic ………</a:t>
            </a:r>
            <a:r>
              <a:rPr lang="en-GB" dirty="0"/>
              <a:t>Staycation………Post Covid……..Future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4500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F31A5-89D4-8A1C-0272-D5E74AD62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Niche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C306A-648F-E325-EF86-C4188E240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Counterpoint to Mass Tourism</a:t>
            </a:r>
          </a:p>
          <a:p>
            <a:r>
              <a:rPr lang="en-GB" b="1" dirty="0"/>
              <a:t>Mass – Large Scale &amp; Packaged – One fits all approach</a:t>
            </a:r>
          </a:p>
          <a:p>
            <a:r>
              <a:rPr lang="en-GB" b="1" dirty="0"/>
              <a:t>Part of Niche Marketing</a:t>
            </a:r>
          </a:p>
          <a:p>
            <a:r>
              <a:rPr lang="en-GB" b="1" dirty="0"/>
              <a:t>Democratisation of Tourism</a:t>
            </a:r>
          </a:p>
          <a:p>
            <a:r>
              <a:rPr lang="en-GB" b="1" dirty="0"/>
              <a:t>Distinguish &amp; Differentiate</a:t>
            </a:r>
          </a:p>
          <a:p>
            <a:r>
              <a:rPr lang="en-GB" b="1" dirty="0"/>
              <a:t>Tourism Market</a:t>
            </a:r>
          </a:p>
          <a:p>
            <a:r>
              <a:rPr lang="en-GB" b="1" dirty="0"/>
              <a:t>Needs</a:t>
            </a:r>
          </a:p>
          <a:p>
            <a:r>
              <a:rPr lang="en-GB" b="1" dirty="0"/>
              <a:t>Macro / Micro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60018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B89A-99FD-A6D3-18BA-A052359B1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Niche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8A44-0CD4-6F51-8B00-E5D090369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MACRO</a:t>
            </a:r>
          </a:p>
          <a:p>
            <a:r>
              <a:rPr lang="en-GB" dirty="0"/>
              <a:t>SPECIAL INTEREST TOURISM</a:t>
            </a:r>
          </a:p>
          <a:p>
            <a:r>
              <a:rPr lang="en-GB" dirty="0"/>
              <a:t>TRADITIONAL &amp; CULTURAL BASED TOURISM</a:t>
            </a:r>
          </a:p>
          <a:p>
            <a:r>
              <a:rPr lang="en-GB" dirty="0"/>
              <a:t>ACTIVITY BASED TOURISM</a:t>
            </a:r>
          </a:p>
          <a:p>
            <a:endParaRPr lang="en-GB" dirty="0"/>
          </a:p>
          <a:p>
            <a:r>
              <a:rPr lang="en-GB" dirty="0"/>
              <a:t>MICRO </a:t>
            </a:r>
          </a:p>
          <a:p>
            <a:r>
              <a:rPr lang="en-GB" dirty="0"/>
              <a:t>IMPACTS OF TECHNOLOGY - Smart Destinations</a:t>
            </a:r>
          </a:p>
          <a:p>
            <a:r>
              <a:rPr lang="en-GB" dirty="0"/>
              <a:t>IMPACTS OF TRAVEL DEVELOPMENT</a:t>
            </a:r>
          </a:p>
          <a:p>
            <a:r>
              <a:rPr lang="en-GB" dirty="0"/>
              <a:t>IMPACTS OF MEDIA &amp; SOCIAL MEDIA</a:t>
            </a:r>
          </a:p>
          <a:p>
            <a:r>
              <a:rPr lang="en-GB" dirty="0"/>
              <a:t>TRENDS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724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tourist trip&#10;&#10;Description automatically generated">
            <a:extLst>
              <a:ext uri="{FF2B5EF4-FFF2-40B4-BE49-F238E27FC236}">
                <a16:creationId xmlns:a16="http://schemas.microsoft.com/office/drawing/2014/main" id="{81319E86-AA80-2872-6F43-2A6FC20D51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6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-up of a list of tourist typology&#10;&#10;Description automatically generated">
            <a:extLst>
              <a:ext uri="{FF2B5EF4-FFF2-40B4-BE49-F238E27FC236}">
                <a16:creationId xmlns:a16="http://schemas.microsoft.com/office/drawing/2014/main" id="{11182EC9-2D37-51BE-50F8-B5B8F1924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766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7125E-6D39-C057-2C54-736CCCFC3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588" y="-74815"/>
            <a:ext cx="8095211" cy="1765503"/>
          </a:xfrm>
        </p:spPr>
        <p:txBody>
          <a:bodyPr/>
          <a:lstStyle/>
          <a:p>
            <a:r>
              <a:rPr lang="en-GB" dirty="0"/>
              <a:t>Butler’s TALC Model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18C28C4-A6C4-A099-13BD-8BF450DD8B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969" y="1202773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632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48501A-58E9-6B69-A394-999185117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93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EE5F-17B5-F5A9-3F17-F7FE2A53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</a:t>
            </a:r>
            <a:r>
              <a:rPr lang="en-GB" b="1" dirty="0" err="1"/>
              <a:t>Irridex</a:t>
            </a:r>
            <a:r>
              <a:rPr lang="en-GB" b="1" dirty="0"/>
              <a:t> Model – </a:t>
            </a:r>
            <a:r>
              <a:rPr lang="en-GB" b="1" dirty="0" err="1"/>
              <a:t>Doxey</a:t>
            </a:r>
            <a:r>
              <a:rPr lang="en-GB" b="1" dirty="0"/>
              <a:t> (1979)</a:t>
            </a:r>
          </a:p>
        </p:txBody>
      </p:sp>
      <p:pic>
        <p:nvPicPr>
          <p:cNvPr id="1026" name="Picture 2" descr="Irridex Model (Source: Doxey, 1975) | Download Scientific ...">
            <a:extLst>
              <a:ext uri="{FF2B5EF4-FFF2-40B4-BE49-F238E27FC236}">
                <a16:creationId xmlns:a16="http://schemas.microsoft.com/office/drawing/2014/main" id="{346B69EF-55B6-F117-0821-DA18FB8836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553" y="1828340"/>
            <a:ext cx="7362825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7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3D8C3-BA23-5035-1D0F-FFF4166069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238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21523-2AFA-FB6E-A732-F315E1515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Competition &amp;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57718-9B03-711B-644F-0428B62C7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635"/>
            <a:ext cx="10515600" cy="4167808"/>
          </a:xfrm>
        </p:spPr>
        <p:txBody>
          <a:bodyPr>
            <a:normAutofit fontScale="70000" lnSpcReduction="20000"/>
          </a:bodyPr>
          <a:lstStyle/>
          <a:p>
            <a:r>
              <a:rPr lang="en-GB" sz="3600" b="1" dirty="0"/>
              <a:t>ISSUES</a:t>
            </a:r>
          </a:p>
          <a:p>
            <a:r>
              <a:rPr lang="en-GB" sz="2800" dirty="0"/>
              <a:t>Decline – Relaunch?</a:t>
            </a:r>
          </a:p>
          <a:p>
            <a:r>
              <a:rPr lang="en-GB" sz="2800" dirty="0"/>
              <a:t>Competition</a:t>
            </a:r>
          </a:p>
          <a:p>
            <a:r>
              <a:rPr lang="en-GB" sz="2800" dirty="0"/>
              <a:t>Trends</a:t>
            </a:r>
          </a:p>
          <a:p>
            <a:r>
              <a:rPr lang="en-GB" sz="2800" dirty="0"/>
              <a:t>Over Tourism</a:t>
            </a:r>
          </a:p>
          <a:p>
            <a:r>
              <a:rPr lang="en-GB" sz="2800" dirty="0"/>
              <a:t>Risks &amp; Crisis</a:t>
            </a:r>
          </a:p>
          <a:p>
            <a:r>
              <a:rPr lang="en-GB" sz="2800" dirty="0" err="1"/>
              <a:t>Terrrorism</a:t>
            </a:r>
            <a:endParaRPr lang="en-GB" sz="2800" dirty="0"/>
          </a:p>
          <a:p>
            <a:r>
              <a:rPr lang="en-GB" sz="2800" dirty="0"/>
              <a:t>Economy</a:t>
            </a:r>
          </a:p>
          <a:p>
            <a:r>
              <a:rPr lang="en-GB" sz="2800" dirty="0"/>
              <a:t>BREXIT</a:t>
            </a:r>
          </a:p>
          <a:p>
            <a:pPr lvl="0">
              <a:buClr>
                <a:srgbClr val="FFFFFF"/>
              </a:buClr>
            </a:pPr>
            <a:r>
              <a:rPr lang="en-GB" sz="2800" dirty="0">
                <a:solidFill>
                  <a:srgbClr val="FFFFFF"/>
                </a:solidFill>
              </a:rPr>
              <a:t>Investment, Placemaking, Authenticity &amp; Change</a:t>
            </a:r>
            <a:endParaRPr lang="en-GB" sz="2800" dirty="0"/>
          </a:p>
          <a:p>
            <a:r>
              <a:rPr lang="en-GB" sz="2800" dirty="0"/>
              <a:t>PANDEMIC – 2020 COVID</a:t>
            </a:r>
          </a:p>
          <a:p>
            <a:r>
              <a:rPr lang="en-GB" sz="2800" dirty="0"/>
              <a:t>FUTURE?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485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7C026-5133-F738-24BC-F03BB039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98515"/>
            <a:ext cx="10515600" cy="2036617"/>
          </a:xfrm>
        </p:spPr>
        <p:txBody>
          <a:bodyPr/>
          <a:lstStyle/>
          <a:p>
            <a:r>
              <a:rPr lang="en-GB" b="1" dirty="0"/>
              <a:t>Destination &amp; Resort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33AF3-F012-DFF3-4B03-9655ABD64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3658"/>
            <a:ext cx="10515600" cy="496330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Sense of Place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Influencers</a:t>
            </a:r>
          </a:p>
          <a:p>
            <a:r>
              <a:rPr lang="en-GB" dirty="0"/>
              <a:t>Trends</a:t>
            </a:r>
          </a:p>
          <a:p>
            <a:r>
              <a:rPr lang="en-GB" dirty="0"/>
              <a:t>Impacts</a:t>
            </a:r>
          </a:p>
          <a:p>
            <a:r>
              <a:rPr lang="en-GB" dirty="0"/>
              <a:t>Sustainability</a:t>
            </a:r>
          </a:p>
          <a:p>
            <a:endParaRPr lang="en-GB" dirty="0"/>
          </a:p>
          <a:p>
            <a:r>
              <a:rPr lang="en-GB" dirty="0"/>
              <a:t>Destination Management Strategies</a:t>
            </a:r>
          </a:p>
          <a:p>
            <a:r>
              <a:rPr lang="en-GB" dirty="0"/>
              <a:t>Destination Marketing Plans</a:t>
            </a:r>
          </a:p>
          <a:p>
            <a:r>
              <a:rPr lang="en-GB" dirty="0"/>
              <a:t>DMO’s &amp; DMC’s</a:t>
            </a:r>
          </a:p>
        </p:txBody>
      </p:sp>
    </p:spTree>
    <p:extLst>
      <p:ext uri="{BB962C8B-B14F-4D97-AF65-F5344CB8AC3E}">
        <p14:creationId xmlns:p14="http://schemas.microsoft.com/office/powerpoint/2010/main" val="247817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67D5E-F506-59EC-3D8F-6C0FCAFBC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629" y="365125"/>
            <a:ext cx="11903825" cy="1325563"/>
          </a:xfrm>
        </p:spPr>
        <p:txBody>
          <a:bodyPr/>
          <a:lstStyle/>
          <a:p>
            <a:r>
              <a:rPr lang="en-GB" b="1" dirty="0"/>
              <a:t>Session Review - Strategic Management &amp;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6A1F5-9AAC-062A-D457-8AA5264D5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Covid Impacts</a:t>
            </a:r>
          </a:p>
          <a:p>
            <a:r>
              <a:rPr lang="en-GB" dirty="0"/>
              <a:t>Niche v Mass</a:t>
            </a:r>
          </a:p>
          <a:p>
            <a:r>
              <a:rPr lang="en-GB" dirty="0"/>
              <a:t>Changing Trends</a:t>
            </a:r>
          </a:p>
          <a:p>
            <a:r>
              <a:rPr lang="en-GB" dirty="0"/>
              <a:t>Risks &amp; Competition</a:t>
            </a:r>
          </a:p>
          <a:p>
            <a:r>
              <a:rPr lang="en-GB" dirty="0" err="1"/>
              <a:t>Placebuilding</a:t>
            </a:r>
            <a:r>
              <a:rPr lang="en-GB" dirty="0"/>
              <a:t> </a:t>
            </a:r>
          </a:p>
          <a:p>
            <a:r>
              <a:rPr lang="en-GB" dirty="0"/>
              <a:t>Authenticity</a:t>
            </a:r>
          </a:p>
          <a:p>
            <a:r>
              <a:rPr lang="en-GB" dirty="0"/>
              <a:t>Influencers</a:t>
            </a:r>
          </a:p>
          <a:p>
            <a:r>
              <a:rPr lang="en-GB" dirty="0"/>
              <a:t>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267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</Words>
  <Application>Microsoft Office PowerPoint</Application>
  <PresentationFormat>Widescreen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SCENE SETTING</vt:lpstr>
      <vt:lpstr>Niche Tourism</vt:lpstr>
      <vt:lpstr>Niche Markets</vt:lpstr>
      <vt:lpstr>PowerPoint Presentation</vt:lpstr>
      <vt:lpstr>PowerPoint Presentation</vt:lpstr>
      <vt:lpstr>Butler’s TALC Model</vt:lpstr>
      <vt:lpstr>PowerPoint Presentation</vt:lpstr>
      <vt:lpstr>                Irridex Model – Doxey (1979)</vt:lpstr>
      <vt:lpstr>PowerPoint Presentation</vt:lpstr>
      <vt:lpstr>Competition &amp; Crisis</vt:lpstr>
      <vt:lpstr>Destination &amp; Resort Management</vt:lpstr>
      <vt:lpstr>Session Review - Strategic Management &amp; Marketing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2024-01-31T22:16:36Z</dcterms:modified>
</cp:coreProperties>
</file>