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4"/>
  </p:notesMasterIdLst>
  <p:sldIdLst>
    <p:sldId id="1289" r:id="rId2"/>
    <p:sldId id="257" r:id="rId3"/>
    <p:sldId id="1265" r:id="rId4"/>
    <p:sldId id="1266" r:id="rId5"/>
    <p:sldId id="1267" r:id="rId6"/>
    <p:sldId id="1268" r:id="rId7"/>
    <p:sldId id="1269" r:id="rId8"/>
    <p:sldId id="1270" r:id="rId9"/>
    <p:sldId id="1271" r:id="rId10"/>
    <p:sldId id="1272" r:id="rId11"/>
    <p:sldId id="1273" r:id="rId12"/>
    <p:sldId id="1275" r:id="rId13"/>
    <p:sldId id="1274" r:id="rId14"/>
    <p:sldId id="1277" r:id="rId15"/>
    <p:sldId id="1276" r:id="rId16"/>
    <p:sldId id="1278" r:id="rId17"/>
    <p:sldId id="1279" r:id="rId18"/>
    <p:sldId id="1280" r:id="rId19"/>
    <p:sldId id="1292" r:id="rId20"/>
    <p:sldId id="1281" r:id="rId21"/>
    <p:sldId id="1286" r:id="rId22"/>
    <p:sldId id="128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2"/>
    <p:restoredTop sz="57986"/>
  </p:normalViewPr>
  <p:slideViewPr>
    <p:cSldViewPr snapToGrid="0" snapToObjects="1">
      <p:cViewPr varScale="1">
        <p:scale>
          <a:sx n="54" d="100"/>
          <a:sy n="54" d="100"/>
        </p:scale>
        <p:origin x="139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A473E-1747-8047-AEC8-86B55203ABB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C16938-E59A-A64B-BCA3-97F73F7BBB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60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183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angen i’r tri ohonom greu dolen / linc at gyflwyniad PPT ‘byw’ fel eu bod yn gallu gwneud y dasg hon.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8895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Linda: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rwyt</a:t>
            </a:r>
            <a:r>
              <a:rPr lang="en-US" dirty="0"/>
              <a:t> </a:t>
            </a:r>
            <a:r>
              <a:rPr lang="en-US" dirty="0" err="1"/>
              <a:t>ti</a:t>
            </a:r>
            <a:r>
              <a:rPr lang="en-US" dirty="0"/>
              <a:t> </a:t>
            </a:r>
            <a:r>
              <a:rPr lang="en-US" dirty="0" err="1"/>
              <a:t>eisiau</a:t>
            </a:r>
            <a:r>
              <a:rPr lang="en-US" dirty="0"/>
              <a:t> </a:t>
            </a:r>
            <a:r>
              <a:rPr lang="en-US" dirty="0" err="1"/>
              <a:t>newid</a:t>
            </a:r>
            <a:r>
              <a:rPr lang="en-US" dirty="0"/>
              <a:t> y </a:t>
            </a:r>
            <a:r>
              <a:rPr lang="en-US" dirty="0" err="1"/>
              <a:t>llun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croso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ti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NEGES BWYSIG: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Cofiwch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y CS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OND, </a:t>
            </a:r>
            <a:r>
              <a:rPr lang="en-US" dirty="0" err="1"/>
              <a:t>hefyd</a:t>
            </a:r>
            <a:r>
              <a:rPr lang="en-US" dirty="0"/>
              <a:t>, </a:t>
            </a:r>
            <a:r>
              <a:rPr lang="en-US" dirty="0" err="1"/>
              <a:t>peidiwch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cholli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hannog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ofyn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226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Llun addas ar gyfer dosbarth CA2 – mae’r llun wedi dod o becyn “Llun a thrin” – Canolfan Peniarth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671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6714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Addas ar gyfer sawl maes yn yr Uwchradd.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9425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020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A5461-AEEC-4B4B-9FF4-09DE7650F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343BA-88D5-D543-B497-DA080AEB12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3F7C1-E8A8-534F-94E3-FBEEC78C3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BABEA-97A0-F243-9740-15D98D64C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E5996-1A9B-7846-9851-16FFE7A28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008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2DA54-CB39-5D4D-8014-923B5E989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A5A89-F0DB-414D-89BE-28C0432A0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784A6-3EED-9042-97C5-144A6DDD1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22275-EB2B-3C46-8373-D37A45C63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6E1EAB-5D24-D949-9C30-649D09E11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657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E2DE9-C846-014C-A64D-783BD65E4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C7B501-1FD6-C54E-B24E-1A993812D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AF538-A07F-DF4E-9AC7-04BA854E3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C61B7-DCF5-3A4F-8433-DFAE3C1FB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85961-905C-D349-972B-5876AAE33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65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B2EA2-C36C-074D-8E84-5EFB63645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79EE3-31B5-234A-A7C6-0E0169626A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F04C7-D5D9-614D-A9D2-71878671EC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082E5D-C24C-474F-B8CA-C720D31FF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9E0270-C909-9342-A303-002D10EE3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6761E-E220-354F-9A37-578904917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3774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F7475-48CD-8040-9D16-0DD48798F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0B0577-3674-EA46-AE25-A97DF1322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DC0830-F19C-1A42-A389-FD98A8D517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5B8C6D-69EA-D84E-98B7-6ED21E81C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3B359D-4AAB-1F47-BDED-A6ABFBB0D6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DCBF6D-0B07-9E4D-A425-E75459F60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B12260-9F38-C54B-A83E-5B227F67A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6C0AC8-6B8E-3549-8EE1-A7B0D79CB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3040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B90B0-4877-9F45-8599-B737367E4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9FC03-6252-FB48-B1B4-21717C9FF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67F10-90E3-994F-9B0B-67304141C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DD05-09E3-F54A-BA79-2E6E0F8F7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607DDD-E5FE-9C49-8788-78D3BA2C1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3DFA4C-9A41-2044-92A5-DD614AC46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3D417E-0515-4F4F-B4C4-CBFCC063B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073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12E50-9974-D640-A4E8-5051B2A5B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5799F-3A2B-EC4A-98AD-CA55EB73E4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8669E8-5C10-3D41-9A68-AFFEE031AB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18BA64-D297-3A4F-946A-2A3B19DC5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B2ABC8-5BA4-B448-A316-75F1EAB7F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B6AED-EF6D-724D-8B79-3A86F239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063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6B21E-275B-C24B-8D57-EAA220D50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4F8501-169D-7B4E-9C80-45E0CD2A79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699880-B7E4-5F49-94A5-27DCB458C6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7341F8-AA55-BF45-9499-5EA1ECC13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20D8A-FCD3-1446-8705-44793000D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FA2083-BE1C-164F-AC1B-5FB111198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59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30DA6-FDD1-B64E-B73E-4268FCE93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ED3DEE-C470-EB4C-BC3A-B9FC6F141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2BF2C-6046-2741-8877-149FCF315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1C41C-9F1E-C641-9EB8-F11D77A25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E3CB7-CB8F-A046-B503-880C76BB0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040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02359F-D054-0845-AB53-0BC32061CB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8F4E0E-6DC5-7044-8E0B-9C445D06F5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675CC-382A-CF47-9F3E-3D33054C9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71C7D-74F1-D845-9769-355894A45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1D673C-94D5-C143-837A-9B0246CCA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271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5E8985-5055-4848-9CCD-94C53116E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41549-DD4A-D248-B974-9ED9A490E5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2A703-15CC-7F4A-BF18-93087AF514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B603E-4948-8C4D-A199-AC75C183471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EBECF-F528-244C-9B59-817199900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6F777-16E7-2742-9D2D-D31633C021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85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2023-24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5: 12.10.23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Cwestiynu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8C9886-C377-6746-85FE-BBF25762FEE1}"/>
              </a:ext>
            </a:extLst>
          </p:cNvPr>
          <p:cNvSpPr txBox="1"/>
          <p:nvPr/>
        </p:nvSpPr>
        <p:spPr>
          <a:xfrm>
            <a:off x="4090737" y="5116444"/>
            <a:ext cx="35779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205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327038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FE70BF-C603-DD4F-AD82-6C91282A996A}"/>
              </a:ext>
            </a:extLst>
          </p:cNvPr>
          <p:cNvSpPr txBox="1"/>
          <p:nvPr/>
        </p:nvSpPr>
        <p:spPr>
          <a:xfrm>
            <a:off x="1191491" y="1476664"/>
            <a:ext cx="103770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C3121D-BF19-BE40-A229-748816653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783" y="3037254"/>
            <a:ext cx="2864434" cy="271498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DE2FDF-F97B-7246-AE16-C23EA6978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775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274;p15">
            <a:extLst>
              <a:ext uri="{FF2B5EF4-FFF2-40B4-BE49-F238E27FC236}">
                <a16:creationId xmlns:a16="http://schemas.microsoft.com/office/drawing/2014/main" id="{FB4A10E3-02C5-954C-97DA-2B77AFD4CCF1}"/>
              </a:ext>
            </a:extLst>
          </p:cNvPr>
          <p:cNvSpPr txBox="1">
            <a:spLocks/>
          </p:cNvSpPr>
          <p:nvPr/>
        </p:nvSpPr>
        <p:spPr>
          <a:xfrm>
            <a:off x="577516" y="1361440"/>
            <a:ext cx="10618804" cy="4348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dau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brif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fath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8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endParaRPr lang="en-US" sz="2800" b="1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dim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endParaRPr lang="en-US" sz="28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8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8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endParaRPr lang="en-US" sz="2800" b="1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amrywiaeth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posib</a:t>
            </a:r>
            <a:endParaRPr lang="en-US" sz="24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D9E1AD-35D8-3B44-B062-C3891727F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857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caeëdig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280;p16">
            <a:extLst>
              <a:ext uri="{FF2B5EF4-FFF2-40B4-BE49-F238E27FC236}">
                <a16:creationId xmlns:a16="http://schemas.microsoft.com/office/drawing/2014/main" id="{6CECDB76-AC8F-194F-9E54-71ABD4215D4D}"/>
              </a:ext>
            </a:extLst>
          </p:cNvPr>
          <p:cNvSpPr txBox="1">
            <a:spLocks/>
          </p:cNvSpPr>
          <p:nvPr/>
        </p:nvSpPr>
        <p:spPr>
          <a:xfrm>
            <a:off x="332508" y="1264524"/>
            <a:ext cx="11319163" cy="42452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Er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mai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dim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ffordd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gadarnhaol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neu’n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Gymraeg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….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8267440-427A-274B-8F74-4B4A48499C72}"/>
              </a:ext>
            </a:extLst>
          </p:cNvPr>
          <p:cNvSpPr/>
          <p:nvPr/>
        </p:nvSpPr>
        <p:spPr>
          <a:xfrm>
            <a:off x="332508" y="2728738"/>
            <a:ext cx="2632365" cy="1302326"/>
          </a:xfrm>
          <a:prstGeom prst="wedgeEllipseCallout">
            <a:avLst>
              <a:gd name="adj1" fmla="val -26046"/>
              <a:gd name="adj2" fmla="val 108245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2A8686B6-66FB-814B-BD5E-D127DAF53EC3}"/>
              </a:ext>
            </a:extLst>
          </p:cNvPr>
          <p:cNvSpPr/>
          <p:nvPr/>
        </p:nvSpPr>
        <p:spPr>
          <a:xfrm>
            <a:off x="3179616" y="2743201"/>
            <a:ext cx="2632365" cy="1302326"/>
          </a:xfrm>
          <a:prstGeom prst="wedgeEllipseCallout">
            <a:avLst>
              <a:gd name="adj1" fmla="val -11309"/>
              <a:gd name="adj2" fmla="val 11356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0B68D290-7303-3E40-933A-C0CD3E460DE4}"/>
              </a:ext>
            </a:extLst>
          </p:cNvPr>
          <p:cNvSpPr/>
          <p:nvPr/>
        </p:nvSpPr>
        <p:spPr>
          <a:xfrm>
            <a:off x="6127172" y="2743201"/>
            <a:ext cx="2632365" cy="1302326"/>
          </a:xfrm>
          <a:prstGeom prst="wedgeEllipseCallout">
            <a:avLst>
              <a:gd name="adj1" fmla="val -13941"/>
              <a:gd name="adj2" fmla="val 11143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Naddo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F99FCF27-3167-2B4F-BC13-013CFD1C457A}"/>
              </a:ext>
            </a:extLst>
          </p:cNvPr>
          <p:cNvSpPr/>
          <p:nvPr/>
        </p:nvSpPr>
        <p:spPr>
          <a:xfrm>
            <a:off x="9150926" y="2728738"/>
            <a:ext cx="2632365" cy="1302326"/>
          </a:xfrm>
          <a:prstGeom prst="wedgeEllipseCallout">
            <a:avLst>
              <a:gd name="adj1" fmla="val -12888"/>
              <a:gd name="adj2" fmla="val 109309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208E164-0026-5541-B65F-87344BFAC2A1}"/>
              </a:ext>
            </a:extLst>
          </p:cNvPr>
          <p:cNvSpPr/>
          <p:nvPr/>
        </p:nvSpPr>
        <p:spPr>
          <a:xfrm>
            <a:off x="1274616" y="4328286"/>
            <a:ext cx="2632365" cy="1302326"/>
          </a:xfrm>
          <a:prstGeom prst="wedgeEllipseCallout">
            <a:avLst>
              <a:gd name="adj1" fmla="val 41323"/>
              <a:gd name="adj2" fmla="val 6250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Nage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665489E2-D61B-0944-9966-38B22F4B4215}"/>
              </a:ext>
            </a:extLst>
          </p:cNvPr>
          <p:cNvSpPr/>
          <p:nvPr/>
        </p:nvSpPr>
        <p:spPr>
          <a:xfrm>
            <a:off x="4336472" y="4416461"/>
            <a:ext cx="2632365" cy="1302326"/>
          </a:xfrm>
          <a:prstGeom prst="wedgeEllipseCallout">
            <a:avLst>
              <a:gd name="adj1" fmla="val 45007"/>
              <a:gd name="adj2" fmla="val 5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chei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43368FFF-F914-5447-BF8F-2CE564461164}"/>
              </a:ext>
            </a:extLst>
          </p:cNvPr>
          <p:cNvSpPr/>
          <p:nvPr/>
        </p:nvSpPr>
        <p:spPr>
          <a:xfrm>
            <a:off x="7443354" y="4392881"/>
            <a:ext cx="2632365" cy="1302326"/>
          </a:xfrm>
          <a:prstGeom prst="wedgeEllipseCallout">
            <a:avLst>
              <a:gd name="adj1" fmla="val 48165"/>
              <a:gd name="adj2" fmla="val 57181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BA3C828-CD62-0240-8996-9022440F4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241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caeëdig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300;p18">
            <a:extLst>
              <a:ext uri="{FF2B5EF4-FFF2-40B4-BE49-F238E27FC236}">
                <a16:creationId xmlns:a16="http://schemas.microsoft.com/office/drawing/2014/main" id="{10D0AB83-A48E-F24F-8152-ACDD0BA67097}"/>
              </a:ext>
            </a:extLst>
          </p:cNvPr>
          <p:cNvSpPr txBox="1">
            <a:spLocks/>
          </p:cNvSpPr>
          <p:nvPr/>
        </p:nvSpPr>
        <p:spPr>
          <a:xfrm>
            <a:off x="216569" y="846431"/>
            <a:ext cx="11573650" cy="48168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&gt;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amhendant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400" i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Is there a…?		Are there any…?</a:t>
            </a:r>
            <a:endParaRPr lang="en-US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bwrdd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	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pensiliau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bocs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(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) &gt;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pendant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400" i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Is (the)…?		Are (the) …?</a:t>
            </a:r>
            <a:endParaRPr lang="en-US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John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absennol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		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bwrdd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ATEBION:	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74A518-4BA1-5641-B6D9-2F5BB09CE9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161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286625" y="313717"/>
            <a:ext cx="699746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EAA774-ADEC-944C-A79C-1318CD74F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1749880"/>
              </p:ext>
            </p:extLst>
          </p:nvPr>
        </p:nvGraphicFramePr>
        <p:xfrm>
          <a:off x="360947" y="1964732"/>
          <a:ext cx="8153133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53133">
                  <a:extLst>
                    <a:ext uri="{9D8B030D-6E8A-4147-A177-3AD203B41FA5}">
                      <a16:colId xmlns:a16="http://schemas.microsoft.com/office/drawing/2014/main" val="17067066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337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Oes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gennyt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850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e’n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heno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803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Oedd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Rhodri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disgwyl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ennill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75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Fyddi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di’n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am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66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llyfrgell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ddoe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4019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llyfrgell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ddoe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78029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C57DC99-CD3E-B54E-9DCE-A537FDF66921}"/>
              </a:ext>
            </a:extLst>
          </p:cNvPr>
          <p:cNvSpPr txBox="1"/>
          <p:nvPr/>
        </p:nvSpPr>
        <p:spPr>
          <a:xfrm>
            <a:off x="8798560" y="2519680"/>
            <a:ext cx="288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03CE0B-444F-A643-9AB0-F961D3FCCD28}"/>
              </a:ext>
            </a:extLst>
          </p:cNvPr>
          <p:cNvSpPr txBox="1"/>
          <p:nvPr/>
        </p:nvSpPr>
        <p:spPr>
          <a:xfrm>
            <a:off x="8798560" y="3086225"/>
            <a:ext cx="288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2CD8CE-78B1-7D4B-BAF6-00B122AEF660}"/>
              </a:ext>
            </a:extLst>
          </p:cNvPr>
          <p:cNvSpPr txBox="1"/>
          <p:nvPr/>
        </p:nvSpPr>
        <p:spPr>
          <a:xfrm>
            <a:off x="8646160" y="3672702"/>
            <a:ext cx="319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15CB3B-9E7C-6143-9C67-BD2DC5AF2C01}"/>
              </a:ext>
            </a:extLst>
          </p:cNvPr>
          <p:cNvSpPr txBox="1"/>
          <p:nvPr/>
        </p:nvSpPr>
        <p:spPr>
          <a:xfrm>
            <a:off x="8493760" y="4161201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Byddaf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Na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fyddaf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B66D1B-5B21-E846-99FC-5F4CA444DBD8}"/>
              </a:ext>
            </a:extLst>
          </p:cNvPr>
          <p:cNvSpPr txBox="1"/>
          <p:nvPr/>
        </p:nvSpPr>
        <p:spPr>
          <a:xfrm>
            <a:off x="8503920" y="4614916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Naddo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BB4F56-51DD-BB4A-A275-E16FF4AA6065}"/>
              </a:ext>
            </a:extLst>
          </p:cNvPr>
          <p:cNvSpPr txBox="1"/>
          <p:nvPr/>
        </p:nvSpPr>
        <p:spPr>
          <a:xfrm>
            <a:off x="8493760" y="5093546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Nage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87EA4840-F27A-7A40-A7EF-6B9F905DF0D4}"/>
              </a:ext>
            </a:extLst>
          </p:cNvPr>
          <p:cNvSpPr/>
          <p:nvPr/>
        </p:nvSpPr>
        <p:spPr>
          <a:xfrm rot="175278">
            <a:off x="8845871" y="54174"/>
            <a:ext cx="3068320" cy="193485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03AEB64-86C2-1940-A178-1D677DC28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602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286625" y="313717"/>
            <a:ext cx="699746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EAA774-ADEC-944C-A79C-1318CD74F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0032874"/>
              </p:ext>
            </p:extLst>
          </p:nvPr>
        </p:nvGraphicFramePr>
        <p:xfrm>
          <a:off x="448631" y="2006046"/>
          <a:ext cx="6371911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71911">
                  <a:extLst>
                    <a:ext uri="{9D8B030D-6E8A-4147-A177-3AD203B41FA5}">
                      <a16:colId xmlns:a16="http://schemas.microsoft.com/office/drawing/2014/main" val="17067066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337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Wyt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canolbwyntio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850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Ydych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chi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803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Ydw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siarad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75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Ydw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i’n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cae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adre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66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Ife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pensil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hwnna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4019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Alla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fynd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adre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78029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C57DC99-CD3E-B54E-9DCE-A537FDF66921}"/>
              </a:ext>
            </a:extLst>
          </p:cNvPr>
          <p:cNvSpPr txBox="1"/>
          <p:nvPr/>
        </p:nvSpPr>
        <p:spPr>
          <a:xfrm>
            <a:off x="7763845" y="2472804"/>
            <a:ext cx="288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03CE0B-444F-A643-9AB0-F961D3FCCD28}"/>
              </a:ext>
            </a:extLst>
          </p:cNvPr>
          <p:cNvSpPr txBox="1"/>
          <p:nvPr/>
        </p:nvSpPr>
        <p:spPr>
          <a:xfrm>
            <a:off x="7365974" y="3002891"/>
            <a:ext cx="3791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2CD8CE-78B1-7D4B-BAF6-00B122AEF660}"/>
              </a:ext>
            </a:extLst>
          </p:cNvPr>
          <p:cNvSpPr txBox="1"/>
          <p:nvPr/>
        </p:nvSpPr>
        <p:spPr>
          <a:xfrm>
            <a:off x="6766560" y="3610146"/>
            <a:ext cx="5425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15CB3B-9E7C-6143-9C67-BD2DC5AF2C01}"/>
              </a:ext>
            </a:extLst>
          </p:cNvPr>
          <p:cNvSpPr txBox="1"/>
          <p:nvPr/>
        </p:nvSpPr>
        <p:spPr>
          <a:xfrm>
            <a:off x="7365974" y="4089709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Na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chei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B66D1B-5B21-E846-99FC-5F4CA444DBD8}"/>
              </a:ext>
            </a:extLst>
          </p:cNvPr>
          <p:cNvSpPr txBox="1"/>
          <p:nvPr/>
        </p:nvSpPr>
        <p:spPr>
          <a:xfrm>
            <a:off x="7365974" y="4616586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Nage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BB4F56-51DD-BB4A-A275-E16FF4AA6065}"/>
              </a:ext>
            </a:extLst>
          </p:cNvPr>
          <p:cNvSpPr txBox="1"/>
          <p:nvPr/>
        </p:nvSpPr>
        <p:spPr>
          <a:xfrm>
            <a:off x="7328542" y="5134162"/>
            <a:ext cx="4632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/ Na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chei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… Galli / Na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alli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87EA4840-F27A-7A40-A7EF-6B9F905DF0D4}"/>
              </a:ext>
            </a:extLst>
          </p:cNvPr>
          <p:cNvSpPr/>
          <p:nvPr/>
        </p:nvSpPr>
        <p:spPr>
          <a:xfrm rot="175278">
            <a:off x="8845871" y="54174"/>
            <a:ext cx="3068320" cy="193485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E5B4EA3-6252-CD45-BD8C-F209C7E413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47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996CE4BD-D888-4D45-89C6-E1A7887337F3}"/>
              </a:ext>
            </a:extLst>
          </p:cNvPr>
          <p:cNvSpPr txBox="1">
            <a:spLocks/>
          </p:cNvSpPr>
          <p:nvPr/>
        </p:nvSpPr>
        <p:spPr>
          <a:xfrm>
            <a:off x="312821" y="1511052"/>
            <a:ext cx="11269579" cy="441678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linc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rannu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theipiwch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top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8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ddosbarth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taflenni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sleidiau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a 3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pPr marL="569976" lvl="1" indent="0">
              <a:buFont typeface="Gill Sans MT" panose="020B0502020104020203" pitchFamily="34" charset="0"/>
              <a:buNone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69976" lvl="1" indent="0">
              <a:buFont typeface="Gill Sans MT" panose="020B0502020104020203" pitchFamily="34" charset="0"/>
              <a:buNone/>
            </a:pP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absennol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6A15ED-05FE-1646-9C63-40AB1E085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077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996CE4BD-D888-4D45-89C6-E1A7887337F3}"/>
              </a:ext>
            </a:extLst>
          </p:cNvPr>
          <p:cNvSpPr txBox="1">
            <a:spLocks/>
          </p:cNvSpPr>
          <p:nvPr/>
        </p:nvSpPr>
        <p:spPr>
          <a:xfrm>
            <a:off x="312821" y="1511052"/>
            <a:ext cx="11269579" cy="441678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8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cliciwch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8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bwysicach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nag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sleidiau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a 3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pPr marL="569976" lvl="1" indent="0">
              <a:buNone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69976" lvl="1" indent="0">
              <a:buNone/>
            </a:pP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117BF0-4B29-A64F-87A4-F0630D67EC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984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Faint?</a:t>
            </a:r>
          </a:p>
        </p:txBody>
      </p:sp>
      <p:sp>
        <p:nvSpPr>
          <p:cNvPr id="5" name="Google Shape;318;p21">
            <a:extLst>
              <a:ext uri="{FF2B5EF4-FFF2-40B4-BE49-F238E27FC236}">
                <a16:creationId xmlns:a16="http://schemas.microsoft.com/office/drawing/2014/main" id="{EE4D3924-BC01-5E43-8A07-A5B646C3849A}"/>
              </a:ext>
            </a:extLst>
          </p:cNvPr>
          <p:cNvSpPr txBox="1">
            <a:spLocks/>
          </p:cNvSpPr>
          <p:nvPr/>
        </p:nvSpPr>
        <p:spPr>
          <a:xfrm>
            <a:off x="481263" y="1265406"/>
            <a:ext cx="11502189" cy="48227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 algn="ctr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Ffurfio’r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enw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unigol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–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enw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lluosog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cofiwch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‘o’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treiglad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meddal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!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b="1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Gallwn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roi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rhif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faint/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5AF7F5-4CA1-404F-AB31-32233FFEE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975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Faint?</a:t>
            </a: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928B1A36-2398-AB4C-8C2F-4F22A4E359C6}"/>
              </a:ext>
            </a:extLst>
          </p:cNvPr>
          <p:cNvSpPr txBox="1">
            <a:spLocks/>
          </p:cNvSpPr>
          <p:nvPr/>
        </p:nvSpPr>
        <p:spPr>
          <a:xfrm>
            <a:off x="649705" y="1842132"/>
            <a:ext cx="10912375" cy="3508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?’ ac un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‘Faint?’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B5ECFFC5-584C-6A4E-894B-BE51440D409E}"/>
              </a:ext>
            </a:extLst>
          </p:cNvPr>
          <p:cNvSpPr/>
          <p:nvPr/>
        </p:nvSpPr>
        <p:spPr>
          <a:xfrm rot="620916">
            <a:off x="7331632" y="2976762"/>
            <a:ext cx="4409440" cy="218118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392414-824B-2042-B0C6-1252C94AE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469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46611" y="251598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14" name="Google Shape;339;p23" descr="Screen Shot 2015-05-14 at 21.23.53.png">
            <a:extLst>
              <a:ext uri="{FF2B5EF4-FFF2-40B4-BE49-F238E27FC236}">
                <a16:creationId xmlns:a16="http://schemas.microsoft.com/office/drawing/2014/main" id="{B79F6F48-F433-4D4F-A058-B395662EA0C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6377618" y="0"/>
            <a:ext cx="4983193" cy="5995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F1C6AA-20B7-804E-9561-F7DABD134E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5467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280;p16">
            <a:extLst>
              <a:ext uri="{FF2B5EF4-FFF2-40B4-BE49-F238E27FC236}">
                <a16:creationId xmlns:a16="http://schemas.microsoft.com/office/drawing/2014/main" id="{6CECDB76-AC8F-194F-9E54-71ABD4215D4D}"/>
              </a:ext>
            </a:extLst>
          </p:cNvPr>
          <p:cNvSpPr txBox="1">
            <a:spLocks/>
          </p:cNvSpPr>
          <p:nvPr/>
        </p:nvSpPr>
        <p:spPr>
          <a:xfrm>
            <a:off x="332509" y="1079058"/>
            <a:ext cx="11230840" cy="42452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cwestiynau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caniatáu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amrywiaeth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Byddan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nhw’n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cychwyn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geiriau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gofynnol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8267440-427A-274B-8F74-4B4A48499C72}"/>
              </a:ext>
            </a:extLst>
          </p:cNvPr>
          <p:cNvSpPr/>
          <p:nvPr/>
        </p:nvSpPr>
        <p:spPr>
          <a:xfrm>
            <a:off x="332508" y="2270274"/>
            <a:ext cx="2632365" cy="1302326"/>
          </a:xfrm>
          <a:prstGeom prst="wedgeEllipseCallout">
            <a:avLst>
              <a:gd name="adj1" fmla="val -26046"/>
              <a:gd name="adj2" fmla="val 10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…?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2A8686B6-66FB-814B-BD5E-D127DAF53EC3}"/>
              </a:ext>
            </a:extLst>
          </p:cNvPr>
          <p:cNvSpPr/>
          <p:nvPr/>
        </p:nvSpPr>
        <p:spPr>
          <a:xfrm>
            <a:off x="3219449" y="2346659"/>
            <a:ext cx="2632365" cy="1302326"/>
          </a:xfrm>
          <a:prstGeom prst="wedgeEllipseCallout">
            <a:avLst>
              <a:gd name="adj1" fmla="val -32923"/>
              <a:gd name="adj2" fmla="val 10732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0B68D290-7303-3E40-933A-C0CD3E460DE4}"/>
              </a:ext>
            </a:extLst>
          </p:cNvPr>
          <p:cNvSpPr/>
          <p:nvPr/>
        </p:nvSpPr>
        <p:spPr>
          <a:xfrm>
            <a:off x="6158343" y="2315512"/>
            <a:ext cx="2632365" cy="1302326"/>
          </a:xfrm>
          <a:prstGeom prst="wedgeEllipseCallout">
            <a:avLst>
              <a:gd name="adj1" fmla="val -32467"/>
              <a:gd name="adj2" fmla="val 10987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F99FCF27-3167-2B4F-BC13-013CFD1C457A}"/>
              </a:ext>
            </a:extLst>
          </p:cNvPr>
          <p:cNvSpPr/>
          <p:nvPr/>
        </p:nvSpPr>
        <p:spPr>
          <a:xfrm>
            <a:off x="9185559" y="2317444"/>
            <a:ext cx="2632365" cy="1302326"/>
          </a:xfrm>
          <a:prstGeom prst="wedgeEllipseCallout">
            <a:avLst>
              <a:gd name="adj1" fmla="val -34502"/>
              <a:gd name="adj2" fmla="val 101508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…?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208E164-0026-5541-B65F-87344BFAC2A1}"/>
              </a:ext>
            </a:extLst>
          </p:cNvPr>
          <p:cNvSpPr/>
          <p:nvPr/>
        </p:nvSpPr>
        <p:spPr>
          <a:xfrm>
            <a:off x="203318" y="4509195"/>
            <a:ext cx="2632365" cy="1302326"/>
          </a:xfrm>
          <a:prstGeom prst="wedgeEllipseCallout">
            <a:avLst>
              <a:gd name="adj1" fmla="val 47498"/>
              <a:gd name="adj2" fmla="val -7168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665489E2-D61B-0944-9966-38B22F4B4215}"/>
              </a:ext>
            </a:extLst>
          </p:cNvPr>
          <p:cNvSpPr/>
          <p:nvPr/>
        </p:nvSpPr>
        <p:spPr>
          <a:xfrm>
            <a:off x="3178750" y="4509195"/>
            <a:ext cx="2632365" cy="1302326"/>
          </a:xfrm>
          <a:prstGeom prst="wedgeEllipseCallout">
            <a:avLst>
              <a:gd name="adj1" fmla="val 38060"/>
              <a:gd name="adj2" fmla="val -74379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..?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43368FFF-F914-5447-BF8F-2CE564461164}"/>
              </a:ext>
            </a:extLst>
          </p:cNvPr>
          <p:cNvSpPr/>
          <p:nvPr/>
        </p:nvSpPr>
        <p:spPr>
          <a:xfrm>
            <a:off x="9264984" y="4504547"/>
            <a:ext cx="2632365" cy="1302326"/>
          </a:xfrm>
          <a:prstGeom prst="wedgeEllipseCallout">
            <a:avLst>
              <a:gd name="adj1" fmla="val 38130"/>
              <a:gd name="adj2" fmla="val -7388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…?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602D917-D681-FE42-BD7A-DE7336498AEB}"/>
              </a:ext>
            </a:extLst>
          </p:cNvPr>
          <p:cNvSpPr/>
          <p:nvPr/>
        </p:nvSpPr>
        <p:spPr>
          <a:xfrm>
            <a:off x="6329791" y="4509195"/>
            <a:ext cx="2632365" cy="1302326"/>
          </a:xfrm>
          <a:prstGeom prst="wedgeEllipseCallout">
            <a:avLst>
              <a:gd name="adj1" fmla="val 38130"/>
              <a:gd name="adj2" fmla="val -7388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3F51EAE-FBF1-5B47-9DBE-CB5D638963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8547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3557385" y="21982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4" name="Google Shape;345;p24">
            <a:extLst>
              <a:ext uri="{FF2B5EF4-FFF2-40B4-BE49-F238E27FC236}">
                <a16:creationId xmlns:a16="http://schemas.microsoft.com/office/drawing/2014/main" id="{20D53572-A692-A244-972D-806D4F7BFC0B}"/>
              </a:ext>
            </a:extLst>
          </p:cNvPr>
          <p:cNvSpPr txBox="1">
            <a:spLocks/>
          </p:cNvSpPr>
          <p:nvPr/>
        </p:nvSpPr>
        <p:spPr>
          <a:xfrm>
            <a:off x="409074" y="1470212"/>
            <a:ext cx="11173326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74319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Rhaid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treiglo’n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feddal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wrth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ofyn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defnyddio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berf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gryno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gorffennol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e.e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arllenodd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elodd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rhaglen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erbyniodd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hi’r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sefyllfa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158496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274319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: Do/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Naddo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7679A-094D-D043-B8E2-6305ED50A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9417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3557385" y="21982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351;p25">
            <a:extLst>
              <a:ext uri="{FF2B5EF4-FFF2-40B4-BE49-F238E27FC236}">
                <a16:creationId xmlns:a16="http://schemas.microsoft.com/office/drawing/2014/main" id="{A0F07CEE-9CE4-7D4D-9A51-566D76E17C8B}"/>
              </a:ext>
            </a:extLst>
          </p:cNvPr>
          <p:cNvSpPr txBox="1">
            <a:spLocks/>
          </p:cNvSpPr>
          <p:nvPr/>
        </p:nvSpPr>
        <p:spPr>
          <a:xfrm>
            <a:off x="216568" y="1368484"/>
            <a:ext cx="11128565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74319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Os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am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fod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fwy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rhaid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defnyddio’r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geiryn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gofynnol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‘a’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167182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ddarllenodd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welodd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rhaglen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dderbyniodd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hi’r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sefyllfa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74319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: Do/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Naddo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167182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274319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SYLWER: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treiglad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aros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C44FD1-E238-FF44-AD16-E49CDC20C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448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3557385" y="21982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6FD019EC-C264-F442-AFA1-0B9A4B1B7ABE}"/>
              </a:ext>
            </a:extLst>
          </p:cNvPr>
          <p:cNvSpPr txBox="1">
            <a:spLocks/>
          </p:cNvSpPr>
          <p:nvPr/>
        </p:nvSpPr>
        <p:spPr>
          <a:xfrm>
            <a:off x="216569" y="1386030"/>
            <a:ext cx="6266962" cy="3508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  <a:p>
            <a:pPr lvl="1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pPr lvl="1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  <a:p>
            <a:pPr lvl="1"/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ED3BEE-9414-374F-87DE-6E698378F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66" t="1337" r="33083" b="8982"/>
          <a:stretch/>
        </p:blipFill>
        <p:spPr>
          <a:xfrm>
            <a:off x="7599680" y="1075654"/>
            <a:ext cx="3352800" cy="4704236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3EBBE6-08DD-1848-A421-903335B6D4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6832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0" y="219825"/>
            <a:ext cx="1219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EC17FB-0401-1346-ABCE-9DFD3682ED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721"/>
          <a:stretch/>
        </p:blipFill>
        <p:spPr>
          <a:xfrm>
            <a:off x="3821415" y="1243372"/>
            <a:ext cx="4549170" cy="4368800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sp>
        <p:nvSpPr>
          <p:cNvPr id="7" name="10-Point Star 6">
            <a:extLst>
              <a:ext uri="{FF2B5EF4-FFF2-40B4-BE49-F238E27FC236}">
                <a16:creationId xmlns:a16="http://schemas.microsoft.com/office/drawing/2014/main" id="{B259ED87-BAEA-D64E-8BA3-D622160C9DC6}"/>
              </a:ext>
            </a:extLst>
          </p:cNvPr>
          <p:cNvSpPr/>
          <p:nvPr/>
        </p:nvSpPr>
        <p:spPr>
          <a:xfrm>
            <a:off x="451197" y="1051684"/>
            <a:ext cx="3990174" cy="237608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10-Point Star 7">
            <a:extLst>
              <a:ext uri="{FF2B5EF4-FFF2-40B4-BE49-F238E27FC236}">
                <a16:creationId xmlns:a16="http://schemas.microsoft.com/office/drawing/2014/main" id="{B5BF4D64-B097-694C-B216-44CE95606BD3}"/>
              </a:ext>
            </a:extLst>
          </p:cNvPr>
          <p:cNvSpPr/>
          <p:nvPr/>
        </p:nvSpPr>
        <p:spPr>
          <a:xfrm>
            <a:off x="7929154" y="3427772"/>
            <a:ext cx="3990174" cy="237608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50549A-C758-A441-953F-CD1141FAE3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2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F6AB30-F248-4B46-B471-D6625D30E1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6940" y="1130338"/>
            <a:ext cx="6727077" cy="4594869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sp>
        <p:nvSpPr>
          <p:cNvPr id="7" name="10-Point Star 6">
            <a:extLst>
              <a:ext uri="{FF2B5EF4-FFF2-40B4-BE49-F238E27FC236}">
                <a16:creationId xmlns:a16="http://schemas.microsoft.com/office/drawing/2014/main" id="{7C6C6A8F-181E-164D-98B7-42D04B1426A8}"/>
              </a:ext>
            </a:extLst>
          </p:cNvPr>
          <p:cNvSpPr/>
          <p:nvPr/>
        </p:nvSpPr>
        <p:spPr>
          <a:xfrm>
            <a:off x="90860" y="3388446"/>
            <a:ext cx="3990174" cy="237608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10-Point Star 7">
            <a:extLst>
              <a:ext uri="{FF2B5EF4-FFF2-40B4-BE49-F238E27FC236}">
                <a16:creationId xmlns:a16="http://schemas.microsoft.com/office/drawing/2014/main" id="{5DE34146-AF26-4343-9086-DAB051FDEBC6}"/>
              </a:ext>
            </a:extLst>
          </p:cNvPr>
          <p:cNvSpPr/>
          <p:nvPr/>
        </p:nvSpPr>
        <p:spPr>
          <a:xfrm>
            <a:off x="8201826" y="1363840"/>
            <a:ext cx="3990174" cy="237608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1C0095-7FAE-AB4F-B8AF-997B53E760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6BDBF4-9469-B64C-9151-3CCBA4A7BDEB}"/>
              </a:ext>
            </a:extLst>
          </p:cNvPr>
          <p:cNvSpPr txBox="1"/>
          <p:nvPr/>
        </p:nvSpPr>
        <p:spPr>
          <a:xfrm>
            <a:off x="0" y="219825"/>
            <a:ext cx="1219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1" name="Cloud Callout 10">
            <a:extLst>
              <a:ext uri="{FF2B5EF4-FFF2-40B4-BE49-F238E27FC236}">
                <a16:creationId xmlns:a16="http://schemas.microsoft.com/office/drawing/2014/main" id="{2F1E5D27-2C9A-AF4C-BF62-CF901D5C120E}"/>
              </a:ext>
            </a:extLst>
          </p:cNvPr>
          <p:cNvSpPr/>
          <p:nvPr/>
        </p:nvSpPr>
        <p:spPr>
          <a:xfrm>
            <a:off x="8542421" y="4188157"/>
            <a:ext cx="3429782" cy="1973179"/>
          </a:xfrm>
          <a:prstGeom prst="cloudCallout">
            <a:avLst>
              <a:gd name="adj1" fmla="val -79167"/>
              <a:gd name="adj2" fmla="val -2042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 I FEDDWL:</a:t>
            </a:r>
          </a:p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1294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01C0095-7FAE-AB4F-B8AF-997B53E76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6BDBF4-9469-B64C-9151-3CCBA4A7BDEB}"/>
              </a:ext>
            </a:extLst>
          </p:cNvPr>
          <p:cNvSpPr txBox="1"/>
          <p:nvPr/>
        </p:nvSpPr>
        <p:spPr>
          <a:xfrm>
            <a:off x="0" y="219825"/>
            <a:ext cx="1219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0692F7-2614-1441-81FC-D6871ADCB5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516" y="1460556"/>
            <a:ext cx="5460366" cy="388146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1" name="10-Point Star 10">
            <a:extLst>
              <a:ext uri="{FF2B5EF4-FFF2-40B4-BE49-F238E27FC236}">
                <a16:creationId xmlns:a16="http://schemas.microsoft.com/office/drawing/2014/main" id="{5DDE20E2-B673-2E46-B5ED-EB3621690FE5}"/>
              </a:ext>
            </a:extLst>
          </p:cNvPr>
          <p:cNvSpPr/>
          <p:nvPr/>
        </p:nvSpPr>
        <p:spPr>
          <a:xfrm>
            <a:off x="7070857" y="1195398"/>
            <a:ext cx="3516932" cy="1644055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Pecyn</a:t>
            </a:r>
            <a:r>
              <a:rPr lang="en-US" sz="2400" b="1" dirty="0">
                <a:solidFill>
                  <a:srgbClr val="002060"/>
                </a:solidFill>
              </a:rPr>
              <a:t> o </a:t>
            </a:r>
            <a:r>
              <a:rPr lang="en-US" sz="2400" b="1" dirty="0" err="1">
                <a:solidFill>
                  <a:srgbClr val="002060"/>
                </a:solidFill>
              </a:rPr>
              <a:t>adnoddau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defnyddiol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EB1419-CA1B-2E47-B6B0-D6739582FD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8753" y="3695609"/>
            <a:ext cx="2924342" cy="1272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69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98D432-0C57-1B4F-A62A-8BE9245BDA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00" y="1143000"/>
            <a:ext cx="8128000" cy="45720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7" name="10-Point Star 6">
            <a:extLst>
              <a:ext uri="{FF2B5EF4-FFF2-40B4-BE49-F238E27FC236}">
                <a16:creationId xmlns:a16="http://schemas.microsoft.com/office/drawing/2014/main" id="{D6883586-AE18-DC44-9F55-87605D965128}"/>
              </a:ext>
            </a:extLst>
          </p:cNvPr>
          <p:cNvSpPr/>
          <p:nvPr/>
        </p:nvSpPr>
        <p:spPr>
          <a:xfrm>
            <a:off x="0" y="927711"/>
            <a:ext cx="3239589" cy="2184222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10-Point Star 7">
            <a:extLst>
              <a:ext uri="{FF2B5EF4-FFF2-40B4-BE49-F238E27FC236}">
                <a16:creationId xmlns:a16="http://schemas.microsoft.com/office/drawing/2014/main" id="{0A7B7E86-FE43-A64C-A222-8512EEAC8E59}"/>
              </a:ext>
            </a:extLst>
          </p:cNvPr>
          <p:cNvSpPr/>
          <p:nvPr/>
        </p:nvSpPr>
        <p:spPr>
          <a:xfrm>
            <a:off x="8856616" y="1332412"/>
            <a:ext cx="3335383" cy="209005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E00B03C-9016-5A47-877F-2A4CF71F3B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F200D1-4E2C-6945-872A-BA51A03E188B}"/>
              </a:ext>
            </a:extLst>
          </p:cNvPr>
          <p:cNvSpPr txBox="1"/>
          <p:nvPr/>
        </p:nvSpPr>
        <p:spPr>
          <a:xfrm>
            <a:off x="0" y="219825"/>
            <a:ext cx="1219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Cloud Callout 11">
            <a:extLst>
              <a:ext uri="{FF2B5EF4-FFF2-40B4-BE49-F238E27FC236}">
                <a16:creationId xmlns:a16="http://schemas.microsoft.com/office/drawing/2014/main" id="{A4428DB7-03D5-AF49-9451-842EA616829C}"/>
              </a:ext>
            </a:extLst>
          </p:cNvPr>
          <p:cNvSpPr/>
          <p:nvPr/>
        </p:nvSpPr>
        <p:spPr>
          <a:xfrm>
            <a:off x="8638674" y="4114800"/>
            <a:ext cx="3329422" cy="2004901"/>
          </a:xfrm>
          <a:prstGeom prst="cloudCallout">
            <a:avLst>
              <a:gd name="adj1" fmla="val -79167"/>
              <a:gd name="adj2" fmla="val -2042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 I FEDDWL:</a:t>
            </a:r>
          </a:p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7910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35FE94-A65E-AB4A-BDA8-072B3EF43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6595" y="1624569"/>
            <a:ext cx="3162163" cy="40222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EE87AA-231C-0748-961D-5BEFDF4D5A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004" y="3166213"/>
            <a:ext cx="2633174" cy="27616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F7D1DB-7170-924D-9A68-CAD19A29ADC1}"/>
              </a:ext>
            </a:extLst>
          </p:cNvPr>
          <p:cNvSpPr txBox="1"/>
          <p:nvPr/>
        </p:nvSpPr>
        <p:spPr>
          <a:xfrm>
            <a:off x="1082842" y="240632"/>
            <a:ext cx="106359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pong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bêl-rwyd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5B902-EA14-B343-A5AB-F695719C7EFD}"/>
              </a:ext>
            </a:extLst>
          </p:cNvPr>
          <p:cNvSpPr txBox="1"/>
          <p:nvPr/>
        </p:nvSpPr>
        <p:spPr>
          <a:xfrm>
            <a:off x="168443" y="1227221"/>
            <a:ext cx="83881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atgyfnerthu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(ping pong).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pendraw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chwestiynu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pêl-rwyd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6F112778-4204-7F41-ADA8-2B3A919689DE}"/>
              </a:ext>
            </a:extLst>
          </p:cNvPr>
          <p:cNvSpPr/>
          <p:nvPr/>
        </p:nvSpPr>
        <p:spPr>
          <a:xfrm>
            <a:off x="4451684" y="4138863"/>
            <a:ext cx="4104910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913E721-C4F1-264E-9581-ED05F2CF73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7933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222855-67D4-7D43-99BC-4D5A277DE3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46" t="11272" r="11382" b="11709"/>
          <a:stretch/>
        </p:blipFill>
        <p:spPr>
          <a:xfrm>
            <a:off x="1787237" y="637310"/>
            <a:ext cx="4932219" cy="489065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" name="12-Point Star 1">
            <a:extLst>
              <a:ext uri="{FF2B5EF4-FFF2-40B4-BE49-F238E27FC236}">
                <a16:creationId xmlns:a16="http://schemas.microsoft.com/office/drawing/2014/main" id="{0190AC9C-8794-5B43-A8F6-A8B2957D1389}"/>
              </a:ext>
            </a:extLst>
          </p:cNvPr>
          <p:cNvSpPr/>
          <p:nvPr/>
        </p:nvSpPr>
        <p:spPr>
          <a:xfrm>
            <a:off x="7105153" y="1572689"/>
            <a:ext cx="4854235" cy="3019896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A3A0B8-A675-8F4E-A6B5-86C4329BCF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27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393</TotalTime>
  <Words>1069</Words>
  <Application>Microsoft Office PowerPoint</Application>
  <PresentationFormat>Sgrin Lydan</PresentationFormat>
  <Paragraphs>178</Paragraphs>
  <Slides>22</Slides>
  <Notes>7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22</vt:i4>
      </vt:variant>
    </vt:vector>
  </HeadingPairs>
  <TitlesOfParts>
    <vt:vector size="29" baseType="lpstr">
      <vt:lpstr>Noto Sans Symbols</vt:lpstr>
      <vt:lpstr>Arial</vt:lpstr>
      <vt:lpstr>Calibri</vt:lpstr>
      <vt:lpstr>Calibri Light</vt:lpstr>
      <vt:lpstr>Gill Sans MT</vt:lpstr>
      <vt:lpstr>Wingdings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Aled P Williams</cp:lastModifiedBy>
  <cp:revision>26</cp:revision>
  <dcterms:created xsi:type="dcterms:W3CDTF">2021-09-13T12:26:41Z</dcterms:created>
  <dcterms:modified xsi:type="dcterms:W3CDTF">2023-10-11T12:07:29Z</dcterms:modified>
</cp:coreProperties>
</file>