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9" r:id="rId4"/>
  </p:sldMasterIdLst>
  <p:notesMasterIdLst>
    <p:notesMasterId r:id="rId23"/>
  </p:notesMasterIdLst>
  <p:sldIdLst>
    <p:sldId id="256" r:id="rId5"/>
    <p:sldId id="257" r:id="rId6"/>
    <p:sldId id="278" r:id="rId7"/>
    <p:sldId id="260" r:id="rId8"/>
    <p:sldId id="270" r:id="rId9"/>
    <p:sldId id="259" r:id="rId10"/>
    <p:sldId id="277" r:id="rId11"/>
    <p:sldId id="268" r:id="rId12"/>
    <p:sldId id="271" r:id="rId13"/>
    <p:sldId id="272" r:id="rId14"/>
    <p:sldId id="262" r:id="rId15"/>
    <p:sldId id="275" r:id="rId16"/>
    <p:sldId id="263" r:id="rId17"/>
    <p:sldId id="273" r:id="rId18"/>
    <p:sldId id="274" r:id="rId19"/>
    <p:sldId id="276" r:id="rId20"/>
    <p:sldId id="265" r:id="rId21"/>
    <p:sldId id="26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2B017B-0EE8-4EB8-9CE0-09D82FF8B7D5}" v="1343" dt="2020-06-05T10:36:31.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1"/>
  </p:normalViewPr>
  <p:slideViewPr>
    <p:cSldViewPr snapToGrid="0">
      <p:cViewPr varScale="1">
        <p:scale>
          <a:sx n="90" d="100"/>
          <a:sy n="90" d="100"/>
        </p:scale>
        <p:origin x="232" y="5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fia Corsi (1700121)" userId="S::1700121@student.uwtsd.ac.uk::ac329299-c42f-4b50-9922-5cbcfc0d54ce" providerId="AD" clId="Web-{F42B017B-0EE8-4EB8-9CE0-09D82FF8B7D5}"/>
    <pc:docChg chg="modSld sldOrd">
      <pc:chgData name="Sofia Corsi (1700121)" userId="S::1700121@student.uwtsd.ac.uk::ac329299-c42f-4b50-9922-5cbcfc0d54ce" providerId="AD" clId="Web-{F42B017B-0EE8-4EB8-9CE0-09D82FF8B7D5}" dt="2020-06-05T10:36:31.317" v="1330" actId="20577"/>
      <pc:docMkLst>
        <pc:docMk/>
      </pc:docMkLst>
      <pc:sldChg chg="modSp">
        <pc:chgData name="Sofia Corsi (1700121)" userId="S::1700121@student.uwtsd.ac.uk::ac329299-c42f-4b50-9922-5cbcfc0d54ce" providerId="AD" clId="Web-{F42B017B-0EE8-4EB8-9CE0-09D82FF8B7D5}" dt="2020-06-05T09:13:33.563" v="14" actId="20577"/>
        <pc:sldMkLst>
          <pc:docMk/>
          <pc:sldMk cId="1273068791" sldId="256"/>
        </pc:sldMkLst>
        <pc:spChg chg="mod">
          <ac:chgData name="Sofia Corsi (1700121)" userId="S::1700121@student.uwtsd.ac.uk::ac329299-c42f-4b50-9922-5cbcfc0d54ce" providerId="AD" clId="Web-{F42B017B-0EE8-4EB8-9CE0-09D82FF8B7D5}" dt="2020-06-05T09:13:33.563" v="14" actId="20577"/>
          <ac:spMkLst>
            <pc:docMk/>
            <pc:sldMk cId="1273068791" sldId="256"/>
            <ac:spMk id="2" creationId="{B374575B-706B-3A4A-97E1-2323B0318209}"/>
          </ac:spMkLst>
        </pc:spChg>
      </pc:sldChg>
      <pc:sldChg chg="modSp">
        <pc:chgData name="Sofia Corsi (1700121)" userId="S::1700121@student.uwtsd.ac.uk::ac329299-c42f-4b50-9922-5cbcfc0d54ce" providerId="AD" clId="Web-{F42B017B-0EE8-4EB8-9CE0-09D82FF8B7D5}" dt="2020-06-05T09:48:39.841" v="532" actId="20577"/>
        <pc:sldMkLst>
          <pc:docMk/>
          <pc:sldMk cId="3728367153" sldId="257"/>
        </pc:sldMkLst>
        <pc:spChg chg="mod">
          <ac:chgData name="Sofia Corsi (1700121)" userId="S::1700121@student.uwtsd.ac.uk::ac329299-c42f-4b50-9922-5cbcfc0d54ce" providerId="AD" clId="Web-{F42B017B-0EE8-4EB8-9CE0-09D82FF8B7D5}" dt="2020-06-05T09:48:39.841" v="532" actId="20577"/>
          <ac:spMkLst>
            <pc:docMk/>
            <pc:sldMk cId="3728367153" sldId="257"/>
            <ac:spMk id="9" creationId="{F0E2D589-AD50-4B3C-96FC-4947A6C6C01B}"/>
          </ac:spMkLst>
        </pc:spChg>
      </pc:sldChg>
      <pc:sldChg chg="modSp">
        <pc:chgData name="Sofia Corsi (1700121)" userId="S::1700121@student.uwtsd.ac.uk::ac329299-c42f-4b50-9922-5cbcfc0d54ce" providerId="AD" clId="Web-{F42B017B-0EE8-4EB8-9CE0-09D82FF8B7D5}" dt="2020-06-05T09:18:22.279" v="74" actId="20577"/>
        <pc:sldMkLst>
          <pc:docMk/>
          <pc:sldMk cId="2912287930" sldId="258"/>
        </pc:sldMkLst>
        <pc:graphicFrameChg chg="modGraphic">
          <ac:chgData name="Sofia Corsi (1700121)" userId="S::1700121@student.uwtsd.ac.uk::ac329299-c42f-4b50-9922-5cbcfc0d54ce" providerId="AD" clId="Web-{F42B017B-0EE8-4EB8-9CE0-09D82FF8B7D5}" dt="2020-06-05T09:18:22.279" v="74" actId="20577"/>
          <ac:graphicFrameMkLst>
            <pc:docMk/>
            <pc:sldMk cId="2912287930" sldId="258"/>
            <ac:graphicFrameMk id="24" creationId="{792F648F-0A58-4464-AFF5-36BA0BCE3D92}"/>
          </ac:graphicFrameMkLst>
        </pc:graphicFrameChg>
      </pc:sldChg>
      <pc:sldChg chg="modSp">
        <pc:chgData name="Sofia Corsi (1700121)" userId="S::1700121@student.uwtsd.ac.uk::ac329299-c42f-4b50-9922-5cbcfc0d54ce" providerId="AD" clId="Web-{F42B017B-0EE8-4EB8-9CE0-09D82FF8B7D5}" dt="2020-06-05T09:49:31.075" v="621" actId="20577"/>
        <pc:sldMkLst>
          <pc:docMk/>
          <pc:sldMk cId="1070065038" sldId="259"/>
        </pc:sldMkLst>
        <pc:spChg chg="mod">
          <ac:chgData name="Sofia Corsi (1700121)" userId="S::1700121@student.uwtsd.ac.uk::ac329299-c42f-4b50-9922-5cbcfc0d54ce" providerId="AD" clId="Web-{F42B017B-0EE8-4EB8-9CE0-09D82FF8B7D5}" dt="2020-06-05T09:39:03.643" v="290" actId="1076"/>
          <ac:spMkLst>
            <pc:docMk/>
            <pc:sldMk cId="1070065038" sldId="259"/>
            <ac:spMk id="2" creationId="{781B8E73-9573-6B4B-B6AF-A765D3F9560F}"/>
          </ac:spMkLst>
        </pc:spChg>
        <pc:spChg chg="mod">
          <ac:chgData name="Sofia Corsi (1700121)" userId="S::1700121@student.uwtsd.ac.uk::ac329299-c42f-4b50-9922-5cbcfc0d54ce" providerId="AD" clId="Web-{F42B017B-0EE8-4EB8-9CE0-09D82FF8B7D5}" dt="2020-06-05T09:49:31.075" v="621" actId="20577"/>
          <ac:spMkLst>
            <pc:docMk/>
            <pc:sldMk cId="1070065038" sldId="259"/>
            <ac:spMk id="9" creationId="{29C4B391-9F44-426C-B708-B904408EB5AD}"/>
          </ac:spMkLst>
        </pc:spChg>
      </pc:sldChg>
      <pc:sldChg chg="modSp">
        <pc:chgData name="Sofia Corsi (1700121)" userId="S::1700121@student.uwtsd.ac.uk::ac329299-c42f-4b50-9922-5cbcfc0d54ce" providerId="AD" clId="Web-{F42B017B-0EE8-4EB8-9CE0-09D82FF8B7D5}" dt="2020-06-05T09:48:58.216" v="544" actId="20577"/>
        <pc:sldMkLst>
          <pc:docMk/>
          <pc:sldMk cId="3979582924" sldId="260"/>
        </pc:sldMkLst>
        <pc:spChg chg="mod">
          <ac:chgData name="Sofia Corsi (1700121)" userId="S::1700121@student.uwtsd.ac.uk::ac329299-c42f-4b50-9922-5cbcfc0d54ce" providerId="AD" clId="Web-{F42B017B-0EE8-4EB8-9CE0-09D82FF8B7D5}" dt="2020-06-05T09:21:12.356" v="93" actId="1076"/>
          <ac:spMkLst>
            <pc:docMk/>
            <pc:sldMk cId="3979582924" sldId="260"/>
            <ac:spMk id="2" creationId="{286CC719-2F38-7846-8541-7F8D1F684078}"/>
          </ac:spMkLst>
        </pc:spChg>
        <pc:spChg chg="mod">
          <ac:chgData name="Sofia Corsi (1700121)" userId="S::1700121@student.uwtsd.ac.uk::ac329299-c42f-4b50-9922-5cbcfc0d54ce" providerId="AD" clId="Web-{F42B017B-0EE8-4EB8-9CE0-09D82FF8B7D5}" dt="2020-06-05T09:48:58.216" v="544" actId="20577"/>
          <ac:spMkLst>
            <pc:docMk/>
            <pc:sldMk cId="3979582924" sldId="260"/>
            <ac:spMk id="3" creationId="{667EB2E0-6027-4F48-B820-CACB6784B0E8}"/>
          </ac:spMkLst>
        </pc:spChg>
      </pc:sldChg>
      <pc:sldChg chg="modSp">
        <pc:chgData name="Sofia Corsi (1700121)" userId="S::1700121@student.uwtsd.ac.uk::ac329299-c42f-4b50-9922-5cbcfc0d54ce" providerId="AD" clId="Web-{F42B017B-0EE8-4EB8-9CE0-09D82FF8B7D5}" dt="2020-06-05T10:15:47.687" v="1056" actId="20577"/>
        <pc:sldMkLst>
          <pc:docMk/>
          <pc:sldMk cId="3275816615" sldId="262"/>
        </pc:sldMkLst>
        <pc:spChg chg="mod">
          <ac:chgData name="Sofia Corsi (1700121)" userId="S::1700121@student.uwtsd.ac.uk::ac329299-c42f-4b50-9922-5cbcfc0d54ce" providerId="AD" clId="Web-{F42B017B-0EE8-4EB8-9CE0-09D82FF8B7D5}" dt="2020-06-05T10:15:47.687" v="1056" actId="20577"/>
          <ac:spMkLst>
            <pc:docMk/>
            <pc:sldMk cId="3275816615" sldId="262"/>
            <ac:spMk id="4" creationId="{9A5028BF-6EB7-7143-BF76-84A14F385C07}"/>
          </ac:spMkLst>
        </pc:spChg>
      </pc:sldChg>
      <pc:sldChg chg="modSp ord">
        <pc:chgData name="Sofia Corsi (1700121)" userId="S::1700121@student.uwtsd.ac.uk::ac329299-c42f-4b50-9922-5cbcfc0d54ce" providerId="AD" clId="Web-{F42B017B-0EE8-4EB8-9CE0-09D82FF8B7D5}" dt="2020-06-05T10:26:41.447" v="1168" actId="20577"/>
        <pc:sldMkLst>
          <pc:docMk/>
          <pc:sldMk cId="3894446050" sldId="263"/>
        </pc:sldMkLst>
        <pc:spChg chg="mod">
          <ac:chgData name="Sofia Corsi (1700121)" userId="S::1700121@student.uwtsd.ac.uk::ac329299-c42f-4b50-9922-5cbcfc0d54ce" providerId="AD" clId="Web-{F42B017B-0EE8-4EB8-9CE0-09D82FF8B7D5}" dt="2020-06-05T10:19:23.263" v="1075" actId="14100"/>
          <ac:spMkLst>
            <pc:docMk/>
            <pc:sldMk cId="3894446050" sldId="263"/>
            <ac:spMk id="2" creationId="{AC023E20-FED6-B043-A666-1F0A431CD794}"/>
          </ac:spMkLst>
        </pc:spChg>
        <pc:spChg chg="mod">
          <ac:chgData name="Sofia Corsi (1700121)" userId="S::1700121@student.uwtsd.ac.uk::ac329299-c42f-4b50-9922-5cbcfc0d54ce" providerId="AD" clId="Web-{F42B017B-0EE8-4EB8-9CE0-09D82FF8B7D5}" dt="2020-06-05T10:26:41.447" v="1168" actId="20577"/>
          <ac:spMkLst>
            <pc:docMk/>
            <pc:sldMk cId="3894446050" sldId="263"/>
            <ac:spMk id="9" creationId="{F3B185F2-5A8A-417F-A143-4238FF418B5E}"/>
          </ac:spMkLst>
        </pc:spChg>
      </pc:sldChg>
      <pc:sldChg chg="addSp delSp modSp mod setBg">
        <pc:chgData name="Sofia Corsi (1700121)" userId="S::1700121@student.uwtsd.ac.uk::ac329299-c42f-4b50-9922-5cbcfc0d54ce" providerId="AD" clId="Web-{F42B017B-0EE8-4EB8-9CE0-09D82FF8B7D5}" dt="2020-06-05T10:36:31.317" v="1329" actId="20577"/>
        <pc:sldMkLst>
          <pc:docMk/>
          <pc:sldMk cId="2097715518" sldId="265"/>
        </pc:sldMkLst>
        <pc:spChg chg="mod">
          <ac:chgData name="Sofia Corsi (1700121)" userId="S::1700121@student.uwtsd.ac.uk::ac329299-c42f-4b50-9922-5cbcfc0d54ce" providerId="AD" clId="Web-{F42B017B-0EE8-4EB8-9CE0-09D82FF8B7D5}" dt="2020-06-05T10:34:13.318" v="1259" actId="20577"/>
          <ac:spMkLst>
            <pc:docMk/>
            <pc:sldMk cId="2097715518" sldId="265"/>
            <ac:spMk id="2" creationId="{CB017322-2D36-2E47-B417-34C329FE04C1}"/>
          </ac:spMkLst>
        </pc:spChg>
        <pc:spChg chg="mod">
          <ac:chgData name="Sofia Corsi (1700121)" userId="S::1700121@student.uwtsd.ac.uk::ac329299-c42f-4b50-9922-5cbcfc0d54ce" providerId="AD" clId="Web-{F42B017B-0EE8-4EB8-9CE0-09D82FF8B7D5}" dt="2020-06-05T09:36:30.457" v="247"/>
          <ac:spMkLst>
            <pc:docMk/>
            <pc:sldMk cId="2097715518" sldId="265"/>
            <ac:spMk id="6" creationId="{F0B6B781-98FC-F64A-8A8A-FE7532650834}"/>
          </ac:spMkLst>
        </pc:spChg>
        <pc:spChg chg="mod ord">
          <ac:chgData name="Sofia Corsi (1700121)" userId="S::1700121@student.uwtsd.ac.uk::ac329299-c42f-4b50-9922-5cbcfc0d54ce" providerId="AD" clId="Web-{F42B017B-0EE8-4EB8-9CE0-09D82FF8B7D5}" dt="2020-06-05T10:36:31.317" v="1329" actId="20577"/>
          <ac:spMkLst>
            <pc:docMk/>
            <pc:sldMk cId="2097715518" sldId="265"/>
            <ac:spMk id="9" creationId="{39251EE0-F038-4AD8-9791-F340A44DB62F}"/>
          </ac:spMkLst>
        </pc:spChg>
        <pc:spChg chg="add">
          <ac:chgData name="Sofia Corsi (1700121)" userId="S::1700121@student.uwtsd.ac.uk::ac329299-c42f-4b50-9922-5cbcfc0d54ce" providerId="AD" clId="Web-{F42B017B-0EE8-4EB8-9CE0-09D82FF8B7D5}" dt="2020-06-05T09:36:30.457" v="247"/>
          <ac:spMkLst>
            <pc:docMk/>
            <pc:sldMk cId="2097715518" sldId="265"/>
            <ac:spMk id="11" creationId="{462BCF6D-F379-4315-B0FB-597A3BCF7D84}"/>
          </ac:spMkLst>
        </pc:spChg>
        <pc:spChg chg="add">
          <ac:chgData name="Sofia Corsi (1700121)" userId="S::1700121@student.uwtsd.ac.uk::ac329299-c42f-4b50-9922-5cbcfc0d54ce" providerId="AD" clId="Web-{F42B017B-0EE8-4EB8-9CE0-09D82FF8B7D5}" dt="2020-06-05T09:36:30.457" v="247"/>
          <ac:spMkLst>
            <pc:docMk/>
            <pc:sldMk cId="2097715518" sldId="265"/>
            <ac:spMk id="12" creationId="{2D72B5DE-C4D6-4BBE-AFFC-7A30408C84FD}"/>
          </ac:spMkLst>
        </pc:spChg>
        <pc:spChg chg="add del">
          <ac:chgData name="Sofia Corsi (1700121)" userId="S::1700121@student.uwtsd.ac.uk::ac329299-c42f-4b50-9922-5cbcfc0d54ce" providerId="AD" clId="Web-{F42B017B-0EE8-4EB8-9CE0-09D82FF8B7D5}" dt="2020-06-05T09:36:30.441" v="246"/>
          <ac:spMkLst>
            <pc:docMk/>
            <pc:sldMk cId="2097715518" sldId="265"/>
            <ac:spMk id="14" creationId="{963A3C0D-6359-4341-9F57-1EBA5EF07F48}"/>
          </ac:spMkLst>
        </pc:spChg>
        <pc:spChg chg="add del">
          <ac:chgData name="Sofia Corsi (1700121)" userId="S::1700121@student.uwtsd.ac.uk::ac329299-c42f-4b50-9922-5cbcfc0d54ce" providerId="AD" clId="Web-{F42B017B-0EE8-4EB8-9CE0-09D82FF8B7D5}" dt="2020-06-05T09:36:30.441" v="246"/>
          <ac:spMkLst>
            <pc:docMk/>
            <pc:sldMk cId="2097715518" sldId="265"/>
            <ac:spMk id="16" creationId="{670863C5-AF85-4C8C-8383-2A3D224DF60B}"/>
          </ac:spMkLst>
        </pc:spChg>
        <pc:spChg chg="add">
          <ac:chgData name="Sofia Corsi (1700121)" userId="S::1700121@student.uwtsd.ac.uk::ac329299-c42f-4b50-9922-5cbcfc0d54ce" providerId="AD" clId="Web-{F42B017B-0EE8-4EB8-9CE0-09D82FF8B7D5}" dt="2020-06-05T09:36:30.457" v="247"/>
          <ac:spMkLst>
            <pc:docMk/>
            <pc:sldMk cId="2097715518" sldId="265"/>
            <ac:spMk id="18" creationId="{6A5FCA53-D3DE-45E8-A9EA-0B3079C48555}"/>
          </ac:spMkLst>
        </pc:spChg>
        <pc:picChg chg="mod">
          <ac:chgData name="Sofia Corsi (1700121)" userId="S::1700121@student.uwtsd.ac.uk::ac329299-c42f-4b50-9922-5cbcfc0d54ce" providerId="AD" clId="Web-{F42B017B-0EE8-4EB8-9CE0-09D82FF8B7D5}" dt="2020-06-05T09:36:30.457" v="247"/>
          <ac:picMkLst>
            <pc:docMk/>
            <pc:sldMk cId="2097715518" sldId="265"/>
            <ac:picMk id="5" creationId="{9D6F124D-F8D6-9A47-B33B-6A24278D21A7}"/>
          </ac:picMkLst>
        </pc:picChg>
      </pc:sldChg>
      <pc:sldChg chg="modSp">
        <pc:chgData name="Sofia Corsi (1700121)" userId="S::1700121@student.uwtsd.ac.uk::ac329299-c42f-4b50-9922-5cbcfc0d54ce" providerId="AD" clId="Web-{F42B017B-0EE8-4EB8-9CE0-09D82FF8B7D5}" dt="2020-06-05T09:52:30.324" v="729" actId="20577"/>
        <pc:sldMkLst>
          <pc:docMk/>
          <pc:sldMk cId="1481599663" sldId="267"/>
        </pc:sldMkLst>
        <pc:spChg chg="mod">
          <ac:chgData name="Sofia Corsi (1700121)" userId="S::1700121@student.uwtsd.ac.uk::ac329299-c42f-4b50-9922-5cbcfc0d54ce" providerId="AD" clId="Web-{F42B017B-0EE8-4EB8-9CE0-09D82FF8B7D5}" dt="2020-06-05T09:44:08.313" v="477" actId="20577"/>
          <ac:spMkLst>
            <pc:docMk/>
            <pc:sldMk cId="1481599663" sldId="267"/>
            <ac:spMk id="2" creationId="{FDBC5F26-A00E-4A47-8DDC-AEFADB1A93E4}"/>
          </ac:spMkLst>
        </pc:spChg>
        <pc:graphicFrameChg chg="modGraphic">
          <ac:chgData name="Sofia Corsi (1700121)" userId="S::1700121@student.uwtsd.ac.uk::ac329299-c42f-4b50-9922-5cbcfc0d54ce" providerId="AD" clId="Web-{F42B017B-0EE8-4EB8-9CE0-09D82FF8B7D5}" dt="2020-06-05T09:52:30.324" v="729" actId="20577"/>
          <ac:graphicFrameMkLst>
            <pc:docMk/>
            <pc:sldMk cId="1481599663" sldId="267"/>
            <ac:graphicFrameMk id="14" creationId="{EAFE5735-82A5-4EDC-AF0E-52767146B559}"/>
          </ac:graphicFrameMkLst>
        </pc:graphicFrameChg>
      </pc:sldChg>
      <pc:sldChg chg="modSp">
        <pc:chgData name="Sofia Corsi (1700121)" userId="S::1700121@student.uwtsd.ac.uk::ac329299-c42f-4b50-9922-5cbcfc0d54ce" providerId="AD" clId="Web-{F42B017B-0EE8-4EB8-9CE0-09D82FF8B7D5}" dt="2020-06-05T09:57:29.040" v="793" actId="1076"/>
        <pc:sldMkLst>
          <pc:docMk/>
          <pc:sldMk cId="179815003" sldId="268"/>
        </pc:sldMkLst>
        <pc:spChg chg="mod">
          <ac:chgData name="Sofia Corsi (1700121)" userId="S::1700121@student.uwtsd.ac.uk::ac329299-c42f-4b50-9922-5cbcfc0d54ce" providerId="AD" clId="Web-{F42B017B-0EE8-4EB8-9CE0-09D82FF8B7D5}" dt="2020-06-05T09:57:29.040" v="793" actId="1076"/>
          <ac:spMkLst>
            <pc:docMk/>
            <pc:sldMk cId="179815003" sldId="268"/>
            <ac:spMk id="2" creationId="{479CAAF3-3DD2-DE42-8EAC-D3EA34609E6F}"/>
          </ac:spMkLst>
        </pc:spChg>
        <pc:spChg chg="mod">
          <ac:chgData name="Sofia Corsi (1700121)" userId="S::1700121@student.uwtsd.ac.uk::ac329299-c42f-4b50-9922-5cbcfc0d54ce" providerId="AD" clId="Web-{F42B017B-0EE8-4EB8-9CE0-09D82FF8B7D5}" dt="2020-06-05T09:55:44.697" v="750" actId="14100"/>
          <ac:spMkLst>
            <pc:docMk/>
            <pc:sldMk cId="179815003" sldId="268"/>
            <ac:spMk id="3" creationId="{876E7364-DAA8-A648-8808-3A6C4E40D838}"/>
          </ac:spMkLst>
        </pc:spChg>
        <pc:spChg chg="mod">
          <ac:chgData name="Sofia Corsi (1700121)" userId="S::1700121@student.uwtsd.ac.uk::ac329299-c42f-4b50-9922-5cbcfc0d54ce" providerId="AD" clId="Web-{F42B017B-0EE8-4EB8-9CE0-09D82FF8B7D5}" dt="2020-06-05T09:56:37.572" v="774" actId="20577"/>
          <ac:spMkLst>
            <pc:docMk/>
            <pc:sldMk cId="179815003" sldId="268"/>
            <ac:spMk id="4" creationId="{55CF18C4-F731-E847-90D0-549A4120E0E7}"/>
          </ac:spMkLst>
        </pc:spChg>
      </pc:sldChg>
      <pc:sldChg chg="modSp">
        <pc:chgData name="Sofia Corsi (1700121)" userId="S::1700121@student.uwtsd.ac.uk::ac329299-c42f-4b50-9922-5cbcfc0d54ce" providerId="AD" clId="Web-{F42B017B-0EE8-4EB8-9CE0-09D82FF8B7D5}" dt="2020-06-05T09:38:24.206" v="279" actId="20577"/>
        <pc:sldMkLst>
          <pc:docMk/>
          <pc:sldMk cId="891124213" sldId="270"/>
        </pc:sldMkLst>
        <pc:spChg chg="mod">
          <ac:chgData name="Sofia Corsi (1700121)" userId="S::1700121@student.uwtsd.ac.uk::ac329299-c42f-4b50-9922-5cbcfc0d54ce" providerId="AD" clId="Web-{F42B017B-0EE8-4EB8-9CE0-09D82FF8B7D5}" dt="2020-06-05T09:38:24.206" v="279" actId="20577"/>
          <ac:spMkLst>
            <pc:docMk/>
            <pc:sldMk cId="891124213" sldId="270"/>
            <ac:spMk id="2" creationId="{97BB9560-70D4-D24F-BF6D-757C9F9078F5}"/>
          </ac:spMkLst>
        </pc:spChg>
      </pc:sldChg>
      <pc:sldChg chg="modSp">
        <pc:chgData name="Sofia Corsi (1700121)" userId="S::1700121@student.uwtsd.ac.uk::ac329299-c42f-4b50-9922-5cbcfc0d54ce" providerId="AD" clId="Web-{F42B017B-0EE8-4EB8-9CE0-09D82FF8B7D5}" dt="2020-06-05T10:06:11.692" v="938" actId="20577"/>
        <pc:sldMkLst>
          <pc:docMk/>
          <pc:sldMk cId="3614724582" sldId="271"/>
        </pc:sldMkLst>
        <pc:spChg chg="mod">
          <ac:chgData name="Sofia Corsi (1700121)" userId="S::1700121@student.uwtsd.ac.uk::ac329299-c42f-4b50-9922-5cbcfc0d54ce" providerId="AD" clId="Web-{F42B017B-0EE8-4EB8-9CE0-09D82FF8B7D5}" dt="2020-06-05T10:01:16.350" v="903" actId="1076"/>
          <ac:spMkLst>
            <pc:docMk/>
            <pc:sldMk cId="3614724582" sldId="271"/>
            <ac:spMk id="2" creationId="{A13DCD35-90D2-134C-927C-F9D566C3120D}"/>
          </ac:spMkLst>
        </pc:spChg>
        <pc:spChg chg="mod">
          <ac:chgData name="Sofia Corsi (1700121)" userId="S::1700121@student.uwtsd.ac.uk::ac329299-c42f-4b50-9922-5cbcfc0d54ce" providerId="AD" clId="Web-{F42B017B-0EE8-4EB8-9CE0-09D82FF8B7D5}" dt="2020-06-05T10:06:11.692" v="938" actId="20577"/>
          <ac:spMkLst>
            <pc:docMk/>
            <pc:sldMk cId="3614724582" sldId="271"/>
            <ac:spMk id="15" creationId="{85A7BBA6-21CE-0E47-8402-B5033E44382B}"/>
          </ac:spMkLst>
        </pc:spChg>
      </pc:sldChg>
      <pc:sldChg chg="modSp">
        <pc:chgData name="Sofia Corsi (1700121)" userId="S::1700121@student.uwtsd.ac.uk::ac329299-c42f-4b50-9922-5cbcfc0d54ce" providerId="AD" clId="Web-{F42B017B-0EE8-4EB8-9CE0-09D82FF8B7D5}" dt="2020-06-05T10:07:47.222" v="959" actId="20577"/>
        <pc:sldMkLst>
          <pc:docMk/>
          <pc:sldMk cId="4288648716" sldId="272"/>
        </pc:sldMkLst>
        <pc:spChg chg="mod">
          <ac:chgData name="Sofia Corsi (1700121)" userId="S::1700121@student.uwtsd.ac.uk::ac329299-c42f-4b50-9922-5cbcfc0d54ce" providerId="AD" clId="Web-{F42B017B-0EE8-4EB8-9CE0-09D82FF8B7D5}" dt="2020-06-05T10:07:47.222" v="959" actId="20577"/>
          <ac:spMkLst>
            <pc:docMk/>
            <pc:sldMk cId="4288648716" sldId="272"/>
            <ac:spMk id="2" creationId="{467691C3-C089-4249-8311-88F054167CDB}"/>
          </ac:spMkLst>
        </pc:spChg>
      </pc:sldChg>
      <pc:sldChg chg="modSp">
        <pc:chgData name="Sofia Corsi (1700121)" userId="S::1700121@student.uwtsd.ac.uk::ac329299-c42f-4b50-9922-5cbcfc0d54ce" providerId="AD" clId="Web-{F42B017B-0EE8-4EB8-9CE0-09D82FF8B7D5}" dt="2020-06-05T10:16:53.436" v="1062" actId="20577"/>
        <pc:sldMkLst>
          <pc:docMk/>
          <pc:sldMk cId="3341990300" sldId="273"/>
        </pc:sldMkLst>
        <pc:spChg chg="mod">
          <ac:chgData name="Sofia Corsi (1700121)" userId="S::1700121@student.uwtsd.ac.uk::ac329299-c42f-4b50-9922-5cbcfc0d54ce" providerId="AD" clId="Web-{F42B017B-0EE8-4EB8-9CE0-09D82FF8B7D5}" dt="2020-06-05T10:16:53.436" v="1062" actId="20577"/>
          <ac:spMkLst>
            <pc:docMk/>
            <pc:sldMk cId="3341990300" sldId="273"/>
            <ac:spMk id="3" creationId="{8BC50A63-8350-514F-9168-998A3157D89B}"/>
          </ac:spMkLst>
        </pc:spChg>
        <pc:spChg chg="mod">
          <ac:chgData name="Sofia Corsi (1700121)" userId="S::1700121@student.uwtsd.ac.uk::ac329299-c42f-4b50-9922-5cbcfc0d54ce" providerId="AD" clId="Web-{F42B017B-0EE8-4EB8-9CE0-09D82FF8B7D5}" dt="2020-06-05T09:34:03.677" v="243" actId="14100"/>
          <ac:spMkLst>
            <pc:docMk/>
            <pc:sldMk cId="3341990300" sldId="273"/>
            <ac:spMk id="4" creationId="{14F52E86-65AE-FF45-ABEC-5078CFCA6E08}"/>
          </ac:spMkLst>
        </pc:spChg>
      </pc:sldChg>
      <pc:sldChg chg="modSp">
        <pc:chgData name="Sofia Corsi (1700121)" userId="S::1700121@student.uwtsd.ac.uk::ac329299-c42f-4b50-9922-5cbcfc0d54ce" providerId="AD" clId="Web-{F42B017B-0EE8-4EB8-9CE0-09D82FF8B7D5}" dt="2020-06-05T10:17:13.967" v="1067" actId="1076"/>
        <pc:sldMkLst>
          <pc:docMk/>
          <pc:sldMk cId="633630062" sldId="274"/>
        </pc:sldMkLst>
        <pc:spChg chg="mod">
          <ac:chgData name="Sofia Corsi (1700121)" userId="S::1700121@student.uwtsd.ac.uk::ac329299-c42f-4b50-9922-5cbcfc0d54ce" providerId="AD" clId="Web-{F42B017B-0EE8-4EB8-9CE0-09D82FF8B7D5}" dt="2020-06-05T10:17:13.967" v="1067" actId="1076"/>
          <ac:spMkLst>
            <pc:docMk/>
            <pc:sldMk cId="633630062" sldId="274"/>
            <ac:spMk id="3" creationId="{8BC50A63-8350-514F-9168-998A3157D89B}"/>
          </ac:spMkLst>
        </pc:spChg>
        <pc:spChg chg="mod">
          <ac:chgData name="Sofia Corsi (1700121)" userId="S::1700121@student.uwtsd.ac.uk::ac329299-c42f-4b50-9922-5cbcfc0d54ce" providerId="AD" clId="Web-{F42B017B-0EE8-4EB8-9CE0-09D82FF8B7D5}" dt="2020-06-05T10:17:07.858" v="1066" actId="14100"/>
          <ac:spMkLst>
            <pc:docMk/>
            <pc:sldMk cId="633630062" sldId="274"/>
            <ac:spMk id="4" creationId="{14F52E86-65AE-FF45-ABEC-5078CFCA6E08}"/>
          </ac:spMkLst>
        </pc:spChg>
      </pc:sldChg>
      <pc:sldChg chg="modSp">
        <pc:chgData name="Sofia Corsi (1700121)" userId="S::1700121@student.uwtsd.ac.uk::ac329299-c42f-4b50-9922-5cbcfc0d54ce" providerId="AD" clId="Web-{F42B017B-0EE8-4EB8-9CE0-09D82FF8B7D5}" dt="2020-06-05T10:16:10.061" v="1060" actId="20577"/>
        <pc:sldMkLst>
          <pc:docMk/>
          <pc:sldMk cId="869227625" sldId="275"/>
        </pc:sldMkLst>
        <pc:spChg chg="mod">
          <ac:chgData name="Sofia Corsi (1700121)" userId="S::1700121@student.uwtsd.ac.uk::ac329299-c42f-4b50-9922-5cbcfc0d54ce" providerId="AD" clId="Web-{F42B017B-0EE8-4EB8-9CE0-09D82FF8B7D5}" dt="2020-06-05T10:16:10.061" v="1060" actId="20577"/>
          <ac:spMkLst>
            <pc:docMk/>
            <pc:sldMk cId="869227625" sldId="275"/>
            <ac:spMk id="2" creationId="{AF8B1471-90AB-2B4A-B465-907293EC2605}"/>
          </ac:spMkLst>
        </pc:spChg>
      </pc:sldChg>
      <pc:sldChg chg="modSp ord">
        <pc:chgData name="Sofia Corsi (1700121)" userId="S::1700121@student.uwtsd.ac.uk::ac329299-c42f-4b50-9922-5cbcfc0d54ce" providerId="AD" clId="Web-{F42B017B-0EE8-4EB8-9CE0-09D82FF8B7D5}" dt="2020-06-05T10:33:26.224" v="1253" actId="20577"/>
        <pc:sldMkLst>
          <pc:docMk/>
          <pc:sldMk cId="4183910334" sldId="276"/>
        </pc:sldMkLst>
        <pc:spChg chg="mod">
          <ac:chgData name="Sofia Corsi (1700121)" userId="S::1700121@student.uwtsd.ac.uk::ac329299-c42f-4b50-9922-5cbcfc0d54ce" providerId="AD" clId="Web-{F42B017B-0EE8-4EB8-9CE0-09D82FF8B7D5}" dt="2020-06-05T10:24:14.604" v="1145" actId="20577"/>
          <ac:spMkLst>
            <pc:docMk/>
            <pc:sldMk cId="4183910334" sldId="276"/>
            <ac:spMk id="2" creationId="{386296A5-B2C2-A748-ADE2-37A2EE2C7EC2}"/>
          </ac:spMkLst>
        </pc:spChg>
        <pc:spChg chg="mod">
          <ac:chgData name="Sofia Corsi (1700121)" userId="S::1700121@student.uwtsd.ac.uk::ac329299-c42f-4b50-9922-5cbcfc0d54ce" providerId="AD" clId="Web-{F42B017B-0EE8-4EB8-9CE0-09D82FF8B7D5}" dt="2020-06-05T10:33:26.224" v="1253" actId="20577"/>
          <ac:spMkLst>
            <pc:docMk/>
            <pc:sldMk cId="4183910334" sldId="276"/>
            <ac:spMk id="3" creationId="{9AD87A36-458D-2C4C-B9E0-D3CCA0507D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3A0DE6-1306-3341-AB27-55D54AD7891A}" type="datetimeFigureOut">
              <a:rPr lang="en-US" smtClean="0"/>
              <a:t>6/5/20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B26DC9-936B-0A4C-BB2B-6B8533C5F37E}" type="slidenum">
              <a:rPr lang="en-US" smtClean="0"/>
              <a:t>‹#›</a:t>
            </a:fld>
            <a:endParaRPr lang="en-US"/>
          </a:p>
        </p:txBody>
      </p:sp>
    </p:spTree>
    <p:extLst>
      <p:ext uri="{BB962C8B-B14F-4D97-AF65-F5344CB8AC3E}">
        <p14:creationId xmlns:p14="http://schemas.microsoft.com/office/powerpoint/2010/main" val="3163870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B26DC9-936B-0A4C-BB2B-6B8533C5F37E}" type="slidenum">
              <a:rPr lang="en-US" smtClean="0"/>
              <a:t>18</a:t>
            </a:fld>
            <a:endParaRPr lang="en-US"/>
          </a:p>
        </p:txBody>
      </p:sp>
    </p:spTree>
    <p:extLst>
      <p:ext uri="{BB962C8B-B14F-4D97-AF65-F5344CB8AC3E}">
        <p14:creationId xmlns:p14="http://schemas.microsoft.com/office/powerpoint/2010/main" val="1351775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A978426B-A4A9-6846-A88F-51403C821724}" type="datetimeFigureOut">
              <a:rPr lang="en-US" smtClean="0"/>
              <a:t>6/5/20</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A8EF2BF1-D367-614D-BB8B-EF43853A9D88}" type="slidenum">
              <a:rPr lang="en-US" smtClean="0"/>
              <a:t>‹#›</a:t>
            </a:fld>
            <a:endParaRPr lang="en-US"/>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290020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978426B-A4A9-6846-A88F-51403C821724}"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2071995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A978426B-A4A9-6846-A88F-51403C821724}" type="datetimeFigureOut">
              <a:rPr lang="en-US" smtClean="0"/>
              <a:t>6/5/20</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A8EF2BF1-D367-614D-BB8B-EF43853A9D88}"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216190803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978426B-A4A9-6846-A88F-51403C821724}" type="datetimeFigureOut">
              <a:rPr lang="en-US" smtClean="0"/>
              <a:t>6/5/20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508154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978426B-A4A9-6846-A88F-51403C821724}" type="datetimeFigureOut">
              <a:rPr lang="en-US" smtClean="0"/>
              <a:t>6/5/20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151999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978426B-A4A9-6846-A88F-51403C821724}" type="datetimeFigureOut">
              <a:rPr lang="en-US" smtClean="0"/>
              <a:t>6/5/20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10621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78426B-A4A9-6846-A88F-51403C821724}" type="datetimeFigureOut">
              <a:rPr lang="en-US" smtClean="0"/>
              <a:t>6/5/20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2821981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978426B-A4A9-6846-A88F-51403C821724}" type="datetimeFigureOut">
              <a:rPr lang="en-US" smtClean="0"/>
              <a:t>6/5/20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A8EF2BF1-D367-614D-BB8B-EF43853A9D88}"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627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978426B-A4A9-6846-A88F-51403C821724}" type="datetimeFigureOut">
              <a:rPr lang="en-US" smtClean="0"/>
              <a:t>6/5/20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A8EF2BF1-D367-614D-BB8B-EF43853A9D88}"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2548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978426B-A4A9-6846-A88F-51403C821724}"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3908024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978426B-A4A9-6846-A88F-51403C821724}"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EF2BF1-D367-614D-BB8B-EF43853A9D88}" type="slidenum">
              <a:rPr lang="en-US" smtClean="0"/>
              <a:t>‹#›</a:t>
            </a:fld>
            <a:endParaRPr lang="en-US"/>
          </a:p>
        </p:txBody>
      </p:sp>
    </p:spTree>
    <p:extLst>
      <p:ext uri="{BB962C8B-B14F-4D97-AF65-F5344CB8AC3E}">
        <p14:creationId xmlns:p14="http://schemas.microsoft.com/office/powerpoint/2010/main" val="164780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A978426B-A4A9-6846-A88F-51403C821724}" type="datetimeFigureOut">
              <a:rPr lang="en-US" smtClean="0"/>
              <a:t>6/5/20</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A8EF2BF1-D367-614D-BB8B-EF43853A9D88}"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5295825"/>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amesbishopblog.com/2018/12/24/josephus-flavius-jewish-historian-1st-century/-"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omeka.wellesley.edu/piranesi-rome/exhibits/show/colosseum/the-flavian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ampsedinburgh.wordpress.com/2017/09/08/we-are-what-we-eat-and-we-eat-what-we-are-cannibalism-in-john-mirks-festial-a-transgression-against-god-vs-a-mystical-union-with-chris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itannica.com/biography/Titu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4575B-706B-3A4A-97E1-2323B0318209}"/>
              </a:ext>
            </a:extLst>
          </p:cNvPr>
          <p:cNvSpPr>
            <a:spLocks noGrp="1"/>
          </p:cNvSpPr>
          <p:nvPr>
            <p:ph type="ctrTitle"/>
          </p:nvPr>
        </p:nvSpPr>
        <p:spPr>
          <a:xfrm>
            <a:off x="1478521" y="1480930"/>
            <a:ext cx="5751537" cy="3848521"/>
          </a:xfrm>
        </p:spPr>
        <p:txBody>
          <a:bodyPr anchor="ctr">
            <a:normAutofit/>
          </a:bodyPr>
          <a:lstStyle/>
          <a:p>
            <a:pPr algn="r"/>
            <a:r>
              <a:rPr lang="en-US" sz="6000">
                <a:solidFill>
                  <a:schemeClr val="tx1"/>
                </a:solidFill>
              </a:rPr>
              <a:t>Josephus on the Jewish War</a:t>
            </a:r>
          </a:p>
        </p:txBody>
      </p:sp>
      <p:sp>
        <p:nvSpPr>
          <p:cNvPr id="3" name="Subtitle 2">
            <a:extLst>
              <a:ext uri="{FF2B5EF4-FFF2-40B4-BE49-F238E27FC236}">
                <a16:creationId xmlns:a16="http://schemas.microsoft.com/office/drawing/2014/main" id="{B75B48A8-4B0A-9545-B672-95B522CD83C6}"/>
              </a:ext>
            </a:extLst>
          </p:cNvPr>
          <p:cNvSpPr>
            <a:spLocks noGrp="1"/>
          </p:cNvSpPr>
          <p:nvPr>
            <p:ph type="subTitle" idx="1"/>
          </p:nvPr>
        </p:nvSpPr>
        <p:spPr>
          <a:xfrm>
            <a:off x="8119870" y="1480929"/>
            <a:ext cx="2593610" cy="3848522"/>
          </a:xfrm>
        </p:spPr>
        <p:txBody>
          <a:bodyPr anchor="ctr">
            <a:normAutofit/>
          </a:bodyPr>
          <a:lstStyle/>
          <a:p>
            <a:pPr algn="l">
              <a:spcAft>
                <a:spcPts val="600"/>
              </a:spcAft>
            </a:pPr>
            <a:r>
              <a:rPr lang="en-US">
                <a:solidFill>
                  <a:schemeClr val="tx1"/>
                </a:solidFill>
              </a:rPr>
              <a:t>Sofia Corsi- 1700121</a:t>
            </a:r>
          </a:p>
        </p:txBody>
      </p:sp>
    </p:spTree>
    <p:extLst>
      <p:ext uri="{BB962C8B-B14F-4D97-AF65-F5344CB8AC3E}">
        <p14:creationId xmlns:p14="http://schemas.microsoft.com/office/powerpoint/2010/main" val="1273068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693C2-2C21-B345-BBEB-39CF81469DA9}"/>
              </a:ext>
            </a:extLst>
          </p:cNvPr>
          <p:cNvSpPr>
            <a:spLocks noGrp="1"/>
          </p:cNvSpPr>
          <p:nvPr>
            <p:ph type="title"/>
          </p:nvPr>
        </p:nvSpPr>
        <p:spPr>
          <a:xfrm>
            <a:off x="5100824" y="685800"/>
            <a:ext cx="6176776" cy="1485900"/>
          </a:xfrm>
        </p:spPr>
        <p:txBody>
          <a:bodyPr>
            <a:normAutofit/>
          </a:bodyPr>
          <a:lstStyle/>
          <a:p>
            <a:r>
              <a:rPr lang="en-US">
                <a:solidFill>
                  <a:schemeClr val="bg1"/>
                </a:solidFill>
              </a:rPr>
              <a:t>Josephus</a:t>
            </a:r>
          </a:p>
        </p:txBody>
      </p:sp>
      <p:sp>
        <p:nvSpPr>
          <p:cNvPr id="9" name="Content Placeholder 8">
            <a:extLst>
              <a:ext uri="{FF2B5EF4-FFF2-40B4-BE49-F238E27FC236}">
                <a16:creationId xmlns:a16="http://schemas.microsoft.com/office/drawing/2014/main" id="{F0E2D589-AD50-4B3C-96FC-4947A6C6C01B}"/>
              </a:ext>
            </a:extLst>
          </p:cNvPr>
          <p:cNvSpPr>
            <a:spLocks noGrp="1"/>
          </p:cNvSpPr>
          <p:nvPr>
            <p:ph idx="1"/>
          </p:nvPr>
        </p:nvSpPr>
        <p:spPr>
          <a:xfrm>
            <a:off x="5100824" y="2286000"/>
            <a:ext cx="6176776" cy="3581400"/>
          </a:xfrm>
        </p:spPr>
        <p:txBody>
          <a:bodyPr vert="horz" lIns="91440" tIns="45720" rIns="91440" bIns="45720" rtlCol="0" anchor="t">
            <a:normAutofit/>
          </a:bodyPr>
          <a:lstStyle/>
          <a:p>
            <a:pPr marL="383540" indent="-383540"/>
            <a:r>
              <a:rPr lang="en-US">
                <a:solidFill>
                  <a:schemeClr val="bg1"/>
                </a:solidFill>
              </a:rPr>
              <a:t>Josephus was a Jewish writer 37-100 CE</a:t>
            </a:r>
            <a:endParaRPr lang="en-US"/>
          </a:p>
          <a:p>
            <a:pPr marL="383540" indent="-383540"/>
            <a:r>
              <a:rPr lang="en-US">
                <a:solidFill>
                  <a:schemeClr val="bg1"/>
                </a:solidFill>
              </a:rPr>
              <a:t>Fought in the Jewish War originally on the side of the Jews before changing sides to fight for the Romans</a:t>
            </a:r>
          </a:p>
          <a:p>
            <a:pPr marL="383540" indent="-383540"/>
            <a:r>
              <a:rPr lang="en-US">
                <a:solidFill>
                  <a:schemeClr val="bg1"/>
                </a:solidFill>
              </a:rPr>
              <a:t>Wrote several texts including </a:t>
            </a:r>
            <a:r>
              <a:rPr lang="en-US" i="1">
                <a:solidFill>
                  <a:schemeClr val="bg1"/>
                </a:solidFill>
              </a:rPr>
              <a:t>Bellum </a:t>
            </a:r>
            <a:r>
              <a:rPr lang="en-US" i="1" err="1">
                <a:solidFill>
                  <a:schemeClr val="bg1"/>
                </a:solidFill>
              </a:rPr>
              <a:t>Judaicum</a:t>
            </a:r>
            <a:r>
              <a:rPr lang="en-US">
                <a:solidFill>
                  <a:schemeClr val="bg1"/>
                </a:solidFill>
              </a:rPr>
              <a:t> or Jewish War</a:t>
            </a:r>
          </a:p>
          <a:p>
            <a:pPr marL="383540" indent="-383540"/>
            <a:r>
              <a:rPr lang="en-US">
                <a:solidFill>
                  <a:schemeClr val="bg1"/>
                </a:solidFill>
              </a:rPr>
              <a:t>Very successful historian, has even been  referred to as the “the Greek Livy” (Huntsman, 1997, 393)</a:t>
            </a:r>
          </a:p>
        </p:txBody>
      </p:sp>
      <p:pic>
        <p:nvPicPr>
          <p:cNvPr id="5" name="Content Placeholder 4" descr="Bust of Josephus">
            <a:extLst>
              <a:ext uri="{FF2B5EF4-FFF2-40B4-BE49-F238E27FC236}">
                <a16:creationId xmlns:a16="http://schemas.microsoft.com/office/drawing/2014/main" id="{EC4447CE-0797-F74D-85EE-5F28A00A9716}"/>
              </a:ext>
              <a:ext uri="{C183D7F6-B498-43B3-948B-1728B52AA6E4}">
                <adec:decorative xmlns:adec="http://schemas.microsoft.com/office/drawing/2017/decorative" val="0"/>
              </a:ext>
            </a:extLst>
          </p:cNvPr>
          <p:cNvPicPr>
            <a:picLocks noChangeAspect="1"/>
          </p:cNvPicPr>
          <p:nvPr/>
        </p:nvPicPr>
        <p:blipFill rotWithShape="1">
          <a:blip r:embed="rId2"/>
          <a:srcRect l="39910" r="19658" b="-1"/>
          <a:stretch/>
        </p:blipFill>
        <p:spPr>
          <a:xfrm>
            <a:off x="-1" y="10"/>
            <a:ext cx="4602146" cy="6857990"/>
          </a:xfrm>
          <a:prstGeom prst="rect">
            <a:avLst/>
          </a:prstGeom>
        </p:spPr>
      </p:pic>
      <p:sp>
        <p:nvSpPr>
          <p:cNvPr id="6" name="TextBox 5">
            <a:extLst>
              <a:ext uri="{FF2B5EF4-FFF2-40B4-BE49-F238E27FC236}">
                <a16:creationId xmlns:a16="http://schemas.microsoft.com/office/drawing/2014/main" id="{6EDC63B1-694A-2A43-97F5-1F736BEEAC4D}"/>
              </a:ext>
            </a:extLst>
          </p:cNvPr>
          <p:cNvSpPr txBox="1"/>
          <p:nvPr/>
        </p:nvSpPr>
        <p:spPr>
          <a:xfrm>
            <a:off x="4487845" y="5657295"/>
            <a:ext cx="4186238" cy="1200329"/>
          </a:xfrm>
          <a:prstGeom prst="rect">
            <a:avLst/>
          </a:prstGeom>
          <a:noFill/>
        </p:spPr>
        <p:txBody>
          <a:bodyPr wrap="square" rtlCol="0">
            <a:spAutoFit/>
          </a:bodyPr>
          <a:lstStyle/>
          <a:p>
            <a:pPr>
              <a:spcAft>
                <a:spcPts val="600"/>
              </a:spcAft>
            </a:pPr>
            <a:r>
              <a:rPr lang="en-US">
                <a:solidFill>
                  <a:schemeClr val="bg1"/>
                </a:solidFill>
              </a:rPr>
              <a:t>Bust of Josephus- </a:t>
            </a:r>
            <a:r>
              <a:rPr lang="en-GB">
                <a:solidFill>
                  <a:schemeClr val="bg1"/>
                </a:solidFill>
                <a:hlinkClick r:id="rId3">
                  <a:extLst>
                    <a:ext uri="{A12FA001-AC4F-418D-AE19-62706E023703}">
                      <ahyp:hlinkClr xmlns:ahyp="http://schemas.microsoft.com/office/drawing/2018/hyperlinkcolor" val="tx"/>
                    </a:ext>
                  </a:extLst>
                </a:hlinkClick>
              </a:rPr>
              <a:t>https://jamesbishopblog.com/2018/12/24/josephus-flavius-jewish-historian-1st-century/-</a:t>
            </a:r>
            <a:r>
              <a:rPr lang="en-GB">
                <a:solidFill>
                  <a:schemeClr val="bg1"/>
                </a:solidFill>
              </a:rPr>
              <a:t> accessed 03.06.20</a:t>
            </a:r>
            <a:endParaRPr lang="en-US">
              <a:solidFill>
                <a:schemeClr val="bg1"/>
              </a:solidFill>
            </a:endParaRPr>
          </a:p>
        </p:txBody>
      </p:sp>
    </p:spTree>
    <p:extLst>
      <p:ext uri="{BB962C8B-B14F-4D97-AF65-F5344CB8AC3E}">
        <p14:creationId xmlns:p14="http://schemas.microsoft.com/office/powerpoint/2010/main" val="37283671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0CCCC-7B72-B346-864A-A099445A2E26}"/>
              </a:ext>
            </a:extLst>
          </p:cNvPr>
          <p:cNvSpPr>
            <a:spLocks noGrp="1"/>
          </p:cNvSpPr>
          <p:nvPr>
            <p:ph type="title"/>
          </p:nvPr>
        </p:nvSpPr>
        <p:spPr/>
        <p:txBody>
          <a:bodyPr/>
          <a:lstStyle/>
          <a:p>
            <a:r>
              <a:rPr lang="en-US" dirty="0"/>
              <a:t>The Jewish War</a:t>
            </a:r>
          </a:p>
        </p:txBody>
      </p:sp>
      <p:sp>
        <p:nvSpPr>
          <p:cNvPr id="3" name="Content Placeholder 2">
            <a:extLst>
              <a:ext uri="{FF2B5EF4-FFF2-40B4-BE49-F238E27FC236}">
                <a16:creationId xmlns:a16="http://schemas.microsoft.com/office/drawing/2014/main" id="{1D56F9E5-31AD-0A47-AA74-523BB69479E0}"/>
              </a:ext>
            </a:extLst>
          </p:cNvPr>
          <p:cNvSpPr>
            <a:spLocks noGrp="1"/>
          </p:cNvSpPr>
          <p:nvPr>
            <p:ph idx="1"/>
          </p:nvPr>
        </p:nvSpPr>
        <p:spPr/>
        <p:txBody>
          <a:bodyPr/>
          <a:lstStyle/>
          <a:p>
            <a:r>
              <a:rPr lang="en-US" sz="2800" dirty="0"/>
              <a:t>The Jewish War was fought between the Jews and the Romans in the First Century CE- 66-73 CE</a:t>
            </a:r>
            <a:endParaRPr lang="en-GB" sz="2800" dirty="0"/>
          </a:p>
          <a:p>
            <a:r>
              <a:rPr lang="en-US" sz="2800" dirty="0"/>
              <a:t>The Jews were rebelling against Roman rule</a:t>
            </a:r>
            <a:endParaRPr lang="en-GB" sz="2800" dirty="0"/>
          </a:p>
          <a:p>
            <a:r>
              <a:rPr lang="en-US" sz="2800" dirty="0"/>
              <a:t>The war was started whilst Nero was emperor.</a:t>
            </a:r>
            <a:endParaRPr lang="en-GB" sz="2800" dirty="0"/>
          </a:p>
          <a:p>
            <a:r>
              <a:rPr lang="en-US" sz="2800" dirty="0"/>
              <a:t>Vespasian was originally the lead general. After the death of Nero, Vespasian returned to Rome to take over as emperor.</a:t>
            </a:r>
            <a:endParaRPr lang="en-GB" sz="2800" dirty="0"/>
          </a:p>
          <a:p>
            <a:r>
              <a:rPr lang="en-US" sz="2800" dirty="0"/>
              <a:t>Vespasian’s son Titus became leader of the Roman army.</a:t>
            </a:r>
            <a:endParaRPr lang="en-GB" sz="2800" dirty="0"/>
          </a:p>
          <a:p>
            <a:endParaRPr lang="en-US" dirty="0"/>
          </a:p>
        </p:txBody>
      </p:sp>
    </p:spTree>
    <p:extLst>
      <p:ext uri="{BB962C8B-B14F-4D97-AF65-F5344CB8AC3E}">
        <p14:creationId xmlns:p14="http://schemas.microsoft.com/office/powerpoint/2010/main" val="946392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CC719-2F38-7846-8541-7F8D1F684078}"/>
              </a:ext>
            </a:extLst>
          </p:cNvPr>
          <p:cNvSpPr>
            <a:spLocks noGrp="1"/>
          </p:cNvSpPr>
          <p:nvPr>
            <p:ph type="title"/>
          </p:nvPr>
        </p:nvSpPr>
        <p:spPr>
          <a:xfrm>
            <a:off x="3255007" y="383419"/>
            <a:ext cx="7705164" cy="1485900"/>
          </a:xfrm>
        </p:spPr>
        <p:txBody>
          <a:bodyPr>
            <a:normAutofit/>
          </a:bodyPr>
          <a:lstStyle/>
          <a:p>
            <a:r>
              <a:rPr lang="en-US"/>
              <a:t>Hellenizing of Texts</a:t>
            </a:r>
          </a:p>
        </p:txBody>
      </p:sp>
      <p:sp>
        <p:nvSpPr>
          <p:cNvPr id="3" name="Content Placeholder 2">
            <a:extLst>
              <a:ext uri="{FF2B5EF4-FFF2-40B4-BE49-F238E27FC236}">
                <a16:creationId xmlns:a16="http://schemas.microsoft.com/office/drawing/2014/main" id="{667EB2E0-6027-4F48-B820-CACB6784B0E8}"/>
              </a:ext>
            </a:extLst>
          </p:cNvPr>
          <p:cNvSpPr>
            <a:spLocks noGrp="1"/>
          </p:cNvSpPr>
          <p:nvPr>
            <p:ph idx="1"/>
          </p:nvPr>
        </p:nvSpPr>
        <p:spPr>
          <a:xfrm>
            <a:off x="1077864" y="1239762"/>
            <a:ext cx="10946687" cy="4149876"/>
          </a:xfrm>
        </p:spPr>
        <p:txBody>
          <a:bodyPr vert="horz" lIns="91440" tIns="45720" rIns="91440" bIns="45720" rtlCol="0" anchor="t">
            <a:noAutofit/>
          </a:bodyPr>
          <a:lstStyle/>
          <a:p>
            <a:pPr marL="383540" indent="-383540"/>
            <a:r>
              <a:rPr lang="en-US" sz="2600" dirty="0"/>
              <a:t>Huntsman discusses in his article </a:t>
            </a:r>
            <a:r>
              <a:rPr lang="en-US" sz="2600" i="1" dirty="0"/>
              <a:t>The Reliability of Josephus: Can he be trusted?</a:t>
            </a:r>
            <a:r>
              <a:rPr lang="en-US" sz="2600" dirty="0"/>
              <a:t> how Josephus is influenced by Hellenistic texts.</a:t>
            </a:r>
          </a:p>
          <a:p>
            <a:pPr marL="383540" indent="-383540"/>
            <a:r>
              <a:rPr lang="en-US" sz="2600" i="1" dirty="0"/>
              <a:t>Bellum </a:t>
            </a:r>
            <a:r>
              <a:rPr lang="en-US" sz="2600" i="1" dirty="0" err="1"/>
              <a:t>Judaicum</a:t>
            </a:r>
            <a:r>
              <a:rPr lang="en-US" sz="2600" i="1" dirty="0"/>
              <a:t> </a:t>
            </a:r>
            <a:r>
              <a:rPr lang="en-US" sz="2600" dirty="0"/>
              <a:t>was written in Greek rather than Latin or Hebrew. </a:t>
            </a:r>
          </a:p>
          <a:p>
            <a:pPr marL="383540" indent="-383540"/>
            <a:r>
              <a:rPr lang="en-US" sz="2600" dirty="0"/>
              <a:t>Clearly influenced by Thucydides:</a:t>
            </a:r>
            <a:endParaRPr lang="en-US" dirty="0"/>
          </a:p>
          <a:p>
            <a:pPr marL="0" indent="0" algn="ctr">
              <a:buNone/>
            </a:pPr>
            <a:r>
              <a:rPr lang="en-US" sz="2600" i="1" dirty="0"/>
              <a:t>“</a:t>
            </a:r>
            <a:r>
              <a:rPr lang="en-US" sz="2600" dirty="0">
                <a:solidFill>
                  <a:schemeClr val="accent5"/>
                </a:solidFill>
              </a:rPr>
              <a:t>Great and noteworthy </a:t>
            </a:r>
            <a:r>
              <a:rPr lang="en-US" sz="2600" dirty="0"/>
              <a:t>before </a:t>
            </a:r>
            <a:r>
              <a:rPr lang="en-US" sz="2600" dirty="0">
                <a:solidFill>
                  <a:srgbClr val="FF0000"/>
                </a:solidFill>
              </a:rPr>
              <a:t>all wars that had gone before</a:t>
            </a:r>
            <a:r>
              <a:rPr lang="en-US" sz="2600" dirty="0">
                <a:solidFill>
                  <a:schemeClr val="tx1"/>
                </a:solidFill>
              </a:rPr>
              <a:t>"</a:t>
            </a:r>
          </a:p>
          <a:p>
            <a:pPr marL="0" indent="0" algn="ctr">
              <a:buNone/>
            </a:pPr>
            <a:r>
              <a:rPr lang="en-US" sz="2600" dirty="0">
                <a:solidFill>
                  <a:srgbClr val="432A30"/>
                </a:solidFill>
              </a:rPr>
              <a:t>(</a:t>
            </a:r>
            <a:r>
              <a:rPr lang="en-US" sz="2600" dirty="0" err="1"/>
              <a:t>Thuc</a:t>
            </a:r>
            <a:r>
              <a:rPr lang="en-US" sz="2600" dirty="0"/>
              <a:t>. 1.1) </a:t>
            </a:r>
            <a:endParaRPr lang="en-US" dirty="0"/>
          </a:p>
          <a:p>
            <a:pPr marL="0" indent="0" algn="ctr">
              <a:buNone/>
            </a:pPr>
            <a:r>
              <a:rPr lang="en-US" sz="2600" i="1" dirty="0"/>
              <a:t>     “</a:t>
            </a:r>
            <a:r>
              <a:rPr lang="en-US" sz="2600" dirty="0"/>
              <a:t>The </a:t>
            </a:r>
            <a:r>
              <a:rPr lang="en-US" sz="2600" dirty="0">
                <a:solidFill>
                  <a:schemeClr val="accent5"/>
                </a:solidFill>
              </a:rPr>
              <a:t>greatest</a:t>
            </a:r>
            <a:r>
              <a:rPr lang="en-US" sz="2600" dirty="0"/>
              <a:t> not only of the wars of our own time, but so far as       accounts have reached us, </a:t>
            </a:r>
            <a:r>
              <a:rPr lang="en-US" sz="2600" dirty="0">
                <a:solidFill>
                  <a:srgbClr val="FF0000"/>
                </a:solidFill>
              </a:rPr>
              <a:t>well nigh of all that ever broke out between cities or nations</a:t>
            </a:r>
            <a:r>
              <a:rPr lang="en-US" sz="2600" dirty="0"/>
              <a:t>” (Joseph., JW, 1.1)</a:t>
            </a:r>
            <a:endParaRPr lang="en-US" dirty="0"/>
          </a:p>
          <a:p>
            <a:pPr marL="383540" indent="-383540"/>
            <a:r>
              <a:rPr lang="en-US" sz="2600" dirty="0"/>
              <a:t>They both claim that their works will cover the greatest of wars. There are also similarities between the descriptions of plague-stricken Athens and Josephus’ depiction of the famine in Jerusalem (Huntsman, 1997, 394).</a:t>
            </a:r>
          </a:p>
          <a:p>
            <a:pPr marL="383540" indent="-383540"/>
            <a:endParaRPr lang="en-US" sz="1700" i="1" dirty="0"/>
          </a:p>
          <a:p>
            <a:pPr marL="0" indent="0">
              <a:buNone/>
            </a:pPr>
            <a:endParaRPr lang="en-US" sz="1700" dirty="0"/>
          </a:p>
        </p:txBody>
      </p:sp>
    </p:spTree>
    <p:extLst>
      <p:ext uri="{BB962C8B-B14F-4D97-AF65-F5344CB8AC3E}">
        <p14:creationId xmlns:p14="http://schemas.microsoft.com/office/powerpoint/2010/main" val="3979582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B9560-70D4-D24F-BF6D-757C9F9078F5}"/>
              </a:ext>
            </a:extLst>
          </p:cNvPr>
          <p:cNvSpPr>
            <a:spLocks noGrp="1"/>
          </p:cNvSpPr>
          <p:nvPr>
            <p:ph type="title"/>
          </p:nvPr>
        </p:nvSpPr>
        <p:spPr>
          <a:xfrm>
            <a:off x="2876148" y="1105742"/>
            <a:ext cx="6221689" cy="3732835"/>
          </a:xfrm>
        </p:spPr>
        <p:txBody>
          <a:bodyPr vert="horz" lIns="91440" tIns="45720" rIns="91440" bIns="45720" rtlCol="0" anchor="b">
            <a:normAutofit/>
          </a:bodyPr>
          <a:lstStyle/>
          <a:p>
            <a:r>
              <a:rPr lang="en-US" sz="6000" u="sng" cap="all"/>
              <a:t>Is Josephus Biased?</a:t>
            </a:r>
          </a:p>
        </p:txBody>
      </p:sp>
    </p:spTree>
    <p:extLst>
      <p:ext uri="{BB962C8B-B14F-4D97-AF65-F5344CB8AC3E}">
        <p14:creationId xmlns:p14="http://schemas.microsoft.com/office/powerpoint/2010/main" val="891124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B8E73-9573-6B4B-B6AF-A765D3F9560F}"/>
              </a:ext>
            </a:extLst>
          </p:cNvPr>
          <p:cNvSpPr>
            <a:spLocks noGrp="1"/>
          </p:cNvSpPr>
          <p:nvPr>
            <p:ph type="title"/>
          </p:nvPr>
        </p:nvSpPr>
        <p:spPr>
          <a:xfrm>
            <a:off x="5163669" y="-2047973"/>
            <a:ext cx="6176776" cy="1485900"/>
          </a:xfrm>
        </p:spPr>
        <p:txBody>
          <a:bodyPr>
            <a:normAutofit/>
          </a:bodyPr>
          <a:lstStyle/>
          <a:p>
            <a:endParaRPr lang="en-US">
              <a:solidFill>
                <a:schemeClr val="bg1"/>
              </a:solidFill>
            </a:endParaRPr>
          </a:p>
        </p:txBody>
      </p:sp>
      <p:sp>
        <p:nvSpPr>
          <p:cNvPr id="9" name="Content Placeholder 8">
            <a:extLst>
              <a:ext uri="{FF2B5EF4-FFF2-40B4-BE49-F238E27FC236}">
                <a16:creationId xmlns:a16="http://schemas.microsoft.com/office/drawing/2014/main" id="{29C4B391-9F44-426C-B708-B904408EB5AD}"/>
              </a:ext>
            </a:extLst>
          </p:cNvPr>
          <p:cNvSpPr>
            <a:spLocks noGrp="1"/>
          </p:cNvSpPr>
          <p:nvPr>
            <p:ph idx="1"/>
          </p:nvPr>
        </p:nvSpPr>
        <p:spPr>
          <a:xfrm>
            <a:off x="5273648" y="369217"/>
            <a:ext cx="6066797" cy="6409441"/>
          </a:xfrm>
        </p:spPr>
        <p:txBody>
          <a:bodyPr vert="horz" lIns="91440" tIns="45720" rIns="91440" bIns="45720" rtlCol="0" anchor="t">
            <a:normAutofit/>
          </a:bodyPr>
          <a:lstStyle/>
          <a:p>
            <a:pPr marL="383540" indent="-383540"/>
            <a:r>
              <a:rPr lang="en-US" sz="2400" i="1" dirty="0">
                <a:solidFill>
                  <a:schemeClr val="bg1"/>
                </a:solidFill>
              </a:rPr>
              <a:t>Bellum </a:t>
            </a:r>
            <a:r>
              <a:rPr lang="en-US" sz="2400" i="1" dirty="0" err="1">
                <a:solidFill>
                  <a:schemeClr val="bg1"/>
                </a:solidFill>
              </a:rPr>
              <a:t>Judaicum</a:t>
            </a:r>
            <a:r>
              <a:rPr lang="en-US" sz="2400" dirty="0">
                <a:solidFill>
                  <a:schemeClr val="bg1"/>
                </a:solidFill>
              </a:rPr>
              <a:t> is the main source on the Jewish War, but it is very biased. </a:t>
            </a:r>
          </a:p>
          <a:p>
            <a:pPr marL="383540" indent="-383540"/>
            <a:r>
              <a:rPr lang="en-US" sz="2400" dirty="0">
                <a:solidFill>
                  <a:schemeClr val="bg1"/>
                </a:solidFill>
              </a:rPr>
              <a:t>Josephus had an internal bias because he supported both the Romans and the Jews (Huntsman, 1997, 395)</a:t>
            </a:r>
          </a:p>
          <a:p>
            <a:pPr marL="383540" indent="-383540"/>
            <a:r>
              <a:rPr lang="en-US" sz="2400" dirty="0">
                <a:solidFill>
                  <a:schemeClr val="bg1"/>
                </a:solidFill>
              </a:rPr>
              <a:t>Josephus changed sides during War. The work may have included Josephus trying to justify himself for abandoning his people. (</a:t>
            </a:r>
            <a:r>
              <a:rPr lang="en-US" sz="2400" dirty="0" err="1">
                <a:solidFill>
                  <a:schemeClr val="bg1"/>
                </a:solidFill>
              </a:rPr>
              <a:t>Wiater</a:t>
            </a:r>
            <a:r>
              <a:rPr lang="en-US" sz="2400" dirty="0">
                <a:solidFill>
                  <a:schemeClr val="bg1"/>
                </a:solidFill>
              </a:rPr>
              <a:t>, 2010, 145) </a:t>
            </a:r>
          </a:p>
          <a:p>
            <a:pPr marL="383540" indent="-383540"/>
            <a:r>
              <a:rPr lang="en-US" sz="2400" dirty="0">
                <a:solidFill>
                  <a:schemeClr val="bg1"/>
                </a:solidFill>
              </a:rPr>
              <a:t>Josephus is uniquely equipped to write the history of the Jewish War. Eyewitness account to some of the events later in the war (Huntsman, 1997, 393). Being an eyewitness may have added to his bias, as he might have relied heavily on his personal experience. </a:t>
            </a:r>
          </a:p>
          <a:p>
            <a:pPr marL="383540" indent="-383540"/>
            <a:endParaRPr lang="en-US" sz="1700" dirty="0"/>
          </a:p>
        </p:txBody>
      </p:sp>
      <p:pic>
        <p:nvPicPr>
          <p:cNvPr id="5" name="Content Placeholder 4" descr="A picture containing outdoor, building, photo, old&#10;&#10;Description automatically generated">
            <a:extLst>
              <a:ext uri="{FF2B5EF4-FFF2-40B4-BE49-F238E27FC236}">
                <a16:creationId xmlns:a16="http://schemas.microsoft.com/office/drawing/2014/main" id="{F753A001-9B4F-A74F-813A-B66F88338556}"/>
              </a:ext>
            </a:extLst>
          </p:cNvPr>
          <p:cNvPicPr>
            <a:picLocks noChangeAspect="1"/>
          </p:cNvPicPr>
          <p:nvPr/>
        </p:nvPicPr>
        <p:blipFill rotWithShape="1">
          <a:blip r:embed="rId2"/>
          <a:srcRect l="10525"/>
          <a:stretch/>
        </p:blipFill>
        <p:spPr>
          <a:xfrm>
            <a:off x="-1" y="10"/>
            <a:ext cx="4602146" cy="6857990"/>
          </a:xfrm>
          <a:prstGeom prst="rect">
            <a:avLst/>
          </a:prstGeom>
        </p:spPr>
      </p:pic>
      <p:sp>
        <p:nvSpPr>
          <p:cNvPr id="6" name="TextBox 5">
            <a:extLst>
              <a:ext uri="{FF2B5EF4-FFF2-40B4-BE49-F238E27FC236}">
                <a16:creationId xmlns:a16="http://schemas.microsoft.com/office/drawing/2014/main" id="{0836372C-414A-1C47-AA70-743917A94377}"/>
              </a:ext>
            </a:extLst>
          </p:cNvPr>
          <p:cNvSpPr txBox="1"/>
          <p:nvPr/>
        </p:nvSpPr>
        <p:spPr>
          <a:xfrm>
            <a:off x="678120" y="5380860"/>
            <a:ext cx="4086225" cy="1477328"/>
          </a:xfrm>
          <a:prstGeom prst="rect">
            <a:avLst/>
          </a:prstGeom>
          <a:noFill/>
        </p:spPr>
        <p:txBody>
          <a:bodyPr wrap="square" rtlCol="0">
            <a:spAutoFit/>
          </a:bodyPr>
          <a:lstStyle/>
          <a:p>
            <a:pPr>
              <a:spcAft>
                <a:spcPts val="600"/>
              </a:spcAft>
            </a:pPr>
            <a:r>
              <a:rPr lang="en-US"/>
              <a:t>Sculpture of Emperor Titus from Arch of Titus- </a:t>
            </a:r>
            <a:r>
              <a:rPr lang="en-GB">
                <a:hlinkClick r:id="rId3">
                  <a:extLst>
                    <a:ext uri="{A12FA001-AC4F-418D-AE19-62706E023703}">
                      <ahyp:hlinkClr xmlns:ahyp="http://schemas.microsoft.com/office/drawing/2018/hyperlinkcolor" val="tx"/>
                    </a:ext>
                  </a:extLst>
                </a:hlinkClick>
              </a:rPr>
              <a:t>http://omeka.wellesley.edu/piranesi-rome/exhibits/show/colosseum/the-flavians-</a:t>
            </a:r>
            <a:r>
              <a:rPr lang="en-GB"/>
              <a:t> accessed 03.06.20</a:t>
            </a:r>
            <a:endParaRPr lang="en-US"/>
          </a:p>
        </p:txBody>
      </p:sp>
    </p:spTree>
    <p:extLst>
      <p:ext uri="{BB962C8B-B14F-4D97-AF65-F5344CB8AC3E}">
        <p14:creationId xmlns:p14="http://schemas.microsoft.com/office/powerpoint/2010/main" val="107006503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AB6C8-7174-C04E-AA00-30F485EA4AB8}"/>
              </a:ext>
            </a:extLst>
          </p:cNvPr>
          <p:cNvSpPr>
            <a:spLocks noGrp="1"/>
          </p:cNvSpPr>
          <p:nvPr>
            <p:ph type="title"/>
          </p:nvPr>
        </p:nvSpPr>
        <p:spPr/>
        <p:txBody>
          <a:bodyPr/>
          <a:lstStyle/>
          <a:p>
            <a:r>
              <a:rPr lang="en-US" dirty="0"/>
              <a:t>Pro- Roman Bias</a:t>
            </a:r>
          </a:p>
        </p:txBody>
      </p:sp>
      <p:sp>
        <p:nvSpPr>
          <p:cNvPr id="3" name="Content Placeholder 2">
            <a:extLst>
              <a:ext uri="{FF2B5EF4-FFF2-40B4-BE49-F238E27FC236}">
                <a16:creationId xmlns:a16="http://schemas.microsoft.com/office/drawing/2014/main" id="{7D15FA9D-22FB-E748-ADA5-5FDEF42353C8}"/>
              </a:ext>
            </a:extLst>
          </p:cNvPr>
          <p:cNvSpPr>
            <a:spLocks noGrp="1"/>
          </p:cNvSpPr>
          <p:nvPr>
            <p:ph idx="1"/>
          </p:nvPr>
        </p:nvSpPr>
        <p:spPr/>
        <p:txBody>
          <a:bodyPr/>
          <a:lstStyle/>
          <a:p>
            <a:r>
              <a:rPr lang="en-US" sz="2800" dirty="0"/>
              <a:t>Josephus' bias towards the Romans is shown in his title. The Jews would have referred to it as the Roman War rather than Jewish War (Huntsman, 1997, 397)</a:t>
            </a:r>
            <a:endParaRPr lang="en-GB" sz="2800" dirty="0"/>
          </a:p>
          <a:p>
            <a:r>
              <a:rPr lang="en-US" sz="2800" dirty="0"/>
              <a:t>Josephus explains in Book 2 how God had always supported the Jews in wars in the past. Waiter suggests that Josephus believed that having the support of God was part of the Jewish identity (</a:t>
            </a:r>
            <a:r>
              <a:rPr lang="en-US" sz="2800" dirty="0" err="1"/>
              <a:t>Wiater</a:t>
            </a:r>
            <a:r>
              <a:rPr lang="en-US" sz="2800" dirty="0"/>
              <a:t>, 2010, 151)</a:t>
            </a:r>
            <a:endParaRPr lang="en-GB" sz="2800" dirty="0"/>
          </a:p>
          <a:p>
            <a:endParaRPr lang="en-US" dirty="0"/>
          </a:p>
        </p:txBody>
      </p:sp>
    </p:spTree>
    <p:extLst>
      <p:ext uri="{BB962C8B-B14F-4D97-AF65-F5344CB8AC3E}">
        <p14:creationId xmlns:p14="http://schemas.microsoft.com/office/powerpoint/2010/main" val="172923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AAF3-3DD2-DE42-8EAC-D3EA34609E6F}"/>
              </a:ext>
            </a:extLst>
          </p:cNvPr>
          <p:cNvSpPr>
            <a:spLocks noGrp="1"/>
          </p:cNvSpPr>
          <p:nvPr>
            <p:ph type="title"/>
          </p:nvPr>
        </p:nvSpPr>
        <p:spPr>
          <a:xfrm>
            <a:off x="735291" y="528687"/>
            <a:ext cx="9601200" cy="1485900"/>
          </a:xfrm>
        </p:spPr>
        <p:txBody>
          <a:bodyPr/>
          <a:lstStyle/>
          <a:p>
            <a:r>
              <a:rPr lang="en-US"/>
              <a:t>God On the Side of the Romans?</a:t>
            </a:r>
          </a:p>
        </p:txBody>
      </p:sp>
      <p:sp>
        <p:nvSpPr>
          <p:cNvPr id="3" name="Content Placeholder 2">
            <a:extLst>
              <a:ext uri="{FF2B5EF4-FFF2-40B4-BE49-F238E27FC236}">
                <a16:creationId xmlns:a16="http://schemas.microsoft.com/office/drawing/2014/main" id="{876E7364-DAA8-A648-8808-3A6C4E40D838}"/>
              </a:ext>
            </a:extLst>
          </p:cNvPr>
          <p:cNvSpPr>
            <a:spLocks noGrp="1"/>
          </p:cNvSpPr>
          <p:nvPr>
            <p:ph sz="half" idx="1"/>
          </p:nvPr>
        </p:nvSpPr>
        <p:spPr>
          <a:xfrm>
            <a:off x="735830" y="1339784"/>
            <a:ext cx="11549311" cy="1350391"/>
          </a:xfrm>
        </p:spPr>
        <p:txBody>
          <a:bodyPr vert="horz" lIns="91440" tIns="45720" rIns="91440" bIns="45720" rtlCol="0" anchor="t">
            <a:normAutofit/>
          </a:bodyPr>
          <a:lstStyle/>
          <a:p>
            <a:pPr marL="383540" indent="-383540"/>
            <a:r>
              <a:rPr lang="en-US" sz="2400"/>
              <a:t>Josephus was not just biased towards the Romans, he suggests that God has abandoned the Jews and joined the Romans.</a:t>
            </a:r>
          </a:p>
          <a:p>
            <a:pPr marL="383540" indent="-383540"/>
            <a:r>
              <a:rPr lang="en-US" sz="2400"/>
              <a:t>Not just war against Romans but also God</a:t>
            </a:r>
          </a:p>
        </p:txBody>
      </p:sp>
      <p:sp>
        <p:nvSpPr>
          <p:cNvPr id="4" name="Content Placeholder 3">
            <a:extLst>
              <a:ext uri="{FF2B5EF4-FFF2-40B4-BE49-F238E27FC236}">
                <a16:creationId xmlns:a16="http://schemas.microsoft.com/office/drawing/2014/main" id="{55CF18C4-F731-E847-90D0-549A4120E0E7}"/>
              </a:ext>
            </a:extLst>
          </p:cNvPr>
          <p:cNvSpPr>
            <a:spLocks noGrp="1"/>
          </p:cNvSpPr>
          <p:nvPr>
            <p:ph sz="half" idx="2"/>
          </p:nvPr>
        </p:nvSpPr>
        <p:spPr>
          <a:xfrm>
            <a:off x="658750" y="3170154"/>
            <a:ext cx="11533249" cy="5219702"/>
          </a:xfrm>
        </p:spPr>
        <p:txBody>
          <a:bodyPr vert="horz" lIns="91440" tIns="45720" rIns="91440" bIns="45720" rtlCol="0" anchor="t">
            <a:normAutofit/>
          </a:bodyPr>
          <a:lstStyle/>
          <a:p>
            <a:pPr marL="0" indent="0" algn="ctr">
              <a:buNone/>
            </a:pPr>
            <a:r>
              <a:rPr lang="en-US" sz="2400" dirty="0"/>
              <a:t>Quotations</a:t>
            </a:r>
          </a:p>
          <a:p>
            <a:pPr marL="383540" indent="-383540"/>
            <a:r>
              <a:rPr lang="en-US" sz="2400" dirty="0"/>
              <a:t>"The only refuge, then left to you is divine assistance. But this is ranged on the side of the Romans, for, </a:t>
            </a:r>
            <a:r>
              <a:rPr lang="en-US" sz="2400" dirty="0">
                <a:solidFill>
                  <a:srgbClr val="FF0000"/>
                </a:solidFill>
              </a:rPr>
              <a:t>without God’s aid so vast an empire could never have been built up</a:t>
            </a:r>
            <a:r>
              <a:rPr lang="en-US" sz="2400" dirty="0"/>
              <a:t>.” (Joseph., JW, 2.390)</a:t>
            </a:r>
            <a:endParaRPr lang="en-US" dirty="0"/>
          </a:p>
          <a:p>
            <a:pPr marL="383540" indent="-383540"/>
            <a:r>
              <a:rPr lang="en-US" sz="2400" dirty="0"/>
              <a:t>"Yet listen, that you may learn that you are </a:t>
            </a:r>
            <a:r>
              <a:rPr lang="en-US" sz="2400" dirty="0">
                <a:solidFill>
                  <a:srgbClr val="FF0000"/>
                </a:solidFill>
              </a:rPr>
              <a:t>warring not against the Romans only, but also God</a:t>
            </a:r>
            <a:r>
              <a:rPr lang="en-US" sz="2400" dirty="0"/>
              <a:t>,” (Joseph, JW, 5.379)</a:t>
            </a:r>
          </a:p>
          <a:p>
            <a:pPr marL="383540" indent="-383540"/>
            <a:r>
              <a:rPr lang="en-US" sz="2400" dirty="0"/>
              <a:t>“My belief, therefore, is that </a:t>
            </a:r>
            <a:r>
              <a:rPr lang="en-US" sz="2400" dirty="0">
                <a:solidFill>
                  <a:srgbClr val="FF0000"/>
                </a:solidFill>
              </a:rPr>
              <a:t>the Deity has fled from the holy places</a:t>
            </a:r>
            <a:r>
              <a:rPr lang="en-US" sz="2400" dirty="0"/>
              <a:t> and taken his stand on the side of whom you are now at war.” (Joseph., JW, 5.412-3) </a:t>
            </a:r>
          </a:p>
        </p:txBody>
      </p:sp>
    </p:spTree>
    <p:extLst>
      <p:ext uri="{BB962C8B-B14F-4D97-AF65-F5344CB8AC3E}">
        <p14:creationId xmlns:p14="http://schemas.microsoft.com/office/powerpoint/2010/main" val="179815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DCD35-90D2-134C-927C-F9D566C3120D}"/>
              </a:ext>
            </a:extLst>
          </p:cNvPr>
          <p:cNvSpPr>
            <a:spLocks noGrp="1"/>
          </p:cNvSpPr>
          <p:nvPr>
            <p:ph type="title"/>
          </p:nvPr>
        </p:nvSpPr>
        <p:spPr>
          <a:xfrm>
            <a:off x="2892524" y="183037"/>
            <a:ext cx="7705164" cy="1485900"/>
          </a:xfrm>
        </p:spPr>
        <p:txBody>
          <a:bodyPr>
            <a:normAutofit/>
          </a:bodyPr>
          <a:lstStyle/>
          <a:p>
            <a:r>
              <a:rPr lang="en-US"/>
              <a:t>Who is to blame for the War?</a:t>
            </a:r>
          </a:p>
        </p:txBody>
      </p:sp>
      <p:sp>
        <p:nvSpPr>
          <p:cNvPr id="15" name="Content Placeholder 2">
            <a:extLst>
              <a:ext uri="{FF2B5EF4-FFF2-40B4-BE49-F238E27FC236}">
                <a16:creationId xmlns:a16="http://schemas.microsoft.com/office/drawing/2014/main" id="{85A7BBA6-21CE-0E47-8402-B5033E44382B}"/>
              </a:ext>
            </a:extLst>
          </p:cNvPr>
          <p:cNvSpPr>
            <a:spLocks noGrp="1"/>
          </p:cNvSpPr>
          <p:nvPr>
            <p:ph idx="1"/>
          </p:nvPr>
        </p:nvSpPr>
        <p:spPr>
          <a:xfrm>
            <a:off x="826484" y="762000"/>
            <a:ext cx="11051677" cy="3581400"/>
          </a:xfrm>
        </p:spPr>
        <p:txBody>
          <a:bodyPr vert="horz" lIns="91440" tIns="45720" rIns="91440" bIns="45720" rtlCol="0" anchor="t">
            <a:noAutofit/>
          </a:bodyPr>
          <a:lstStyle/>
          <a:p>
            <a:pPr marL="383540" indent="-383540"/>
            <a:r>
              <a:rPr lang="en-US" sz="2400" dirty="0"/>
              <a:t>If Josephus cannot blame the Romans, must blame the Jews. Josephus blames the Jews for starting the War by starting the rebellion (Josephus, JW, 2.406-9.)</a:t>
            </a:r>
          </a:p>
          <a:p>
            <a:pPr marL="383540" indent="-383540"/>
            <a:r>
              <a:rPr lang="en-US" sz="2400" dirty="0"/>
              <a:t>Josephus blames the authors of the revolt and blames the rebels for the fall of Jerusalem (</a:t>
            </a:r>
            <a:r>
              <a:rPr lang="en-US" sz="2400" dirty="0" err="1"/>
              <a:t>Bilde</a:t>
            </a:r>
            <a:r>
              <a:rPr lang="en-US" sz="2400" dirty="0"/>
              <a:t>, 1979, 187) - “A small collection of hardened, insane, godless rebels,” (Joseph., AJ, 20.166)</a:t>
            </a:r>
          </a:p>
          <a:p>
            <a:pPr marL="383540" indent="-383540"/>
            <a:r>
              <a:rPr lang="en-US" sz="2400" dirty="0"/>
              <a:t>Josephus explains how the rebels were not just rebelling against the Romans but also God, temple, and country. (Reeder, 2013, 174, Josephus, Jewish War, 5.416)</a:t>
            </a:r>
          </a:p>
          <a:p>
            <a:pPr marL="383540" indent="-383540"/>
            <a:r>
              <a:rPr lang="en-US" sz="2400" dirty="0"/>
              <a:t>Therefore, Josephus did not see the point in the war and thought that the rebels were criminals. But originally Josephus was a rebel himself, he switched sides and joined the Romans instead of committing suicide at </a:t>
            </a:r>
            <a:r>
              <a:rPr lang="en-US" sz="2400" dirty="0" err="1"/>
              <a:t>Jotapata</a:t>
            </a:r>
            <a:r>
              <a:rPr lang="en-US" sz="2400" dirty="0"/>
              <a:t>.</a:t>
            </a:r>
          </a:p>
          <a:p>
            <a:pPr marL="383540" indent="-383540"/>
            <a:r>
              <a:rPr lang="en-US" sz="2400" dirty="0"/>
              <a:t>Was this because Josephus had realized that the rebels would never succeed because God was on the side of the Romans, or did he produce this excuse later once he had joined the Romans?</a:t>
            </a:r>
          </a:p>
          <a:p>
            <a:pPr marL="383540" indent="-383540"/>
            <a:endParaRPr lang="en-US" sz="1300" dirty="0"/>
          </a:p>
        </p:txBody>
      </p:sp>
    </p:spTree>
    <p:extLst>
      <p:ext uri="{BB962C8B-B14F-4D97-AF65-F5344CB8AC3E}">
        <p14:creationId xmlns:p14="http://schemas.microsoft.com/office/powerpoint/2010/main" val="3614724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691C3-C089-4249-8311-88F054167CDB}"/>
              </a:ext>
            </a:extLst>
          </p:cNvPr>
          <p:cNvSpPr>
            <a:spLocks noGrp="1"/>
          </p:cNvSpPr>
          <p:nvPr>
            <p:ph type="title"/>
          </p:nvPr>
        </p:nvSpPr>
        <p:spPr>
          <a:xfrm>
            <a:off x="1371600" y="1281916"/>
            <a:ext cx="9601200" cy="1485900"/>
          </a:xfrm>
        </p:spPr>
        <p:txBody>
          <a:bodyPr>
            <a:normAutofit/>
          </a:bodyPr>
          <a:lstStyle/>
          <a:p>
            <a:r>
              <a:rPr lang="en-US" u="sng" dirty="0">
                <a:solidFill>
                  <a:schemeClr val="tx1"/>
                </a:solidFill>
              </a:rPr>
              <a:t>Stasis and Famine</a:t>
            </a:r>
          </a:p>
        </p:txBody>
      </p:sp>
      <p:sp>
        <p:nvSpPr>
          <p:cNvPr id="3" name="Content Placeholder 2">
            <a:extLst>
              <a:ext uri="{FF2B5EF4-FFF2-40B4-BE49-F238E27FC236}">
                <a16:creationId xmlns:a16="http://schemas.microsoft.com/office/drawing/2014/main" id="{C93BD6FB-1A88-5446-BAA8-9776366E2BFF}"/>
              </a:ext>
            </a:extLst>
          </p:cNvPr>
          <p:cNvSpPr>
            <a:spLocks noGrp="1"/>
          </p:cNvSpPr>
          <p:nvPr>
            <p:ph idx="1"/>
          </p:nvPr>
        </p:nvSpPr>
        <p:spPr>
          <a:xfrm>
            <a:off x="1371600" y="2304316"/>
            <a:ext cx="9601200" cy="2946779"/>
          </a:xfrm>
        </p:spPr>
        <p:txBody>
          <a:bodyPr>
            <a:normAutofit fontScale="92500" lnSpcReduction="20000"/>
          </a:bodyPr>
          <a:lstStyle/>
          <a:p>
            <a:pPr marL="0" indent="0">
              <a:buNone/>
            </a:pPr>
            <a:r>
              <a:rPr lang="en-US" sz="5400" dirty="0">
                <a:solidFill>
                  <a:schemeClr val="tx1"/>
                </a:solidFill>
              </a:rPr>
              <a:t>“At least have pity on your families and let each set before his eyes his children, wife and parents, ere long, to be victims of famine or of war,” </a:t>
            </a:r>
            <a:r>
              <a:rPr lang="en-US" dirty="0">
                <a:solidFill>
                  <a:schemeClr val="tx1"/>
                </a:solidFill>
              </a:rPr>
              <a:t>– Joseph., JW, 5.420 </a:t>
            </a:r>
          </a:p>
          <a:p>
            <a:pPr marL="0" indent="0">
              <a:buNone/>
            </a:pPr>
            <a:endParaRPr lang="en-US" dirty="0"/>
          </a:p>
        </p:txBody>
      </p:sp>
    </p:spTree>
    <p:extLst>
      <p:ext uri="{BB962C8B-B14F-4D97-AF65-F5344CB8AC3E}">
        <p14:creationId xmlns:p14="http://schemas.microsoft.com/office/powerpoint/2010/main" val="42886487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D4C1E-7A43-744D-955D-A26885ECC93D}"/>
              </a:ext>
            </a:extLst>
          </p:cNvPr>
          <p:cNvSpPr>
            <a:spLocks noGrp="1"/>
          </p:cNvSpPr>
          <p:nvPr>
            <p:ph type="title"/>
          </p:nvPr>
        </p:nvSpPr>
        <p:spPr>
          <a:xfrm>
            <a:off x="1371600" y="0"/>
            <a:ext cx="9601200" cy="1485900"/>
          </a:xfrm>
        </p:spPr>
        <p:txBody>
          <a:bodyPr/>
          <a:lstStyle/>
          <a:p>
            <a:r>
              <a:rPr lang="en-US"/>
              <a:t>Stasis and Famine</a:t>
            </a:r>
          </a:p>
        </p:txBody>
      </p:sp>
      <p:sp>
        <p:nvSpPr>
          <p:cNvPr id="4" name="Content Placeholder 3">
            <a:extLst>
              <a:ext uri="{FF2B5EF4-FFF2-40B4-BE49-F238E27FC236}">
                <a16:creationId xmlns:a16="http://schemas.microsoft.com/office/drawing/2014/main" id="{9A5028BF-6EB7-7143-BF76-84A14F385C07}"/>
              </a:ext>
            </a:extLst>
          </p:cNvPr>
          <p:cNvSpPr>
            <a:spLocks noGrp="1"/>
          </p:cNvSpPr>
          <p:nvPr>
            <p:ph idx="1"/>
          </p:nvPr>
        </p:nvSpPr>
        <p:spPr>
          <a:xfrm>
            <a:off x="1295400" y="571500"/>
            <a:ext cx="9601200" cy="6286500"/>
          </a:xfrm>
        </p:spPr>
        <p:txBody>
          <a:bodyPr vert="horz" lIns="91440" tIns="45720" rIns="91440" bIns="45720" rtlCol="0" anchor="t">
            <a:normAutofit/>
          </a:bodyPr>
          <a:lstStyle/>
          <a:p>
            <a:pPr marL="383540" indent="-383540"/>
            <a:r>
              <a:rPr lang="en-US" dirty="0"/>
              <a:t>The siege of Jerusalem led to a stasis which led to famine.</a:t>
            </a:r>
          </a:p>
          <a:p>
            <a:pPr marL="383540" indent="-383540"/>
            <a:r>
              <a:rPr lang="en-US" dirty="0"/>
              <a:t>Livy wrote that any city being besieged by Rome had very little chance of survival, (Livy, 5.6.7-9). </a:t>
            </a:r>
          </a:p>
          <a:p>
            <a:pPr marL="383540" indent="-383540"/>
            <a:r>
              <a:rPr lang="en-US" dirty="0"/>
              <a:t>Reeder’s article</a:t>
            </a:r>
            <a:r>
              <a:rPr lang="en-GB" dirty="0"/>
              <a:t> explores the effect of siege warfare on non-combatants (Reeder, 2013.) She explains how in siege warfare all inhabitants of the city were forced to participate. This made the “non-combatant” more into an “unarmed combatant”, (Reeder, 2013, 176)</a:t>
            </a:r>
          </a:p>
          <a:p>
            <a:pPr marL="383540" indent="-383540"/>
            <a:r>
              <a:rPr lang="en-GB" dirty="0"/>
              <a:t>The effect that the siege would have on the women and children of Jerusalem is shown at 5.420. Josephus warns the people of Jerusalem of the effect that the War will have on the people of the city when he writes “at least have pity” (Joseph., JW, 5.420).  His desperation is expressed through the words “at least” and “pity”.</a:t>
            </a:r>
          </a:p>
          <a:p>
            <a:pPr marL="383540" indent="-383540"/>
            <a:r>
              <a:rPr lang="en-GB" i="1" dirty="0"/>
              <a:t>Bellum </a:t>
            </a:r>
            <a:r>
              <a:rPr lang="en-GB" i="1" dirty="0" err="1"/>
              <a:t>Judiacum</a:t>
            </a:r>
            <a:r>
              <a:rPr lang="en-GB" dirty="0"/>
              <a:t> would have been written in hindsight after the fall of Jerusalem. The readers already know that the siege ends with “starvation, rape, enslavement and death” (Reeder, 2013, 194). Josephus trying to warn them to surrender before the beginning of the siege is dramatic irony because everything that he is saying will come true.</a:t>
            </a:r>
          </a:p>
          <a:p>
            <a:pPr marL="383540" indent="-383540"/>
            <a:endParaRPr lang="en-GB" dirty="0"/>
          </a:p>
          <a:p>
            <a:pPr marL="383540" indent="-383540"/>
            <a:endParaRPr lang="en-GB" dirty="0"/>
          </a:p>
          <a:p>
            <a:pPr marL="383540" indent="-383540"/>
            <a:endParaRPr lang="en-GB" i="1" dirty="0"/>
          </a:p>
          <a:p>
            <a:pPr marL="383540" indent="-383540"/>
            <a:endParaRPr lang="en-GB" i="1" dirty="0"/>
          </a:p>
          <a:p>
            <a:pPr marL="383540" indent="-383540"/>
            <a:endParaRPr lang="en-US" dirty="0"/>
          </a:p>
          <a:p>
            <a:pPr marL="383540" indent="-383540"/>
            <a:endParaRPr lang="en-US" dirty="0"/>
          </a:p>
        </p:txBody>
      </p:sp>
    </p:spTree>
    <p:extLst>
      <p:ext uri="{BB962C8B-B14F-4D97-AF65-F5344CB8AC3E}">
        <p14:creationId xmlns:p14="http://schemas.microsoft.com/office/powerpoint/2010/main" val="3275816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1471-90AB-2B4A-B465-907293EC2605}"/>
              </a:ext>
            </a:extLst>
          </p:cNvPr>
          <p:cNvSpPr>
            <a:spLocks noGrp="1"/>
          </p:cNvSpPr>
          <p:nvPr>
            <p:ph type="title"/>
          </p:nvPr>
        </p:nvSpPr>
        <p:spPr>
          <a:xfrm>
            <a:off x="1084006" y="1086143"/>
            <a:ext cx="9969910" cy="3540448"/>
          </a:xfrm>
        </p:spPr>
        <p:txBody>
          <a:bodyPr vert="horz" lIns="91440" tIns="45720" rIns="91440" bIns="45720" rtlCol="0" anchor="b">
            <a:normAutofit/>
          </a:bodyPr>
          <a:lstStyle/>
          <a:p>
            <a:pPr algn="ctr"/>
            <a:r>
              <a:rPr lang="en-US" sz="7200" u="sng" cap="all"/>
              <a:t>Mary of </a:t>
            </a:r>
            <a:r>
              <a:rPr lang="en-US" sz="7200" u="sng" cap="all" err="1"/>
              <a:t>Bethzuba</a:t>
            </a:r>
            <a:endParaRPr lang="en-US" sz="7200" u="sng" cap="all"/>
          </a:p>
        </p:txBody>
      </p:sp>
    </p:spTree>
    <p:extLst>
      <p:ext uri="{BB962C8B-B14F-4D97-AF65-F5344CB8AC3E}">
        <p14:creationId xmlns:p14="http://schemas.microsoft.com/office/powerpoint/2010/main" val="869227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3B185F2-5A8A-417F-A143-4238FF418B5E}"/>
              </a:ext>
            </a:extLst>
          </p:cNvPr>
          <p:cNvSpPr>
            <a:spLocks noGrp="1"/>
          </p:cNvSpPr>
          <p:nvPr>
            <p:ph idx="1"/>
          </p:nvPr>
        </p:nvSpPr>
        <p:spPr>
          <a:xfrm>
            <a:off x="5026431" y="414583"/>
            <a:ext cx="6724768" cy="6362295"/>
          </a:xfrm>
        </p:spPr>
        <p:txBody>
          <a:bodyPr vert="horz" lIns="91440" tIns="45720" rIns="91440" bIns="45720" rtlCol="0" anchor="t">
            <a:noAutofit/>
          </a:bodyPr>
          <a:lstStyle/>
          <a:p>
            <a:pPr marL="383540" indent="-383540"/>
            <a:r>
              <a:rPr lang="en-US" sz="2400" dirty="0"/>
              <a:t>The famine was tearing households apart, mothers are stealing food from their husbands and children (Joseph, JW, 5.429-30), “the famine itself thus consumes households and families” (Reeder, 2013, 193)</a:t>
            </a:r>
          </a:p>
          <a:p>
            <a:pPr marL="383540" indent="-383540"/>
            <a:r>
              <a:rPr lang="en-US" sz="2400" dirty="0"/>
              <a:t>The most vivid and terrible description that Josephus gives of the horrors is that of Mary of </a:t>
            </a:r>
            <a:r>
              <a:rPr lang="en-US" sz="2400" dirty="0" err="1"/>
              <a:t>Bethzuba</a:t>
            </a:r>
            <a:r>
              <a:rPr lang="en-US" sz="2400" dirty="0"/>
              <a:t> who ate her own baby.</a:t>
            </a:r>
          </a:p>
          <a:p>
            <a:pPr marL="383540" indent="-383540"/>
            <a:r>
              <a:rPr lang="en-US" sz="2400" dirty="0"/>
              <a:t>According to Waiter, this act is the climax of the famine, because it combines the search for food and murder into one act.</a:t>
            </a:r>
          </a:p>
          <a:p>
            <a:pPr marL="0" indent="0" algn="ctr">
              <a:buNone/>
            </a:pPr>
            <a:r>
              <a:rPr lang="en-US" sz="2400" dirty="0"/>
              <a:t>“So far, food had been the motive for murdering one's family, now it is the killed child itself which is turned into food!” (</a:t>
            </a:r>
            <a:r>
              <a:rPr lang="en-US" sz="2400" dirty="0" err="1"/>
              <a:t>Wiater</a:t>
            </a:r>
            <a:r>
              <a:rPr lang="en-US" sz="2400" dirty="0"/>
              <a:t>, 2010, 166)</a:t>
            </a:r>
          </a:p>
          <a:p>
            <a:pPr marL="0" indent="0">
              <a:buNone/>
            </a:pPr>
            <a:endParaRPr lang="en-US" dirty="0"/>
          </a:p>
        </p:txBody>
      </p:sp>
      <p:pic>
        <p:nvPicPr>
          <p:cNvPr id="5" name="Content Placeholder 4">
            <a:extLst>
              <a:ext uri="{FF2B5EF4-FFF2-40B4-BE49-F238E27FC236}">
                <a16:creationId xmlns:a16="http://schemas.microsoft.com/office/drawing/2014/main" id="{8AAF3A8E-CC1F-5449-841F-B55EFE134205}"/>
              </a:ext>
            </a:extLst>
          </p:cNvPr>
          <p:cNvPicPr>
            <a:picLocks noChangeAspect="1"/>
          </p:cNvPicPr>
          <p:nvPr/>
        </p:nvPicPr>
        <p:blipFill rotWithShape="1">
          <a:blip r:embed="rId2"/>
          <a:srcRect l="11118" r="14511"/>
          <a:stretch/>
        </p:blipFill>
        <p:spPr>
          <a:xfrm>
            <a:off x="-1" y="10"/>
            <a:ext cx="4373546" cy="6857990"/>
          </a:xfrm>
          <a:prstGeom prst="rect">
            <a:avLst/>
          </a:prstGeom>
        </p:spPr>
      </p:pic>
      <p:sp>
        <p:nvSpPr>
          <p:cNvPr id="6" name="TextBox 5">
            <a:extLst>
              <a:ext uri="{FF2B5EF4-FFF2-40B4-BE49-F238E27FC236}">
                <a16:creationId xmlns:a16="http://schemas.microsoft.com/office/drawing/2014/main" id="{BE72C137-9025-F847-9615-804F1E2093CC}"/>
              </a:ext>
            </a:extLst>
          </p:cNvPr>
          <p:cNvSpPr txBox="1"/>
          <p:nvPr/>
        </p:nvSpPr>
        <p:spPr>
          <a:xfrm>
            <a:off x="179286" y="413087"/>
            <a:ext cx="3944920" cy="2031325"/>
          </a:xfrm>
          <a:prstGeom prst="rect">
            <a:avLst/>
          </a:prstGeom>
          <a:noFill/>
        </p:spPr>
        <p:txBody>
          <a:bodyPr wrap="square" rtlCol="0">
            <a:spAutoFit/>
          </a:bodyPr>
          <a:lstStyle/>
          <a:p>
            <a:r>
              <a:rPr lang="en-US">
                <a:solidFill>
                  <a:schemeClr val="bg1"/>
                </a:solidFill>
              </a:rPr>
              <a:t>Mary of </a:t>
            </a:r>
            <a:r>
              <a:rPr lang="en-US" err="1">
                <a:solidFill>
                  <a:schemeClr val="bg1"/>
                </a:solidFill>
              </a:rPr>
              <a:t>Bethzuba</a:t>
            </a:r>
            <a:r>
              <a:rPr lang="en-US">
                <a:solidFill>
                  <a:schemeClr val="bg1"/>
                </a:solidFill>
              </a:rPr>
              <a:t> eating child- </a:t>
            </a:r>
            <a:r>
              <a:rPr lang="en-GB">
                <a:solidFill>
                  <a:schemeClr val="bg1"/>
                </a:solidFill>
                <a:hlinkClick r:id="rId3">
                  <a:extLst>
                    <a:ext uri="{A12FA001-AC4F-418D-AE19-62706E023703}">
                      <ahyp:hlinkClr xmlns:ahyp="http://schemas.microsoft.com/office/drawing/2018/hyperlinkcolor" val="tx"/>
                    </a:ext>
                  </a:extLst>
                </a:hlinkClick>
              </a:rPr>
              <a:t>https://lampsedinburgh.wordpress.com/2017/09/08/we-are-what-we-eat-and-we-eat-what-we-are-cannibalism-in-john-mirks-festial-a-transgression-against-god-vs-a-mystical-union-with-christ/-</a:t>
            </a:r>
            <a:r>
              <a:rPr lang="en-GB">
                <a:solidFill>
                  <a:schemeClr val="bg1"/>
                </a:solidFill>
              </a:rPr>
              <a:t> accessed 03.06.20</a:t>
            </a:r>
            <a:endParaRPr lang="en-US">
              <a:solidFill>
                <a:schemeClr val="bg1"/>
              </a:solidFill>
            </a:endParaRPr>
          </a:p>
        </p:txBody>
      </p:sp>
    </p:spTree>
    <p:extLst>
      <p:ext uri="{BB962C8B-B14F-4D97-AF65-F5344CB8AC3E}">
        <p14:creationId xmlns:p14="http://schemas.microsoft.com/office/powerpoint/2010/main" val="3894446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F52E86-65AE-FF45-ABEC-5078CFCA6E08}"/>
              </a:ext>
            </a:extLst>
          </p:cNvPr>
          <p:cNvSpPr>
            <a:spLocks noGrp="1"/>
          </p:cNvSpPr>
          <p:nvPr>
            <p:ph type="ctrTitle"/>
          </p:nvPr>
        </p:nvSpPr>
        <p:spPr>
          <a:xfrm flipH="1">
            <a:off x="10276357" y="2864930"/>
            <a:ext cx="915818" cy="1021750"/>
          </a:xfrm>
        </p:spPr>
        <p:txBody>
          <a:bodyPr/>
          <a:lstStyle/>
          <a:p>
            <a:endParaRPr lang="en-US" dirty="0"/>
          </a:p>
        </p:txBody>
      </p:sp>
      <p:sp>
        <p:nvSpPr>
          <p:cNvPr id="3" name="Content Placeholder 2">
            <a:extLst>
              <a:ext uri="{FF2B5EF4-FFF2-40B4-BE49-F238E27FC236}">
                <a16:creationId xmlns:a16="http://schemas.microsoft.com/office/drawing/2014/main" id="{8BC50A63-8350-514F-9168-998A3157D89B}"/>
              </a:ext>
            </a:extLst>
          </p:cNvPr>
          <p:cNvSpPr>
            <a:spLocks noGrp="1"/>
          </p:cNvSpPr>
          <p:nvPr>
            <p:ph type="subTitle" idx="1"/>
          </p:nvPr>
        </p:nvSpPr>
        <p:spPr>
          <a:xfrm>
            <a:off x="1747249" y="1586398"/>
            <a:ext cx="8486775" cy="3685203"/>
          </a:xfrm>
        </p:spPr>
        <p:txBody>
          <a:bodyPr vert="horz" lIns="91440" tIns="45720" rIns="91440" bIns="45720" rtlCol="0" anchor="t">
            <a:normAutofit/>
          </a:bodyPr>
          <a:lstStyle/>
          <a:p>
            <a:pPr marL="0" indent="0">
              <a:buNone/>
            </a:pPr>
            <a:r>
              <a:rPr lang="en-US" sz="4000" dirty="0">
                <a:solidFill>
                  <a:schemeClr val="tx1"/>
                </a:solidFill>
              </a:rPr>
              <a:t>“Impelled by the promptings alike of fury and necessity, she proceeded to an act of outrage upon nature” </a:t>
            </a:r>
            <a:r>
              <a:rPr lang="en-US" sz="2000" dirty="0">
                <a:solidFill>
                  <a:schemeClr val="tx1"/>
                </a:solidFill>
              </a:rPr>
              <a:t>(Joseph., JW, 6.205)</a:t>
            </a:r>
          </a:p>
          <a:p>
            <a:pPr marL="0" indent="0">
              <a:buNone/>
            </a:pPr>
            <a:endParaRPr lang="en-US" dirty="0"/>
          </a:p>
        </p:txBody>
      </p:sp>
    </p:spTree>
    <p:extLst>
      <p:ext uri="{BB962C8B-B14F-4D97-AF65-F5344CB8AC3E}">
        <p14:creationId xmlns:p14="http://schemas.microsoft.com/office/powerpoint/2010/main" val="334199030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F52E86-65AE-FF45-ABEC-5078CFCA6E08}"/>
              </a:ext>
            </a:extLst>
          </p:cNvPr>
          <p:cNvSpPr>
            <a:spLocks noGrp="1"/>
          </p:cNvSpPr>
          <p:nvPr>
            <p:ph type="ctrTitle"/>
          </p:nvPr>
        </p:nvSpPr>
        <p:spPr>
          <a:xfrm flipH="1" flipV="1">
            <a:off x="10147769" y="7258529"/>
            <a:ext cx="688502" cy="45719"/>
          </a:xfrm>
        </p:spPr>
        <p:txBody>
          <a:bodyPr/>
          <a:lstStyle/>
          <a:p>
            <a:endParaRPr lang="en-US" dirty="0"/>
          </a:p>
        </p:txBody>
      </p:sp>
      <p:sp>
        <p:nvSpPr>
          <p:cNvPr id="3" name="Content Placeholder 2">
            <a:extLst>
              <a:ext uri="{FF2B5EF4-FFF2-40B4-BE49-F238E27FC236}">
                <a16:creationId xmlns:a16="http://schemas.microsoft.com/office/drawing/2014/main" id="{8BC50A63-8350-514F-9168-998A3157D89B}"/>
              </a:ext>
            </a:extLst>
          </p:cNvPr>
          <p:cNvSpPr>
            <a:spLocks noGrp="1"/>
          </p:cNvSpPr>
          <p:nvPr>
            <p:ph type="subTitle" idx="1"/>
          </p:nvPr>
        </p:nvSpPr>
        <p:spPr>
          <a:xfrm>
            <a:off x="1852427" y="1523552"/>
            <a:ext cx="8486775" cy="3685203"/>
          </a:xfrm>
        </p:spPr>
        <p:txBody>
          <a:bodyPr>
            <a:normAutofit fontScale="92500"/>
          </a:bodyPr>
          <a:lstStyle/>
          <a:p>
            <a:r>
              <a:rPr lang="en-US" sz="4000" dirty="0">
                <a:solidFill>
                  <a:schemeClr val="tx1"/>
                </a:solidFill>
              </a:rPr>
              <a:t>“With the Roman slavery awaits us should we live till they come; but famine is forestalling slavery, and more cruel than both are the rebels. Come be thou food for me to the rebels an avenging fury,” </a:t>
            </a:r>
            <a:r>
              <a:rPr lang="en-US" dirty="0">
                <a:solidFill>
                  <a:schemeClr val="tx1"/>
                </a:solidFill>
              </a:rPr>
              <a:t>(Joseph., JW, 6.206-9)</a:t>
            </a:r>
          </a:p>
          <a:p>
            <a:pPr marL="0" indent="0">
              <a:buNone/>
            </a:pPr>
            <a:endParaRPr lang="en-US" dirty="0"/>
          </a:p>
        </p:txBody>
      </p:sp>
    </p:spTree>
    <p:extLst>
      <p:ext uri="{BB962C8B-B14F-4D97-AF65-F5344CB8AC3E}">
        <p14:creationId xmlns:p14="http://schemas.microsoft.com/office/powerpoint/2010/main" val="63363006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96A5-B2C2-A748-ADE2-37A2EE2C7EC2}"/>
              </a:ext>
            </a:extLst>
          </p:cNvPr>
          <p:cNvSpPr>
            <a:spLocks noGrp="1"/>
          </p:cNvSpPr>
          <p:nvPr>
            <p:ph type="title"/>
          </p:nvPr>
        </p:nvSpPr>
        <p:spPr/>
        <p:txBody>
          <a:bodyPr/>
          <a:lstStyle/>
          <a:p>
            <a:r>
              <a:rPr lang="en-US"/>
              <a:t>Analysis - 6.205-209</a:t>
            </a:r>
          </a:p>
        </p:txBody>
      </p:sp>
      <p:sp>
        <p:nvSpPr>
          <p:cNvPr id="3" name="Content Placeholder 2">
            <a:extLst>
              <a:ext uri="{FF2B5EF4-FFF2-40B4-BE49-F238E27FC236}">
                <a16:creationId xmlns:a16="http://schemas.microsoft.com/office/drawing/2014/main" id="{9AD87A36-458D-2C4C-B9E0-D3CCA0507D05}"/>
              </a:ext>
            </a:extLst>
          </p:cNvPr>
          <p:cNvSpPr>
            <a:spLocks noGrp="1"/>
          </p:cNvSpPr>
          <p:nvPr>
            <p:ph idx="1"/>
          </p:nvPr>
        </p:nvSpPr>
        <p:spPr>
          <a:xfrm>
            <a:off x="1371600" y="1428750"/>
            <a:ext cx="9601200" cy="4743450"/>
          </a:xfrm>
        </p:spPr>
        <p:txBody>
          <a:bodyPr vert="horz" lIns="91440" tIns="45720" rIns="91440" bIns="45720" rtlCol="0" anchor="t">
            <a:normAutofit fontScale="92500" lnSpcReduction="10000"/>
          </a:bodyPr>
          <a:lstStyle/>
          <a:p>
            <a:pPr marL="383540" indent="-383540"/>
            <a:r>
              <a:rPr lang="en-US"/>
              <a:t>“an act of </a:t>
            </a:r>
            <a:r>
              <a:rPr lang="en-US">
                <a:solidFill>
                  <a:srgbClr val="FF0000"/>
                </a:solidFill>
              </a:rPr>
              <a:t>outrage</a:t>
            </a:r>
            <a:r>
              <a:rPr lang="en-US"/>
              <a:t> upon </a:t>
            </a:r>
            <a:r>
              <a:rPr lang="en-US">
                <a:solidFill>
                  <a:srgbClr val="FF0000"/>
                </a:solidFill>
              </a:rPr>
              <a:t>nature</a:t>
            </a:r>
            <a:r>
              <a:rPr lang="en-US"/>
              <a:t>”- Josephus emphasizes the unnatural element of not just cannibalism but the eating of one's own child. This highlights the desperate situation that Mary was in. </a:t>
            </a:r>
          </a:p>
          <a:p>
            <a:pPr marL="383540" indent="-383540"/>
            <a:r>
              <a:rPr lang="en-US"/>
              <a:t>“Roman </a:t>
            </a:r>
            <a:r>
              <a:rPr lang="en-US">
                <a:solidFill>
                  <a:srgbClr val="FF0000"/>
                </a:solidFill>
              </a:rPr>
              <a:t>slavery</a:t>
            </a:r>
            <a:r>
              <a:rPr lang="en-US"/>
              <a:t> awaits </a:t>
            </a:r>
            <a:r>
              <a:rPr lang="en-US">
                <a:solidFill>
                  <a:srgbClr val="FF0000"/>
                </a:solidFill>
              </a:rPr>
              <a:t>should we live till they come</a:t>
            </a:r>
            <a:r>
              <a:rPr lang="en-US"/>
              <a:t>”- Mary contemplates the slavery that will come at the end of the war. She also considers the fact that she might starve to death before the end of the war.</a:t>
            </a:r>
          </a:p>
          <a:p>
            <a:pPr marL="383540" indent="-383540"/>
            <a:r>
              <a:rPr lang="en-US"/>
              <a:t>“but famine is </a:t>
            </a:r>
            <a:r>
              <a:rPr lang="en-US">
                <a:solidFill>
                  <a:srgbClr val="FF0000"/>
                </a:solidFill>
              </a:rPr>
              <a:t>forestalling the slavery</a:t>
            </a:r>
            <a:r>
              <a:rPr lang="en-US"/>
              <a:t>, and </a:t>
            </a:r>
            <a:r>
              <a:rPr lang="en-US">
                <a:solidFill>
                  <a:srgbClr val="FF0000"/>
                </a:solidFill>
              </a:rPr>
              <a:t>more cruel </a:t>
            </a:r>
            <a:r>
              <a:rPr lang="en-US"/>
              <a:t>than both are the rebels”- Emphasis is placed again on the desperation of the mother, having to choose which is worse, famine or slavery. Both are horrific but the rebels are made to look even worse because, according to Josephus, the rebels are more cruel than either famine and starvation or the Romans and slavery.</a:t>
            </a:r>
          </a:p>
          <a:p>
            <a:pPr marL="383540" indent="-383540"/>
            <a:r>
              <a:rPr lang="en-US"/>
              <a:t>Josephus highlights the Mary's desperation, she is starving to death, and the only way for her to survive is to eat her own baby. If she lives to see the end of the war, she faces a life of slavery. The rebels though are even worse than slavery or starvation. If Josephus’ opinion of the rebels was not already clear enough, the fact that he views them as villains that are worse than famine or slavery emphasizes his hatred of them. </a:t>
            </a:r>
          </a:p>
          <a:p>
            <a:pPr marL="383540" indent="-383540"/>
            <a:endParaRPr lang="en-US"/>
          </a:p>
        </p:txBody>
      </p:sp>
    </p:spTree>
    <p:extLst>
      <p:ext uri="{BB962C8B-B14F-4D97-AF65-F5344CB8AC3E}">
        <p14:creationId xmlns:p14="http://schemas.microsoft.com/office/powerpoint/2010/main" val="4183910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17322-2D36-2E47-B417-34C329FE04C1}"/>
              </a:ext>
            </a:extLst>
          </p:cNvPr>
          <p:cNvSpPr>
            <a:spLocks noGrp="1"/>
          </p:cNvSpPr>
          <p:nvPr>
            <p:ph type="title"/>
          </p:nvPr>
        </p:nvSpPr>
        <p:spPr>
          <a:xfrm>
            <a:off x="784743" y="685800"/>
            <a:ext cx="5793475" cy="1485900"/>
          </a:xfrm>
        </p:spPr>
        <p:txBody>
          <a:bodyPr>
            <a:normAutofit/>
          </a:bodyPr>
          <a:lstStyle/>
          <a:p>
            <a:r>
              <a:rPr lang="en-US" u="sng"/>
              <a:t>Conclusion</a:t>
            </a:r>
          </a:p>
        </p:txBody>
      </p:sp>
      <p:sp>
        <p:nvSpPr>
          <p:cNvPr id="9" name="Content Placeholder 8">
            <a:extLst>
              <a:ext uri="{FF2B5EF4-FFF2-40B4-BE49-F238E27FC236}">
                <a16:creationId xmlns:a16="http://schemas.microsoft.com/office/drawing/2014/main" id="{39251EE0-F038-4AD8-9791-F340A44DB62F}"/>
              </a:ext>
            </a:extLst>
          </p:cNvPr>
          <p:cNvSpPr>
            <a:spLocks noGrp="1"/>
          </p:cNvSpPr>
          <p:nvPr>
            <p:ph idx="1"/>
          </p:nvPr>
        </p:nvSpPr>
        <p:spPr>
          <a:xfrm>
            <a:off x="784743" y="2286000"/>
            <a:ext cx="5793475" cy="3581400"/>
          </a:xfrm>
        </p:spPr>
        <p:txBody>
          <a:bodyPr vert="horz" lIns="91440" tIns="45720" rIns="91440" bIns="45720" rtlCol="0">
            <a:normAutofit/>
          </a:bodyPr>
          <a:lstStyle/>
          <a:p>
            <a:pPr marL="383540" indent="-383540"/>
            <a:r>
              <a:rPr lang="en-US" dirty="0"/>
              <a:t>Josephus has a clear bias towards the Romans - he believes that God is on the side of the Romans rather than the Jews</a:t>
            </a:r>
          </a:p>
          <a:p>
            <a:pPr marL="383540" indent="-383540"/>
            <a:r>
              <a:rPr lang="en-US" dirty="0"/>
              <a:t>He hates the rebels and blames them for starting the war which is hypocritical as Josephus himself was originally a rebel</a:t>
            </a:r>
          </a:p>
          <a:p>
            <a:pPr marL="383540" indent="-383540"/>
            <a:r>
              <a:rPr lang="en-US" i="1" dirty="0"/>
              <a:t>Bellum </a:t>
            </a:r>
            <a:r>
              <a:rPr lang="en-US" i="1" dirty="0" err="1"/>
              <a:t>Judaicum</a:t>
            </a:r>
            <a:r>
              <a:rPr lang="en-US" dirty="0"/>
              <a:t> is the best text available for studying the Jewish War as it a  eyewitness account but it is also biased</a:t>
            </a:r>
            <a:endParaRPr lang="en-US" i="1" dirty="0"/>
          </a:p>
          <a:p>
            <a:endParaRPr lang="en-US" dirty="0"/>
          </a:p>
          <a:p>
            <a:endParaRPr lang="en-US" dirty="0"/>
          </a:p>
          <a:p>
            <a:endParaRPr lang="en-US" dirty="0"/>
          </a:p>
        </p:txBody>
      </p:sp>
      <p:pic>
        <p:nvPicPr>
          <p:cNvPr id="5" name="Content Placeholder 4" descr="A picture containing sitting, wooden, bench, table&#10;&#10;Description automatically generated">
            <a:extLst>
              <a:ext uri="{FF2B5EF4-FFF2-40B4-BE49-F238E27FC236}">
                <a16:creationId xmlns:a16="http://schemas.microsoft.com/office/drawing/2014/main" id="{9D6F124D-F8D6-9A47-B33B-6A24278D21A7}"/>
              </a:ext>
            </a:extLst>
          </p:cNvPr>
          <p:cNvPicPr>
            <a:picLocks noChangeAspect="1"/>
          </p:cNvPicPr>
          <p:nvPr/>
        </p:nvPicPr>
        <p:blipFill rotWithShape="1">
          <a:blip r:embed="rId2"/>
          <a:srcRect l="16438" r="31255"/>
          <a:stretch/>
        </p:blipFill>
        <p:spPr>
          <a:xfrm>
            <a:off x="7612260" y="10"/>
            <a:ext cx="4579739" cy="6857990"/>
          </a:xfrm>
          <a:prstGeom prst="rect">
            <a:avLst/>
          </a:prstGeom>
        </p:spPr>
      </p:pic>
      <p:sp>
        <p:nvSpPr>
          <p:cNvPr id="6" name="TextBox 5">
            <a:extLst>
              <a:ext uri="{FF2B5EF4-FFF2-40B4-BE49-F238E27FC236}">
                <a16:creationId xmlns:a16="http://schemas.microsoft.com/office/drawing/2014/main" id="{F0B6B781-98FC-F64A-8A8A-FE7532650834}"/>
              </a:ext>
            </a:extLst>
          </p:cNvPr>
          <p:cNvSpPr txBox="1"/>
          <p:nvPr/>
        </p:nvSpPr>
        <p:spPr>
          <a:xfrm>
            <a:off x="7612260" y="6186488"/>
            <a:ext cx="4602146" cy="685799"/>
          </a:xfrm>
          <a:prstGeom prst="rect">
            <a:avLst/>
          </a:prstGeom>
          <a:solidFill>
            <a:srgbClr val="000000">
              <a:alpha val="50000"/>
            </a:srgbClr>
          </a:solidFill>
          <a:ln>
            <a:noFill/>
          </a:ln>
        </p:spPr>
        <p:txBody>
          <a:bodyPr wrap="square" rtlCol="0">
            <a:normAutofit/>
          </a:bodyPr>
          <a:lstStyle/>
          <a:p>
            <a:pPr algn="ctr">
              <a:lnSpc>
                <a:spcPct val="90000"/>
              </a:lnSpc>
              <a:spcAft>
                <a:spcPts val="600"/>
              </a:spcAft>
            </a:pPr>
            <a:r>
              <a:rPr lang="en-US" sz="1400" dirty="0">
                <a:solidFill>
                  <a:srgbClr val="FFFFFF"/>
                </a:solidFill>
              </a:rPr>
              <a:t>Spoils of Jerusalem- </a:t>
            </a:r>
            <a:r>
              <a:rPr lang="en-GB" sz="1400" dirty="0">
                <a:solidFill>
                  <a:srgbClr val="FFFFFF"/>
                </a:solidFill>
                <a:hlinkClick r:id="rId3">
                  <a:extLst>
                    <a:ext uri="{A12FA001-AC4F-418D-AE19-62706E023703}">
                      <ahyp:hlinkClr xmlns:ahyp="http://schemas.microsoft.com/office/drawing/2018/hyperlinkcolor" val="tx"/>
                    </a:ext>
                  </a:extLst>
                </a:hlinkClick>
              </a:rPr>
              <a:t>https://www.britannica.com/biography/Titus-</a:t>
            </a:r>
            <a:r>
              <a:rPr lang="en-GB" sz="1400" dirty="0">
                <a:solidFill>
                  <a:srgbClr val="FFFFFF"/>
                </a:solidFill>
              </a:rPr>
              <a:t> accessed 03.06.20</a:t>
            </a:r>
            <a:endParaRPr lang="en-US" sz="1400" dirty="0">
              <a:solidFill>
                <a:srgbClr val="FFFFFF"/>
              </a:solidFill>
            </a:endParaRPr>
          </a:p>
        </p:txBody>
      </p:sp>
    </p:spTree>
    <p:extLst>
      <p:ext uri="{BB962C8B-B14F-4D97-AF65-F5344CB8AC3E}">
        <p14:creationId xmlns:p14="http://schemas.microsoft.com/office/powerpoint/2010/main" val="20977155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1D179-C021-CD48-8D32-55909A3E32D6}"/>
              </a:ext>
            </a:extLst>
          </p:cNvPr>
          <p:cNvSpPr>
            <a:spLocks noGrp="1"/>
          </p:cNvSpPr>
          <p:nvPr>
            <p:ph type="title"/>
          </p:nvPr>
        </p:nvSpPr>
        <p:spPr>
          <a:xfrm>
            <a:off x="767989" y="255792"/>
            <a:ext cx="3559425" cy="4482564"/>
          </a:xfrm>
        </p:spPr>
        <p:txBody>
          <a:bodyPr>
            <a:normAutofit/>
          </a:bodyPr>
          <a:lstStyle/>
          <a:p>
            <a:r>
              <a:rPr lang="en-US" dirty="0"/>
              <a:t>Bibliography</a:t>
            </a:r>
          </a:p>
        </p:txBody>
      </p:sp>
      <p:sp>
        <p:nvSpPr>
          <p:cNvPr id="3" name="Content Placeholder 2">
            <a:extLst>
              <a:ext uri="{FF2B5EF4-FFF2-40B4-BE49-F238E27FC236}">
                <a16:creationId xmlns:a16="http://schemas.microsoft.com/office/drawing/2014/main" id="{42FEF01D-2C36-5747-B0EF-3B107E7B96F0}"/>
              </a:ext>
            </a:extLst>
          </p:cNvPr>
          <p:cNvSpPr>
            <a:spLocks noGrp="1"/>
          </p:cNvSpPr>
          <p:nvPr>
            <p:ph idx="1"/>
          </p:nvPr>
        </p:nvSpPr>
        <p:spPr>
          <a:xfrm>
            <a:off x="767989" y="1327356"/>
            <a:ext cx="11424011" cy="5530644"/>
          </a:xfrm>
        </p:spPr>
        <p:txBody>
          <a:bodyPr>
            <a:normAutofit fontScale="92500" lnSpcReduction="20000"/>
          </a:bodyPr>
          <a:lstStyle/>
          <a:p>
            <a:pPr marL="0" indent="0">
              <a:buNone/>
            </a:pPr>
            <a:r>
              <a:rPr lang="en-US" dirty="0"/>
              <a:t>Ancient Texts-</a:t>
            </a:r>
          </a:p>
          <a:p>
            <a:pPr marL="0" indent="0">
              <a:buNone/>
            </a:pPr>
            <a:r>
              <a:rPr lang="en-US" dirty="0"/>
              <a:t>Josephus, Jewish War, Loeb Trans.</a:t>
            </a:r>
          </a:p>
          <a:p>
            <a:pPr marL="0" indent="0">
              <a:buNone/>
            </a:pPr>
            <a:r>
              <a:rPr lang="en-US" dirty="0"/>
              <a:t>Thucydides, History of the </a:t>
            </a:r>
            <a:r>
              <a:rPr lang="en-US" dirty="0" err="1"/>
              <a:t>Peloponesian</a:t>
            </a:r>
            <a:r>
              <a:rPr lang="en-US" dirty="0"/>
              <a:t> War, Loeb Trans</a:t>
            </a:r>
          </a:p>
          <a:p>
            <a:pPr marL="0" indent="0">
              <a:buNone/>
            </a:pPr>
            <a:r>
              <a:rPr lang="en-US" dirty="0"/>
              <a:t>Josephus, Jewish Antiquities, Loeb Trans.</a:t>
            </a:r>
          </a:p>
          <a:p>
            <a:pPr marL="0" indent="0">
              <a:buNone/>
            </a:pPr>
            <a:endParaRPr lang="en-US" dirty="0"/>
          </a:p>
          <a:p>
            <a:pPr marL="0" indent="0">
              <a:buNone/>
            </a:pPr>
            <a:r>
              <a:rPr lang="en-US" dirty="0"/>
              <a:t>Modern Scholarship- </a:t>
            </a:r>
          </a:p>
          <a:p>
            <a:pPr marL="0" indent="0">
              <a:buNone/>
            </a:pPr>
            <a:r>
              <a:rPr lang="en-GB" dirty="0" err="1"/>
              <a:t>Bilde</a:t>
            </a:r>
            <a:r>
              <a:rPr lang="en-GB" dirty="0"/>
              <a:t>, P., 1979. The Causes of the Jewish War According To Josephus. </a:t>
            </a:r>
            <a:r>
              <a:rPr lang="en-GB" i="1" dirty="0"/>
              <a:t>Journal for the Study of Judaism, </a:t>
            </a:r>
            <a:r>
              <a:rPr lang="en-GB" b="1" dirty="0"/>
              <a:t>10</a:t>
            </a:r>
            <a:r>
              <a:rPr lang="en-GB" dirty="0"/>
              <a:t>(2), pp. 179-202.</a:t>
            </a:r>
          </a:p>
          <a:p>
            <a:pPr marL="0" indent="0">
              <a:buNone/>
            </a:pPr>
            <a:r>
              <a:rPr lang="en-GB" dirty="0"/>
              <a:t>Cohen, S.J.D., 1982. Masada: Literary Tradition, Archaeological Remains, and the Credibility of Josephus. </a:t>
            </a:r>
            <a:r>
              <a:rPr lang="en-GB" i="1" dirty="0"/>
              <a:t>Journal of Jewish Studies, </a:t>
            </a:r>
            <a:r>
              <a:rPr lang="en-GB" b="1" dirty="0"/>
              <a:t>33</a:t>
            </a:r>
            <a:r>
              <a:rPr lang="en-GB" dirty="0"/>
              <a:t>(1-2), pp. 385-405.</a:t>
            </a:r>
          </a:p>
          <a:p>
            <a:pPr marL="0" indent="0">
              <a:buNone/>
            </a:pPr>
            <a:r>
              <a:rPr lang="en-GB" dirty="0"/>
              <a:t>Huntsman, E.D., 1997. The Reliability of Josephus: Can He Be Trusted? </a:t>
            </a:r>
            <a:r>
              <a:rPr lang="en-GB" i="1" dirty="0"/>
              <a:t>Brigham Young University Studies, </a:t>
            </a:r>
            <a:r>
              <a:rPr lang="en-GB" b="1" dirty="0"/>
              <a:t>36</a:t>
            </a:r>
            <a:r>
              <a:rPr lang="en-GB" dirty="0"/>
              <a:t>(3), pp. 392-402.</a:t>
            </a:r>
          </a:p>
          <a:p>
            <a:pPr marL="0" indent="0">
              <a:buNone/>
            </a:pPr>
            <a:r>
              <a:rPr lang="en-GB" dirty="0" err="1"/>
              <a:t>Wiater</a:t>
            </a:r>
            <a:r>
              <a:rPr lang="en-GB" dirty="0"/>
              <a:t> Nicolas, 2010. Reading the Jewish War. Narrative Technique and Historical Interpretation in Josephus's Bellum </a:t>
            </a:r>
            <a:r>
              <a:rPr lang="en-GB" dirty="0" err="1"/>
              <a:t>Judaicum</a:t>
            </a:r>
            <a:r>
              <a:rPr lang="en-GB" dirty="0"/>
              <a:t>. </a:t>
            </a:r>
            <a:r>
              <a:rPr lang="en-GB" i="1" dirty="0" err="1"/>
              <a:t>Materiali</a:t>
            </a:r>
            <a:r>
              <a:rPr lang="en-GB" i="1" dirty="0"/>
              <a:t> e </a:t>
            </a:r>
            <a:r>
              <a:rPr lang="en-GB" i="1" dirty="0" err="1"/>
              <a:t>discussioni</a:t>
            </a:r>
            <a:r>
              <a:rPr lang="en-GB" i="1" dirty="0"/>
              <a:t> per </a:t>
            </a:r>
            <a:r>
              <a:rPr lang="en-GB" i="1" dirty="0" err="1"/>
              <a:t>l'analisi</a:t>
            </a:r>
            <a:r>
              <a:rPr lang="en-GB" i="1" dirty="0"/>
              <a:t> </a:t>
            </a:r>
            <a:r>
              <a:rPr lang="en-GB" i="1" dirty="0" err="1"/>
              <a:t>dei</a:t>
            </a:r>
            <a:r>
              <a:rPr lang="en-GB" i="1" dirty="0"/>
              <a:t> </a:t>
            </a:r>
            <a:r>
              <a:rPr lang="en-GB" i="1" dirty="0" err="1"/>
              <a:t>testi</a:t>
            </a:r>
            <a:r>
              <a:rPr lang="en-GB" i="1" dirty="0"/>
              <a:t> </a:t>
            </a:r>
            <a:r>
              <a:rPr lang="en-GB" i="1" dirty="0" err="1"/>
              <a:t>classici</a:t>
            </a:r>
            <a:r>
              <a:rPr lang="en-GB" i="1" dirty="0"/>
              <a:t>, </a:t>
            </a:r>
            <a:r>
              <a:rPr lang="en-GB" dirty="0"/>
              <a:t>(64), pp. 145-185.</a:t>
            </a:r>
          </a:p>
          <a:p>
            <a:pPr marL="0" indent="0">
              <a:buNone/>
            </a:pPr>
            <a:r>
              <a:rPr lang="en-GB" dirty="0"/>
              <a:t>Reeder, C.A., 2013. Pity the Women and Children: Punishment by Siege in Josephus's Jewish War. </a:t>
            </a:r>
            <a:r>
              <a:rPr lang="en-GB" i="1" dirty="0"/>
              <a:t>Journal for the Study of Judaism, </a:t>
            </a:r>
            <a:r>
              <a:rPr lang="en-GB" b="1" dirty="0"/>
              <a:t>44</a:t>
            </a:r>
            <a:r>
              <a:rPr lang="en-GB" dirty="0"/>
              <a:t>(2), pp. 174-194.</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8708641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432A30"/>
      </a:dk2>
      <a:lt2>
        <a:srgbClr val="F2F2F0"/>
      </a:lt2>
      <a:accent1>
        <a:srgbClr val="836C9F"/>
      </a:accent1>
      <a:accent2>
        <a:srgbClr val="BDAB56"/>
      </a:accent2>
      <a:accent3>
        <a:srgbClr val="B0565D"/>
      </a:accent3>
      <a:accent4>
        <a:srgbClr val="55B1BC"/>
      </a:accent4>
      <a:accent5>
        <a:srgbClr val="4D925F"/>
      </a:accent5>
      <a:accent6>
        <a:srgbClr val="E08C4A"/>
      </a:accent6>
      <a:hlink>
        <a:srgbClr val="55B1BC"/>
      </a:hlink>
      <a:folHlink>
        <a:srgbClr val="836C9F"/>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DB59939-7CD1-466C-9677-EE14C354936B}">
  <ds:schemaRefs>
    <ds:schemaRef ds:uri="http://schemas.microsoft.com/sharepoint/v3/contenttype/forms"/>
  </ds:schemaRefs>
</ds:datastoreItem>
</file>

<file path=customXml/itemProps2.xml><?xml version="1.0" encoding="utf-8"?>
<ds:datastoreItem xmlns:ds="http://schemas.openxmlformats.org/officeDocument/2006/customXml" ds:itemID="{79B478ED-D61B-417A-BD3F-296EC88B1399}">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C42BCD3-3AE2-44FB-9E79-A8A52ED6C41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TotalTime>
  <Words>1887</Words>
  <Application>Microsoft Macintosh PowerPoint</Application>
  <PresentationFormat>Widescreen</PresentationFormat>
  <Paragraphs>91</Paragraphs>
  <Slides>18</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Calibri</vt:lpstr>
      <vt:lpstr>Franklin Gothic Book</vt:lpstr>
      <vt:lpstr>Crop</vt:lpstr>
      <vt:lpstr>Josephus on the Jewish War</vt:lpstr>
      <vt:lpstr>Josephus</vt:lpstr>
      <vt:lpstr>The Jewish War</vt:lpstr>
      <vt:lpstr>Hellenizing of Texts</vt:lpstr>
      <vt:lpstr>Is Josephus Biased?</vt:lpstr>
      <vt:lpstr>PowerPoint Presentation</vt:lpstr>
      <vt:lpstr>Pro- Roman Bias</vt:lpstr>
      <vt:lpstr>God On the Side of the Romans?</vt:lpstr>
      <vt:lpstr>Who is to blame for the War?</vt:lpstr>
      <vt:lpstr>Stasis and Famine</vt:lpstr>
      <vt:lpstr>Stasis and Famine</vt:lpstr>
      <vt:lpstr>Mary of Bethzuba</vt:lpstr>
      <vt:lpstr>PowerPoint Presentation</vt:lpstr>
      <vt:lpstr>PowerPoint Presentation</vt:lpstr>
      <vt:lpstr>PowerPoint Presentation</vt:lpstr>
      <vt:lpstr>Analysis - 6.205-209</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Josephus on the Jewish War</dc:title>
  <dc:creator>Sofia Corsi</dc:creator>
  <cp:lastModifiedBy>Sofia Corsi</cp:lastModifiedBy>
  <cp:revision>2</cp:revision>
  <dcterms:created xsi:type="dcterms:W3CDTF">2020-06-05T13:24:05Z</dcterms:created>
  <dcterms:modified xsi:type="dcterms:W3CDTF">2020-06-05T13:28:08Z</dcterms:modified>
</cp:coreProperties>
</file>