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handoutMasterIdLst>
    <p:handoutMasterId r:id="rId24"/>
  </p:handoutMasterIdLst>
  <p:sldIdLst>
    <p:sldId id="256" r:id="rId5"/>
    <p:sldId id="257" r:id="rId6"/>
    <p:sldId id="260" r:id="rId7"/>
    <p:sldId id="261" r:id="rId8"/>
    <p:sldId id="258" r:id="rId9"/>
    <p:sldId id="259" r:id="rId10"/>
    <p:sldId id="262" r:id="rId11"/>
    <p:sldId id="263" r:id="rId12"/>
    <p:sldId id="264" r:id="rId13"/>
    <p:sldId id="265" r:id="rId14"/>
    <p:sldId id="266" r:id="rId15"/>
    <p:sldId id="267" r:id="rId16"/>
    <p:sldId id="268" r:id="rId17"/>
    <p:sldId id="269" r:id="rId18"/>
    <p:sldId id="272" r:id="rId19"/>
    <p:sldId id="273" r:id="rId20"/>
    <p:sldId id="274" r:id="rId21"/>
    <p:sldId id="271" r:id="rId22"/>
    <p:sldId id="270"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25" autoAdjust="0"/>
    <p:restoredTop sz="94660"/>
  </p:normalViewPr>
  <p:slideViewPr>
    <p:cSldViewPr>
      <p:cViewPr varScale="1">
        <p:scale>
          <a:sx n="111" d="100"/>
          <a:sy n="111" d="100"/>
        </p:scale>
        <p:origin x="420" y="96"/>
      </p:cViewPr>
      <p:guideLst>
        <p:guide orient="horz" pos="2160"/>
        <p:guide pos="384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29/01/2024</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9C64F3F4-CE19-49F8-9EF4-FF4EE52031C2}" type="datetimeFigureOut">
              <a:rPr lang="en-GB" smtClean="0"/>
              <a:t>29/01/2024</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29/01/2024</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29/01/2024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29/01/2024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29/01/2024</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29/01/2024</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29/01/2024</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29/01/2024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29/01/2024</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29/01/2024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29/01/2024</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29/01/2024</a:t>
            </a:fld>
            <a:endParaRPr lang="en-GB" dirty="0"/>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flickr.com/photos/17213139@N00/13955102370" TargetMode="External"/><Relationship Id="rId2" Type="http://schemas.openxmlformats.org/officeDocument/2006/relationships/image" Target="../media/image3.jp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https://libguides.hull.ac.uk/reflectivewriting/reflection3"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https://moodle.uwtsd.ac.uk/course/view.php?id=8211"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ECSO5002: Experiential Placement: Becoming a Reflective Practitioner</a:t>
            </a:r>
          </a:p>
        </p:txBody>
      </p:sp>
      <p:sp>
        <p:nvSpPr>
          <p:cNvPr id="3" name="Subtitle 2"/>
          <p:cNvSpPr>
            <a:spLocks noGrp="1"/>
          </p:cNvSpPr>
          <p:nvPr>
            <p:ph type="subTitle" idx="1"/>
          </p:nvPr>
        </p:nvSpPr>
        <p:spPr/>
        <p:txBody>
          <a:bodyPr/>
          <a:lstStyle/>
          <a:p>
            <a:r>
              <a:rPr lang="en-GB" dirty="0">
                <a:solidFill>
                  <a:schemeClr val="tx1"/>
                </a:solidFill>
              </a:rPr>
              <a:t>Writing and Referencing in the 1</a:t>
            </a:r>
            <a:r>
              <a:rPr lang="en-GB" baseline="30000" dirty="0">
                <a:solidFill>
                  <a:schemeClr val="tx1"/>
                </a:solidFill>
              </a:rPr>
              <a:t>st</a:t>
            </a:r>
            <a:r>
              <a:rPr lang="en-GB" dirty="0">
                <a:solidFill>
                  <a:schemeClr val="tx1"/>
                </a:solidFill>
              </a:rPr>
              <a:t> and 3</a:t>
            </a:r>
            <a:r>
              <a:rPr lang="en-GB" baseline="30000" dirty="0">
                <a:solidFill>
                  <a:schemeClr val="tx1"/>
                </a:solidFill>
              </a:rPr>
              <a:t>rd</a:t>
            </a:r>
            <a:r>
              <a:rPr lang="en-GB" dirty="0">
                <a:solidFill>
                  <a:schemeClr val="tx1"/>
                </a:solidFill>
              </a:rPr>
              <a:t> Person</a:t>
            </a:r>
          </a:p>
          <a:p>
            <a:r>
              <a:rPr lang="en-GB" dirty="0">
                <a:solidFill>
                  <a:schemeClr val="tx1"/>
                </a:solidFill>
              </a:rPr>
              <a:t>2024</a:t>
            </a:r>
          </a:p>
        </p:txBody>
      </p:sp>
    </p:spTree>
    <p:extLst>
      <p:ext uri="{BB962C8B-B14F-4D97-AF65-F5344CB8AC3E}">
        <p14:creationId xmlns:p14="http://schemas.microsoft.com/office/powerpoint/2010/main" val="19500108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292F34-9BA9-EED6-5ECF-A17BF90FF9BC}"/>
              </a:ext>
            </a:extLst>
          </p:cNvPr>
          <p:cNvSpPr>
            <a:spLocks noGrp="1"/>
          </p:cNvSpPr>
          <p:nvPr>
            <p:ph type="title"/>
          </p:nvPr>
        </p:nvSpPr>
        <p:spPr>
          <a:xfrm>
            <a:off x="609600" y="274638"/>
            <a:ext cx="10972800" cy="1143000"/>
          </a:xfrm>
        </p:spPr>
        <p:txBody>
          <a:bodyPr anchor="ctr">
            <a:normAutofit/>
          </a:bodyPr>
          <a:lstStyle/>
          <a:p>
            <a:r>
              <a:rPr lang="en-GB" dirty="0"/>
              <a:t>Placement &amp; Paperwork</a:t>
            </a:r>
          </a:p>
        </p:txBody>
      </p:sp>
      <p:sp>
        <p:nvSpPr>
          <p:cNvPr id="3" name="Content Placeholder 2">
            <a:extLst>
              <a:ext uri="{FF2B5EF4-FFF2-40B4-BE49-F238E27FC236}">
                <a16:creationId xmlns:a16="http://schemas.microsoft.com/office/drawing/2014/main" id="{6A0C833C-9DA4-E7B3-1F43-8F5CB918F6AA}"/>
              </a:ext>
            </a:extLst>
          </p:cNvPr>
          <p:cNvSpPr>
            <a:spLocks noGrp="1"/>
          </p:cNvSpPr>
          <p:nvPr>
            <p:ph sz="half" idx="1"/>
          </p:nvPr>
        </p:nvSpPr>
        <p:spPr>
          <a:xfrm>
            <a:off x="609600" y="1600201"/>
            <a:ext cx="5384800" cy="3989040"/>
          </a:xfrm>
        </p:spPr>
        <p:txBody>
          <a:bodyPr>
            <a:normAutofit/>
          </a:bodyPr>
          <a:lstStyle/>
          <a:p>
            <a:pPr marL="0" indent="0" algn="ctr">
              <a:buNone/>
            </a:pPr>
            <a:r>
              <a:rPr lang="en-GB" i="1" dirty="0"/>
              <a:t>For the first part of this session, we will be catching up on placement paperwork and any placement queries that you may have. </a:t>
            </a:r>
          </a:p>
        </p:txBody>
      </p:sp>
      <p:pic>
        <p:nvPicPr>
          <p:cNvPr id="5" name="Picture 4" descr="A file folders in a file cabinet">
            <a:extLst>
              <a:ext uri="{FF2B5EF4-FFF2-40B4-BE49-F238E27FC236}">
                <a16:creationId xmlns:a16="http://schemas.microsoft.com/office/drawing/2014/main" id="{83552F89-086A-ADD8-25A6-5F6ACF991147}"/>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t="1227"/>
          <a:stretch/>
        </p:blipFill>
        <p:spPr>
          <a:xfrm>
            <a:off x="6197600" y="1600201"/>
            <a:ext cx="5384800" cy="3989040"/>
          </a:xfrm>
          <a:prstGeom prst="rect">
            <a:avLst/>
          </a:prstGeom>
          <a:noFill/>
        </p:spPr>
      </p:pic>
    </p:spTree>
    <p:extLst>
      <p:ext uri="{BB962C8B-B14F-4D97-AF65-F5344CB8AC3E}">
        <p14:creationId xmlns:p14="http://schemas.microsoft.com/office/powerpoint/2010/main" val="38908710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C5ADF8-2FE0-74FD-B482-6187E5A042ED}"/>
              </a:ext>
            </a:extLst>
          </p:cNvPr>
          <p:cNvSpPr>
            <a:spLocks noGrp="1"/>
          </p:cNvSpPr>
          <p:nvPr>
            <p:ph type="title"/>
          </p:nvPr>
        </p:nvSpPr>
        <p:spPr/>
        <p:txBody>
          <a:bodyPr/>
          <a:lstStyle/>
          <a:p>
            <a:r>
              <a:rPr lang="en-GB" dirty="0"/>
              <a:t>Recap of Assignment Questions </a:t>
            </a:r>
          </a:p>
        </p:txBody>
      </p:sp>
      <p:pic>
        <p:nvPicPr>
          <p:cNvPr id="5" name="Content Placeholder 4">
            <a:extLst>
              <a:ext uri="{FF2B5EF4-FFF2-40B4-BE49-F238E27FC236}">
                <a16:creationId xmlns:a16="http://schemas.microsoft.com/office/drawing/2014/main" id="{7FFF7B0C-2996-FDD4-DABA-C419106220CF}"/>
              </a:ext>
            </a:extLst>
          </p:cNvPr>
          <p:cNvPicPr>
            <a:picLocks noGrp="1" noChangeAspect="1"/>
          </p:cNvPicPr>
          <p:nvPr>
            <p:ph sz="half" idx="1"/>
          </p:nvPr>
        </p:nvPicPr>
        <p:blipFill>
          <a:blip r:embed="rId2"/>
          <a:stretch>
            <a:fillRect/>
          </a:stretch>
        </p:blipFill>
        <p:spPr>
          <a:xfrm>
            <a:off x="1595667" y="1267958"/>
            <a:ext cx="9000666" cy="2324115"/>
          </a:xfrm>
        </p:spPr>
      </p:pic>
      <p:pic>
        <p:nvPicPr>
          <p:cNvPr id="6" name="Content Placeholder 4">
            <a:extLst>
              <a:ext uri="{FF2B5EF4-FFF2-40B4-BE49-F238E27FC236}">
                <a16:creationId xmlns:a16="http://schemas.microsoft.com/office/drawing/2014/main" id="{5DD544B4-FA62-C257-038B-37549D5BD749}"/>
              </a:ext>
            </a:extLst>
          </p:cNvPr>
          <p:cNvPicPr>
            <a:picLocks noGrp="1" noChangeAspect="1"/>
          </p:cNvPicPr>
          <p:nvPr>
            <p:ph sz="half" idx="2"/>
          </p:nvPr>
        </p:nvPicPr>
        <p:blipFill>
          <a:blip r:embed="rId3"/>
          <a:stretch>
            <a:fillRect/>
          </a:stretch>
        </p:blipFill>
        <p:spPr>
          <a:xfrm>
            <a:off x="1643132" y="3861048"/>
            <a:ext cx="8905735" cy="2376264"/>
          </a:xfrm>
        </p:spPr>
      </p:pic>
    </p:spTree>
    <p:extLst>
      <p:ext uri="{BB962C8B-B14F-4D97-AF65-F5344CB8AC3E}">
        <p14:creationId xmlns:p14="http://schemas.microsoft.com/office/powerpoint/2010/main" val="19176326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301D9017-983E-7919-D863-6AA7E08AD3F2}"/>
              </a:ext>
            </a:extLst>
          </p:cNvPr>
          <p:cNvSpPr>
            <a:spLocks noGrp="1"/>
          </p:cNvSpPr>
          <p:nvPr>
            <p:ph type="title"/>
          </p:nvPr>
        </p:nvSpPr>
        <p:spPr/>
        <p:txBody>
          <a:bodyPr/>
          <a:lstStyle/>
          <a:p>
            <a:r>
              <a:rPr lang="en-GB" dirty="0"/>
              <a:t>Assignment Questions?</a:t>
            </a:r>
          </a:p>
        </p:txBody>
      </p:sp>
      <p:pic>
        <p:nvPicPr>
          <p:cNvPr id="8" name="Content Placeholder 7" descr="Wooden blocks with question marks">
            <a:extLst>
              <a:ext uri="{FF2B5EF4-FFF2-40B4-BE49-F238E27FC236}">
                <a16:creationId xmlns:a16="http://schemas.microsoft.com/office/drawing/2014/main" id="{B24C8F35-1A30-E72A-B3E0-57AA00DA0AA8}"/>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3158728" y="1600200"/>
            <a:ext cx="5874544" cy="3916363"/>
          </a:xfrm>
        </p:spPr>
      </p:pic>
    </p:spTree>
    <p:extLst>
      <p:ext uri="{BB962C8B-B14F-4D97-AF65-F5344CB8AC3E}">
        <p14:creationId xmlns:p14="http://schemas.microsoft.com/office/powerpoint/2010/main" val="7373102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D89E523E-E5F3-8143-704E-DFBB083B2673}"/>
              </a:ext>
            </a:extLst>
          </p:cNvPr>
          <p:cNvSpPr>
            <a:spLocks noGrp="1"/>
          </p:cNvSpPr>
          <p:nvPr>
            <p:ph type="title"/>
          </p:nvPr>
        </p:nvSpPr>
        <p:spPr/>
        <p:txBody>
          <a:bodyPr/>
          <a:lstStyle/>
          <a:p>
            <a:r>
              <a:rPr lang="en-GB" dirty="0"/>
              <a:t>Writing Reflectively</a:t>
            </a:r>
          </a:p>
        </p:txBody>
      </p:sp>
      <p:sp>
        <p:nvSpPr>
          <p:cNvPr id="6" name="Content Placeholder 5">
            <a:extLst>
              <a:ext uri="{FF2B5EF4-FFF2-40B4-BE49-F238E27FC236}">
                <a16:creationId xmlns:a16="http://schemas.microsoft.com/office/drawing/2014/main" id="{D082C921-8972-046D-D999-920E3C42E642}"/>
              </a:ext>
            </a:extLst>
          </p:cNvPr>
          <p:cNvSpPr>
            <a:spLocks noGrp="1"/>
          </p:cNvSpPr>
          <p:nvPr>
            <p:ph idx="1"/>
          </p:nvPr>
        </p:nvSpPr>
        <p:spPr/>
        <p:txBody>
          <a:bodyPr/>
          <a:lstStyle/>
          <a:p>
            <a:pPr marL="0" indent="0" algn="ctr">
              <a:buNone/>
            </a:pPr>
            <a:r>
              <a:rPr lang="en-GB" i="1" dirty="0"/>
              <a:t>In our last session we looked at Gibb’s reflective practice in Detail</a:t>
            </a:r>
          </a:p>
          <a:p>
            <a:pPr marL="0" indent="0" algn="ctr">
              <a:buNone/>
            </a:pPr>
            <a:endParaRPr lang="en-GB" i="1" dirty="0"/>
          </a:p>
          <a:p>
            <a:pPr marL="0" indent="0" algn="ctr">
              <a:buNone/>
            </a:pPr>
            <a:r>
              <a:rPr lang="en-GB" i="1" dirty="0"/>
              <a:t>What do you remember? </a:t>
            </a:r>
          </a:p>
        </p:txBody>
      </p:sp>
    </p:spTree>
    <p:extLst>
      <p:ext uri="{BB962C8B-B14F-4D97-AF65-F5344CB8AC3E}">
        <p14:creationId xmlns:p14="http://schemas.microsoft.com/office/powerpoint/2010/main" val="28701519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B3DCF9-9584-91EF-B2B5-602A03FA1ABA}"/>
              </a:ext>
            </a:extLst>
          </p:cNvPr>
          <p:cNvSpPr>
            <a:spLocks noGrp="1"/>
          </p:cNvSpPr>
          <p:nvPr>
            <p:ph type="title"/>
          </p:nvPr>
        </p:nvSpPr>
        <p:spPr/>
        <p:txBody>
          <a:bodyPr/>
          <a:lstStyle/>
          <a:p>
            <a:r>
              <a:rPr lang="en-GB" dirty="0"/>
              <a:t>Gibb’s Reflective Cycle </a:t>
            </a:r>
          </a:p>
        </p:txBody>
      </p:sp>
      <p:pic>
        <p:nvPicPr>
          <p:cNvPr id="1026" name="Picture 2" descr="3.5 Gibb’s Reflective Cycle – Reflective Practice in Early Years Education">
            <a:extLst>
              <a:ext uri="{FF2B5EF4-FFF2-40B4-BE49-F238E27FC236}">
                <a16:creationId xmlns:a16="http://schemas.microsoft.com/office/drawing/2014/main" id="{B5CDFCB4-B402-FACE-7808-FF4AAAAD1718}"/>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859336" y="1417638"/>
            <a:ext cx="6473327" cy="39163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67052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C8FB1C-80C2-42A9-D843-6997F6BE53CC}"/>
              </a:ext>
            </a:extLst>
          </p:cNvPr>
          <p:cNvSpPr>
            <a:spLocks noGrp="1"/>
          </p:cNvSpPr>
          <p:nvPr>
            <p:ph type="title"/>
          </p:nvPr>
        </p:nvSpPr>
        <p:spPr/>
        <p:txBody>
          <a:bodyPr/>
          <a:lstStyle/>
          <a:p>
            <a:r>
              <a:rPr lang="en-GB" dirty="0"/>
              <a:t>Gibb’s Reflective Cycle</a:t>
            </a:r>
          </a:p>
        </p:txBody>
      </p:sp>
      <p:sp>
        <p:nvSpPr>
          <p:cNvPr id="3" name="Content Placeholder 2">
            <a:extLst>
              <a:ext uri="{FF2B5EF4-FFF2-40B4-BE49-F238E27FC236}">
                <a16:creationId xmlns:a16="http://schemas.microsoft.com/office/drawing/2014/main" id="{562B67BC-BAFC-A929-9681-59FEE732B1C0}"/>
              </a:ext>
            </a:extLst>
          </p:cNvPr>
          <p:cNvSpPr>
            <a:spLocks noGrp="1"/>
          </p:cNvSpPr>
          <p:nvPr>
            <p:ph idx="1"/>
          </p:nvPr>
        </p:nvSpPr>
        <p:spPr/>
        <p:txBody>
          <a:bodyPr/>
          <a:lstStyle/>
          <a:p>
            <a:pPr marL="0" indent="0" algn="ctr">
              <a:buNone/>
            </a:pPr>
            <a:r>
              <a:rPr lang="en-GB" dirty="0"/>
              <a:t>What did you notice about Gibbs reflective cycle?</a:t>
            </a:r>
          </a:p>
          <a:p>
            <a:pPr marL="0" indent="0" algn="ctr">
              <a:buNone/>
            </a:pPr>
            <a:endParaRPr lang="en-GB" dirty="0"/>
          </a:p>
          <a:p>
            <a:pPr marL="0" indent="0" algn="ctr">
              <a:buNone/>
            </a:pPr>
            <a:r>
              <a:rPr lang="en-GB" sz="2800" i="1" dirty="0"/>
              <a:t>It is repetitive </a:t>
            </a:r>
          </a:p>
          <a:p>
            <a:pPr marL="0" indent="0" algn="ctr">
              <a:buNone/>
            </a:pPr>
            <a:r>
              <a:rPr lang="en-GB" sz="2800" i="1" dirty="0"/>
              <a:t>And </a:t>
            </a:r>
          </a:p>
          <a:p>
            <a:pPr marL="0" indent="0" algn="ctr">
              <a:buNone/>
            </a:pPr>
            <a:r>
              <a:rPr lang="en-GB" sz="2800" i="1" dirty="0"/>
              <a:t>It allows you to analyse WHY something has happened</a:t>
            </a:r>
          </a:p>
        </p:txBody>
      </p:sp>
    </p:spTree>
    <p:extLst>
      <p:ext uri="{BB962C8B-B14F-4D97-AF65-F5344CB8AC3E}">
        <p14:creationId xmlns:p14="http://schemas.microsoft.com/office/powerpoint/2010/main" val="29619316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0BF057-B270-D28E-51BA-368E1046D862}"/>
              </a:ext>
            </a:extLst>
          </p:cNvPr>
          <p:cNvSpPr>
            <a:spLocks noGrp="1"/>
          </p:cNvSpPr>
          <p:nvPr>
            <p:ph type="title"/>
          </p:nvPr>
        </p:nvSpPr>
        <p:spPr/>
        <p:txBody>
          <a:bodyPr/>
          <a:lstStyle/>
          <a:p>
            <a:r>
              <a:rPr lang="en-GB" dirty="0"/>
              <a:t>Other Reflective Frameworks</a:t>
            </a:r>
          </a:p>
        </p:txBody>
      </p:sp>
      <p:sp>
        <p:nvSpPr>
          <p:cNvPr id="3" name="Content Placeholder 2">
            <a:extLst>
              <a:ext uri="{FF2B5EF4-FFF2-40B4-BE49-F238E27FC236}">
                <a16:creationId xmlns:a16="http://schemas.microsoft.com/office/drawing/2014/main" id="{5F6FE839-BC2F-8B6F-A736-0130F68A6AE5}"/>
              </a:ext>
            </a:extLst>
          </p:cNvPr>
          <p:cNvSpPr>
            <a:spLocks noGrp="1"/>
          </p:cNvSpPr>
          <p:nvPr>
            <p:ph idx="1"/>
          </p:nvPr>
        </p:nvSpPr>
        <p:spPr/>
        <p:txBody>
          <a:bodyPr>
            <a:normAutofit fontScale="85000" lnSpcReduction="20000"/>
          </a:bodyPr>
          <a:lstStyle/>
          <a:p>
            <a:r>
              <a:rPr lang="en-GB" dirty="0"/>
              <a:t>Kolb</a:t>
            </a:r>
          </a:p>
          <a:p>
            <a:pPr lvl="1"/>
            <a:r>
              <a:rPr lang="en-GB" dirty="0"/>
              <a:t>Kolb’s Learning Cycle</a:t>
            </a:r>
          </a:p>
          <a:p>
            <a:r>
              <a:rPr lang="en-GB" dirty="0"/>
              <a:t>Sch</a:t>
            </a:r>
            <a:r>
              <a:rPr lang="en-GB" b="0" i="0" dirty="0">
                <a:solidFill>
                  <a:srgbClr val="212529"/>
                </a:solidFill>
                <a:effectLst/>
                <a:latin typeface="-apple-system"/>
              </a:rPr>
              <a:t>ön </a:t>
            </a:r>
          </a:p>
          <a:p>
            <a:pPr lvl="1"/>
            <a:r>
              <a:rPr lang="en-GB" dirty="0">
                <a:solidFill>
                  <a:srgbClr val="212529"/>
                </a:solidFill>
                <a:latin typeface="-apple-system"/>
              </a:rPr>
              <a:t>Sch</a:t>
            </a:r>
            <a:r>
              <a:rPr lang="en-GB" b="0" i="0" dirty="0">
                <a:solidFill>
                  <a:srgbClr val="212529"/>
                </a:solidFill>
                <a:effectLst/>
                <a:latin typeface="-apple-system"/>
              </a:rPr>
              <a:t>ön’s Framework</a:t>
            </a:r>
          </a:p>
          <a:p>
            <a:r>
              <a:rPr lang="en-GB" dirty="0">
                <a:solidFill>
                  <a:srgbClr val="212529"/>
                </a:solidFill>
                <a:latin typeface="-apple-system"/>
              </a:rPr>
              <a:t>Rolfe </a:t>
            </a:r>
            <a:r>
              <a:rPr lang="en-GB" i="1" dirty="0">
                <a:solidFill>
                  <a:srgbClr val="212529"/>
                </a:solidFill>
                <a:latin typeface="-apple-system"/>
              </a:rPr>
              <a:t>et al. </a:t>
            </a:r>
            <a:endParaRPr lang="en-GB" dirty="0">
              <a:solidFill>
                <a:srgbClr val="212529"/>
              </a:solidFill>
              <a:latin typeface="-apple-system"/>
            </a:endParaRPr>
          </a:p>
          <a:p>
            <a:pPr lvl="1"/>
            <a:r>
              <a:rPr lang="en-GB" dirty="0">
                <a:solidFill>
                  <a:srgbClr val="212529"/>
                </a:solidFill>
                <a:latin typeface="-apple-system"/>
              </a:rPr>
              <a:t>Rolfe </a:t>
            </a:r>
            <a:r>
              <a:rPr lang="en-GB" i="1" dirty="0">
                <a:solidFill>
                  <a:srgbClr val="212529"/>
                </a:solidFill>
                <a:latin typeface="-apple-system"/>
              </a:rPr>
              <a:t>et </a:t>
            </a:r>
            <a:r>
              <a:rPr lang="en-GB" i="1" dirty="0" err="1">
                <a:solidFill>
                  <a:srgbClr val="212529"/>
                </a:solidFill>
                <a:latin typeface="-apple-system"/>
              </a:rPr>
              <a:t>al’s</a:t>
            </a:r>
            <a:r>
              <a:rPr lang="en-GB" i="1" dirty="0">
                <a:solidFill>
                  <a:srgbClr val="212529"/>
                </a:solidFill>
                <a:latin typeface="-apple-system"/>
              </a:rPr>
              <a:t>. Framework  </a:t>
            </a:r>
          </a:p>
          <a:p>
            <a:r>
              <a:rPr lang="en-GB" dirty="0">
                <a:solidFill>
                  <a:srgbClr val="212529"/>
                </a:solidFill>
                <a:latin typeface="-apple-system"/>
              </a:rPr>
              <a:t>ERA </a:t>
            </a:r>
          </a:p>
          <a:p>
            <a:pPr lvl="1"/>
            <a:r>
              <a:rPr lang="en-GB" dirty="0">
                <a:solidFill>
                  <a:srgbClr val="212529"/>
                </a:solidFill>
                <a:latin typeface="-apple-system"/>
              </a:rPr>
              <a:t>The ERA Framework </a:t>
            </a:r>
          </a:p>
          <a:p>
            <a:r>
              <a:rPr lang="en-GB" dirty="0">
                <a:solidFill>
                  <a:srgbClr val="212529"/>
                </a:solidFill>
                <a:latin typeface="-apple-system"/>
              </a:rPr>
              <a:t>Brookfield</a:t>
            </a:r>
          </a:p>
          <a:p>
            <a:pPr lvl="1"/>
            <a:r>
              <a:rPr lang="en-GB" dirty="0">
                <a:solidFill>
                  <a:srgbClr val="212529"/>
                </a:solidFill>
                <a:latin typeface="-apple-system"/>
              </a:rPr>
              <a:t>Brookfield’s Four lenses</a:t>
            </a:r>
            <a:endParaRPr lang="en-GB" dirty="0"/>
          </a:p>
        </p:txBody>
      </p:sp>
      <p:pic>
        <p:nvPicPr>
          <p:cNvPr id="5" name="Picture 4" descr="Light bulb on green grass">
            <a:extLst>
              <a:ext uri="{FF2B5EF4-FFF2-40B4-BE49-F238E27FC236}">
                <a16:creationId xmlns:a16="http://schemas.microsoft.com/office/drawing/2014/main" id="{C47DE2CE-61A7-6E02-D2A0-8EDC5AD0BB2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888088" y="2218802"/>
            <a:ext cx="3628822" cy="2420396"/>
          </a:xfrm>
          <a:prstGeom prst="rect">
            <a:avLst/>
          </a:prstGeom>
        </p:spPr>
      </p:pic>
    </p:spTree>
    <p:extLst>
      <p:ext uri="{BB962C8B-B14F-4D97-AF65-F5344CB8AC3E}">
        <p14:creationId xmlns:p14="http://schemas.microsoft.com/office/powerpoint/2010/main" val="791894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6161F2-F31A-A33D-9106-294E153B195F}"/>
              </a:ext>
            </a:extLst>
          </p:cNvPr>
          <p:cNvSpPr>
            <a:spLocks noGrp="1"/>
          </p:cNvSpPr>
          <p:nvPr>
            <p:ph type="title"/>
          </p:nvPr>
        </p:nvSpPr>
        <p:spPr/>
        <p:txBody>
          <a:bodyPr/>
          <a:lstStyle/>
          <a:p>
            <a:r>
              <a:rPr lang="en-GB" dirty="0"/>
              <a:t>Learning other Frameworks</a:t>
            </a:r>
          </a:p>
        </p:txBody>
      </p:sp>
      <p:sp>
        <p:nvSpPr>
          <p:cNvPr id="3" name="Content Placeholder 2">
            <a:extLst>
              <a:ext uri="{FF2B5EF4-FFF2-40B4-BE49-F238E27FC236}">
                <a16:creationId xmlns:a16="http://schemas.microsoft.com/office/drawing/2014/main" id="{44BEB13A-C16B-9D5F-276A-D67F86F3BDAD}"/>
              </a:ext>
            </a:extLst>
          </p:cNvPr>
          <p:cNvSpPr>
            <a:spLocks noGrp="1"/>
          </p:cNvSpPr>
          <p:nvPr>
            <p:ph idx="1"/>
          </p:nvPr>
        </p:nvSpPr>
        <p:spPr/>
        <p:txBody>
          <a:bodyPr>
            <a:normAutofit fontScale="92500" lnSpcReduction="10000"/>
          </a:bodyPr>
          <a:lstStyle/>
          <a:p>
            <a:pPr marL="0" indent="0" algn="ctr">
              <a:buNone/>
            </a:pPr>
            <a:r>
              <a:rPr lang="en-GB" i="1" dirty="0"/>
              <a:t>In our next session, we will be looking deeper into:</a:t>
            </a:r>
          </a:p>
          <a:p>
            <a:pPr marL="0" indent="0" algn="ctr">
              <a:buNone/>
            </a:pPr>
            <a:endParaRPr lang="en-GB" i="1" dirty="0"/>
          </a:p>
          <a:p>
            <a:pPr marL="0" indent="0" algn="ctr">
              <a:buNone/>
            </a:pPr>
            <a:r>
              <a:rPr lang="en-GB" i="1" dirty="0"/>
              <a:t>Kolb’s Learning Cycle </a:t>
            </a:r>
          </a:p>
          <a:p>
            <a:pPr marL="0" indent="0" algn="ctr">
              <a:buNone/>
            </a:pPr>
            <a:r>
              <a:rPr lang="en-GB" dirty="0"/>
              <a:t>And </a:t>
            </a:r>
          </a:p>
          <a:p>
            <a:pPr marL="0" indent="0" algn="ctr">
              <a:buNone/>
            </a:pPr>
            <a:r>
              <a:rPr lang="en-GB" i="1" dirty="0"/>
              <a:t>Sch</a:t>
            </a:r>
            <a:r>
              <a:rPr lang="en-GB" b="0" i="1" dirty="0">
                <a:solidFill>
                  <a:srgbClr val="212529"/>
                </a:solidFill>
                <a:effectLst/>
                <a:latin typeface="-apple-system"/>
              </a:rPr>
              <a:t>ön’s Framework</a:t>
            </a:r>
          </a:p>
          <a:p>
            <a:pPr marL="0" indent="0" algn="ctr">
              <a:buNone/>
            </a:pPr>
            <a:endParaRPr lang="en-GB" i="1" dirty="0">
              <a:solidFill>
                <a:srgbClr val="212529"/>
              </a:solidFill>
              <a:latin typeface="-apple-system"/>
            </a:endParaRPr>
          </a:p>
          <a:p>
            <a:pPr marL="0" indent="0" algn="ctr">
              <a:buNone/>
            </a:pPr>
            <a:r>
              <a:rPr lang="en-GB" i="1" dirty="0">
                <a:solidFill>
                  <a:srgbClr val="212529"/>
                </a:solidFill>
                <a:latin typeface="-apple-system"/>
              </a:rPr>
              <a:t>Using Guidance by Hull University: </a:t>
            </a:r>
          </a:p>
          <a:p>
            <a:pPr marL="0" indent="0" algn="ctr">
              <a:buNone/>
            </a:pPr>
            <a:r>
              <a:rPr lang="en-GB" sz="1700" dirty="0">
                <a:hlinkClick r:id="rId2"/>
              </a:rPr>
              <a:t>Reflective frameworks - Reflective writing - Library at University of Hull</a:t>
            </a:r>
            <a:endParaRPr lang="en-GB" i="1" dirty="0"/>
          </a:p>
        </p:txBody>
      </p:sp>
    </p:spTree>
    <p:extLst>
      <p:ext uri="{BB962C8B-B14F-4D97-AF65-F5344CB8AC3E}">
        <p14:creationId xmlns:p14="http://schemas.microsoft.com/office/powerpoint/2010/main" val="2081483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B560B7-CE4C-371F-5CFB-CB8D3EE96C41}"/>
              </a:ext>
            </a:extLst>
          </p:cNvPr>
          <p:cNvSpPr>
            <a:spLocks noGrp="1"/>
          </p:cNvSpPr>
          <p:nvPr>
            <p:ph type="title"/>
          </p:nvPr>
        </p:nvSpPr>
        <p:spPr/>
        <p:txBody>
          <a:bodyPr/>
          <a:lstStyle/>
          <a:p>
            <a:r>
              <a:rPr lang="en-GB" dirty="0"/>
              <a:t>Critical Reflective Writing </a:t>
            </a:r>
          </a:p>
        </p:txBody>
      </p:sp>
      <p:sp>
        <p:nvSpPr>
          <p:cNvPr id="3" name="Content Placeholder 2">
            <a:extLst>
              <a:ext uri="{FF2B5EF4-FFF2-40B4-BE49-F238E27FC236}">
                <a16:creationId xmlns:a16="http://schemas.microsoft.com/office/drawing/2014/main" id="{6B12B29C-F45A-02EE-25F5-E9D08FD66A91}"/>
              </a:ext>
            </a:extLst>
          </p:cNvPr>
          <p:cNvSpPr>
            <a:spLocks noGrp="1"/>
          </p:cNvSpPr>
          <p:nvPr>
            <p:ph idx="1"/>
          </p:nvPr>
        </p:nvSpPr>
        <p:spPr/>
        <p:txBody>
          <a:bodyPr>
            <a:normAutofit lnSpcReduction="10000"/>
          </a:bodyPr>
          <a:lstStyle/>
          <a:p>
            <a:pPr marL="0" indent="0" algn="ctr">
              <a:buNone/>
            </a:pPr>
            <a:r>
              <a:rPr lang="en-GB" sz="2800" i="1" dirty="0"/>
              <a:t>When writing reflectively, you, the writer are the primary subject.</a:t>
            </a:r>
          </a:p>
          <a:p>
            <a:pPr marL="0" indent="0" algn="ctr">
              <a:buNone/>
            </a:pPr>
            <a:r>
              <a:rPr lang="en-GB" sz="2800" i="1" dirty="0"/>
              <a:t>As such, your own thoughts, feelings, and experiences should form the bulk of the examples you use.</a:t>
            </a:r>
          </a:p>
          <a:p>
            <a:pPr marL="0" indent="0" algn="ctr">
              <a:buNone/>
            </a:pPr>
            <a:r>
              <a:rPr lang="en-GB" sz="2800" i="1" u="sng" dirty="0"/>
              <a:t>However,</a:t>
            </a:r>
          </a:p>
          <a:p>
            <a:pPr marL="0" indent="0" algn="ctr">
              <a:buNone/>
            </a:pPr>
            <a:endParaRPr lang="en-GB" sz="2800" i="1" u="sng" dirty="0"/>
          </a:p>
          <a:p>
            <a:pPr marL="0" indent="0" algn="ctr">
              <a:buNone/>
            </a:pPr>
            <a:r>
              <a:rPr lang="en-GB" sz="2800" i="1" dirty="0"/>
              <a:t>It is essential to understand that the purpose of writing reflectively is not merely to describe our experiences, but rather to understand your experiences and your reactions to them with a goal of personal growth and transformation.</a:t>
            </a:r>
          </a:p>
        </p:txBody>
      </p:sp>
    </p:spTree>
    <p:extLst>
      <p:ext uri="{BB962C8B-B14F-4D97-AF65-F5344CB8AC3E}">
        <p14:creationId xmlns:p14="http://schemas.microsoft.com/office/powerpoint/2010/main" val="1974142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1253E2-8718-08CB-799D-0D802671B473}"/>
              </a:ext>
            </a:extLst>
          </p:cNvPr>
          <p:cNvSpPr>
            <a:spLocks noGrp="1"/>
          </p:cNvSpPr>
          <p:nvPr>
            <p:ph type="title"/>
          </p:nvPr>
        </p:nvSpPr>
        <p:spPr/>
        <p:txBody>
          <a:bodyPr/>
          <a:lstStyle/>
          <a:p>
            <a:r>
              <a:rPr lang="en-GB" dirty="0"/>
              <a:t>Critical Reflective Writing </a:t>
            </a:r>
          </a:p>
        </p:txBody>
      </p:sp>
      <p:sp>
        <p:nvSpPr>
          <p:cNvPr id="3" name="Content Placeholder 2">
            <a:extLst>
              <a:ext uri="{FF2B5EF4-FFF2-40B4-BE49-F238E27FC236}">
                <a16:creationId xmlns:a16="http://schemas.microsoft.com/office/drawing/2014/main" id="{FE565696-1C6D-1CA5-7F93-40CA5BA1A050}"/>
              </a:ext>
            </a:extLst>
          </p:cNvPr>
          <p:cNvSpPr>
            <a:spLocks noGrp="1"/>
          </p:cNvSpPr>
          <p:nvPr>
            <p:ph idx="1"/>
          </p:nvPr>
        </p:nvSpPr>
        <p:spPr/>
        <p:txBody>
          <a:bodyPr/>
          <a:lstStyle/>
          <a:p>
            <a:pPr marL="0" indent="0" algn="ctr">
              <a:buNone/>
            </a:pPr>
            <a:r>
              <a:rPr lang="en-GB" i="1" dirty="0"/>
              <a:t>Critically exploring your own values, beliefs, and practices in a structured and explicit way, facilitates life-long learning and allows you to develop as a practitioner. </a:t>
            </a:r>
          </a:p>
          <a:p>
            <a:pPr marL="0" indent="0" algn="ctr">
              <a:buNone/>
            </a:pPr>
            <a:endParaRPr lang="en-GB" i="1" dirty="0"/>
          </a:p>
          <a:p>
            <a:pPr marL="0" indent="0" algn="ctr">
              <a:buNone/>
            </a:pPr>
            <a:r>
              <a:rPr lang="en-GB" i="1" dirty="0"/>
              <a:t>‘Now I know better, I do better’</a:t>
            </a:r>
          </a:p>
          <a:p>
            <a:pPr marL="0" indent="0" algn="ctr">
              <a:buNone/>
            </a:pPr>
            <a:r>
              <a:rPr lang="en-GB" i="1" dirty="0"/>
              <a:t>-Maya Angelou </a:t>
            </a:r>
          </a:p>
        </p:txBody>
      </p:sp>
    </p:spTree>
    <p:extLst>
      <p:ext uri="{BB962C8B-B14F-4D97-AF65-F5344CB8AC3E}">
        <p14:creationId xmlns:p14="http://schemas.microsoft.com/office/powerpoint/2010/main" val="18826031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C1BB73-6136-3ADC-B815-9BEA62095471}"/>
              </a:ext>
            </a:extLst>
          </p:cNvPr>
          <p:cNvSpPr>
            <a:spLocks noGrp="1"/>
          </p:cNvSpPr>
          <p:nvPr>
            <p:ph type="title"/>
          </p:nvPr>
        </p:nvSpPr>
        <p:spPr/>
        <p:txBody>
          <a:bodyPr/>
          <a:lstStyle/>
          <a:p>
            <a:r>
              <a:rPr lang="en-GB" dirty="0"/>
              <a:t>Critical Reflective Writing</a:t>
            </a:r>
          </a:p>
        </p:txBody>
      </p:sp>
      <p:sp>
        <p:nvSpPr>
          <p:cNvPr id="3" name="Content Placeholder 2">
            <a:extLst>
              <a:ext uri="{FF2B5EF4-FFF2-40B4-BE49-F238E27FC236}">
                <a16:creationId xmlns:a16="http://schemas.microsoft.com/office/drawing/2014/main" id="{80764225-DE3D-1CE7-E29F-15D13ACE84F8}"/>
              </a:ext>
            </a:extLst>
          </p:cNvPr>
          <p:cNvSpPr>
            <a:spLocks noGrp="1"/>
          </p:cNvSpPr>
          <p:nvPr>
            <p:ph idx="1"/>
          </p:nvPr>
        </p:nvSpPr>
        <p:spPr/>
        <p:txBody>
          <a:bodyPr/>
          <a:lstStyle/>
          <a:p>
            <a:pPr marL="0" indent="0" algn="ctr">
              <a:buNone/>
            </a:pPr>
            <a:r>
              <a:rPr lang="en-GB" i="1" dirty="0"/>
              <a:t>As reflective writing is a formal academic genre, it is important that you still use published theory against which to reflect and analyse your experiences with a current and cohesive writing structure.</a:t>
            </a:r>
          </a:p>
          <a:p>
            <a:pPr marL="0" indent="0" algn="ctr">
              <a:buNone/>
            </a:pPr>
            <a:endParaRPr lang="en-GB" i="1" dirty="0"/>
          </a:p>
        </p:txBody>
      </p:sp>
    </p:spTree>
    <p:extLst>
      <p:ext uri="{BB962C8B-B14F-4D97-AF65-F5344CB8AC3E}">
        <p14:creationId xmlns:p14="http://schemas.microsoft.com/office/powerpoint/2010/main" val="6001395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3AABE9-CD3E-403A-9E54-1E332AFA5504}"/>
              </a:ext>
            </a:extLst>
          </p:cNvPr>
          <p:cNvSpPr>
            <a:spLocks noGrp="1"/>
          </p:cNvSpPr>
          <p:nvPr>
            <p:ph type="title"/>
          </p:nvPr>
        </p:nvSpPr>
        <p:spPr/>
        <p:txBody>
          <a:bodyPr/>
          <a:lstStyle/>
          <a:p>
            <a:r>
              <a:rPr lang="en-GB" dirty="0"/>
              <a:t>Writing in the ‘First Person’</a:t>
            </a:r>
          </a:p>
        </p:txBody>
      </p:sp>
      <p:sp>
        <p:nvSpPr>
          <p:cNvPr id="3" name="Content Placeholder 2">
            <a:extLst>
              <a:ext uri="{FF2B5EF4-FFF2-40B4-BE49-F238E27FC236}">
                <a16:creationId xmlns:a16="http://schemas.microsoft.com/office/drawing/2014/main" id="{0C22BB08-7671-709E-A378-0AAA4BF6A580}"/>
              </a:ext>
            </a:extLst>
          </p:cNvPr>
          <p:cNvSpPr>
            <a:spLocks noGrp="1"/>
          </p:cNvSpPr>
          <p:nvPr>
            <p:ph idx="1"/>
          </p:nvPr>
        </p:nvSpPr>
        <p:spPr/>
        <p:txBody>
          <a:bodyPr>
            <a:normAutofit/>
          </a:bodyPr>
          <a:lstStyle/>
          <a:p>
            <a:pPr marL="0" indent="0" algn="ctr">
              <a:buNone/>
            </a:pPr>
            <a:r>
              <a:rPr lang="en-GB" i="1" dirty="0"/>
              <a:t>For the rest of this session, we will be analysing a reflection and will focus on finding evidence to support and analyse the description. </a:t>
            </a:r>
          </a:p>
          <a:p>
            <a:pPr marL="0" indent="0" algn="ctr">
              <a:buNone/>
            </a:pPr>
            <a:endParaRPr lang="en-GB" i="1" dirty="0"/>
          </a:p>
          <a:p>
            <a:pPr marL="0" indent="0" algn="ctr">
              <a:buNone/>
            </a:pPr>
            <a:r>
              <a:rPr lang="en-GB" i="1" u="sng" dirty="0">
                <a:hlinkClick r:id="rId2"/>
              </a:rPr>
              <a:t>Please open Moodle document entitled Description and Analysis</a:t>
            </a:r>
            <a:endParaRPr lang="en-GB" i="1" u="sng" dirty="0"/>
          </a:p>
        </p:txBody>
      </p:sp>
    </p:spTree>
    <p:extLst>
      <p:ext uri="{BB962C8B-B14F-4D97-AF65-F5344CB8AC3E}">
        <p14:creationId xmlns:p14="http://schemas.microsoft.com/office/powerpoint/2010/main" val="30252043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C22BB08-7671-709E-A378-0AAA4BF6A580}"/>
              </a:ext>
            </a:extLst>
          </p:cNvPr>
          <p:cNvSpPr>
            <a:spLocks noGrp="1"/>
          </p:cNvSpPr>
          <p:nvPr>
            <p:ph idx="1"/>
          </p:nvPr>
        </p:nvSpPr>
        <p:spPr>
          <a:xfrm>
            <a:off x="59668" y="-15761"/>
            <a:ext cx="12072664" cy="5616624"/>
          </a:xfrm>
        </p:spPr>
        <p:txBody>
          <a:bodyPr>
            <a:noAutofit/>
          </a:bodyPr>
          <a:lstStyle/>
          <a:p>
            <a:pPr marL="0" indent="0" algn="ctr">
              <a:buNone/>
            </a:pPr>
            <a:r>
              <a:rPr lang="en-GB" sz="1600" i="1" dirty="0"/>
              <a:t>I was observing a social worker in a looked after child (LAC) review within the school environment. Present at the meeting was the child, the child’s teacher, a social worker, the foster parents, the school’s head of learning, the advocate and myself. I noticed that the child looked upset and worried and insisted on sitting next to her class teacher whom she seemed to be very fond of. The first part of the meeting focussed on the educational elements of the child, including, how the child was progressing in school, and the child was very happy to talk about a science project that they had been doing in the classroom. </a:t>
            </a:r>
          </a:p>
          <a:p>
            <a:pPr marL="0" indent="0" algn="ctr">
              <a:buNone/>
            </a:pPr>
            <a:endParaRPr lang="en-GB" sz="1600" i="1" dirty="0"/>
          </a:p>
          <a:p>
            <a:pPr marL="0" indent="0" algn="ctr">
              <a:buNone/>
            </a:pPr>
            <a:r>
              <a:rPr lang="en-GB" sz="1600" i="1" dirty="0"/>
              <a:t>The second part of the meeting focussed on the child’s home needs, where the social worker wanted to discuss how the child was feeling about the foster placement. The child appeared to get upset and did not want to answer any questions. The advocate asked the child if she wanted to get something for lunch, to which the child agreed, and then they both left the room. When the child and advocate left the room, the social worker asked the foster parents if they had any problems in the home environment. The Foster parents said that the child had been experiencing difficulties sleeping and was irritable throughout the day, displaying anger and frustration. They believed this was a result of the lack of contact the child had with mum.</a:t>
            </a:r>
          </a:p>
          <a:p>
            <a:pPr marL="0" indent="0" algn="ctr">
              <a:buNone/>
            </a:pPr>
            <a:endParaRPr lang="en-GB" sz="1600" i="1" dirty="0"/>
          </a:p>
          <a:p>
            <a:pPr marL="0" indent="0" algn="ctr">
              <a:buNone/>
            </a:pPr>
            <a:r>
              <a:rPr lang="en-GB" sz="1600" i="1" dirty="0"/>
              <a:t>The social worker noted down the comments from the foster parents and asked them what interventions they had tried in the home environment to support the child. Following a lengthy discussion, the social worker left the room to see if the child and advocate wanted to rejoin the meeting. They came back in, and the social worker talked to the child about what had been discussed, and asked the child if they had any worries. The child said that they did not have any worries but wanted more time with mum. </a:t>
            </a:r>
          </a:p>
          <a:p>
            <a:pPr marL="0" indent="0" algn="ctr">
              <a:buNone/>
            </a:pPr>
            <a:endParaRPr lang="en-GB" sz="1600" i="1" dirty="0"/>
          </a:p>
          <a:p>
            <a:pPr marL="0" indent="0" algn="ctr">
              <a:buNone/>
            </a:pPr>
            <a:r>
              <a:rPr lang="en-GB" sz="1600" i="1" dirty="0"/>
              <a:t>The social worker seemed to understand the child’s wishes and asked what the child would want to do while spending time with mum. The child said they wanted to go bowling with mum as this is something that they used to do together. The social worker spent time listening to the child and noted everything down on her notepad. When the child had finished speaking, the social worker said that she would take the request to the meeting with the mum, and they would integrate more time with mum into the child’s schedule. </a:t>
            </a:r>
          </a:p>
        </p:txBody>
      </p:sp>
    </p:spTree>
    <p:extLst>
      <p:ext uri="{BB962C8B-B14F-4D97-AF65-F5344CB8AC3E}">
        <p14:creationId xmlns:p14="http://schemas.microsoft.com/office/powerpoint/2010/main" val="37068183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7CA8FD-A485-79D2-E80D-F5295021BF20}"/>
              </a:ext>
            </a:extLst>
          </p:cNvPr>
          <p:cNvSpPr>
            <a:spLocks noGrp="1"/>
          </p:cNvSpPr>
          <p:nvPr>
            <p:ph type="title"/>
          </p:nvPr>
        </p:nvSpPr>
        <p:spPr/>
        <p:txBody>
          <a:bodyPr/>
          <a:lstStyle/>
          <a:p>
            <a:r>
              <a:rPr lang="en-GB" dirty="0"/>
              <a:t>Task</a:t>
            </a:r>
          </a:p>
        </p:txBody>
      </p:sp>
      <p:sp>
        <p:nvSpPr>
          <p:cNvPr id="3" name="Content Placeholder 2">
            <a:extLst>
              <a:ext uri="{FF2B5EF4-FFF2-40B4-BE49-F238E27FC236}">
                <a16:creationId xmlns:a16="http://schemas.microsoft.com/office/drawing/2014/main" id="{44C3BF2C-A0A4-F7A7-34D6-5BF4C7483F55}"/>
              </a:ext>
            </a:extLst>
          </p:cNvPr>
          <p:cNvSpPr>
            <a:spLocks noGrp="1"/>
          </p:cNvSpPr>
          <p:nvPr>
            <p:ph idx="1"/>
          </p:nvPr>
        </p:nvSpPr>
        <p:spPr/>
        <p:txBody>
          <a:bodyPr/>
          <a:lstStyle/>
          <a:p>
            <a:pPr marL="0" indent="0" algn="ctr">
              <a:buNone/>
            </a:pPr>
            <a:r>
              <a:rPr lang="en-GB" i="1" dirty="0"/>
              <a:t>We will now look at each part of the description and highlight areas that can be analysed. </a:t>
            </a:r>
          </a:p>
        </p:txBody>
      </p:sp>
    </p:spTree>
    <p:extLst>
      <p:ext uri="{BB962C8B-B14F-4D97-AF65-F5344CB8AC3E}">
        <p14:creationId xmlns:p14="http://schemas.microsoft.com/office/powerpoint/2010/main" val="36140105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C22BB08-7671-709E-A378-0AAA4BF6A580}"/>
              </a:ext>
            </a:extLst>
          </p:cNvPr>
          <p:cNvSpPr>
            <a:spLocks noGrp="1"/>
          </p:cNvSpPr>
          <p:nvPr>
            <p:ph idx="1"/>
          </p:nvPr>
        </p:nvSpPr>
        <p:spPr>
          <a:xfrm>
            <a:off x="0" y="2204864"/>
            <a:ext cx="12132332" cy="4653135"/>
          </a:xfrm>
        </p:spPr>
        <p:txBody>
          <a:bodyPr>
            <a:noAutofit/>
          </a:bodyPr>
          <a:lstStyle/>
          <a:p>
            <a:pPr marL="0" indent="0" algn="ctr">
              <a:buNone/>
            </a:pPr>
            <a:r>
              <a:rPr lang="en-GB" sz="1600" i="1" dirty="0"/>
              <a:t>I was observing a social worker in </a:t>
            </a:r>
            <a:r>
              <a:rPr lang="en-GB" sz="1600" i="1" dirty="0">
                <a:highlight>
                  <a:srgbClr val="FFFF00"/>
                </a:highlight>
              </a:rPr>
              <a:t>a looked after child (LAC) review </a:t>
            </a:r>
            <a:r>
              <a:rPr lang="en-GB" sz="1600" i="1" dirty="0"/>
              <a:t>within the school environment. Present at the meeting was the </a:t>
            </a:r>
            <a:r>
              <a:rPr lang="en-GB" sz="1600" i="1" dirty="0">
                <a:highlight>
                  <a:srgbClr val="00FF00"/>
                </a:highlight>
              </a:rPr>
              <a:t>child, the child’s teacher, a social worker, the foster parents, the school’s head of learning, the advocate and myself. </a:t>
            </a:r>
            <a:r>
              <a:rPr lang="en-GB" sz="1600" i="1" dirty="0"/>
              <a:t>I noticed that the child looked upset and worried and </a:t>
            </a:r>
            <a:r>
              <a:rPr lang="en-GB" sz="1600" i="1" dirty="0">
                <a:highlight>
                  <a:srgbClr val="00FFFF"/>
                </a:highlight>
              </a:rPr>
              <a:t>insisted on sitting next to her class teacher whom she seemed to be very fond of</a:t>
            </a:r>
            <a:r>
              <a:rPr lang="en-GB" sz="1600" i="1" dirty="0"/>
              <a:t>. The first part of the meeting focussed on the educational elements of the child including, how the child was progressing in school, and the child was very happy to talk about a science project that they had been doing in the classroom. </a:t>
            </a:r>
          </a:p>
        </p:txBody>
      </p:sp>
    </p:spTree>
    <p:extLst>
      <p:ext uri="{BB962C8B-B14F-4D97-AF65-F5344CB8AC3E}">
        <p14:creationId xmlns:p14="http://schemas.microsoft.com/office/powerpoint/2010/main" val="5757341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63723F-3611-EB5E-FD47-A8FD0AF25A4D}"/>
              </a:ext>
            </a:extLst>
          </p:cNvPr>
          <p:cNvSpPr>
            <a:spLocks noGrp="1"/>
          </p:cNvSpPr>
          <p:nvPr>
            <p:ph type="title"/>
          </p:nvPr>
        </p:nvSpPr>
        <p:spPr/>
        <p:txBody>
          <a:bodyPr/>
          <a:lstStyle/>
          <a:p>
            <a:r>
              <a:rPr lang="en-GB" dirty="0"/>
              <a:t>Task</a:t>
            </a:r>
          </a:p>
        </p:txBody>
      </p:sp>
      <p:sp>
        <p:nvSpPr>
          <p:cNvPr id="3" name="Content Placeholder 2">
            <a:extLst>
              <a:ext uri="{FF2B5EF4-FFF2-40B4-BE49-F238E27FC236}">
                <a16:creationId xmlns:a16="http://schemas.microsoft.com/office/drawing/2014/main" id="{422C41AA-4BAE-35F7-85F2-49172D23C1C8}"/>
              </a:ext>
            </a:extLst>
          </p:cNvPr>
          <p:cNvSpPr>
            <a:spLocks noGrp="1"/>
          </p:cNvSpPr>
          <p:nvPr>
            <p:ph idx="1"/>
          </p:nvPr>
        </p:nvSpPr>
        <p:spPr/>
        <p:txBody>
          <a:bodyPr/>
          <a:lstStyle/>
          <a:p>
            <a:pPr marL="0" indent="0" algn="ctr">
              <a:buNone/>
            </a:pPr>
            <a:r>
              <a:rPr lang="en-GB" i="1" dirty="0"/>
              <a:t>Here is my analysis USING CREDIBALE SOURCES of this paragraph:</a:t>
            </a:r>
          </a:p>
        </p:txBody>
      </p:sp>
    </p:spTree>
    <p:extLst>
      <p:ext uri="{BB962C8B-B14F-4D97-AF65-F5344CB8AC3E}">
        <p14:creationId xmlns:p14="http://schemas.microsoft.com/office/powerpoint/2010/main" val="17710984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E6D157B-1031-A9BA-255C-5419DDC1B36E}"/>
              </a:ext>
            </a:extLst>
          </p:cNvPr>
          <p:cNvSpPr/>
          <p:nvPr/>
        </p:nvSpPr>
        <p:spPr>
          <a:xfrm>
            <a:off x="0" y="5620022"/>
            <a:ext cx="12192000" cy="1224136"/>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Content Placeholder 2">
            <a:extLst>
              <a:ext uri="{FF2B5EF4-FFF2-40B4-BE49-F238E27FC236}">
                <a16:creationId xmlns:a16="http://schemas.microsoft.com/office/drawing/2014/main" id="{0C22BB08-7671-709E-A378-0AAA4BF6A580}"/>
              </a:ext>
            </a:extLst>
          </p:cNvPr>
          <p:cNvSpPr>
            <a:spLocks noGrp="1"/>
          </p:cNvSpPr>
          <p:nvPr>
            <p:ph idx="1"/>
          </p:nvPr>
        </p:nvSpPr>
        <p:spPr>
          <a:xfrm>
            <a:off x="0" y="188640"/>
            <a:ext cx="12132332" cy="6669359"/>
          </a:xfrm>
        </p:spPr>
        <p:txBody>
          <a:bodyPr>
            <a:noAutofit/>
          </a:bodyPr>
          <a:lstStyle/>
          <a:p>
            <a:pPr marL="0" indent="0" algn="ctr">
              <a:buNone/>
            </a:pPr>
            <a:r>
              <a:rPr lang="en-GB" sz="1600" i="1" dirty="0"/>
              <a:t>I was observing a social worker in </a:t>
            </a:r>
            <a:r>
              <a:rPr lang="en-GB" sz="1600" i="1" dirty="0">
                <a:highlight>
                  <a:srgbClr val="FFFF00"/>
                </a:highlight>
              </a:rPr>
              <a:t>a looked after child (LAC) review </a:t>
            </a:r>
            <a:r>
              <a:rPr lang="en-GB" sz="1600" i="1" dirty="0"/>
              <a:t>within the school environment. Present at the meeting was the </a:t>
            </a:r>
            <a:r>
              <a:rPr lang="en-GB" sz="1600" i="1" dirty="0">
                <a:highlight>
                  <a:srgbClr val="00FF00"/>
                </a:highlight>
              </a:rPr>
              <a:t>child, the child’s teacher, a social worker, the foster parents, the school’s head of learning, the advocate and myself. </a:t>
            </a:r>
            <a:r>
              <a:rPr lang="en-GB" sz="1600" i="1" dirty="0"/>
              <a:t>I noticed that the child looked upset and worried and </a:t>
            </a:r>
            <a:r>
              <a:rPr lang="en-GB" sz="1600" i="1" dirty="0">
                <a:highlight>
                  <a:srgbClr val="00FFFF"/>
                </a:highlight>
              </a:rPr>
              <a:t>insisted on sitting next to her class teacher whom she seemed to be very fond of</a:t>
            </a:r>
            <a:r>
              <a:rPr lang="en-GB" sz="1600" i="1" dirty="0"/>
              <a:t>. The first part of the meeting focussed on the educational elements of the child including, how the child was progressing in school, and the child was very happy to talk about a science project that they had been doing in the classroom. </a:t>
            </a:r>
          </a:p>
          <a:p>
            <a:pPr marL="0" indent="0" algn="ctr">
              <a:buNone/>
            </a:pPr>
            <a:endParaRPr lang="en-GB" sz="1600" i="1" dirty="0"/>
          </a:p>
          <a:p>
            <a:r>
              <a:rPr lang="en-GB" sz="1600" dirty="0">
                <a:highlight>
                  <a:srgbClr val="FFFF00"/>
                </a:highlight>
              </a:rPr>
              <a:t>What is a looked after child (LAC) review?</a:t>
            </a:r>
          </a:p>
          <a:p>
            <a:pPr lvl="1"/>
            <a:r>
              <a:rPr lang="en-GB" sz="1200" dirty="0"/>
              <a:t>The Family Rights Group (2024) suggests that a LAC review is a meeting that is held on a regular basis that takes place for every child that is ‘looked after’ in the care system (Family Rights Group, 2024, np) with Coram (2024) further stating that the </a:t>
            </a:r>
            <a:r>
              <a:rPr lang="en-GB" sz="1200" i="1" dirty="0"/>
              <a:t>Childrens Act </a:t>
            </a:r>
            <a:r>
              <a:rPr lang="en-GB" sz="1200" dirty="0"/>
              <a:t>(1989) has placed a legal duty on local authorities to ‘safeguard and promote the welfare of looked after children’ (Coram, 2024, np). It was evident within the review that this was a repeated process as at the beginning of the meeting points raised within previous meetings were readdressed and the changes made within the school environment were confirmed. </a:t>
            </a:r>
          </a:p>
          <a:p>
            <a:pPr lvl="1"/>
            <a:endParaRPr lang="en-GB" sz="1200" dirty="0">
              <a:highlight>
                <a:srgbClr val="00FF00"/>
              </a:highlight>
            </a:endParaRPr>
          </a:p>
          <a:p>
            <a:r>
              <a:rPr lang="en-GB" sz="1600" dirty="0">
                <a:highlight>
                  <a:srgbClr val="00FF00"/>
                </a:highlight>
              </a:rPr>
              <a:t>Why were these people present in the meeting?</a:t>
            </a:r>
          </a:p>
          <a:p>
            <a:pPr lvl="1"/>
            <a:r>
              <a:rPr lang="en-GB" sz="1200" dirty="0"/>
              <a:t>Gomes (2021, p.1) further explores the relevance of multi-agency working when supporting the outcomes for looked after children, suggesting that ‘at risk children and their families will frequently interact with multiple agencies and services’ (Gomes, 2021, p.1). This is supported by research by (Jones, 2022, p.257) evidencing that multi-agency working in children’s services demonstrates positive outcomes for children in care due to the fluidity of the information, and first hand understanding of the practitioners involved with the case. Similar research has been conducted by Uni (2022, p.134) who further evidenced that it is not only beneficial for the child, but also for the practitioners, as it allows cohesion, resulting in faster action should it be required (Uni, 2022, p.134; </a:t>
            </a:r>
            <a:r>
              <a:rPr lang="en-GB" sz="1200" dirty="0" err="1"/>
              <a:t>Mapps</a:t>
            </a:r>
            <a:r>
              <a:rPr lang="en-GB" sz="1200" dirty="0"/>
              <a:t>, 2013, p.563). Following the meeting, the social worker, who was the main spokesperson for the meeting agreed to uniform the notes made and would email a copy to all at the meeting, demonstrating the cohesive and fluid nature described by Gomes (2021, p.1) and Uni (2022, p.134). </a:t>
            </a:r>
          </a:p>
          <a:p>
            <a:pPr lvl="1"/>
            <a:endParaRPr lang="en-GB" sz="1200" dirty="0"/>
          </a:p>
          <a:p>
            <a:r>
              <a:rPr lang="en-GB" sz="1600" dirty="0">
                <a:highlight>
                  <a:srgbClr val="00FFFF"/>
                </a:highlight>
              </a:rPr>
              <a:t>Why might the child have a strong relationship with the teacher?</a:t>
            </a:r>
            <a:endParaRPr lang="en-GB" sz="1200" dirty="0">
              <a:highlight>
                <a:srgbClr val="00FFFF"/>
              </a:highlight>
            </a:endParaRPr>
          </a:p>
          <a:p>
            <a:pPr lvl="1"/>
            <a:r>
              <a:rPr lang="en-GB" sz="1200" dirty="0"/>
              <a:t>Ofsted (2008, p.9) focusses on the educational element of looked after children, highlighting the importance of children feeling safe in their learning environment, including the adults that they are in contact with (Crenshaw, 2017; Jones, 2019). Section 20 of the </a:t>
            </a:r>
            <a:r>
              <a:rPr lang="en-GB" sz="1200" i="1" dirty="0"/>
              <a:t>Children and Young Persons Act </a:t>
            </a:r>
            <a:r>
              <a:rPr lang="en-GB" sz="1200" dirty="0"/>
              <a:t>(2008) requires a designated member of staff at school for pupils looked after by the local authority, and published guidance by the Welsh Government’s Department for Education (2018) suggests that this person(s) should be available to the child as a ‘safe and friendly’ environment should they need it (Department for Education, 2018). Research by </a:t>
            </a:r>
            <a:r>
              <a:rPr lang="en-GB" sz="1200" dirty="0" err="1"/>
              <a:t>Verschueren</a:t>
            </a:r>
            <a:r>
              <a:rPr lang="en-GB" sz="1200" dirty="0"/>
              <a:t> and </a:t>
            </a:r>
            <a:r>
              <a:rPr lang="en-GB" sz="1200" dirty="0" err="1"/>
              <a:t>Koomen</a:t>
            </a:r>
            <a:r>
              <a:rPr lang="en-GB" sz="1200" dirty="0"/>
              <a:t> (2012) considers the teacher-child relationships from an attachment perspective, suggesting that attachment theory could be utilised to demonstrate the close bond observed between the teacher and the child. Coined by Bowlby (1969), attachment theory recognises the characterisation that is seen between the child and the teacher within the LAC meeting, suggesting that the child is seeking proximity to a person who has demonstrated kindness, Bowlby (1969) suggests that this is a ‘deep and enduring emotional bond that connects one person to another across time and space’ (Bowlby, 1969, p.73).</a:t>
            </a:r>
          </a:p>
        </p:txBody>
      </p:sp>
    </p:spTree>
    <p:extLst>
      <p:ext uri="{BB962C8B-B14F-4D97-AF65-F5344CB8AC3E}">
        <p14:creationId xmlns:p14="http://schemas.microsoft.com/office/powerpoint/2010/main" val="4222591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2B2270-E7D2-1EC3-4C75-5C4B15E8D9EF}"/>
              </a:ext>
            </a:extLst>
          </p:cNvPr>
          <p:cNvSpPr>
            <a:spLocks noGrp="1"/>
          </p:cNvSpPr>
          <p:nvPr>
            <p:ph type="title"/>
          </p:nvPr>
        </p:nvSpPr>
        <p:spPr/>
        <p:txBody>
          <a:bodyPr/>
          <a:lstStyle/>
          <a:p>
            <a:r>
              <a:rPr lang="en-GB" dirty="0"/>
              <a:t>Task</a:t>
            </a:r>
          </a:p>
        </p:txBody>
      </p:sp>
      <p:sp>
        <p:nvSpPr>
          <p:cNvPr id="3" name="Content Placeholder 2">
            <a:extLst>
              <a:ext uri="{FF2B5EF4-FFF2-40B4-BE49-F238E27FC236}">
                <a16:creationId xmlns:a16="http://schemas.microsoft.com/office/drawing/2014/main" id="{8BEC1194-2E74-55EB-6BE1-4BB847AFCC55}"/>
              </a:ext>
            </a:extLst>
          </p:cNvPr>
          <p:cNvSpPr>
            <a:spLocks noGrp="1"/>
          </p:cNvSpPr>
          <p:nvPr>
            <p:ph idx="1"/>
          </p:nvPr>
        </p:nvSpPr>
        <p:spPr/>
        <p:txBody>
          <a:bodyPr/>
          <a:lstStyle/>
          <a:p>
            <a:pPr marL="0" indent="0" algn="ctr">
              <a:buNone/>
            </a:pPr>
            <a:r>
              <a:rPr lang="en-GB" i="1" dirty="0"/>
              <a:t>Please use your devices to find evidence and information to support the remaining paragraphs. </a:t>
            </a:r>
          </a:p>
          <a:p>
            <a:pPr marL="0" indent="0" algn="ctr">
              <a:buNone/>
            </a:pPr>
            <a:endParaRPr lang="en-GB" i="1" dirty="0"/>
          </a:p>
          <a:p>
            <a:pPr marL="0" indent="0" algn="ctr">
              <a:buNone/>
            </a:pPr>
            <a:r>
              <a:rPr lang="en-GB" i="1" dirty="0"/>
              <a:t>You can work together or alone</a:t>
            </a:r>
          </a:p>
          <a:p>
            <a:pPr marL="0" indent="0" algn="ctr">
              <a:buNone/>
            </a:pPr>
            <a:r>
              <a:rPr lang="en-GB" i="1" dirty="0"/>
              <a:t>Please ensure that your citations are correct </a:t>
            </a:r>
          </a:p>
          <a:p>
            <a:pPr marL="0" indent="0" algn="ctr">
              <a:buNone/>
            </a:pPr>
            <a:endParaRPr lang="en-GB" i="1" dirty="0"/>
          </a:p>
          <a:p>
            <a:pPr marL="0" indent="0" algn="ctr">
              <a:buNone/>
            </a:pPr>
            <a:endParaRPr lang="en-GB" i="1" dirty="0"/>
          </a:p>
          <a:p>
            <a:pPr marL="0" indent="0" algn="ctr">
              <a:buNone/>
            </a:pPr>
            <a:endParaRPr lang="en-GB" i="1" dirty="0"/>
          </a:p>
        </p:txBody>
      </p:sp>
    </p:spTree>
    <p:extLst>
      <p:ext uri="{BB962C8B-B14F-4D97-AF65-F5344CB8AC3E}">
        <p14:creationId xmlns:p14="http://schemas.microsoft.com/office/powerpoint/2010/main" val="2183800596"/>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E9765FB2FDA7984FA87112E26C884F14" ma:contentTypeVersion="2" ma:contentTypeDescription="Create a new document." ma:contentTypeScope="" ma:versionID="fe9b9c35940b012e39dd19801f39f532">
  <xsd:schema xmlns:xsd="http://www.w3.org/2001/XMLSchema" xmlns:xs="http://www.w3.org/2001/XMLSchema" xmlns:p="http://schemas.microsoft.com/office/2006/metadata/properties" xmlns:ns2="303dbf9b-b85b-46a0-94f1-894078c07ecd" targetNamespace="http://schemas.microsoft.com/office/2006/metadata/properties" ma:root="true" ma:fieldsID="2a4b2c55753dda35bc03796856e2c125" ns2:_="">
    <xsd:import namespace="303dbf9b-b85b-46a0-94f1-894078c07ecd"/>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2.xml><?xml version="1.0" encoding="utf-8"?>
<ds:datastoreItem xmlns:ds="http://schemas.openxmlformats.org/officeDocument/2006/customXml" ds:itemID="{65FC5585-51CA-4C4C-9028-AEC8FAD67B8B}">
  <ds:schemaRef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303dbf9b-b85b-46a0-94f1-894078c07ecd"/>
    <ds:schemaRef ds:uri="http://purl.org/dc/terms/"/>
    <ds:schemaRef ds:uri="http://www.w3.org/XML/1998/namespace"/>
    <ds:schemaRef ds:uri="http://purl.org/dc/dcmitype/"/>
  </ds:schemaRefs>
</ds:datastoreItem>
</file>

<file path=customXml/itemProps3.xml><?xml version="1.0" encoding="utf-8"?>
<ds:datastoreItem xmlns:ds="http://schemas.openxmlformats.org/officeDocument/2006/customXml" ds:itemID="{140938E5-14B8-4DF4-90D3-BAB8848609C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UWTSD PPT Template (better corporate)</Template>
  <TotalTime>160</TotalTime>
  <Words>1746</Words>
  <Application>Microsoft Office PowerPoint</Application>
  <PresentationFormat>Widescreen</PresentationFormat>
  <Paragraphs>83</Paragraphs>
  <Slides>19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-apple-system</vt:lpstr>
      <vt:lpstr>Arial</vt:lpstr>
      <vt:lpstr>Calibri</vt:lpstr>
      <vt:lpstr>Myriad Pro</vt:lpstr>
      <vt:lpstr>20140311PresentationUWTSDTemplate</vt:lpstr>
      <vt:lpstr>ECSO5002: Experiential Placement: Becoming a Reflective Practitioner</vt:lpstr>
      <vt:lpstr>Placement &amp; Paperwork</vt:lpstr>
      <vt:lpstr>Recap of Assignment Questions </vt:lpstr>
      <vt:lpstr>Assignment Questions?</vt:lpstr>
      <vt:lpstr>Writing Reflectively</vt:lpstr>
      <vt:lpstr>Gibb’s Reflective Cycle </vt:lpstr>
      <vt:lpstr>Gibb’s Reflective Cycle</vt:lpstr>
      <vt:lpstr>Other Reflective Frameworks</vt:lpstr>
      <vt:lpstr>Learning other Frameworks</vt:lpstr>
      <vt:lpstr>Critical Reflective Writing </vt:lpstr>
      <vt:lpstr>Critical Reflective Writing </vt:lpstr>
      <vt:lpstr>Critical Reflective Writing</vt:lpstr>
      <vt:lpstr>Writing in the ‘First Person’</vt:lpstr>
      <vt:lpstr>PowerPoint Presentation</vt:lpstr>
      <vt:lpstr>Task</vt:lpstr>
      <vt:lpstr>PowerPoint Presentation</vt:lpstr>
      <vt:lpstr>Task</vt:lpstr>
      <vt:lpstr>PowerPoint Presentation</vt:lpstr>
      <vt:lpstr>Task</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ECSO5002: Experiential Placement: Becoming a Reflective Practitioner</dc:title>
  <dc:creator>Laura Jenkins (IEH)</dc:creator>
  <cp:lastModifiedBy>Laura Jenkins (IEH)</cp:lastModifiedBy>
  <cp:revision>1</cp:revision>
  <dcterms:created xsi:type="dcterms:W3CDTF">2024-01-29T13:27:35Z</dcterms:created>
  <dcterms:modified xsi:type="dcterms:W3CDTF">2024-01-29T16:08:26Z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0x010100E9765FB2FDA7984FA87112E26C884F14</vt:lpwstr>
  </property>
</Properties>
</file>