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9"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70"/>
    <p:restoredTop sz="94720"/>
  </p:normalViewPr>
  <p:slideViewPr>
    <p:cSldViewPr snapToGrid="0" snapToObjects="1">
      <p:cViewPr>
        <p:scale>
          <a:sx n="105" d="100"/>
          <a:sy n="105" d="100"/>
        </p:scale>
        <p:origin x="14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8986001749781303E-2"/>
          <c:y val="0.173564814814815"/>
          <c:w val="0.89656955380577397"/>
          <c:h val="0.72094889180519095"/>
        </c:manualLayout>
      </c:layout>
      <c:barChart>
        <c:barDir val="col"/>
        <c:grouping val="clustered"/>
        <c:varyColors val="0"/>
        <c:ser>
          <c:idx val="0"/>
          <c:order val="0"/>
          <c:tx>
            <c:strRef>
              <c:f>[Book1]Sheet1!$B$1</c:f>
              <c:strCache>
                <c:ptCount val="1"/>
                <c:pt idx="0">
                  <c:v>mean</c:v>
                </c:pt>
              </c:strCache>
            </c:strRef>
          </c:tx>
          <c:spPr>
            <a:solidFill>
              <a:schemeClr val="accent1"/>
            </a:solidFill>
            <a:ln>
              <a:noFill/>
            </a:ln>
            <a:effectLst/>
          </c:spPr>
          <c:invertIfNegative val="0"/>
          <c:cat>
            <c:strRef>
              <c:f>[Book1]Sheet1!$A$2:$A$5</c:f>
              <c:strCache>
                <c:ptCount val="3"/>
                <c:pt idx="0">
                  <c:v>V1</c:v>
                </c:pt>
                <c:pt idx="1">
                  <c:v>V2</c:v>
                </c:pt>
                <c:pt idx="2">
                  <c:v>V3</c:v>
                </c:pt>
              </c:strCache>
            </c:strRef>
          </c:cat>
          <c:val>
            <c:numRef>
              <c:f>[Book1]Sheet1!$B$2:$B$5</c:f>
              <c:numCache>
                <c:formatCode>General</c:formatCode>
                <c:ptCount val="4"/>
                <c:pt idx="0">
                  <c:v>4.1499999999999986</c:v>
                </c:pt>
                <c:pt idx="1">
                  <c:v>4.51</c:v>
                </c:pt>
                <c:pt idx="2">
                  <c:v>4.2300000000000004</c:v>
                </c:pt>
              </c:numCache>
            </c:numRef>
          </c:val>
          <c:extLst>
            <c:ext xmlns:c16="http://schemas.microsoft.com/office/drawing/2014/chart" uri="{C3380CC4-5D6E-409C-BE32-E72D297353CC}">
              <c16:uniqueId val="{00000000-890D-4248-AC29-871D23688782}"/>
            </c:ext>
          </c:extLst>
        </c:ser>
        <c:dLbls>
          <c:showLegendKey val="0"/>
          <c:showVal val="0"/>
          <c:showCatName val="0"/>
          <c:showSerName val="0"/>
          <c:showPercent val="0"/>
          <c:showBubbleSize val="0"/>
        </c:dLbls>
        <c:gapWidth val="219"/>
        <c:overlap val="-27"/>
        <c:axId val="-117198512"/>
        <c:axId val="-164299008"/>
        <c:extLst>
          <c:ext xmlns:c15="http://schemas.microsoft.com/office/drawing/2012/chart" uri="{02D57815-91ED-43cb-92C2-25804820EDAC}">
            <c15:filteredBarSeries>
              <c15:ser>
                <c:idx val="1"/>
                <c:order val="1"/>
                <c:tx>
                  <c:strRef>
                    <c:extLst>
                      <c:ext uri="{02D57815-91ED-43cb-92C2-25804820EDAC}">
                        <c15:formulaRef>
                          <c15:sqref>[Book1]Sheet1!$C$1</c15:sqref>
                        </c15:formulaRef>
                      </c:ext>
                    </c:extLst>
                    <c:strCache>
                      <c:ptCount val="1"/>
                    </c:strCache>
                  </c:strRef>
                </c:tx>
                <c:spPr>
                  <a:solidFill>
                    <a:schemeClr val="accent2"/>
                  </a:solidFill>
                  <a:ln>
                    <a:noFill/>
                  </a:ln>
                  <a:effectLst/>
                </c:spPr>
                <c:invertIfNegative val="0"/>
                <c:cat>
                  <c:strRef>
                    <c:extLst>
                      <c:ext uri="{02D57815-91ED-43cb-92C2-25804820EDAC}">
                        <c15:formulaRef>
                          <c15:sqref>[Book1]Sheet1!$A$2:$A$5</c15:sqref>
                        </c15:formulaRef>
                      </c:ext>
                    </c:extLst>
                    <c:strCache>
                      <c:ptCount val="3"/>
                      <c:pt idx="0">
                        <c:v>V1</c:v>
                      </c:pt>
                      <c:pt idx="1">
                        <c:v>V2</c:v>
                      </c:pt>
                      <c:pt idx="2">
                        <c:v>V3</c:v>
                      </c:pt>
                    </c:strCache>
                  </c:strRef>
                </c:cat>
                <c:val>
                  <c:numRef>
                    <c:extLst>
                      <c:ext uri="{02D57815-91ED-43cb-92C2-25804820EDAC}">
                        <c15:formulaRef>
                          <c15:sqref>[Book1]Sheet1!$C$2:$C$5</c15:sqref>
                        </c15:formulaRef>
                      </c:ext>
                    </c:extLst>
                    <c:numCache>
                      <c:formatCode>General</c:formatCode>
                      <c:ptCount val="4"/>
                    </c:numCache>
                  </c:numRef>
                </c:val>
                <c:extLst>
                  <c:ext xmlns:c16="http://schemas.microsoft.com/office/drawing/2014/chart" uri="{C3380CC4-5D6E-409C-BE32-E72D297353CC}">
                    <c16:uniqueId val="{00000001-890D-4248-AC29-871D23688782}"/>
                  </c:ext>
                </c:extLst>
              </c15:ser>
            </c15:filteredBarSeries>
          </c:ext>
        </c:extLst>
      </c:barChart>
      <c:catAx>
        <c:axId val="-1171985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4299008"/>
        <c:crosses val="autoZero"/>
        <c:auto val="1"/>
        <c:lblAlgn val="ctr"/>
        <c:lblOffset val="100"/>
        <c:noMultiLvlLbl val="0"/>
      </c:catAx>
      <c:valAx>
        <c:axId val="-1642990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719851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434F58-4565-40A1-857E-D46C261B88AC}" type="doc">
      <dgm:prSet loTypeId="urn:microsoft.com/office/officeart/2005/8/layout/process1" loCatId="process" qsTypeId="urn:microsoft.com/office/officeart/2005/8/quickstyle/simple4" qsCatId="simple" csTypeId="urn:microsoft.com/office/officeart/2005/8/colors/colorful2" csCatId="colorful"/>
      <dgm:spPr/>
      <dgm:t>
        <a:bodyPr/>
        <a:lstStyle/>
        <a:p>
          <a:endParaRPr lang="en-US"/>
        </a:p>
      </dgm:t>
    </dgm:pt>
    <dgm:pt modelId="{8EDB5424-55C0-4D69-8B4F-BC359DA8604F}">
      <dgm:prSet/>
      <dgm:spPr/>
      <dgm:t>
        <a:bodyPr/>
        <a:lstStyle/>
        <a:p>
          <a:r>
            <a:rPr lang="en-US"/>
            <a:t>All the literature previously looked at allowed for the following hypothesis to be designed:</a:t>
          </a:r>
        </a:p>
      </dgm:t>
    </dgm:pt>
    <dgm:pt modelId="{BF10824B-DAB5-4F2E-9F4F-F327C53C88A7}" type="parTrans" cxnId="{45CF7D53-584A-40EF-A3F6-184DE50A6DC4}">
      <dgm:prSet/>
      <dgm:spPr/>
      <dgm:t>
        <a:bodyPr/>
        <a:lstStyle/>
        <a:p>
          <a:endParaRPr lang="en-US"/>
        </a:p>
      </dgm:t>
    </dgm:pt>
    <dgm:pt modelId="{86691FC7-5EB7-4010-AB43-DD44D70DAEFE}" type="sibTrans" cxnId="{45CF7D53-584A-40EF-A3F6-184DE50A6DC4}">
      <dgm:prSet/>
      <dgm:spPr/>
      <dgm:t>
        <a:bodyPr/>
        <a:lstStyle/>
        <a:p>
          <a:endParaRPr lang="en-US"/>
        </a:p>
      </dgm:t>
    </dgm:pt>
    <dgm:pt modelId="{C5E0C3AD-C40F-48BF-825F-705783EA18F1}">
      <dgm:prSet/>
      <dgm:spPr/>
      <dgm:t>
        <a:bodyPr/>
        <a:lstStyle/>
        <a:p>
          <a:r>
            <a:rPr lang="en-US" i="1"/>
            <a:t>“There will be an own-gender bias when males and females are asked to recognise familiar and unfamiliar inverted faces”</a:t>
          </a:r>
          <a:endParaRPr lang="en-US"/>
        </a:p>
      </dgm:t>
    </dgm:pt>
    <dgm:pt modelId="{0AD256AB-EE81-47BC-B8BA-A0A3BDCE6294}" type="parTrans" cxnId="{C28F7BEC-21BE-46AA-BBBC-EAFBDD6D55CF}">
      <dgm:prSet/>
      <dgm:spPr/>
      <dgm:t>
        <a:bodyPr/>
        <a:lstStyle/>
        <a:p>
          <a:endParaRPr lang="en-US"/>
        </a:p>
      </dgm:t>
    </dgm:pt>
    <dgm:pt modelId="{8EA83945-C5E7-41B7-80BD-FA173FE2744A}" type="sibTrans" cxnId="{C28F7BEC-21BE-46AA-BBBC-EAFBDD6D55CF}">
      <dgm:prSet/>
      <dgm:spPr/>
      <dgm:t>
        <a:bodyPr/>
        <a:lstStyle/>
        <a:p>
          <a:endParaRPr lang="en-US"/>
        </a:p>
      </dgm:t>
    </dgm:pt>
    <dgm:pt modelId="{79FE0AD4-47E5-494E-B58A-7F418218F230}">
      <dgm:prSet/>
      <dgm:spPr/>
      <dgm:t>
        <a:bodyPr/>
        <a:lstStyle/>
        <a:p>
          <a:r>
            <a:rPr lang="en-US"/>
            <a:t>The aim of the literature review was to use previous research as a guide to design an appropriate hypothesis by using particular ideas from past researchers. As well as understanding biological psychology influences on the idea of recognising inverted faces. </a:t>
          </a:r>
        </a:p>
      </dgm:t>
    </dgm:pt>
    <dgm:pt modelId="{3E7EE34E-6411-4B46-9C10-5D3507142CD2}" type="parTrans" cxnId="{DB2E7631-0729-48C5-9335-ECF5DE85D4FA}">
      <dgm:prSet/>
      <dgm:spPr/>
      <dgm:t>
        <a:bodyPr/>
        <a:lstStyle/>
        <a:p>
          <a:endParaRPr lang="en-US"/>
        </a:p>
      </dgm:t>
    </dgm:pt>
    <dgm:pt modelId="{2777B59C-DE0D-46AC-BACF-95F4C1236446}" type="sibTrans" cxnId="{DB2E7631-0729-48C5-9335-ECF5DE85D4FA}">
      <dgm:prSet/>
      <dgm:spPr/>
      <dgm:t>
        <a:bodyPr/>
        <a:lstStyle/>
        <a:p>
          <a:endParaRPr lang="en-US"/>
        </a:p>
      </dgm:t>
    </dgm:pt>
    <dgm:pt modelId="{B86DFC9D-F282-3A4D-A45F-5453BF6F6D24}" type="pres">
      <dgm:prSet presAssocID="{74434F58-4565-40A1-857E-D46C261B88AC}" presName="Name0" presStyleCnt="0">
        <dgm:presLayoutVars>
          <dgm:dir/>
          <dgm:resizeHandles val="exact"/>
        </dgm:presLayoutVars>
      </dgm:prSet>
      <dgm:spPr/>
    </dgm:pt>
    <dgm:pt modelId="{2B793B1D-9976-7E43-9079-97EF1EA1131A}" type="pres">
      <dgm:prSet presAssocID="{8EDB5424-55C0-4D69-8B4F-BC359DA8604F}" presName="node" presStyleLbl="node1" presStyleIdx="0" presStyleCnt="3">
        <dgm:presLayoutVars>
          <dgm:bulletEnabled val="1"/>
        </dgm:presLayoutVars>
      </dgm:prSet>
      <dgm:spPr/>
    </dgm:pt>
    <dgm:pt modelId="{85901C16-0472-6E46-9395-6DC88FD8B07B}" type="pres">
      <dgm:prSet presAssocID="{86691FC7-5EB7-4010-AB43-DD44D70DAEFE}" presName="sibTrans" presStyleLbl="sibTrans2D1" presStyleIdx="0" presStyleCnt="2"/>
      <dgm:spPr/>
    </dgm:pt>
    <dgm:pt modelId="{0C810CBF-8697-8E47-980C-316AD899A25E}" type="pres">
      <dgm:prSet presAssocID="{86691FC7-5EB7-4010-AB43-DD44D70DAEFE}" presName="connectorText" presStyleLbl="sibTrans2D1" presStyleIdx="0" presStyleCnt="2"/>
      <dgm:spPr/>
    </dgm:pt>
    <dgm:pt modelId="{0467CA90-23EE-FF48-8F03-170DFE152B8B}" type="pres">
      <dgm:prSet presAssocID="{C5E0C3AD-C40F-48BF-825F-705783EA18F1}" presName="node" presStyleLbl="node1" presStyleIdx="1" presStyleCnt="3">
        <dgm:presLayoutVars>
          <dgm:bulletEnabled val="1"/>
        </dgm:presLayoutVars>
      </dgm:prSet>
      <dgm:spPr/>
    </dgm:pt>
    <dgm:pt modelId="{AD1951F4-7D86-CC47-900A-86A0A7F6EABD}" type="pres">
      <dgm:prSet presAssocID="{8EA83945-C5E7-41B7-80BD-FA173FE2744A}" presName="sibTrans" presStyleLbl="sibTrans2D1" presStyleIdx="1" presStyleCnt="2"/>
      <dgm:spPr/>
    </dgm:pt>
    <dgm:pt modelId="{086D51D1-699D-E945-A241-F315A6AA1A78}" type="pres">
      <dgm:prSet presAssocID="{8EA83945-C5E7-41B7-80BD-FA173FE2744A}" presName="connectorText" presStyleLbl="sibTrans2D1" presStyleIdx="1" presStyleCnt="2"/>
      <dgm:spPr/>
    </dgm:pt>
    <dgm:pt modelId="{43C087E9-474A-A44B-99DC-3710320B0046}" type="pres">
      <dgm:prSet presAssocID="{79FE0AD4-47E5-494E-B58A-7F418218F230}" presName="node" presStyleLbl="node1" presStyleIdx="2" presStyleCnt="3">
        <dgm:presLayoutVars>
          <dgm:bulletEnabled val="1"/>
        </dgm:presLayoutVars>
      </dgm:prSet>
      <dgm:spPr/>
    </dgm:pt>
  </dgm:ptLst>
  <dgm:cxnLst>
    <dgm:cxn modelId="{7ACF3C04-397C-D440-B256-D65BCBBE2DED}" type="presOf" srcId="{8EA83945-C5E7-41B7-80BD-FA173FE2744A}" destId="{AD1951F4-7D86-CC47-900A-86A0A7F6EABD}" srcOrd="0" destOrd="0" presId="urn:microsoft.com/office/officeart/2005/8/layout/process1"/>
    <dgm:cxn modelId="{F6411106-70B2-FF4D-95FF-0BBF5616129A}" type="presOf" srcId="{86691FC7-5EB7-4010-AB43-DD44D70DAEFE}" destId="{85901C16-0472-6E46-9395-6DC88FD8B07B}" srcOrd="0" destOrd="0" presId="urn:microsoft.com/office/officeart/2005/8/layout/process1"/>
    <dgm:cxn modelId="{E08C2E2A-3EB8-784C-B6E7-1137CBF1C4D7}" type="presOf" srcId="{86691FC7-5EB7-4010-AB43-DD44D70DAEFE}" destId="{0C810CBF-8697-8E47-980C-316AD899A25E}" srcOrd="1" destOrd="0" presId="urn:microsoft.com/office/officeart/2005/8/layout/process1"/>
    <dgm:cxn modelId="{DB2E7631-0729-48C5-9335-ECF5DE85D4FA}" srcId="{74434F58-4565-40A1-857E-D46C261B88AC}" destId="{79FE0AD4-47E5-494E-B58A-7F418218F230}" srcOrd="2" destOrd="0" parTransId="{3E7EE34E-6411-4B46-9C10-5D3507142CD2}" sibTransId="{2777B59C-DE0D-46AC-BACF-95F4C1236446}"/>
    <dgm:cxn modelId="{45CF7D53-584A-40EF-A3F6-184DE50A6DC4}" srcId="{74434F58-4565-40A1-857E-D46C261B88AC}" destId="{8EDB5424-55C0-4D69-8B4F-BC359DA8604F}" srcOrd="0" destOrd="0" parTransId="{BF10824B-DAB5-4F2E-9F4F-F327C53C88A7}" sibTransId="{86691FC7-5EB7-4010-AB43-DD44D70DAEFE}"/>
    <dgm:cxn modelId="{1AD31867-ADFA-DD4C-9CFF-8FE2FBB3BCA7}" type="presOf" srcId="{8EDB5424-55C0-4D69-8B4F-BC359DA8604F}" destId="{2B793B1D-9976-7E43-9079-97EF1EA1131A}" srcOrd="0" destOrd="0" presId="urn:microsoft.com/office/officeart/2005/8/layout/process1"/>
    <dgm:cxn modelId="{F181EAAA-5D05-F24F-9672-4C5EC928846F}" type="presOf" srcId="{8EA83945-C5E7-41B7-80BD-FA173FE2744A}" destId="{086D51D1-699D-E945-A241-F315A6AA1A78}" srcOrd="1" destOrd="0" presId="urn:microsoft.com/office/officeart/2005/8/layout/process1"/>
    <dgm:cxn modelId="{1239B8BD-5608-C74E-B5A6-5F54B14D6F8F}" type="presOf" srcId="{74434F58-4565-40A1-857E-D46C261B88AC}" destId="{B86DFC9D-F282-3A4D-A45F-5453BF6F6D24}" srcOrd="0" destOrd="0" presId="urn:microsoft.com/office/officeart/2005/8/layout/process1"/>
    <dgm:cxn modelId="{4D844DC8-C426-A543-973C-96847C0DED99}" type="presOf" srcId="{79FE0AD4-47E5-494E-B58A-7F418218F230}" destId="{43C087E9-474A-A44B-99DC-3710320B0046}" srcOrd="0" destOrd="0" presId="urn:microsoft.com/office/officeart/2005/8/layout/process1"/>
    <dgm:cxn modelId="{60401ECF-AA65-3E45-9AE6-F69EA6C65456}" type="presOf" srcId="{C5E0C3AD-C40F-48BF-825F-705783EA18F1}" destId="{0467CA90-23EE-FF48-8F03-170DFE152B8B}" srcOrd="0" destOrd="0" presId="urn:microsoft.com/office/officeart/2005/8/layout/process1"/>
    <dgm:cxn modelId="{C28F7BEC-21BE-46AA-BBBC-EAFBDD6D55CF}" srcId="{74434F58-4565-40A1-857E-D46C261B88AC}" destId="{C5E0C3AD-C40F-48BF-825F-705783EA18F1}" srcOrd="1" destOrd="0" parTransId="{0AD256AB-EE81-47BC-B8BA-A0A3BDCE6294}" sibTransId="{8EA83945-C5E7-41B7-80BD-FA173FE2744A}"/>
    <dgm:cxn modelId="{76F41B11-0A69-7140-9D71-2BAB6FD6D8B0}" type="presParOf" srcId="{B86DFC9D-F282-3A4D-A45F-5453BF6F6D24}" destId="{2B793B1D-9976-7E43-9079-97EF1EA1131A}" srcOrd="0" destOrd="0" presId="urn:microsoft.com/office/officeart/2005/8/layout/process1"/>
    <dgm:cxn modelId="{F045FD84-EFD2-664F-B466-1188133F3D95}" type="presParOf" srcId="{B86DFC9D-F282-3A4D-A45F-5453BF6F6D24}" destId="{85901C16-0472-6E46-9395-6DC88FD8B07B}" srcOrd="1" destOrd="0" presId="urn:microsoft.com/office/officeart/2005/8/layout/process1"/>
    <dgm:cxn modelId="{344621C4-5153-2049-A8C5-AEB059EE9BF3}" type="presParOf" srcId="{85901C16-0472-6E46-9395-6DC88FD8B07B}" destId="{0C810CBF-8697-8E47-980C-316AD899A25E}" srcOrd="0" destOrd="0" presId="urn:microsoft.com/office/officeart/2005/8/layout/process1"/>
    <dgm:cxn modelId="{C8A88E24-A576-134D-BAE3-258C6087AC67}" type="presParOf" srcId="{B86DFC9D-F282-3A4D-A45F-5453BF6F6D24}" destId="{0467CA90-23EE-FF48-8F03-170DFE152B8B}" srcOrd="2" destOrd="0" presId="urn:microsoft.com/office/officeart/2005/8/layout/process1"/>
    <dgm:cxn modelId="{7748DC99-139F-3943-A5A2-B4E5472DEAEA}" type="presParOf" srcId="{B86DFC9D-F282-3A4D-A45F-5453BF6F6D24}" destId="{AD1951F4-7D86-CC47-900A-86A0A7F6EABD}" srcOrd="3" destOrd="0" presId="urn:microsoft.com/office/officeart/2005/8/layout/process1"/>
    <dgm:cxn modelId="{228A9225-9138-1F49-9F22-BBDE791ABF70}" type="presParOf" srcId="{AD1951F4-7D86-CC47-900A-86A0A7F6EABD}" destId="{086D51D1-699D-E945-A241-F315A6AA1A78}" srcOrd="0" destOrd="0" presId="urn:microsoft.com/office/officeart/2005/8/layout/process1"/>
    <dgm:cxn modelId="{BCAE88F5-5389-4D4D-8F3B-5635B73406E7}" type="presParOf" srcId="{B86DFC9D-F282-3A4D-A45F-5453BF6F6D24}" destId="{43C087E9-474A-A44B-99DC-3710320B004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5020C6-4709-4DD5-AE51-F0A683DDC5DB}"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53098778-4142-4BE6-BBB5-60F24920BA9C}">
      <dgm:prSet/>
      <dgm:spPr/>
      <dgm:t>
        <a:bodyPr/>
        <a:lstStyle/>
        <a:p>
          <a:r>
            <a:rPr lang="en-GB" dirty="0"/>
            <a:t>The overall results of this research show that there is an own-gender bias between males and females when recognizing their own gender of inverted faces, a finding that does support that of previous literature.</a:t>
          </a:r>
          <a:r>
            <a:rPr lang="en-US" dirty="0"/>
            <a:t> </a:t>
          </a:r>
        </a:p>
      </dgm:t>
    </dgm:pt>
    <dgm:pt modelId="{3B1A7205-B359-47C5-84D4-90B14263DDD0}" type="parTrans" cxnId="{417C8D93-ACAD-409D-AED1-E56A365A4ACF}">
      <dgm:prSet/>
      <dgm:spPr/>
      <dgm:t>
        <a:bodyPr/>
        <a:lstStyle/>
        <a:p>
          <a:endParaRPr lang="en-US"/>
        </a:p>
      </dgm:t>
    </dgm:pt>
    <dgm:pt modelId="{4CA8D41A-ACB4-4E89-80D3-9FBC7D3D776A}" type="sibTrans" cxnId="{417C8D93-ACAD-409D-AED1-E56A365A4ACF}">
      <dgm:prSet/>
      <dgm:spPr/>
      <dgm:t>
        <a:bodyPr/>
        <a:lstStyle/>
        <a:p>
          <a:endParaRPr lang="en-US"/>
        </a:p>
      </dgm:t>
    </dgm:pt>
    <dgm:pt modelId="{5D62D48B-2340-45EF-B36E-1D02D9F5B042}">
      <dgm:prSet/>
      <dgm:spPr/>
      <dgm:t>
        <a:bodyPr/>
        <a:lstStyle/>
        <a:p>
          <a:r>
            <a:rPr lang="en-GB" dirty="0"/>
            <a:t>small differences in findings compared to previous literature due to the sample size and number of males who took part being small, there should be a change if the study was to be repeated in the future which would potentially allow for a difference in the results. </a:t>
          </a:r>
          <a:endParaRPr lang="en-US" dirty="0"/>
        </a:p>
      </dgm:t>
    </dgm:pt>
    <dgm:pt modelId="{C5F12875-D2CA-4015-88D7-85F4DA87C428}" type="parTrans" cxnId="{B469A0AA-2446-4664-A875-454F0B5E7BCE}">
      <dgm:prSet/>
      <dgm:spPr/>
      <dgm:t>
        <a:bodyPr/>
        <a:lstStyle/>
        <a:p>
          <a:endParaRPr lang="en-US"/>
        </a:p>
      </dgm:t>
    </dgm:pt>
    <dgm:pt modelId="{631F4BFE-D1C8-42DA-A8B8-EDE6936021CF}" type="sibTrans" cxnId="{B469A0AA-2446-4664-A875-454F0B5E7BCE}">
      <dgm:prSet/>
      <dgm:spPr/>
      <dgm:t>
        <a:bodyPr/>
        <a:lstStyle/>
        <a:p>
          <a:endParaRPr lang="en-US"/>
        </a:p>
      </dgm:t>
    </dgm:pt>
    <dgm:pt modelId="{C2001915-F578-4BAE-8991-38515118FE58}">
      <dgm:prSet/>
      <dgm:spPr/>
      <dgm:t>
        <a:bodyPr/>
        <a:lstStyle/>
        <a:p>
          <a:r>
            <a:rPr lang="en-GB" dirty="0"/>
            <a:t>Reflecting back to the literature article by Wright, D. B., &amp; </a:t>
          </a:r>
          <a:r>
            <a:rPr lang="en-GB" dirty="0" err="1"/>
            <a:t>Sladden</a:t>
          </a:r>
          <a:r>
            <a:rPr lang="en-GB" dirty="0"/>
            <a:t>, B. (2003) “An own gender bias and the importance of hair in face recognition” they found that from an evolutionary understanding it is more likely that within the past, humans were more susceptible with recognising their own gender in -regards to competition for mating instead of potential partners for mating (</a:t>
          </a:r>
          <a:r>
            <a:rPr lang="en-GB" dirty="0" err="1"/>
            <a:t>McComb</a:t>
          </a:r>
          <a:r>
            <a:rPr lang="en-GB" dirty="0"/>
            <a:t>, 2003). </a:t>
          </a:r>
          <a:endParaRPr lang="en-US" dirty="0"/>
        </a:p>
      </dgm:t>
    </dgm:pt>
    <dgm:pt modelId="{084DF929-10B0-4537-92EF-37FC8622447C}" type="parTrans" cxnId="{52CE5BA7-2C54-4BB9-B337-BEE9B767A3E3}">
      <dgm:prSet/>
      <dgm:spPr/>
      <dgm:t>
        <a:bodyPr/>
        <a:lstStyle/>
        <a:p>
          <a:endParaRPr lang="en-US"/>
        </a:p>
      </dgm:t>
    </dgm:pt>
    <dgm:pt modelId="{87A1C3FA-9D46-45B9-A21E-82FFC3D62639}" type="sibTrans" cxnId="{52CE5BA7-2C54-4BB9-B337-BEE9B767A3E3}">
      <dgm:prSet/>
      <dgm:spPr/>
      <dgm:t>
        <a:bodyPr/>
        <a:lstStyle/>
        <a:p>
          <a:endParaRPr lang="en-US"/>
        </a:p>
      </dgm:t>
    </dgm:pt>
    <dgm:pt modelId="{7E018EEA-ADF0-614C-A713-3D3F379328BD}" type="pres">
      <dgm:prSet presAssocID="{135020C6-4709-4DD5-AE51-F0A683DDC5DB}" presName="outerComposite" presStyleCnt="0">
        <dgm:presLayoutVars>
          <dgm:chMax val="5"/>
          <dgm:dir/>
          <dgm:resizeHandles val="exact"/>
        </dgm:presLayoutVars>
      </dgm:prSet>
      <dgm:spPr/>
    </dgm:pt>
    <dgm:pt modelId="{36EEC3DF-3640-2847-9258-993477C1A152}" type="pres">
      <dgm:prSet presAssocID="{135020C6-4709-4DD5-AE51-F0A683DDC5DB}" presName="dummyMaxCanvas" presStyleCnt="0">
        <dgm:presLayoutVars/>
      </dgm:prSet>
      <dgm:spPr/>
    </dgm:pt>
    <dgm:pt modelId="{CEEF6F3F-5D6C-EA47-9CF3-E8C2F1528C0B}" type="pres">
      <dgm:prSet presAssocID="{135020C6-4709-4DD5-AE51-F0A683DDC5DB}" presName="ThreeNodes_1" presStyleLbl="node1" presStyleIdx="0" presStyleCnt="3">
        <dgm:presLayoutVars>
          <dgm:bulletEnabled val="1"/>
        </dgm:presLayoutVars>
      </dgm:prSet>
      <dgm:spPr/>
    </dgm:pt>
    <dgm:pt modelId="{B7C2788B-C391-D54A-9C60-99BF1B344A05}" type="pres">
      <dgm:prSet presAssocID="{135020C6-4709-4DD5-AE51-F0A683DDC5DB}" presName="ThreeNodes_2" presStyleLbl="node1" presStyleIdx="1" presStyleCnt="3">
        <dgm:presLayoutVars>
          <dgm:bulletEnabled val="1"/>
        </dgm:presLayoutVars>
      </dgm:prSet>
      <dgm:spPr/>
    </dgm:pt>
    <dgm:pt modelId="{5A7044B2-87E1-0744-A2D7-F60EA1550046}" type="pres">
      <dgm:prSet presAssocID="{135020C6-4709-4DD5-AE51-F0A683DDC5DB}" presName="ThreeNodes_3" presStyleLbl="node1" presStyleIdx="2" presStyleCnt="3" custLinFactNeighborX="1087" custLinFactNeighborY="1208">
        <dgm:presLayoutVars>
          <dgm:bulletEnabled val="1"/>
        </dgm:presLayoutVars>
      </dgm:prSet>
      <dgm:spPr/>
    </dgm:pt>
    <dgm:pt modelId="{1782B0C7-8A06-C347-B804-AB4A7ACAFEA0}" type="pres">
      <dgm:prSet presAssocID="{135020C6-4709-4DD5-AE51-F0A683DDC5DB}" presName="ThreeConn_1-2" presStyleLbl="fgAccFollowNode1" presStyleIdx="0" presStyleCnt="2">
        <dgm:presLayoutVars>
          <dgm:bulletEnabled val="1"/>
        </dgm:presLayoutVars>
      </dgm:prSet>
      <dgm:spPr/>
    </dgm:pt>
    <dgm:pt modelId="{C1991968-846F-6F40-897B-2786E48CCC05}" type="pres">
      <dgm:prSet presAssocID="{135020C6-4709-4DD5-AE51-F0A683DDC5DB}" presName="ThreeConn_2-3" presStyleLbl="fgAccFollowNode1" presStyleIdx="1" presStyleCnt="2">
        <dgm:presLayoutVars>
          <dgm:bulletEnabled val="1"/>
        </dgm:presLayoutVars>
      </dgm:prSet>
      <dgm:spPr/>
    </dgm:pt>
    <dgm:pt modelId="{940A25EF-9881-CC45-AF0E-DEA1C6C36B6E}" type="pres">
      <dgm:prSet presAssocID="{135020C6-4709-4DD5-AE51-F0A683DDC5DB}" presName="ThreeNodes_1_text" presStyleLbl="node1" presStyleIdx="2" presStyleCnt="3">
        <dgm:presLayoutVars>
          <dgm:bulletEnabled val="1"/>
        </dgm:presLayoutVars>
      </dgm:prSet>
      <dgm:spPr/>
    </dgm:pt>
    <dgm:pt modelId="{DDE167D8-1CA8-0F40-8B3D-A9BB55C86964}" type="pres">
      <dgm:prSet presAssocID="{135020C6-4709-4DD5-AE51-F0A683DDC5DB}" presName="ThreeNodes_2_text" presStyleLbl="node1" presStyleIdx="2" presStyleCnt="3">
        <dgm:presLayoutVars>
          <dgm:bulletEnabled val="1"/>
        </dgm:presLayoutVars>
      </dgm:prSet>
      <dgm:spPr/>
    </dgm:pt>
    <dgm:pt modelId="{C960C202-052A-E147-A00C-6E2A39132739}" type="pres">
      <dgm:prSet presAssocID="{135020C6-4709-4DD5-AE51-F0A683DDC5DB}" presName="ThreeNodes_3_text" presStyleLbl="node1" presStyleIdx="2" presStyleCnt="3">
        <dgm:presLayoutVars>
          <dgm:bulletEnabled val="1"/>
        </dgm:presLayoutVars>
      </dgm:prSet>
      <dgm:spPr/>
    </dgm:pt>
  </dgm:ptLst>
  <dgm:cxnLst>
    <dgm:cxn modelId="{E4E64702-6918-AD41-B795-624D494577BF}" type="presOf" srcId="{C2001915-F578-4BAE-8991-38515118FE58}" destId="{5A7044B2-87E1-0744-A2D7-F60EA1550046}" srcOrd="0" destOrd="0" presId="urn:microsoft.com/office/officeart/2005/8/layout/vProcess5"/>
    <dgm:cxn modelId="{93EC3145-B745-F64E-9183-E78258D278A3}" type="presOf" srcId="{53098778-4142-4BE6-BBB5-60F24920BA9C}" destId="{CEEF6F3F-5D6C-EA47-9CF3-E8C2F1528C0B}" srcOrd="0" destOrd="0" presId="urn:microsoft.com/office/officeart/2005/8/layout/vProcess5"/>
    <dgm:cxn modelId="{539BD149-2BC9-D14B-A469-AA0AAF964272}" type="presOf" srcId="{5D62D48B-2340-45EF-B36E-1D02D9F5B042}" destId="{DDE167D8-1CA8-0F40-8B3D-A9BB55C86964}" srcOrd="1" destOrd="0" presId="urn:microsoft.com/office/officeart/2005/8/layout/vProcess5"/>
    <dgm:cxn modelId="{2D3CA44B-3BD5-764C-9300-0A3D4F81941F}" type="presOf" srcId="{4CA8D41A-ACB4-4E89-80D3-9FBC7D3D776A}" destId="{1782B0C7-8A06-C347-B804-AB4A7ACAFEA0}" srcOrd="0" destOrd="0" presId="urn:microsoft.com/office/officeart/2005/8/layout/vProcess5"/>
    <dgm:cxn modelId="{ACC7244D-93DB-ED4D-965B-A039638188E7}" type="presOf" srcId="{135020C6-4709-4DD5-AE51-F0A683DDC5DB}" destId="{7E018EEA-ADF0-614C-A713-3D3F379328BD}" srcOrd="0" destOrd="0" presId="urn:microsoft.com/office/officeart/2005/8/layout/vProcess5"/>
    <dgm:cxn modelId="{49A0FD79-BD91-FA48-A5C6-AAC8B308877F}" type="presOf" srcId="{631F4BFE-D1C8-42DA-A8B8-EDE6936021CF}" destId="{C1991968-846F-6F40-897B-2786E48CCC05}" srcOrd="0" destOrd="0" presId="urn:microsoft.com/office/officeart/2005/8/layout/vProcess5"/>
    <dgm:cxn modelId="{417C8D93-ACAD-409D-AED1-E56A365A4ACF}" srcId="{135020C6-4709-4DD5-AE51-F0A683DDC5DB}" destId="{53098778-4142-4BE6-BBB5-60F24920BA9C}" srcOrd="0" destOrd="0" parTransId="{3B1A7205-B359-47C5-84D4-90B14263DDD0}" sibTransId="{4CA8D41A-ACB4-4E89-80D3-9FBC7D3D776A}"/>
    <dgm:cxn modelId="{94D57F9B-959B-994C-AD69-E32E2E983D17}" type="presOf" srcId="{5D62D48B-2340-45EF-B36E-1D02D9F5B042}" destId="{B7C2788B-C391-D54A-9C60-99BF1B344A05}" srcOrd="0" destOrd="0" presId="urn:microsoft.com/office/officeart/2005/8/layout/vProcess5"/>
    <dgm:cxn modelId="{52CE5BA7-2C54-4BB9-B337-BEE9B767A3E3}" srcId="{135020C6-4709-4DD5-AE51-F0A683DDC5DB}" destId="{C2001915-F578-4BAE-8991-38515118FE58}" srcOrd="2" destOrd="0" parTransId="{084DF929-10B0-4537-92EF-37FC8622447C}" sibTransId="{87A1C3FA-9D46-45B9-A21E-82FFC3D62639}"/>
    <dgm:cxn modelId="{B469A0AA-2446-4664-A875-454F0B5E7BCE}" srcId="{135020C6-4709-4DD5-AE51-F0A683DDC5DB}" destId="{5D62D48B-2340-45EF-B36E-1D02D9F5B042}" srcOrd="1" destOrd="0" parTransId="{C5F12875-D2CA-4015-88D7-85F4DA87C428}" sibTransId="{631F4BFE-D1C8-42DA-A8B8-EDE6936021CF}"/>
    <dgm:cxn modelId="{94EF63D7-D405-0F46-A60B-5DE1EE2FA001}" type="presOf" srcId="{53098778-4142-4BE6-BBB5-60F24920BA9C}" destId="{940A25EF-9881-CC45-AF0E-DEA1C6C36B6E}" srcOrd="1" destOrd="0" presId="urn:microsoft.com/office/officeart/2005/8/layout/vProcess5"/>
    <dgm:cxn modelId="{F84DFEDB-9175-A344-84AC-AB5B395D467F}" type="presOf" srcId="{C2001915-F578-4BAE-8991-38515118FE58}" destId="{C960C202-052A-E147-A00C-6E2A39132739}" srcOrd="1" destOrd="0" presId="urn:microsoft.com/office/officeart/2005/8/layout/vProcess5"/>
    <dgm:cxn modelId="{ED98BEA6-6097-B44C-ADB8-56A1041233BF}" type="presParOf" srcId="{7E018EEA-ADF0-614C-A713-3D3F379328BD}" destId="{36EEC3DF-3640-2847-9258-993477C1A152}" srcOrd="0" destOrd="0" presId="urn:microsoft.com/office/officeart/2005/8/layout/vProcess5"/>
    <dgm:cxn modelId="{ABD37D08-BE79-9B40-BA28-13A2427A1EF6}" type="presParOf" srcId="{7E018EEA-ADF0-614C-A713-3D3F379328BD}" destId="{CEEF6F3F-5D6C-EA47-9CF3-E8C2F1528C0B}" srcOrd="1" destOrd="0" presId="urn:microsoft.com/office/officeart/2005/8/layout/vProcess5"/>
    <dgm:cxn modelId="{F6D832BF-4E31-FE4F-82EF-69EED34A1394}" type="presParOf" srcId="{7E018EEA-ADF0-614C-A713-3D3F379328BD}" destId="{B7C2788B-C391-D54A-9C60-99BF1B344A05}" srcOrd="2" destOrd="0" presId="urn:microsoft.com/office/officeart/2005/8/layout/vProcess5"/>
    <dgm:cxn modelId="{9863ADAA-92C4-5340-B5DF-251FB8057643}" type="presParOf" srcId="{7E018EEA-ADF0-614C-A713-3D3F379328BD}" destId="{5A7044B2-87E1-0744-A2D7-F60EA1550046}" srcOrd="3" destOrd="0" presId="urn:microsoft.com/office/officeart/2005/8/layout/vProcess5"/>
    <dgm:cxn modelId="{0DE39610-08DD-EC49-A32E-D0744C7737E5}" type="presParOf" srcId="{7E018EEA-ADF0-614C-A713-3D3F379328BD}" destId="{1782B0C7-8A06-C347-B804-AB4A7ACAFEA0}" srcOrd="4" destOrd="0" presId="urn:microsoft.com/office/officeart/2005/8/layout/vProcess5"/>
    <dgm:cxn modelId="{D9BCA898-B3F4-004E-ABCE-D7057D1AE6CA}" type="presParOf" srcId="{7E018EEA-ADF0-614C-A713-3D3F379328BD}" destId="{C1991968-846F-6F40-897B-2786E48CCC05}" srcOrd="5" destOrd="0" presId="urn:microsoft.com/office/officeart/2005/8/layout/vProcess5"/>
    <dgm:cxn modelId="{BD871D09-9EF7-4941-9DA6-EEA1E2460EF3}" type="presParOf" srcId="{7E018EEA-ADF0-614C-A713-3D3F379328BD}" destId="{940A25EF-9881-CC45-AF0E-DEA1C6C36B6E}" srcOrd="6" destOrd="0" presId="urn:microsoft.com/office/officeart/2005/8/layout/vProcess5"/>
    <dgm:cxn modelId="{19F87B8C-A42B-CB40-B3D8-61E800E4FC6B}" type="presParOf" srcId="{7E018EEA-ADF0-614C-A713-3D3F379328BD}" destId="{DDE167D8-1CA8-0F40-8B3D-A9BB55C86964}" srcOrd="7" destOrd="0" presId="urn:microsoft.com/office/officeart/2005/8/layout/vProcess5"/>
    <dgm:cxn modelId="{F1D37578-6AF8-E647-9700-CF74F2985044}" type="presParOf" srcId="{7E018EEA-ADF0-614C-A713-3D3F379328BD}" destId="{C960C202-052A-E147-A00C-6E2A3913273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10DF1F-EC3E-4050-8076-28670EA00881}"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C8BF5FAF-2630-49B9-B339-C5A2D3AB79CE}">
      <dgm:prSet/>
      <dgm:spPr/>
      <dgm:t>
        <a:bodyPr/>
        <a:lstStyle/>
        <a:p>
          <a:r>
            <a:rPr lang="en-GB" dirty="0"/>
            <a:t>For future developments of this study; larger samples and equal number of males and females should be used to allow for a higher sense of reliability and validity to increase the findings accuracy.</a:t>
          </a:r>
          <a:endParaRPr lang="en-US" dirty="0"/>
        </a:p>
      </dgm:t>
    </dgm:pt>
    <dgm:pt modelId="{F1B84F32-4D00-4397-8BCF-B6CDAD18F2C4}" type="parTrans" cxnId="{46EDC2F6-1817-4CB1-9B39-1FDFD5E0AF0C}">
      <dgm:prSet/>
      <dgm:spPr/>
      <dgm:t>
        <a:bodyPr/>
        <a:lstStyle/>
        <a:p>
          <a:endParaRPr lang="en-US"/>
        </a:p>
      </dgm:t>
    </dgm:pt>
    <dgm:pt modelId="{54C0384B-3AA1-4582-AC56-174E3FED0B87}" type="sibTrans" cxnId="{46EDC2F6-1817-4CB1-9B39-1FDFD5E0AF0C}">
      <dgm:prSet/>
      <dgm:spPr/>
      <dgm:t>
        <a:bodyPr/>
        <a:lstStyle/>
        <a:p>
          <a:endParaRPr lang="en-US"/>
        </a:p>
      </dgm:t>
    </dgm:pt>
    <dgm:pt modelId="{BCBD410E-6C8B-457E-975D-9B6B3FB84A63}">
      <dgm:prSet/>
      <dgm:spPr/>
      <dgm:t>
        <a:bodyPr/>
        <a:lstStyle/>
        <a:p>
          <a:r>
            <a:rPr lang="en-GB" dirty="0"/>
            <a:t>The study had been enjoyable to complete due to learning new abilities on </a:t>
          </a:r>
          <a:r>
            <a:rPr lang="en-GB" dirty="0" err="1"/>
            <a:t>Superlabs</a:t>
          </a:r>
          <a:r>
            <a:rPr lang="en-GB" dirty="0"/>
            <a:t> and complying to a professional manner when dealing with participants. </a:t>
          </a:r>
          <a:endParaRPr lang="en-US" dirty="0"/>
        </a:p>
      </dgm:t>
    </dgm:pt>
    <dgm:pt modelId="{C672486E-6B43-4DE9-805E-AA9A1501EB0F}" type="parTrans" cxnId="{DE6872E6-72BE-4C54-9ECE-F40E07267937}">
      <dgm:prSet/>
      <dgm:spPr/>
      <dgm:t>
        <a:bodyPr/>
        <a:lstStyle/>
        <a:p>
          <a:endParaRPr lang="en-US"/>
        </a:p>
      </dgm:t>
    </dgm:pt>
    <dgm:pt modelId="{FB5623A3-FDE0-4587-9DC8-0F71881BFA73}" type="sibTrans" cxnId="{DE6872E6-72BE-4C54-9ECE-F40E07267937}">
      <dgm:prSet/>
      <dgm:spPr/>
      <dgm:t>
        <a:bodyPr/>
        <a:lstStyle/>
        <a:p>
          <a:endParaRPr lang="en-US"/>
        </a:p>
      </dgm:t>
    </dgm:pt>
    <dgm:pt modelId="{F76833E1-5281-4235-B341-82CD2EDAC116}">
      <dgm:prSet/>
      <dgm:spPr/>
      <dgm:t>
        <a:bodyPr/>
        <a:lstStyle/>
        <a:p>
          <a:r>
            <a:rPr lang="en-GB" dirty="0"/>
            <a:t>The completion of this study gave a insight into what future research would entail.</a:t>
          </a:r>
          <a:endParaRPr lang="en-US" dirty="0"/>
        </a:p>
      </dgm:t>
    </dgm:pt>
    <dgm:pt modelId="{AC74971A-AA17-456E-AFFD-7CE8B8FD94F3}" type="parTrans" cxnId="{90774EAE-0301-41F1-8F3E-673A6FAB58E2}">
      <dgm:prSet/>
      <dgm:spPr/>
      <dgm:t>
        <a:bodyPr/>
        <a:lstStyle/>
        <a:p>
          <a:endParaRPr lang="en-US"/>
        </a:p>
      </dgm:t>
    </dgm:pt>
    <dgm:pt modelId="{6A3F346C-7D74-4E3D-B030-2B57C640CAA7}" type="sibTrans" cxnId="{90774EAE-0301-41F1-8F3E-673A6FAB58E2}">
      <dgm:prSet/>
      <dgm:spPr/>
      <dgm:t>
        <a:bodyPr/>
        <a:lstStyle/>
        <a:p>
          <a:endParaRPr lang="en-US"/>
        </a:p>
      </dgm:t>
    </dgm:pt>
    <dgm:pt modelId="{D8E6F1FD-1F54-1140-8CE1-1E0A49589243}" type="pres">
      <dgm:prSet presAssocID="{B710DF1F-EC3E-4050-8076-28670EA00881}" presName="hierChild1" presStyleCnt="0">
        <dgm:presLayoutVars>
          <dgm:chPref val="1"/>
          <dgm:dir/>
          <dgm:animOne val="branch"/>
          <dgm:animLvl val="lvl"/>
          <dgm:resizeHandles/>
        </dgm:presLayoutVars>
      </dgm:prSet>
      <dgm:spPr/>
    </dgm:pt>
    <dgm:pt modelId="{268E4A93-0794-674E-BA1F-A63637AF39E2}" type="pres">
      <dgm:prSet presAssocID="{C8BF5FAF-2630-49B9-B339-C5A2D3AB79CE}" presName="hierRoot1" presStyleCnt="0"/>
      <dgm:spPr/>
    </dgm:pt>
    <dgm:pt modelId="{454E744A-B5E9-CA43-A9DB-A65993942557}" type="pres">
      <dgm:prSet presAssocID="{C8BF5FAF-2630-49B9-B339-C5A2D3AB79CE}" presName="composite" presStyleCnt="0"/>
      <dgm:spPr/>
    </dgm:pt>
    <dgm:pt modelId="{7D5527E4-C2C0-B542-91FB-09134F8B907F}" type="pres">
      <dgm:prSet presAssocID="{C8BF5FAF-2630-49B9-B339-C5A2D3AB79CE}" presName="background" presStyleLbl="node0" presStyleIdx="0" presStyleCnt="3"/>
      <dgm:spPr/>
    </dgm:pt>
    <dgm:pt modelId="{46DF282B-3F08-E54F-965F-EE505CD3CF0D}" type="pres">
      <dgm:prSet presAssocID="{C8BF5FAF-2630-49B9-B339-C5A2D3AB79CE}" presName="text" presStyleLbl="fgAcc0" presStyleIdx="0" presStyleCnt="3">
        <dgm:presLayoutVars>
          <dgm:chPref val="3"/>
        </dgm:presLayoutVars>
      </dgm:prSet>
      <dgm:spPr/>
    </dgm:pt>
    <dgm:pt modelId="{538CDC07-9638-644B-8EED-E805AC0E7E4C}" type="pres">
      <dgm:prSet presAssocID="{C8BF5FAF-2630-49B9-B339-C5A2D3AB79CE}" presName="hierChild2" presStyleCnt="0"/>
      <dgm:spPr/>
    </dgm:pt>
    <dgm:pt modelId="{8ECDAF1B-F76D-A34D-96D9-2E235CA03AC3}" type="pres">
      <dgm:prSet presAssocID="{BCBD410E-6C8B-457E-975D-9B6B3FB84A63}" presName="hierRoot1" presStyleCnt="0"/>
      <dgm:spPr/>
    </dgm:pt>
    <dgm:pt modelId="{B39BD8A8-338A-D94E-A2A8-3652B9AED91F}" type="pres">
      <dgm:prSet presAssocID="{BCBD410E-6C8B-457E-975D-9B6B3FB84A63}" presName="composite" presStyleCnt="0"/>
      <dgm:spPr/>
    </dgm:pt>
    <dgm:pt modelId="{9EC363E2-AFFD-054C-83B1-3524568D064F}" type="pres">
      <dgm:prSet presAssocID="{BCBD410E-6C8B-457E-975D-9B6B3FB84A63}" presName="background" presStyleLbl="node0" presStyleIdx="1" presStyleCnt="3"/>
      <dgm:spPr/>
    </dgm:pt>
    <dgm:pt modelId="{D5A16277-F155-9D44-8B32-359C4E9DD4C3}" type="pres">
      <dgm:prSet presAssocID="{BCBD410E-6C8B-457E-975D-9B6B3FB84A63}" presName="text" presStyleLbl="fgAcc0" presStyleIdx="1" presStyleCnt="3">
        <dgm:presLayoutVars>
          <dgm:chPref val="3"/>
        </dgm:presLayoutVars>
      </dgm:prSet>
      <dgm:spPr/>
    </dgm:pt>
    <dgm:pt modelId="{54940386-E9DE-3D40-8F75-1F252F2072C4}" type="pres">
      <dgm:prSet presAssocID="{BCBD410E-6C8B-457E-975D-9B6B3FB84A63}" presName="hierChild2" presStyleCnt="0"/>
      <dgm:spPr/>
    </dgm:pt>
    <dgm:pt modelId="{94AEDF60-B195-6744-AA83-24B06DF4149E}" type="pres">
      <dgm:prSet presAssocID="{F76833E1-5281-4235-B341-82CD2EDAC116}" presName="hierRoot1" presStyleCnt="0"/>
      <dgm:spPr/>
    </dgm:pt>
    <dgm:pt modelId="{83985C57-1EF4-164B-A6D3-EA3CEE3BF935}" type="pres">
      <dgm:prSet presAssocID="{F76833E1-5281-4235-B341-82CD2EDAC116}" presName="composite" presStyleCnt="0"/>
      <dgm:spPr/>
    </dgm:pt>
    <dgm:pt modelId="{B4BE5746-D2A0-5145-9235-300B45E62A63}" type="pres">
      <dgm:prSet presAssocID="{F76833E1-5281-4235-B341-82CD2EDAC116}" presName="background" presStyleLbl="node0" presStyleIdx="2" presStyleCnt="3"/>
      <dgm:spPr/>
    </dgm:pt>
    <dgm:pt modelId="{D61279B3-0538-6847-9C3C-205C6BE4F65D}" type="pres">
      <dgm:prSet presAssocID="{F76833E1-5281-4235-B341-82CD2EDAC116}" presName="text" presStyleLbl="fgAcc0" presStyleIdx="2" presStyleCnt="3">
        <dgm:presLayoutVars>
          <dgm:chPref val="3"/>
        </dgm:presLayoutVars>
      </dgm:prSet>
      <dgm:spPr/>
    </dgm:pt>
    <dgm:pt modelId="{D0C278C4-5946-E543-BC9C-B4ABD3B742F8}" type="pres">
      <dgm:prSet presAssocID="{F76833E1-5281-4235-B341-82CD2EDAC116}" presName="hierChild2" presStyleCnt="0"/>
      <dgm:spPr/>
    </dgm:pt>
  </dgm:ptLst>
  <dgm:cxnLst>
    <dgm:cxn modelId="{CFBC0F05-EF2D-6F40-86BD-7447529D47B4}" type="presOf" srcId="{F76833E1-5281-4235-B341-82CD2EDAC116}" destId="{D61279B3-0538-6847-9C3C-205C6BE4F65D}" srcOrd="0" destOrd="0" presId="urn:microsoft.com/office/officeart/2005/8/layout/hierarchy1"/>
    <dgm:cxn modelId="{BDB08548-BB10-8945-9020-A523DBC00AD8}" type="presOf" srcId="{BCBD410E-6C8B-457E-975D-9B6B3FB84A63}" destId="{D5A16277-F155-9D44-8B32-359C4E9DD4C3}" srcOrd="0" destOrd="0" presId="urn:microsoft.com/office/officeart/2005/8/layout/hierarchy1"/>
    <dgm:cxn modelId="{90EDA490-BDCF-C74F-B1A7-C121292EFB57}" type="presOf" srcId="{C8BF5FAF-2630-49B9-B339-C5A2D3AB79CE}" destId="{46DF282B-3F08-E54F-965F-EE505CD3CF0D}" srcOrd="0" destOrd="0" presId="urn:microsoft.com/office/officeart/2005/8/layout/hierarchy1"/>
    <dgm:cxn modelId="{90774EAE-0301-41F1-8F3E-673A6FAB58E2}" srcId="{B710DF1F-EC3E-4050-8076-28670EA00881}" destId="{F76833E1-5281-4235-B341-82CD2EDAC116}" srcOrd="2" destOrd="0" parTransId="{AC74971A-AA17-456E-AFFD-7CE8B8FD94F3}" sibTransId="{6A3F346C-7D74-4E3D-B030-2B57C640CAA7}"/>
    <dgm:cxn modelId="{F4A0D6DD-F3C1-2C4E-8483-A5D6081798C7}" type="presOf" srcId="{B710DF1F-EC3E-4050-8076-28670EA00881}" destId="{D8E6F1FD-1F54-1140-8CE1-1E0A49589243}" srcOrd="0" destOrd="0" presId="urn:microsoft.com/office/officeart/2005/8/layout/hierarchy1"/>
    <dgm:cxn modelId="{DE6872E6-72BE-4C54-9ECE-F40E07267937}" srcId="{B710DF1F-EC3E-4050-8076-28670EA00881}" destId="{BCBD410E-6C8B-457E-975D-9B6B3FB84A63}" srcOrd="1" destOrd="0" parTransId="{C672486E-6B43-4DE9-805E-AA9A1501EB0F}" sibTransId="{FB5623A3-FDE0-4587-9DC8-0F71881BFA73}"/>
    <dgm:cxn modelId="{46EDC2F6-1817-4CB1-9B39-1FDFD5E0AF0C}" srcId="{B710DF1F-EC3E-4050-8076-28670EA00881}" destId="{C8BF5FAF-2630-49B9-B339-C5A2D3AB79CE}" srcOrd="0" destOrd="0" parTransId="{F1B84F32-4D00-4397-8BCF-B6CDAD18F2C4}" sibTransId="{54C0384B-3AA1-4582-AC56-174E3FED0B87}"/>
    <dgm:cxn modelId="{5E1C3443-90E3-714F-9FE2-BE9EA515B1D0}" type="presParOf" srcId="{D8E6F1FD-1F54-1140-8CE1-1E0A49589243}" destId="{268E4A93-0794-674E-BA1F-A63637AF39E2}" srcOrd="0" destOrd="0" presId="urn:microsoft.com/office/officeart/2005/8/layout/hierarchy1"/>
    <dgm:cxn modelId="{55024B42-B5A0-EF49-84F5-1D8A1B690318}" type="presParOf" srcId="{268E4A93-0794-674E-BA1F-A63637AF39E2}" destId="{454E744A-B5E9-CA43-A9DB-A65993942557}" srcOrd="0" destOrd="0" presId="urn:microsoft.com/office/officeart/2005/8/layout/hierarchy1"/>
    <dgm:cxn modelId="{BB166086-BB12-8B4E-BCC3-0FF9699EE5DA}" type="presParOf" srcId="{454E744A-B5E9-CA43-A9DB-A65993942557}" destId="{7D5527E4-C2C0-B542-91FB-09134F8B907F}" srcOrd="0" destOrd="0" presId="urn:microsoft.com/office/officeart/2005/8/layout/hierarchy1"/>
    <dgm:cxn modelId="{1ADAFACD-D5F0-5141-BE40-EE4C9D8BA576}" type="presParOf" srcId="{454E744A-B5E9-CA43-A9DB-A65993942557}" destId="{46DF282B-3F08-E54F-965F-EE505CD3CF0D}" srcOrd="1" destOrd="0" presId="urn:microsoft.com/office/officeart/2005/8/layout/hierarchy1"/>
    <dgm:cxn modelId="{27E0B647-A0D3-3B4F-B101-52D538CE5259}" type="presParOf" srcId="{268E4A93-0794-674E-BA1F-A63637AF39E2}" destId="{538CDC07-9638-644B-8EED-E805AC0E7E4C}" srcOrd="1" destOrd="0" presId="urn:microsoft.com/office/officeart/2005/8/layout/hierarchy1"/>
    <dgm:cxn modelId="{9D9F601C-BB34-ED4B-A98F-941A025DA60D}" type="presParOf" srcId="{D8E6F1FD-1F54-1140-8CE1-1E0A49589243}" destId="{8ECDAF1B-F76D-A34D-96D9-2E235CA03AC3}" srcOrd="1" destOrd="0" presId="urn:microsoft.com/office/officeart/2005/8/layout/hierarchy1"/>
    <dgm:cxn modelId="{4B217EFB-7D0C-F142-911A-2AF88C4BD83E}" type="presParOf" srcId="{8ECDAF1B-F76D-A34D-96D9-2E235CA03AC3}" destId="{B39BD8A8-338A-D94E-A2A8-3652B9AED91F}" srcOrd="0" destOrd="0" presId="urn:microsoft.com/office/officeart/2005/8/layout/hierarchy1"/>
    <dgm:cxn modelId="{BEAF103D-018B-A045-AC20-276594729EED}" type="presParOf" srcId="{B39BD8A8-338A-D94E-A2A8-3652B9AED91F}" destId="{9EC363E2-AFFD-054C-83B1-3524568D064F}" srcOrd="0" destOrd="0" presId="urn:microsoft.com/office/officeart/2005/8/layout/hierarchy1"/>
    <dgm:cxn modelId="{8C055275-902C-F74E-B28C-2EE0A55BD071}" type="presParOf" srcId="{B39BD8A8-338A-D94E-A2A8-3652B9AED91F}" destId="{D5A16277-F155-9D44-8B32-359C4E9DD4C3}" srcOrd="1" destOrd="0" presId="urn:microsoft.com/office/officeart/2005/8/layout/hierarchy1"/>
    <dgm:cxn modelId="{3183DB34-0889-CD4C-840C-9442F9851ABC}" type="presParOf" srcId="{8ECDAF1B-F76D-A34D-96D9-2E235CA03AC3}" destId="{54940386-E9DE-3D40-8F75-1F252F2072C4}" srcOrd="1" destOrd="0" presId="urn:microsoft.com/office/officeart/2005/8/layout/hierarchy1"/>
    <dgm:cxn modelId="{9A613AFE-1192-7447-87D5-78A37B03C1D8}" type="presParOf" srcId="{D8E6F1FD-1F54-1140-8CE1-1E0A49589243}" destId="{94AEDF60-B195-6744-AA83-24B06DF4149E}" srcOrd="2" destOrd="0" presId="urn:microsoft.com/office/officeart/2005/8/layout/hierarchy1"/>
    <dgm:cxn modelId="{A25A564C-B06B-574D-A54B-F9F13C7D489A}" type="presParOf" srcId="{94AEDF60-B195-6744-AA83-24B06DF4149E}" destId="{83985C57-1EF4-164B-A6D3-EA3CEE3BF935}" srcOrd="0" destOrd="0" presId="urn:microsoft.com/office/officeart/2005/8/layout/hierarchy1"/>
    <dgm:cxn modelId="{8FB9B9A8-FE78-9441-994B-095CE701D367}" type="presParOf" srcId="{83985C57-1EF4-164B-A6D3-EA3CEE3BF935}" destId="{B4BE5746-D2A0-5145-9235-300B45E62A63}" srcOrd="0" destOrd="0" presId="urn:microsoft.com/office/officeart/2005/8/layout/hierarchy1"/>
    <dgm:cxn modelId="{BF47C8DA-368D-AE4E-AD58-311C8ED5F128}" type="presParOf" srcId="{83985C57-1EF4-164B-A6D3-EA3CEE3BF935}" destId="{D61279B3-0538-6847-9C3C-205C6BE4F65D}" srcOrd="1" destOrd="0" presId="urn:microsoft.com/office/officeart/2005/8/layout/hierarchy1"/>
    <dgm:cxn modelId="{040D6198-2272-A54A-87EA-854AB6E43034}" type="presParOf" srcId="{94AEDF60-B195-6744-AA83-24B06DF4149E}" destId="{D0C278C4-5946-E543-BC9C-B4ABD3B742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93B1D-9976-7E43-9079-97EF1EA1131A}">
      <dsp:nvSpPr>
        <dsp:cNvPr id="0" name=""/>
        <dsp:cNvSpPr/>
      </dsp:nvSpPr>
      <dsp:spPr>
        <a:xfrm>
          <a:off x="9275" y="187869"/>
          <a:ext cx="2772407" cy="2989001"/>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All the literature previously looked at allowed for the following hypothesis to be designed:</a:t>
          </a:r>
        </a:p>
      </dsp:txBody>
      <dsp:txXfrm>
        <a:off x="90476" y="269070"/>
        <a:ext cx="2610005" cy="2826599"/>
      </dsp:txXfrm>
    </dsp:sp>
    <dsp:sp modelId="{85901C16-0472-6E46-9395-6DC88FD8B07B}">
      <dsp:nvSpPr>
        <dsp:cNvPr id="0" name=""/>
        <dsp:cNvSpPr/>
      </dsp:nvSpPr>
      <dsp:spPr>
        <a:xfrm>
          <a:off x="3058923" y="1338591"/>
          <a:ext cx="587750" cy="687557"/>
        </a:xfrm>
        <a:prstGeom prst="rightArrow">
          <a:avLst>
            <a:gd name="adj1" fmla="val 60000"/>
            <a:gd name="adj2" fmla="val 5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058923" y="1476102"/>
        <a:ext cx="411425" cy="412535"/>
      </dsp:txXfrm>
    </dsp:sp>
    <dsp:sp modelId="{0467CA90-23EE-FF48-8F03-170DFE152B8B}">
      <dsp:nvSpPr>
        <dsp:cNvPr id="0" name=""/>
        <dsp:cNvSpPr/>
      </dsp:nvSpPr>
      <dsp:spPr>
        <a:xfrm>
          <a:off x="3890646" y="187869"/>
          <a:ext cx="2772407" cy="2989001"/>
        </a:xfrm>
        <a:prstGeom prst="roundRect">
          <a:avLst>
            <a:gd name="adj" fmla="val 10000"/>
          </a:avLst>
        </a:prstGeom>
        <a:blipFill rotWithShape="1">
          <a:blip xmlns:r="http://schemas.openxmlformats.org/officeDocument/2006/relationships" r:embed="rId1">
            <a:duotone>
              <a:schemeClr val="accent2">
                <a:hueOff val="-1939188"/>
                <a:satOff val="-4386"/>
                <a:lumOff val="-2843"/>
                <a:alphaOff val="0"/>
                <a:tint val="98000"/>
                <a:lumMod val="102000"/>
              </a:schemeClr>
              <a:schemeClr val="accent2">
                <a:hueOff val="-1939188"/>
                <a:satOff val="-4386"/>
                <a:lumOff val="-284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1" kern="1200"/>
            <a:t>“There will be an own-gender bias when males and females are asked to recognise familiar and unfamiliar inverted faces”</a:t>
          </a:r>
          <a:endParaRPr lang="en-US" sz="1600" kern="1200"/>
        </a:p>
      </dsp:txBody>
      <dsp:txXfrm>
        <a:off x="3971847" y="269070"/>
        <a:ext cx="2610005" cy="2826599"/>
      </dsp:txXfrm>
    </dsp:sp>
    <dsp:sp modelId="{AD1951F4-7D86-CC47-900A-86A0A7F6EABD}">
      <dsp:nvSpPr>
        <dsp:cNvPr id="0" name=""/>
        <dsp:cNvSpPr/>
      </dsp:nvSpPr>
      <dsp:spPr>
        <a:xfrm>
          <a:off x="6940294" y="1338591"/>
          <a:ext cx="587750" cy="687557"/>
        </a:xfrm>
        <a:prstGeom prst="rightArrow">
          <a:avLst>
            <a:gd name="adj1" fmla="val 60000"/>
            <a:gd name="adj2" fmla="val 50000"/>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940294" y="1476102"/>
        <a:ext cx="411425" cy="412535"/>
      </dsp:txXfrm>
    </dsp:sp>
    <dsp:sp modelId="{43C087E9-474A-A44B-99DC-3710320B0046}">
      <dsp:nvSpPr>
        <dsp:cNvPr id="0" name=""/>
        <dsp:cNvSpPr/>
      </dsp:nvSpPr>
      <dsp:spPr>
        <a:xfrm>
          <a:off x="7772016" y="187869"/>
          <a:ext cx="2772407" cy="2989001"/>
        </a:xfrm>
        <a:prstGeom prst="roundRect">
          <a:avLst>
            <a:gd name="adj" fmla="val 10000"/>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aim of the literature review was to use previous research as a guide to design an appropriate hypothesis by using particular ideas from past researchers. As well as understanding biological psychology influences on the idea of recognising inverted faces. </a:t>
          </a:r>
        </a:p>
      </dsp:txBody>
      <dsp:txXfrm>
        <a:off x="7853217" y="269070"/>
        <a:ext cx="2610005" cy="2826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EF6F3F-5D6C-EA47-9CF3-E8C2F1528C0B}">
      <dsp:nvSpPr>
        <dsp:cNvPr id="0" name=""/>
        <dsp:cNvSpPr/>
      </dsp:nvSpPr>
      <dsp:spPr>
        <a:xfrm>
          <a:off x="0" y="0"/>
          <a:ext cx="8970645" cy="1009422"/>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The overall results of this research show that there is an own-gender bias between males and females when recognizing their own gender of inverted faces, a finding that does support that of previous literature.</a:t>
          </a:r>
          <a:r>
            <a:rPr lang="en-US" sz="1200" kern="1200" dirty="0"/>
            <a:t> </a:t>
          </a:r>
        </a:p>
      </dsp:txBody>
      <dsp:txXfrm>
        <a:off x="29565" y="29565"/>
        <a:ext cx="7881399" cy="950292"/>
      </dsp:txXfrm>
    </dsp:sp>
    <dsp:sp modelId="{B7C2788B-C391-D54A-9C60-99BF1B344A05}">
      <dsp:nvSpPr>
        <dsp:cNvPr id="0" name=""/>
        <dsp:cNvSpPr/>
      </dsp:nvSpPr>
      <dsp:spPr>
        <a:xfrm>
          <a:off x="791527" y="1177659"/>
          <a:ext cx="8970645" cy="1009422"/>
        </a:xfrm>
        <a:prstGeom prst="roundRect">
          <a:avLst>
            <a:gd name="adj" fmla="val 10000"/>
          </a:avLst>
        </a:prstGeom>
        <a:blipFill rotWithShape="1">
          <a:blip xmlns:r="http://schemas.openxmlformats.org/officeDocument/2006/relationships" r:embed="rId1">
            <a:duotone>
              <a:schemeClr val="accent2">
                <a:hueOff val="-1939188"/>
                <a:satOff val="-4386"/>
                <a:lumOff val="-2843"/>
                <a:alphaOff val="0"/>
                <a:tint val="98000"/>
                <a:lumMod val="102000"/>
              </a:schemeClr>
              <a:schemeClr val="accent2">
                <a:hueOff val="-1939188"/>
                <a:satOff val="-4386"/>
                <a:lumOff val="-284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small differences in findings compared to previous literature due to the sample size and number of males who took part being small, there should be a change if the study was to be repeated in the future which would potentially allow for a difference in the results. </a:t>
          </a:r>
          <a:endParaRPr lang="en-US" sz="1200" kern="1200" dirty="0"/>
        </a:p>
      </dsp:txBody>
      <dsp:txXfrm>
        <a:off x="821092" y="1207224"/>
        <a:ext cx="7463863" cy="950292"/>
      </dsp:txXfrm>
    </dsp:sp>
    <dsp:sp modelId="{5A7044B2-87E1-0744-A2D7-F60EA1550046}">
      <dsp:nvSpPr>
        <dsp:cNvPr id="0" name=""/>
        <dsp:cNvSpPr/>
      </dsp:nvSpPr>
      <dsp:spPr>
        <a:xfrm>
          <a:off x="1583054" y="2355318"/>
          <a:ext cx="8970645" cy="1009422"/>
        </a:xfrm>
        <a:prstGeom prst="roundRect">
          <a:avLst>
            <a:gd name="adj" fmla="val 10000"/>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Reflecting back to the literature article by Wright, D. B., &amp; </a:t>
          </a:r>
          <a:r>
            <a:rPr lang="en-GB" sz="1200" kern="1200" dirty="0" err="1"/>
            <a:t>Sladden</a:t>
          </a:r>
          <a:r>
            <a:rPr lang="en-GB" sz="1200" kern="1200" dirty="0"/>
            <a:t>, B. (2003) “An own gender bias and the importance of hair in face recognition” they found that from an evolutionary understanding it is more likely that within the past, humans were more susceptible with recognising their own gender in -regards to competition for mating instead of potential partners for mating (</a:t>
          </a:r>
          <a:r>
            <a:rPr lang="en-GB" sz="1200" kern="1200" dirty="0" err="1"/>
            <a:t>McComb</a:t>
          </a:r>
          <a:r>
            <a:rPr lang="en-GB" sz="1200" kern="1200" dirty="0"/>
            <a:t>, 2003). </a:t>
          </a:r>
          <a:endParaRPr lang="en-US" sz="1200" kern="1200" dirty="0"/>
        </a:p>
      </dsp:txBody>
      <dsp:txXfrm>
        <a:off x="1612619" y="2384883"/>
        <a:ext cx="7463863" cy="950292"/>
      </dsp:txXfrm>
    </dsp:sp>
    <dsp:sp modelId="{1782B0C7-8A06-C347-B804-AB4A7ACAFEA0}">
      <dsp:nvSpPr>
        <dsp:cNvPr id="0" name=""/>
        <dsp:cNvSpPr/>
      </dsp:nvSpPr>
      <dsp:spPr>
        <a:xfrm>
          <a:off x="8314520" y="765478"/>
          <a:ext cx="656124" cy="65612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62148" y="765478"/>
        <a:ext cx="360868" cy="493733"/>
      </dsp:txXfrm>
    </dsp:sp>
    <dsp:sp modelId="{C1991968-846F-6F40-897B-2786E48CCC05}">
      <dsp:nvSpPr>
        <dsp:cNvPr id="0" name=""/>
        <dsp:cNvSpPr/>
      </dsp:nvSpPr>
      <dsp:spPr>
        <a:xfrm>
          <a:off x="9106048" y="1936408"/>
          <a:ext cx="656124" cy="656124"/>
        </a:xfrm>
        <a:prstGeom prst="downArrow">
          <a:avLst>
            <a:gd name="adj1" fmla="val 55000"/>
            <a:gd name="adj2" fmla="val 45000"/>
          </a:avLst>
        </a:prstGeom>
        <a:solidFill>
          <a:schemeClr val="accent2">
            <a:tint val="40000"/>
            <a:alpha val="90000"/>
            <a:hueOff val="-3237223"/>
            <a:satOff val="-11531"/>
            <a:lumOff val="-1390"/>
            <a:alphaOff val="0"/>
          </a:schemeClr>
        </a:solidFill>
        <a:ln w="9525" cap="rnd" cmpd="sng" algn="ctr">
          <a:solidFill>
            <a:schemeClr val="accent2">
              <a:tint val="40000"/>
              <a:alpha val="90000"/>
              <a:hueOff val="-3237223"/>
              <a:satOff val="-11531"/>
              <a:lumOff val="-13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253676" y="1936408"/>
        <a:ext cx="360868" cy="4937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527E4-C2C0-B542-91FB-09134F8B907F}">
      <dsp:nvSpPr>
        <dsp:cNvPr id="0" name=""/>
        <dsp:cNvSpPr/>
      </dsp:nvSpPr>
      <dsp:spPr>
        <a:xfrm>
          <a:off x="0" y="583301"/>
          <a:ext cx="2968228" cy="18848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46DF282B-3F08-E54F-965F-EE505CD3CF0D}">
      <dsp:nvSpPr>
        <dsp:cNvPr id="0" name=""/>
        <dsp:cNvSpPr/>
      </dsp:nvSpPr>
      <dsp:spPr>
        <a:xfrm>
          <a:off x="329803" y="896614"/>
          <a:ext cx="2968228" cy="188482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For future developments of this study; larger samples and equal number of males and females should be used to allow for a higher sense of reliability and validity to increase the findings accuracy.</a:t>
          </a:r>
          <a:endParaRPr lang="en-US" sz="1400" kern="1200" dirty="0"/>
        </a:p>
      </dsp:txBody>
      <dsp:txXfrm>
        <a:off x="385008" y="951819"/>
        <a:ext cx="2857818" cy="1774414"/>
      </dsp:txXfrm>
    </dsp:sp>
    <dsp:sp modelId="{9EC363E2-AFFD-054C-83B1-3524568D064F}">
      <dsp:nvSpPr>
        <dsp:cNvPr id="0" name=""/>
        <dsp:cNvSpPr/>
      </dsp:nvSpPr>
      <dsp:spPr>
        <a:xfrm>
          <a:off x="3627834" y="583301"/>
          <a:ext cx="2968228" cy="18848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D5A16277-F155-9D44-8B32-359C4E9DD4C3}">
      <dsp:nvSpPr>
        <dsp:cNvPr id="0" name=""/>
        <dsp:cNvSpPr/>
      </dsp:nvSpPr>
      <dsp:spPr>
        <a:xfrm>
          <a:off x="3957637" y="896614"/>
          <a:ext cx="2968228" cy="188482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study had been enjoyable to complete due to learning new abilities on </a:t>
          </a:r>
          <a:r>
            <a:rPr lang="en-GB" sz="1400" kern="1200" dirty="0" err="1"/>
            <a:t>Superlabs</a:t>
          </a:r>
          <a:r>
            <a:rPr lang="en-GB" sz="1400" kern="1200" dirty="0"/>
            <a:t> and complying to a professional manner when dealing with participants. </a:t>
          </a:r>
          <a:endParaRPr lang="en-US" sz="1400" kern="1200" dirty="0"/>
        </a:p>
      </dsp:txBody>
      <dsp:txXfrm>
        <a:off x="4012842" y="951819"/>
        <a:ext cx="2857818" cy="1774414"/>
      </dsp:txXfrm>
    </dsp:sp>
    <dsp:sp modelId="{B4BE5746-D2A0-5145-9235-300B45E62A63}">
      <dsp:nvSpPr>
        <dsp:cNvPr id="0" name=""/>
        <dsp:cNvSpPr/>
      </dsp:nvSpPr>
      <dsp:spPr>
        <a:xfrm>
          <a:off x="7255668" y="583301"/>
          <a:ext cx="2968228" cy="18848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D61279B3-0538-6847-9C3C-205C6BE4F65D}">
      <dsp:nvSpPr>
        <dsp:cNvPr id="0" name=""/>
        <dsp:cNvSpPr/>
      </dsp:nvSpPr>
      <dsp:spPr>
        <a:xfrm>
          <a:off x="7585471" y="896614"/>
          <a:ext cx="2968228" cy="188482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completion of this study gave a insight into what future research would entail.</a:t>
          </a:r>
          <a:endParaRPr lang="en-US" sz="1400" kern="1200" dirty="0"/>
        </a:p>
      </dsp:txBody>
      <dsp:txXfrm>
        <a:off x="7640676" y="951819"/>
        <a:ext cx="2857818" cy="177441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5/11/20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9129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5/11/20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4740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5/11/20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5114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5/11/20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08814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5/11/20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9275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5/11/20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4440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5/11/20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8079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5/11/20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7291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09B482E8-6E0E-1B4F-B1FD-C69DB9E858D9}" type="datetimeFigureOut">
              <a:rPr lang="en-US" smtClean="0"/>
              <a:pPr/>
              <a:t>5/11/20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599771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5/11/20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71323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5/11/20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71195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09B482E8-6E0E-1B4F-B1FD-C69DB9E858D9}" type="datetimeFigureOut">
              <a:rPr lang="en-US" smtClean="0"/>
              <a:pPr/>
              <a:t>5/11/20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83280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5/11/20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9524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5/11/20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4677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smtClean="0"/>
              <a:pPr/>
              <a:t>5/11/20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7610643"/>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AE80-C480-4847-97E5-2072EBD3D006}"/>
              </a:ext>
            </a:extLst>
          </p:cNvPr>
          <p:cNvSpPr>
            <a:spLocks noGrp="1"/>
          </p:cNvSpPr>
          <p:nvPr>
            <p:ph type="ctrTitle"/>
          </p:nvPr>
        </p:nvSpPr>
        <p:spPr/>
        <p:txBody>
          <a:bodyPr/>
          <a:lstStyle/>
          <a:p>
            <a:r>
              <a:rPr lang="en-US" dirty="0"/>
              <a:t>Exploring the difference between own-gender bias and facial recognition.</a:t>
            </a:r>
          </a:p>
        </p:txBody>
      </p:sp>
      <p:sp>
        <p:nvSpPr>
          <p:cNvPr id="3" name="Subtitle 2">
            <a:extLst>
              <a:ext uri="{FF2B5EF4-FFF2-40B4-BE49-F238E27FC236}">
                <a16:creationId xmlns:a16="http://schemas.microsoft.com/office/drawing/2014/main" id="{FEB4FED5-855D-6B48-A63B-B64B9DE3D0BA}"/>
              </a:ext>
            </a:extLst>
          </p:cNvPr>
          <p:cNvSpPr>
            <a:spLocks noGrp="1"/>
          </p:cNvSpPr>
          <p:nvPr>
            <p:ph type="subTitle" idx="1"/>
          </p:nvPr>
        </p:nvSpPr>
        <p:spPr>
          <a:xfrm>
            <a:off x="810001" y="5280846"/>
            <a:ext cx="10572000" cy="1104187"/>
          </a:xfrm>
        </p:spPr>
        <p:txBody>
          <a:bodyPr>
            <a:normAutofit/>
          </a:bodyPr>
          <a:lstStyle/>
          <a:p>
            <a:r>
              <a:rPr lang="en-US" b="1" dirty="0"/>
              <a:t>By Freya Hughes</a:t>
            </a:r>
          </a:p>
          <a:p>
            <a:r>
              <a:rPr lang="en-US" b="1" dirty="0"/>
              <a:t>1707638</a:t>
            </a:r>
          </a:p>
        </p:txBody>
      </p:sp>
    </p:spTree>
    <p:extLst>
      <p:ext uri="{BB962C8B-B14F-4D97-AF65-F5344CB8AC3E}">
        <p14:creationId xmlns:p14="http://schemas.microsoft.com/office/powerpoint/2010/main" val="3074796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D032DB-CA55-B642-8D72-34217F974DD9}"/>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a:solidFill>
                  <a:schemeClr val="tx1"/>
                </a:solidFill>
              </a:rPr>
              <a:t>Background Research </a:t>
            </a:r>
          </a:p>
        </p:txBody>
      </p:sp>
      <p:sp>
        <p:nvSpPr>
          <p:cNvPr id="11" name="Freeform: Shape 10">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D709FE3-BD72-AA4C-A774-C1EB67F7319A}"/>
              </a:ext>
            </a:extLst>
          </p:cNvPr>
          <p:cNvSpPr txBox="1"/>
          <p:nvPr/>
        </p:nvSpPr>
        <p:spPr>
          <a:xfrm>
            <a:off x="1115732" y="2222287"/>
            <a:ext cx="9966953" cy="3636511"/>
          </a:xfrm>
          <a:prstGeom prst="rect">
            <a:avLst/>
          </a:prstGeom>
          <a:effectLst/>
        </p:spPr>
        <p:txBody>
          <a:bodyPr vert="horz" lIns="91440" tIns="45720" rIns="91440" bIns="45720" rtlCol="0" anchor="ctr">
            <a:normAutofit/>
          </a:bodyPr>
          <a:lstStyle/>
          <a:p>
            <a:pPr>
              <a:lnSpc>
                <a:spcPct val="90000"/>
              </a:lnSpc>
              <a:spcBef>
                <a:spcPct val="20000"/>
              </a:spcBef>
              <a:spcAft>
                <a:spcPts val="600"/>
              </a:spcAft>
              <a:buClr>
                <a:schemeClr val="accent1"/>
              </a:buClr>
              <a:buFont typeface="Wingdings 2" charset="2"/>
              <a:buChar char=""/>
            </a:pPr>
            <a:r>
              <a:rPr lang="en-US" sz="1700" dirty="0"/>
              <a:t>Wright and </a:t>
            </a:r>
            <a:r>
              <a:rPr lang="en-US" sz="1700" dirty="0" err="1"/>
              <a:t>Sladden</a:t>
            </a:r>
            <a:r>
              <a:rPr lang="en-US" sz="1700" dirty="0"/>
              <a:t> (2003) ‘An own-gender bias and the importance of hair recognition’. </a:t>
            </a:r>
          </a:p>
          <a:p>
            <a:pPr>
              <a:lnSpc>
                <a:spcPct val="90000"/>
              </a:lnSpc>
              <a:spcBef>
                <a:spcPct val="20000"/>
              </a:spcBef>
              <a:spcAft>
                <a:spcPts val="600"/>
              </a:spcAft>
              <a:buClr>
                <a:schemeClr val="accent1"/>
              </a:buClr>
              <a:buFont typeface="Wingdings 2" charset="2"/>
              <a:buChar char=""/>
            </a:pPr>
            <a:endParaRPr lang="en-US" sz="1700" dirty="0"/>
          </a:p>
          <a:p>
            <a:pPr>
              <a:lnSpc>
                <a:spcPct val="90000"/>
              </a:lnSpc>
              <a:spcBef>
                <a:spcPct val="20000"/>
              </a:spcBef>
              <a:spcAft>
                <a:spcPts val="600"/>
              </a:spcAft>
              <a:buClr>
                <a:schemeClr val="accent1"/>
              </a:buClr>
              <a:buFont typeface="Wingdings 2" charset="2"/>
              <a:buChar char=""/>
            </a:pPr>
            <a:r>
              <a:rPr lang="en-US" sz="1700" dirty="0" err="1"/>
              <a:t>Wun</a:t>
            </a:r>
            <a:r>
              <a:rPr lang="en-US" sz="1700" dirty="0"/>
              <a:t> Man and Hills (2016) Bournemouth University ‘ Eye tracking the own-gender bias in face recognition: Other gender faces are viewed differently compared to own-gender faces’</a:t>
            </a:r>
          </a:p>
          <a:p>
            <a:pPr>
              <a:lnSpc>
                <a:spcPct val="90000"/>
              </a:lnSpc>
              <a:spcBef>
                <a:spcPct val="20000"/>
              </a:spcBef>
              <a:spcAft>
                <a:spcPts val="600"/>
              </a:spcAft>
              <a:buClr>
                <a:schemeClr val="accent1"/>
              </a:buClr>
              <a:buFont typeface="Wingdings 2" charset="2"/>
              <a:buChar char=""/>
            </a:pPr>
            <a:endParaRPr lang="en-US" sz="1700" dirty="0"/>
          </a:p>
          <a:p>
            <a:pPr>
              <a:lnSpc>
                <a:spcPct val="90000"/>
              </a:lnSpc>
              <a:spcBef>
                <a:spcPct val="20000"/>
              </a:spcBef>
              <a:spcAft>
                <a:spcPts val="600"/>
              </a:spcAft>
              <a:buClr>
                <a:schemeClr val="accent1"/>
              </a:buClr>
              <a:buFont typeface="Wingdings 2" charset="2"/>
              <a:buChar char=""/>
            </a:pPr>
            <a:r>
              <a:rPr lang="en-US" sz="1700" dirty="0"/>
              <a:t>Hills, </a:t>
            </a:r>
            <a:r>
              <a:rPr lang="en-US" sz="1700" dirty="0" err="1"/>
              <a:t>Pake</a:t>
            </a:r>
            <a:r>
              <a:rPr lang="en-US" sz="1700" dirty="0"/>
              <a:t>, Dempsey and Lewis (2018) Cardiff University ‘ Exploring the contribution to motivation and experience in the postpubescent own-gender bias in face recognition’ </a:t>
            </a:r>
          </a:p>
          <a:p>
            <a:pPr>
              <a:lnSpc>
                <a:spcPct val="90000"/>
              </a:lnSpc>
              <a:spcBef>
                <a:spcPct val="20000"/>
              </a:spcBef>
              <a:spcAft>
                <a:spcPts val="600"/>
              </a:spcAft>
              <a:buClr>
                <a:schemeClr val="accent1"/>
              </a:buClr>
              <a:buFont typeface="Wingdings 2" charset="2"/>
              <a:buChar char=""/>
            </a:pPr>
            <a:endParaRPr lang="en-US" sz="1700" dirty="0"/>
          </a:p>
          <a:p>
            <a:pPr>
              <a:lnSpc>
                <a:spcPct val="90000"/>
              </a:lnSpc>
              <a:spcBef>
                <a:spcPct val="20000"/>
              </a:spcBef>
              <a:spcAft>
                <a:spcPts val="600"/>
              </a:spcAft>
              <a:buClr>
                <a:schemeClr val="accent1"/>
              </a:buClr>
              <a:buFont typeface="Wingdings 2" charset="2"/>
              <a:buChar char=""/>
            </a:pPr>
            <a:r>
              <a:rPr lang="en-US" sz="1700" dirty="0" err="1"/>
              <a:t>Rehnmen</a:t>
            </a:r>
            <a:r>
              <a:rPr lang="en-US" sz="1700" dirty="0"/>
              <a:t> and </a:t>
            </a:r>
            <a:r>
              <a:rPr lang="en-US" sz="1700" dirty="0" err="1"/>
              <a:t>Hertlitz</a:t>
            </a:r>
            <a:r>
              <a:rPr lang="en-US" sz="1700" dirty="0"/>
              <a:t> (2006) ‘Higher face recognition ability in girls: </a:t>
            </a:r>
            <a:r>
              <a:rPr lang="en-US" sz="1700" dirty="0" err="1"/>
              <a:t>magnitfied</a:t>
            </a:r>
            <a:r>
              <a:rPr lang="en-US" sz="1700" dirty="0"/>
              <a:t> by own-sex and own – ethnicity </a:t>
            </a:r>
            <a:r>
              <a:rPr lang="en-US" sz="1700" dirty="0" err="1"/>
              <a:t>bias’</a:t>
            </a:r>
            <a:r>
              <a:rPr lang="en-US" sz="1700" dirty="0"/>
              <a:t> </a:t>
            </a:r>
          </a:p>
          <a:p>
            <a:pPr>
              <a:lnSpc>
                <a:spcPct val="90000"/>
              </a:lnSpc>
              <a:spcBef>
                <a:spcPct val="20000"/>
              </a:spcBef>
              <a:spcAft>
                <a:spcPts val="600"/>
              </a:spcAft>
              <a:buClr>
                <a:schemeClr val="accent1"/>
              </a:buClr>
              <a:buFont typeface="Wingdings 2" charset="2"/>
              <a:buChar char=""/>
            </a:pPr>
            <a:endParaRPr lang="en-US" sz="1700" dirty="0"/>
          </a:p>
          <a:p>
            <a:pPr>
              <a:lnSpc>
                <a:spcPct val="90000"/>
              </a:lnSpc>
              <a:spcBef>
                <a:spcPct val="20000"/>
              </a:spcBef>
              <a:spcAft>
                <a:spcPts val="600"/>
              </a:spcAft>
              <a:buClr>
                <a:schemeClr val="accent1"/>
              </a:buClr>
              <a:buFont typeface="Wingdings 2" charset="2"/>
              <a:buChar char=""/>
            </a:pPr>
            <a:endParaRPr lang="en-US" sz="1700" dirty="0"/>
          </a:p>
        </p:txBody>
      </p:sp>
    </p:spTree>
    <p:extLst>
      <p:ext uri="{BB962C8B-B14F-4D97-AF65-F5344CB8AC3E}">
        <p14:creationId xmlns:p14="http://schemas.microsoft.com/office/powerpoint/2010/main" val="285748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3D794-090D-954E-8B2B-313FFFBC718D}"/>
              </a:ext>
            </a:extLst>
          </p:cNvPr>
          <p:cNvSpPr>
            <a:spLocks noGrp="1"/>
          </p:cNvSpPr>
          <p:nvPr>
            <p:ph type="title"/>
          </p:nvPr>
        </p:nvSpPr>
        <p:spPr>
          <a:xfrm>
            <a:off x="810000" y="447188"/>
            <a:ext cx="10571998" cy="970450"/>
          </a:xfrm>
        </p:spPr>
        <p:txBody>
          <a:bodyPr vert="horz" lIns="91440" tIns="45720" rIns="91440" bIns="45720" rtlCol="0" anchor="b">
            <a:normAutofit/>
          </a:bodyPr>
          <a:lstStyle/>
          <a:p>
            <a:r>
              <a:rPr lang="en-US" dirty="0"/>
              <a:t>Hypothesis</a:t>
            </a:r>
          </a:p>
        </p:txBody>
      </p:sp>
      <p:graphicFrame>
        <p:nvGraphicFramePr>
          <p:cNvPr id="6" name="TextBox 3">
            <a:extLst>
              <a:ext uri="{FF2B5EF4-FFF2-40B4-BE49-F238E27FC236}">
                <a16:creationId xmlns:a16="http://schemas.microsoft.com/office/drawing/2014/main" id="{948C3634-41B6-45E7-92E1-188A52836D2E}"/>
              </a:ext>
            </a:extLst>
          </p:cNvPr>
          <p:cNvGraphicFramePr/>
          <p:nvPr>
            <p:extLst>
              <p:ext uri="{D42A27DB-BD31-4B8C-83A1-F6EECF244321}">
                <p14:modId xmlns:p14="http://schemas.microsoft.com/office/powerpoint/2010/main" val="1796501781"/>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5300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5CD3B-8F2B-F64D-8CC3-F4CB076425DA}"/>
              </a:ext>
            </a:extLst>
          </p:cNvPr>
          <p:cNvSpPr>
            <a:spLocks noGrp="1"/>
          </p:cNvSpPr>
          <p:nvPr>
            <p:ph type="title"/>
          </p:nvPr>
        </p:nvSpPr>
        <p:spPr/>
        <p:txBody>
          <a:bodyPr/>
          <a:lstStyle/>
          <a:p>
            <a:r>
              <a:rPr lang="en-US" dirty="0"/>
              <a:t>Method</a:t>
            </a:r>
          </a:p>
        </p:txBody>
      </p:sp>
      <p:sp>
        <p:nvSpPr>
          <p:cNvPr id="4" name="TextBox 3">
            <a:extLst>
              <a:ext uri="{FF2B5EF4-FFF2-40B4-BE49-F238E27FC236}">
                <a16:creationId xmlns:a16="http://schemas.microsoft.com/office/drawing/2014/main" id="{A9B05572-D14D-8043-BF86-46DA91E7A87D}"/>
              </a:ext>
            </a:extLst>
          </p:cNvPr>
          <p:cNvSpPr txBox="1"/>
          <p:nvPr/>
        </p:nvSpPr>
        <p:spPr>
          <a:xfrm>
            <a:off x="670033" y="2326738"/>
            <a:ext cx="6321973" cy="1200329"/>
          </a:xfrm>
          <a:prstGeom prst="rect">
            <a:avLst/>
          </a:prstGeom>
          <a:noFill/>
        </p:spPr>
        <p:txBody>
          <a:bodyPr wrap="square" rtlCol="0">
            <a:spAutoFit/>
          </a:bodyPr>
          <a:lstStyle/>
          <a:p>
            <a:r>
              <a:rPr lang="en-US" b="1" i="1" u="sng" dirty="0"/>
              <a:t>Participants:</a:t>
            </a:r>
          </a:p>
          <a:p>
            <a:r>
              <a:rPr lang="en-US" dirty="0"/>
              <a:t>40 recruited through EMS, with 39 participants data being used for analysis, 30 females and 9 males. </a:t>
            </a:r>
            <a:r>
              <a:rPr lang="en-GB" dirty="0"/>
              <a:t>The ages ranged from 19 to 57 (M=30.38)(SD=10.64).</a:t>
            </a:r>
            <a:r>
              <a:rPr lang="en-US" dirty="0"/>
              <a:t> </a:t>
            </a:r>
          </a:p>
        </p:txBody>
      </p:sp>
      <p:sp>
        <p:nvSpPr>
          <p:cNvPr id="5" name="TextBox 4">
            <a:extLst>
              <a:ext uri="{FF2B5EF4-FFF2-40B4-BE49-F238E27FC236}">
                <a16:creationId xmlns:a16="http://schemas.microsoft.com/office/drawing/2014/main" id="{B5B6B959-3B8A-9B4E-B55A-A58F4A69A555}"/>
              </a:ext>
            </a:extLst>
          </p:cNvPr>
          <p:cNvSpPr txBox="1"/>
          <p:nvPr/>
        </p:nvSpPr>
        <p:spPr>
          <a:xfrm>
            <a:off x="670033" y="3990102"/>
            <a:ext cx="5454869" cy="1200329"/>
          </a:xfrm>
          <a:prstGeom prst="rect">
            <a:avLst/>
          </a:prstGeom>
          <a:noFill/>
        </p:spPr>
        <p:txBody>
          <a:bodyPr wrap="square" rtlCol="0">
            <a:spAutoFit/>
          </a:bodyPr>
          <a:lstStyle/>
          <a:p>
            <a:r>
              <a:rPr lang="en-US" b="1" i="1" u="sng" dirty="0"/>
              <a:t>Design:</a:t>
            </a:r>
          </a:p>
          <a:p>
            <a:r>
              <a:rPr lang="en-US" dirty="0"/>
              <a:t>2x2 ANOVA quantitative performed through </a:t>
            </a:r>
            <a:r>
              <a:rPr lang="en-US" dirty="0" err="1"/>
              <a:t>Superlabs</a:t>
            </a:r>
            <a:r>
              <a:rPr lang="en-US" dirty="0"/>
              <a:t>. Demographic was collected before the start of the study (gender and age). </a:t>
            </a:r>
          </a:p>
        </p:txBody>
      </p:sp>
      <p:sp>
        <p:nvSpPr>
          <p:cNvPr id="6" name="TextBox 5">
            <a:extLst>
              <a:ext uri="{FF2B5EF4-FFF2-40B4-BE49-F238E27FC236}">
                <a16:creationId xmlns:a16="http://schemas.microsoft.com/office/drawing/2014/main" id="{FEE801EA-CF1F-FC48-9098-B1AE25592268}"/>
              </a:ext>
            </a:extLst>
          </p:cNvPr>
          <p:cNvSpPr txBox="1"/>
          <p:nvPr/>
        </p:nvSpPr>
        <p:spPr>
          <a:xfrm>
            <a:off x="7165427" y="1964353"/>
            <a:ext cx="4020207" cy="1754326"/>
          </a:xfrm>
          <a:prstGeom prst="rect">
            <a:avLst/>
          </a:prstGeom>
          <a:noFill/>
        </p:spPr>
        <p:txBody>
          <a:bodyPr wrap="square" rtlCol="0">
            <a:spAutoFit/>
          </a:bodyPr>
          <a:lstStyle/>
          <a:p>
            <a:r>
              <a:rPr lang="en-US" b="1" i="1" u="sng" dirty="0"/>
              <a:t>Materials:</a:t>
            </a:r>
          </a:p>
          <a:p>
            <a:r>
              <a:rPr lang="en-US" dirty="0"/>
              <a:t>12 faces used as a familiar faces within section one, then 12 faces were shown in section two with a mixture of six familiar faces and six new ‘unfamiliar faces’</a:t>
            </a:r>
          </a:p>
        </p:txBody>
      </p:sp>
      <p:sp>
        <p:nvSpPr>
          <p:cNvPr id="7" name="TextBox 6">
            <a:extLst>
              <a:ext uri="{FF2B5EF4-FFF2-40B4-BE49-F238E27FC236}">
                <a16:creationId xmlns:a16="http://schemas.microsoft.com/office/drawing/2014/main" id="{838F36AB-EAE1-E542-B844-7394F2616B9A}"/>
              </a:ext>
            </a:extLst>
          </p:cNvPr>
          <p:cNvSpPr txBox="1"/>
          <p:nvPr/>
        </p:nvSpPr>
        <p:spPr>
          <a:xfrm>
            <a:off x="5990897" y="3718679"/>
            <a:ext cx="5754413" cy="2862322"/>
          </a:xfrm>
          <a:prstGeom prst="rect">
            <a:avLst/>
          </a:prstGeom>
          <a:noFill/>
        </p:spPr>
        <p:txBody>
          <a:bodyPr wrap="square" rtlCol="0">
            <a:spAutoFit/>
          </a:bodyPr>
          <a:lstStyle/>
          <a:p>
            <a:r>
              <a:rPr lang="en-US" b="1" i="1" u="sng" dirty="0"/>
              <a:t>Procedure:</a:t>
            </a:r>
          </a:p>
          <a:p>
            <a:r>
              <a:rPr lang="en-US" i="1" dirty="0"/>
              <a:t>Pilot study: </a:t>
            </a:r>
            <a:r>
              <a:rPr lang="en-US" dirty="0"/>
              <a:t>three students took part before the study was to appear live on EMS and provided positive feedback.</a:t>
            </a:r>
          </a:p>
          <a:p>
            <a:r>
              <a:rPr lang="en-US" i="1" dirty="0"/>
              <a:t>Ethical considerations: </a:t>
            </a:r>
            <a:r>
              <a:rPr lang="en-US" dirty="0"/>
              <a:t>Originally was to look at own-gender bias and sexuality, however the ethics panel requested more detail on why sexuality should be looked at, which after long consideration the researcher decided against sexuality due to a strict time schedule.</a:t>
            </a:r>
          </a:p>
        </p:txBody>
      </p:sp>
    </p:spTree>
    <p:extLst>
      <p:ext uri="{BB962C8B-B14F-4D97-AF65-F5344CB8AC3E}">
        <p14:creationId xmlns:p14="http://schemas.microsoft.com/office/powerpoint/2010/main" val="1215080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103CAC7-1CB2-8A44-94C3-0C0AFAA277B4}"/>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dirty="0"/>
              <a:t>Method</a:t>
            </a:r>
          </a:p>
        </p:txBody>
      </p:sp>
      <p:sp>
        <p:nvSpPr>
          <p:cNvPr id="4" name="TextBox 3">
            <a:extLst>
              <a:ext uri="{FF2B5EF4-FFF2-40B4-BE49-F238E27FC236}">
                <a16:creationId xmlns:a16="http://schemas.microsoft.com/office/drawing/2014/main" id="{CF60EBCD-7DB6-344B-A6C6-BC2F26654738}"/>
              </a:ext>
            </a:extLst>
          </p:cNvPr>
          <p:cNvSpPr txBox="1"/>
          <p:nvPr/>
        </p:nvSpPr>
        <p:spPr>
          <a:xfrm>
            <a:off x="6008068" y="978993"/>
            <a:ext cx="5365218" cy="4900014"/>
          </a:xfrm>
          <a:prstGeom prst="rect">
            <a:avLst/>
          </a:prstGeom>
          <a:effectLst/>
        </p:spPr>
        <p:txBody>
          <a:bodyPr vert="horz" lIns="91440" tIns="45720" rIns="91440" bIns="45720" rtlCol="0" anchor="ctr">
            <a:normAutofit/>
          </a:bodyPr>
          <a:lstStyle/>
          <a:p>
            <a:pPr>
              <a:lnSpc>
                <a:spcPct val="90000"/>
              </a:lnSpc>
              <a:spcBef>
                <a:spcPct val="20000"/>
              </a:spcBef>
              <a:spcAft>
                <a:spcPts val="600"/>
              </a:spcAft>
              <a:buClr>
                <a:schemeClr val="accent1"/>
              </a:buClr>
              <a:buFont typeface="Wingdings 2" charset="2"/>
              <a:buChar char=""/>
            </a:pPr>
            <a:r>
              <a:rPr lang="en-US" sz="1300" b="1" i="1" u="sng"/>
              <a:t>Study procedure:</a:t>
            </a:r>
          </a:p>
          <a:p>
            <a:pPr marL="285750" indent="-285750">
              <a:lnSpc>
                <a:spcPct val="90000"/>
              </a:lnSpc>
              <a:spcBef>
                <a:spcPct val="20000"/>
              </a:spcBef>
              <a:spcAft>
                <a:spcPts val="600"/>
              </a:spcAft>
              <a:buClr>
                <a:schemeClr val="accent1"/>
              </a:buClr>
              <a:buFont typeface="Wingdings 2" charset="2"/>
              <a:buChar char=""/>
            </a:pPr>
            <a:r>
              <a:rPr lang="en-US" sz="1300"/>
              <a:t>Firstly, the participant was called to the lab by their unique identity code and taken to their selected lab. They were then asked to read and sign an ethics form.</a:t>
            </a:r>
          </a:p>
          <a:p>
            <a:pPr marL="285750" indent="-285750">
              <a:lnSpc>
                <a:spcPct val="90000"/>
              </a:lnSpc>
              <a:spcBef>
                <a:spcPct val="20000"/>
              </a:spcBef>
              <a:spcAft>
                <a:spcPts val="600"/>
              </a:spcAft>
              <a:buClr>
                <a:schemeClr val="accent1"/>
              </a:buClr>
              <a:buFont typeface="Wingdings 2" charset="2"/>
              <a:buChar char=""/>
            </a:pPr>
            <a:r>
              <a:rPr lang="en-US" sz="1300"/>
              <a:t> </a:t>
            </a:r>
          </a:p>
          <a:p>
            <a:pPr marL="285750" indent="-285750">
              <a:lnSpc>
                <a:spcPct val="90000"/>
              </a:lnSpc>
              <a:spcBef>
                <a:spcPct val="20000"/>
              </a:spcBef>
              <a:spcAft>
                <a:spcPts val="600"/>
              </a:spcAft>
              <a:buClr>
                <a:schemeClr val="accent1"/>
              </a:buClr>
              <a:buFont typeface="Wingdings 2" charset="2"/>
              <a:buChar char=""/>
            </a:pPr>
            <a:r>
              <a:rPr lang="en-US" sz="1300"/>
              <a:t>Once signed, the study would begin by the participant providing demographic data (age and gender). The computer monitor showed the instructions on what would be occurring on the screen and the participant should follow these instructions for section one.</a:t>
            </a:r>
          </a:p>
          <a:p>
            <a:pPr marL="285750" indent="-285750">
              <a:lnSpc>
                <a:spcPct val="90000"/>
              </a:lnSpc>
              <a:spcBef>
                <a:spcPct val="20000"/>
              </a:spcBef>
              <a:spcAft>
                <a:spcPts val="600"/>
              </a:spcAft>
              <a:buClr>
                <a:schemeClr val="accent1"/>
              </a:buClr>
              <a:buFont typeface="Wingdings 2" charset="2"/>
              <a:buChar char=""/>
            </a:pPr>
            <a:r>
              <a:rPr lang="en-US" sz="1300"/>
              <a:t> </a:t>
            </a:r>
          </a:p>
          <a:p>
            <a:pPr marL="285750" indent="-285750">
              <a:lnSpc>
                <a:spcPct val="90000"/>
              </a:lnSpc>
              <a:spcBef>
                <a:spcPct val="20000"/>
              </a:spcBef>
              <a:spcAft>
                <a:spcPts val="600"/>
              </a:spcAft>
              <a:buClr>
                <a:schemeClr val="accent1"/>
              </a:buClr>
              <a:buFont typeface="Wingdings 2" charset="2"/>
              <a:buChar char=""/>
            </a:pPr>
            <a:r>
              <a:rPr lang="en-US" sz="1300"/>
              <a:t>Where 12 faces were shown on the screen, these faces were then considered the ‘familiar’ faces in regards to section two. Once all 12 faces appeared, instructions for section two appeared. Where participants were asked to press key A (Familiar) or L (Unfamiliar) if they had seen the face before. All faces within section two had been inverted. </a:t>
            </a:r>
          </a:p>
          <a:p>
            <a:pPr marL="285750" indent="-285750">
              <a:lnSpc>
                <a:spcPct val="90000"/>
              </a:lnSpc>
              <a:spcBef>
                <a:spcPct val="20000"/>
              </a:spcBef>
              <a:spcAft>
                <a:spcPts val="600"/>
              </a:spcAft>
              <a:buClr>
                <a:schemeClr val="accent1"/>
              </a:buClr>
              <a:buFont typeface="Wingdings 2" charset="2"/>
              <a:buChar char=""/>
            </a:pPr>
            <a:endParaRPr lang="en-US" sz="1300"/>
          </a:p>
          <a:p>
            <a:pPr marL="285750" indent="-285750">
              <a:lnSpc>
                <a:spcPct val="90000"/>
              </a:lnSpc>
              <a:spcBef>
                <a:spcPct val="20000"/>
              </a:spcBef>
              <a:spcAft>
                <a:spcPts val="600"/>
              </a:spcAft>
              <a:buClr>
                <a:schemeClr val="accent1"/>
              </a:buClr>
              <a:buFont typeface="Wingdings 2" charset="2"/>
              <a:buChar char=""/>
            </a:pPr>
            <a:r>
              <a:rPr lang="en-US" sz="1300"/>
              <a:t>Once all faces had appeared on the screen and an answer had been provided, participants were thanked and provided a debrief form from the researcher.</a:t>
            </a:r>
          </a:p>
        </p:txBody>
      </p:sp>
    </p:spTree>
    <p:extLst>
      <p:ext uri="{BB962C8B-B14F-4D97-AF65-F5344CB8AC3E}">
        <p14:creationId xmlns:p14="http://schemas.microsoft.com/office/powerpoint/2010/main" val="3311410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19A00-2E12-5042-94C4-708F6541D0D2}"/>
              </a:ext>
            </a:extLst>
          </p:cNvPr>
          <p:cNvSpPr>
            <a:spLocks noGrp="1"/>
          </p:cNvSpPr>
          <p:nvPr>
            <p:ph type="title"/>
          </p:nvPr>
        </p:nvSpPr>
        <p:spPr/>
        <p:txBody>
          <a:bodyPr/>
          <a:lstStyle/>
          <a:p>
            <a:r>
              <a:rPr lang="en-US" dirty="0"/>
              <a:t>Results </a:t>
            </a:r>
          </a:p>
        </p:txBody>
      </p:sp>
      <p:sp>
        <p:nvSpPr>
          <p:cNvPr id="5" name="TextBox 4">
            <a:extLst>
              <a:ext uri="{FF2B5EF4-FFF2-40B4-BE49-F238E27FC236}">
                <a16:creationId xmlns:a16="http://schemas.microsoft.com/office/drawing/2014/main" id="{04771774-3E6C-9D48-86E8-678AB7CFB8D6}"/>
              </a:ext>
            </a:extLst>
          </p:cNvPr>
          <p:cNvSpPr txBox="1"/>
          <p:nvPr/>
        </p:nvSpPr>
        <p:spPr>
          <a:xfrm>
            <a:off x="810000" y="2900855"/>
            <a:ext cx="10571998" cy="2862322"/>
          </a:xfrm>
          <a:prstGeom prst="rect">
            <a:avLst/>
          </a:prstGeom>
          <a:noFill/>
        </p:spPr>
        <p:txBody>
          <a:bodyPr wrap="square" rtlCol="0">
            <a:spAutoFit/>
          </a:bodyPr>
          <a:lstStyle/>
          <a:p>
            <a:r>
              <a:rPr lang="en-US" i="1" u="sng" dirty="0"/>
              <a:t>One sample t test: </a:t>
            </a:r>
            <a:r>
              <a:rPr lang="en-GB" dirty="0"/>
              <a:t>The males and females who took part in the study shown that there was a significant difference when identifying the inverted faces of their own gender (M= 4.23, SD = 0.78</a:t>
            </a:r>
            <a:r>
              <a:rPr lang="en-GB" i="1" dirty="0"/>
              <a:t>), t</a:t>
            </a:r>
            <a:r>
              <a:rPr lang="en-GB" dirty="0"/>
              <a:t>(.38) = 9.90, </a:t>
            </a:r>
            <a:r>
              <a:rPr lang="en-GB" i="1" dirty="0"/>
              <a:t>p</a:t>
            </a:r>
            <a:r>
              <a:rPr lang="en-GB" dirty="0"/>
              <a:t>= .00</a:t>
            </a:r>
            <a:endParaRPr lang="en-US" dirty="0"/>
          </a:p>
          <a:p>
            <a:endParaRPr lang="en-US" dirty="0"/>
          </a:p>
          <a:p>
            <a:r>
              <a:rPr lang="en-US" i="1" u="sng" dirty="0"/>
              <a:t>Paired sample t test: </a:t>
            </a:r>
            <a:r>
              <a:rPr lang="en-GB" dirty="0"/>
              <a:t>There was a significant difference recalled from the results show: </a:t>
            </a:r>
            <a:r>
              <a:rPr lang="en-GB" i="1" dirty="0"/>
              <a:t>t</a:t>
            </a:r>
            <a:r>
              <a:rPr lang="en-GB" dirty="0"/>
              <a:t>(38)=9.89,</a:t>
            </a:r>
            <a:r>
              <a:rPr lang="en-GB" i="1" dirty="0"/>
              <a:t>p</a:t>
            </a:r>
            <a:r>
              <a:rPr lang="en-GB" dirty="0"/>
              <a:t>=.00</a:t>
            </a:r>
            <a:endParaRPr lang="en-US" dirty="0"/>
          </a:p>
          <a:p>
            <a:endParaRPr lang="en-US" i="1" u="sng" dirty="0"/>
          </a:p>
          <a:p>
            <a:r>
              <a:rPr lang="en-US" i="1" u="sng" dirty="0"/>
              <a:t>Main independent samples t test:</a:t>
            </a:r>
            <a:r>
              <a:rPr lang="en-GB" i="1" u="sng" dirty="0"/>
              <a:t> </a:t>
            </a:r>
            <a:r>
              <a:rPr lang="en-GB" dirty="0"/>
              <a:t>there was no significant difference between the rate at which males and females recognised their own gender of inverted faces</a:t>
            </a:r>
            <a:r>
              <a:rPr lang="en-GB" i="1" dirty="0"/>
              <a:t>, t</a:t>
            </a:r>
            <a:r>
              <a:rPr lang="en-GB" dirty="0"/>
              <a:t>(37)=-1.99, </a:t>
            </a:r>
            <a:r>
              <a:rPr lang="en-GB" i="1" dirty="0"/>
              <a:t>p</a:t>
            </a:r>
            <a:r>
              <a:rPr lang="en-GB" dirty="0"/>
              <a:t>=.843.</a:t>
            </a:r>
            <a:endParaRPr lang="en-US" dirty="0"/>
          </a:p>
          <a:p>
            <a:endParaRPr lang="en-US" dirty="0"/>
          </a:p>
        </p:txBody>
      </p:sp>
    </p:spTree>
    <p:extLst>
      <p:ext uri="{BB962C8B-B14F-4D97-AF65-F5344CB8AC3E}">
        <p14:creationId xmlns:p14="http://schemas.microsoft.com/office/powerpoint/2010/main" val="485228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B3AD71-C14B-1140-A0A5-24C10C2CCC50}"/>
              </a:ext>
            </a:extLst>
          </p:cNvPr>
          <p:cNvSpPr>
            <a:spLocks noGrp="1"/>
          </p:cNvSpPr>
          <p:nvPr>
            <p:ph type="title"/>
          </p:nvPr>
        </p:nvSpPr>
        <p:spPr>
          <a:xfrm>
            <a:off x="634164" y="1500107"/>
            <a:ext cx="3211392" cy="2197260"/>
          </a:xfrm>
        </p:spPr>
        <p:txBody>
          <a:bodyPr vert="horz" lIns="91440" tIns="45720" rIns="91440" bIns="45720" rtlCol="0" anchor="b">
            <a:noAutofit/>
          </a:bodyPr>
          <a:lstStyle/>
          <a:p>
            <a:r>
              <a:rPr lang="en-US" sz="2800" dirty="0"/>
              <a:t>Overview of the three different variables and their mean. </a:t>
            </a:r>
          </a:p>
        </p:txBody>
      </p:sp>
      <p:sp>
        <p:nvSpPr>
          <p:cNvPr id="17" name="Freeform: Shape 10">
            <a:extLst>
              <a:ext uri="{FF2B5EF4-FFF2-40B4-BE49-F238E27FC236}">
                <a16:creationId xmlns:a16="http://schemas.microsoft.com/office/drawing/2014/main" id="{9674F1F8-962D-4FF5-B378-D9D2FFDFD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896681"/>
            <a:ext cx="12188952" cy="1961319"/>
          </a:xfrm>
          <a:custGeom>
            <a:avLst/>
            <a:gdLst>
              <a:gd name="connsiteX0" fmla="*/ 0 w 12188952"/>
              <a:gd name="connsiteY0" fmla="*/ 0 h 1961319"/>
              <a:gd name="connsiteX1" fmla="*/ 1996017 w 12188952"/>
              <a:gd name="connsiteY1" fmla="*/ 0 h 1961319"/>
              <a:gd name="connsiteX2" fmla="*/ 2377017 w 12188952"/>
              <a:gd name="connsiteY2" fmla="*/ 263783 h 1961319"/>
              <a:gd name="connsiteX3" fmla="*/ 2385484 w 12188952"/>
              <a:gd name="connsiteY3" fmla="*/ 266713 h 1961319"/>
              <a:gd name="connsiteX4" fmla="*/ 2398184 w 12188952"/>
              <a:gd name="connsiteY4" fmla="*/ 271110 h 1961319"/>
              <a:gd name="connsiteX5" fmla="*/ 2410883 w 12188952"/>
              <a:gd name="connsiteY5" fmla="*/ 275506 h 1961319"/>
              <a:gd name="connsiteX6" fmla="*/ 2421467 w 12188952"/>
              <a:gd name="connsiteY6" fmla="*/ 275506 h 1961319"/>
              <a:gd name="connsiteX7" fmla="*/ 2434167 w 12188952"/>
              <a:gd name="connsiteY7" fmla="*/ 275506 h 1961319"/>
              <a:gd name="connsiteX8" fmla="*/ 2444750 w 12188952"/>
              <a:gd name="connsiteY8" fmla="*/ 271110 h 1961319"/>
              <a:gd name="connsiteX9" fmla="*/ 2457450 w 12188952"/>
              <a:gd name="connsiteY9" fmla="*/ 266713 h 1961319"/>
              <a:gd name="connsiteX10" fmla="*/ 2465917 w 12188952"/>
              <a:gd name="connsiteY10" fmla="*/ 263783 h 1961319"/>
              <a:gd name="connsiteX11" fmla="*/ 2846917 w 12188952"/>
              <a:gd name="connsiteY11" fmla="*/ 0 h 1961319"/>
              <a:gd name="connsiteX12" fmla="*/ 12188952 w 12188952"/>
              <a:gd name="connsiteY12" fmla="*/ 0 h 1961319"/>
              <a:gd name="connsiteX13" fmla="*/ 12188952 w 12188952"/>
              <a:gd name="connsiteY13" fmla="*/ 1264506 h 1961319"/>
              <a:gd name="connsiteX14" fmla="*/ 12188952 w 12188952"/>
              <a:gd name="connsiteY14" fmla="*/ 1917775 h 1961319"/>
              <a:gd name="connsiteX15" fmla="*/ 12188952 w 12188952"/>
              <a:gd name="connsiteY15" fmla="*/ 1961319 h 1961319"/>
              <a:gd name="connsiteX16" fmla="*/ 0 w 12188952"/>
              <a:gd name="connsiteY16" fmla="*/ 1961319 h 1961319"/>
              <a:gd name="connsiteX17" fmla="*/ 0 w 12188952"/>
              <a:gd name="connsiteY17" fmla="*/ 1917775 h 1961319"/>
              <a:gd name="connsiteX18" fmla="*/ 0 w 12188952"/>
              <a:gd name="connsiteY18" fmla="*/ 1264506 h 196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88952" h="1961319">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88952" y="0"/>
                </a:lnTo>
                <a:lnTo>
                  <a:pt x="12188952" y="1264506"/>
                </a:lnTo>
                <a:lnTo>
                  <a:pt x="12188952" y="1917775"/>
                </a:lnTo>
                <a:lnTo>
                  <a:pt x="12188952" y="1961319"/>
                </a:lnTo>
                <a:lnTo>
                  <a:pt x="0" y="1961319"/>
                </a:lnTo>
                <a:lnTo>
                  <a:pt x="0" y="1917775"/>
                </a:lnTo>
                <a:lnTo>
                  <a:pt x="0" y="1264506"/>
                </a:lnTo>
                <a:close/>
              </a:path>
            </a:pathLst>
          </a:custGeom>
          <a:solidFill>
            <a:srgbClr val="21212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2">
            <a:extLst>
              <a:ext uri="{FF2B5EF4-FFF2-40B4-BE49-F238E27FC236}">
                <a16:creationId xmlns:a16="http://schemas.microsoft.com/office/drawing/2014/main" id="{C701CDB4-05E2-481A-9165-2455B6FE2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658"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93C43E0F-EC0A-4928-BA40-42313C099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0386" y="958640"/>
            <a:ext cx="6258150" cy="4945244"/>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hart 3">
            <a:extLst>
              <a:ext uri="{FF2B5EF4-FFF2-40B4-BE49-F238E27FC236}">
                <a16:creationId xmlns:a16="http://schemas.microsoft.com/office/drawing/2014/main" id="{9172091B-9A36-9B4A-903B-65C3E79A7575}"/>
              </a:ext>
            </a:extLst>
          </p:cNvPr>
          <p:cNvGraphicFramePr/>
          <p:nvPr>
            <p:extLst>
              <p:ext uri="{D42A27DB-BD31-4B8C-83A1-F6EECF244321}">
                <p14:modId xmlns:p14="http://schemas.microsoft.com/office/powerpoint/2010/main" val="3929310289"/>
              </p:ext>
            </p:extLst>
          </p:nvPr>
        </p:nvGraphicFramePr>
        <p:xfrm>
          <a:off x="5612118" y="1251276"/>
          <a:ext cx="5630441" cy="432573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64734213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E3016-9846-E84E-A3B6-6CFBED935EFC}"/>
              </a:ext>
            </a:extLst>
          </p:cNvPr>
          <p:cNvSpPr>
            <a:spLocks noGrp="1"/>
          </p:cNvSpPr>
          <p:nvPr>
            <p:ph type="title"/>
          </p:nvPr>
        </p:nvSpPr>
        <p:spPr/>
        <p:txBody>
          <a:bodyPr/>
          <a:lstStyle/>
          <a:p>
            <a:r>
              <a:rPr lang="en-US" dirty="0"/>
              <a:t>Discussion </a:t>
            </a:r>
          </a:p>
        </p:txBody>
      </p:sp>
      <p:sp>
        <p:nvSpPr>
          <p:cNvPr id="4" name="TextBox 3">
            <a:extLst>
              <a:ext uri="{FF2B5EF4-FFF2-40B4-BE49-F238E27FC236}">
                <a16:creationId xmlns:a16="http://schemas.microsoft.com/office/drawing/2014/main" id="{AE8A3CE1-4062-2F4F-A16F-F56E10B9EFDF}"/>
              </a:ext>
            </a:extLst>
          </p:cNvPr>
          <p:cNvSpPr txBox="1"/>
          <p:nvPr/>
        </p:nvSpPr>
        <p:spPr>
          <a:xfrm>
            <a:off x="809999" y="2207172"/>
            <a:ext cx="10966841" cy="4801314"/>
          </a:xfrm>
          <a:prstGeom prst="rect">
            <a:avLst/>
          </a:prstGeom>
          <a:noFill/>
        </p:spPr>
        <p:txBody>
          <a:bodyPr wrap="square" rtlCol="0">
            <a:spAutoFit/>
          </a:bodyPr>
          <a:lstStyle/>
          <a:p>
            <a:r>
              <a:rPr lang="en-GB" sz="1600" b="1" i="1" u="sng" dirty="0"/>
              <a:t>Amount of participants:</a:t>
            </a:r>
          </a:p>
          <a:p>
            <a:r>
              <a:rPr lang="en-GB" sz="1600" dirty="0"/>
              <a:t> The low number of 40 participants made it hard to use the results as a generalisation to the wider population.</a:t>
            </a:r>
            <a:r>
              <a:rPr lang="en-US" sz="1600" dirty="0"/>
              <a:t> Supported by </a:t>
            </a:r>
            <a:r>
              <a:rPr lang="en-US" sz="1600" dirty="0" err="1"/>
              <a:t>Hackshaw</a:t>
            </a:r>
            <a:r>
              <a:rPr lang="en-US" sz="1600" dirty="0"/>
              <a:t> (2008) “small studies: strengths and limitations”.  The results of the study tended to not yield reliability and accuracy.</a:t>
            </a:r>
          </a:p>
          <a:p>
            <a:endParaRPr lang="en-US" sz="1600" dirty="0"/>
          </a:p>
          <a:p>
            <a:r>
              <a:rPr lang="en-US" sz="1600" b="1" i="1" u="sng" dirty="0"/>
              <a:t>Gender:</a:t>
            </a:r>
          </a:p>
          <a:p>
            <a:r>
              <a:rPr lang="en-US" sz="1600" dirty="0"/>
              <a:t>79% of the participants were female. Which provided only female interpretation of recognition of inverted faces. This idea of female dominance within psychology can be reinforced with Sanders and Sanders (2007) ‘Gender, psychology students and higher education’.</a:t>
            </a:r>
          </a:p>
          <a:p>
            <a:endParaRPr lang="en-US" sz="1600" b="1" i="1" u="sng" dirty="0"/>
          </a:p>
          <a:p>
            <a:r>
              <a:rPr lang="en-US" sz="1600" b="1" i="1" u="sng" dirty="0"/>
              <a:t>Distractor task:</a:t>
            </a:r>
          </a:p>
          <a:p>
            <a:r>
              <a:rPr lang="en-US" sz="1600" dirty="0"/>
              <a:t>No designed questionnaire was used in the study, the use of either a questionnaire or relative material for a slight distraction may have enhanced reliability of results.</a:t>
            </a:r>
          </a:p>
          <a:p>
            <a:endParaRPr lang="en-US" sz="1600" dirty="0"/>
          </a:p>
          <a:p>
            <a:r>
              <a:rPr lang="en-US" sz="1600" b="1" i="1" u="sng" dirty="0"/>
              <a:t>Face images used:</a:t>
            </a:r>
          </a:p>
          <a:p>
            <a:r>
              <a:rPr lang="en-GB" sz="1600" dirty="0"/>
              <a:t> Many of the faces used had been saved with other props which may have been considered identifiable when participants were asked to select whether faces were familiar or unfamiliar, they may have been using e.g. colour of the shirt one subject was wearing or the glasses another subject had on</a:t>
            </a:r>
            <a:r>
              <a:rPr lang="en-US" sz="1400" dirty="0"/>
              <a:t> </a:t>
            </a:r>
          </a:p>
          <a:p>
            <a:endParaRPr lang="en-US" dirty="0"/>
          </a:p>
        </p:txBody>
      </p:sp>
    </p:spTree>
    <p:extLst>
      <p:ext uri="{BB962C8B-B14F-4D97-AF65-F5344CB8AC3E}">
        <p14:creationId xmlns:p14="http://schemas.microsoft.com/office/powerpoint/2010/main" val="3160432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1E316-40B4-9E46-AD4D-0C5196CF37C2}"/>
              </a:ext>
            </a:extLst>
          </p:cNvPr>
          <p:cNvSpPr>
            <a:spLocks noGrp="1"/>
          </p:cNvSpPr>
          <p:nvPr>
            <p:ph type="title"/>
          </p:nvPr>
        </p:nvSpPr>
        <p:spPr>
          <a:xfrm>
            <a:off x="810000" y="447188"/>
            <a:ext cx="10571998" cy="970450"/>
          </a:xfrm>
        </p:spPr>
        <p:txBody>
          <a:bodyPr vert="horz" lIns="91440" tIns="45720" rIns="91440" bIns="45720" rtlCol="0" anchor="b">
            <a:normAutofit/>
          </a:bodyPr>
          <a:lstStyle/>
          <a:p>
            <a:r>
              <a:rPr lang="en-US" dirty="0"/>
              <a:t>Conclusions</a:t>
            </a:r>
          </a:p>
        </p:txBody>
      </p:sp>
      <p:graphicFrame>
        <p:nvGraphicFramePr>
          <p:cNvPr id="8" name="TextBox 3">
            <a:extLst>
              <a:ext uri="{FF2B5EF4-FFF2-40B4-BE49-F238E27FC236}">
                <a16:creationId xmlns:a16="http://schemas.microsoft.com/office/drawing/2014/main" id="{0BF176B9-D0F1-4EE9-BBFA-059328B13589}"/>
              </a:ext>
            </a:extLst>
          </p:cNvPr>
          <p:cNvGraphicFramePr/>
          <p:nvPr>
            <p:extLst>
              <p:ext uri="{D42A27DB-BD31-4B8C-83A1-F6EECF244321}">
                <p14:modId xmlns:p14="http://schemas.microsoft.com/office/powerpoint/2010/main" val="2695145918"/>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0544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386EE-5420-9B45-8C3E-6BCF6BC788EC}"/>
              </a:ext>
            </a:extLst>
          </p:cNvPr>
          <p:cNvSpPr>
            <a:spLocks noGrp="1"/>
          </p:cNvSpPr>
          <p:nvPr>
            <p:ph type="title"/>
          </p:nvPr>
        </p:nvSpPr>
        <p:spPr>
          <a:xfrm>
            <a:off x="810000" y="447188"/>
            <a:ext cx="10571998" cy="970450"/>
          </a:xfrm>
        </p:spPr>
        <p:txBody>
          <a:bodyPr vert="horz" lIns="91440" tIns="45720" rIns="91440" bIns="45720" rtlCol="0" anchor="b">
            <a:normAutofit/>
          </a:bodyPr>
          <a:lstStyle/>
          <a:p>
            <a:r>
              <a:rPr lang="en-US" dirty="0"/>
              <a:t>Researcher reflections </a:t>
            </a:r>
          </a:p>
        </p:txBody>
      </p:sp>
      <p:graphicFrame>
        <p:nvGraphicFramePr>
          <p:cNvPr id="6" name="TextBox 3">
            <a:extLst>
              <a:ext uri="{FF2B5EF4-FFF2-40B4-BE49-F238E27FC236}">
                <a16:creationId xmlns:a16="http://schemas.microsoft.com/office/drawing/2014/main" id="{C860E9E1-0B9E-4F0A-B5C2-658C0E527186}"/>
              </a:ext>
            </a:extLst>
          </p:cNvPr>
          <p:cNvGraphicFramePr/>
          <p:nvPr>
            <p:extLst>
              <p:ext uri="{D42A27DB-BD31-4B8C-83A1-F6EECF244321}">
                <p14:modId xmlns:p14="http://schemas.microsoft.com/office/powerpoint/2010/main" val="1288789026"/>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0475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2AF64-C67B-6F4F-86ED-9FF3BA5BF74C}"/>
              </a:ext>
            </a:extLst>
          </p:cNvPr>
          <p:cNvSpPr>
            <a:spLocks noGrp="1"/>
          </p:cNvSpPr>
          <p:nvPr>
            <p:ph type="title"/>
          </p:nvPr>
        </p:nvSpPr>
        <p:spPr/>
        <p:txBody>
          <a:bodyPr/>
          <a:lstStyle/>
          <a:p>
            <a:r>
              <a:rPr lang="en-US" dirty="0"/>
              <a:t>References (included from dissertation)</a:t>
            </a:r>
          </a:p>
        </p:txBody>
      </p:sp>
      <p:sp>
        <p:nvSpPr>
          <p:cNvPr id="5" name="TextBox 4">
            <a:extLst>
              <a:ext uri="{FF2B5EF4-FFF2-40B4-BE49-F238E27FC236}">
                <a16:creationId xmlns:a16="http://schemas.microsoft.com/office/drawing/2014/main" id="{A8E2758A-BD60-7548-9B9C-E4694A7221B1}"/>
              </a:ext>
            </a:extLst>
          </p:cNvPr>
          <p:cNvSpPr txBox="1"/>
          <p:nvPr/>
        </p:nvSpPr>
        <p:spPr>
          <a:xfrm>
            <a:off x="810000" y="2694432"/>
            <a:ext cx="7529328" cy="4401205"/>
          </a:xfrm>
          <a:prstGeom prst="rect">
            <a:avLst/>
          </a:prstGeom>
          <a:noFill/>
        </p:spPr>
        <p:txBody>
          <a:bodyPr wrap="square" rtlCol="0">
            <a:spAutoFit/>
          </a:bodyPr>
          <a:lstStyle/>
          <a:p>
            <a:r>
              <a:rPr lang="en-GB" sz="1600" dirty="0" err="1"/>
              <a:t>Hackshaw</a:t>
            </a:r>
            <a:r>
              <a:rPr lang="en-GB" sz="1600" dirty="0"/>
              <a:t>, A. (2008). Small studies: strengths and l</a:t>
            </a:r>
            <a:r>
              <a:rPr lang="en-US" sz="1600" dirty="0"/>
              <a:t>imitations</a:t>
            </a:r>
          </a:p>
          <a:p>
            <a:endParaRPr lang="en-GB" sz="1600" dirty="0"/>
          </a:p>
          <a:p>
            <a:r>
              <a:rPr lang="en-GB" sz="1600" dirty="0"/>
              <a:t>Wright, D. B., &amp; </a:t>
            </a:r>
            <a:r>
              <a:rPr lang="en-GB" sz="1600" dirty="0" err="1"/>
              <a:t>Sladden</a:t>
            </a:r>
            <a:r>
              <a:rPr lang="en-GB" sz="1600" dirty="0"/>
              <a:t>, B. (2003). An own gender bias and the importance of hair in face recognition. </a:t>
            </a:r>
            <a:r>
              <a:rPr lang="en-GB" sz="1600" i="1" dirty="0"/>
              <a:t>Acta </a:t>
            </a:r>
            <a:r>
              <a:rPr lang="en-GB" sz="1600" i="1" dirty="0" err="1"/>
              <a:t>psychologica</a:t>
            </a:r>
            <a:r>
              <a:rPr lang="en-GB" sz="1600" dirty="0"/>
              <a:t>, </a:t>
            </a:r>
            <a:r>
              <a:rPr lang="en-GB" sz="1600" i="1" dirty="0"/>
              <a:t>114</a:t>
            </a:r>
            <a:r>
              <a:rPr lang="en-GB" sz="1600" dirty="0"/>
              <a:t>(1), 101-114.</a:t>
            </a:r>
          </a:p>
          <a:p>
            <a:endParaRPr lang="en-GB" sz="1600" dirty="0"/>
          </a:p>
          <a:p>
            <a:r>
              <a:rPr lang="en-GB" sz="1600" dirty="0"/>
              <a:t>Sander, P., &amp; Sanders, L. (2007). Gender, psychology students and higher education. </a:t>
            </a:r>
            <a:r>
              <a:rPr lang="en-GB" sz="1600" i="1" dirty="0"/>
              <a:t>Psychology Learning &amp; Teaching</a:t>
            </a:r>
            <a:r>
              <a:rPr lang="en-GB" sz="1600" dirty="0"/>
              <a:t>, </a:t>
            </a:r>
            <a:r>
              <a:rPr lang="en-GB" sz="1600" i="1" dirty="0"/>
              <a:t>6</a:t>
            </a:r>
            <a:r>
              <a:rPr lang="en-GB" sz="1600" dirty="0"/>
              <a:t>(1), 33-36.</a:t>
            </a:r>
          </a:p>
          <a:p>
            <a:endParaRPr lang="en-GB" sz="1600" dirty="0"/>
          </a:p>
          <a:p>
            <a:r>
              <a:rPr lang="en-GB" sz="1600" dirty="0"/>
              <a:t>Hills, P. J., </a:t>
            </a:r>
            <a:r>
              <a:rPr lang="en-GB" sz="1600" dirty="0" err="1"/>
              <a:t>Pake</a:t>
            </a:r>
            <a:r>
              <a:rPr lang="en-GB" sz="1600" dirty="0"/>
              <a:t>, J. M., Dempsey, J. R., &amp; Lewis, M. B. (2018). Exploring the contribution of motivation and experience in the postpubescent own-gender bias in face recognition. </a:t>
            </a:r>
            <a:r>
              <a:rPr lang="en-GB" sz="1600" i="1" dirty="0"/>
              <a:t>Journal of Experimental Psychology: Human Perception and Performance</a:t>
            </a:r>
            <a:r>
              <a:rPr lang="en-GB" sz="1600" dirty="0"/>
              <a:t>, </a:t>
            </a:r>
            <a:r>
              <a:rPr lang="en-GB" sz="1600" i="1" dirty="0"/>
              <a:t>44</a:t>
            </a:r>
            <a:r>
              <a:rPr lang="en-GB" sz="1600" dirty="0"/>
              <a:t>(9), 1426.</a:t>
            </a:r>
            <a:endParaRPr lang="en-US" sz="1600" dirty="0"/>
          </a:p>
          <a:p>
            <a:endParaRPr lang="en-US" dirty="0"/>
          </a:p>
          <a:p>
            <a:r>
              <a:rPr lang="en-GB" dirty="0"/>
              <a:t> </a:t>
            </a:r>
            <a:endParaRPr lang="en-US" dirty="0"/>
          </a:p>
          <a:p>
            <a:endParaRPr lang="en-US" dirty="0"/>
          </a:p>
          <a:p>
            <a:endParaRPr lang="en-US" dirty="0"/>
          </a:p>
        </p:txBody>
      </p:sp>
    </p:spTree>
    <p:extLst>
      <p:ext uri="{BB962C8B-B14F-4D97-AF65-F5344CB8AC3E}">
        <p14:creationId xmlns:p14="http://schemas.microsoft.com/office/powerpoint/2010/main" val="292584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{78F99356-F0B1-8545-8E58-96EE15A82620}tf10001121</Template>
  <TotalTime>8726</TotalTime>
  <Words>1243</Words>
  <Application>Microsoft Macintosh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Century Gothic</vt:lpstr>
      <vt:lpstr>Wingdings 2</vt:lpstr>
      <vt:lpstr>Quotable</vt:lpstr>
      <vt:lpstr>Exploring the difference between own-gender bias and facial recognition.</vt:lpstr>
      <vt:lpstr>Background Research </vt:lpstr>
      <vt:lpstr>Hypothesis</vt:lpstr>
      <vt:lpstr>Method</vt:lpstr>
      <vt:lpstr>Method</vt:lpstr>
      <vt:lpstr>Results </vt:lpstr>
      <vt:lpstr>Overview of the three different variables and their mean. </vt:lpstr>
      <vt:lpstr>Discussion </vt:lpstr>
      <vt:lpstr>Conclusions</vt:lpstr>
      <vt:lpstr>Researcher reflections </vt:lpstr>
      <vt:lpstr>References (included from dissertation)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difference between own-gender bias and facial recognition.</dc:title>
  <dc:creator>Freya Hughes (1707638)</dc:creator>
  <cp:lastModifiedBy>Freya Hughes (1707638)</cp:lastModifiedBy>
  <cp:revision>16</cp:revision>
  <dcterms:created xsi:type="dcterms:W3CDTF">2020-05-11T13:16:40Z</dcterms:created>
  <dcterms:modified xsi:type="dcterms:W3CDTF">2020-05-17T14:43:30Z</dcterms:modified>
</cp:coreProperties>
</file>