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256" r:id="rId2"/>
    <p:sldId id="275" r:id="rId3"/>
    <p:sldId id="257" r:id="rId4"/>
    <p:sldId id="258" r:id="rId5"/>
    <p:sldId id="272" r:id="rId6"/>
    <p:sldId id="273" r:id="rId7"/>
    <p:sldId id="261" r:id="rId8"/>
    <p:sldId id="262" r:id="rId9"/>
    <p:sldId id="265" r:id="rId10"/>
    <p:sldId id="268" r:id="rId11"/>
    <p:sldId id="269" r:id="rId12"/>
    <p:sldId id="276" r:id="rId13"/>
    <p:sldId id="279" r:id="rId14"/>
    <p:sldId id="270" r:id="rId15"/>
    <p:sldId id="277" r:id="rId16"/>
    <p:sldId id="278"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FDF50-D68F-F1E5-A1D8-F89B5106FD9F}" v="1" dt="2021-10-21T10:01:58.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966" autoAdjust="0"/>
  </p:normalViewPr>
  <p:slideViewPr>
    <p:cSldViewPr snapToGrid="0">
      <p:cViewPr varScale="1">
        <p:scale>
          <a:sx n="57" d="100"/>
          <a:sy n="57" d="100"/>
        </p:scale>
        <p:origin x="168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8B298292-335D-4BDC-83FB-A748A700E847}" type="datetimeFigureOut">
              <a:rPr lang="en-GB" smtClean="0"/>
              <a:t>24/01/2024</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47B337C-EC54-49A7-8BC3-C2DDD0EE8D24}" type="slidenum">
              <a:rPr lang="en-GB" smtClean="0"/>
              <a:t>‹#›</a:t>
            </a:fld>
            <a:endParaRPr lang="en-GB"/>
          </a:p>
        </p:txBody>
      </p:sp>
    </p:spTree>
    <p:extLst>
      <p:ext uri="{BB962C8B-B14F-4D97-AF65-F5344CB8AC3E}">
        <p14:creationId xmlns:p14="http://schemas.microsoft.com/office/powerpoint/2010/main" val="4183281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525F61B-FF33-482B-8005-D2773001E6FB}" type="datetimeFigureOut">
              <a:rPr lang="en-GB" smtClean="0"/>
              <a:t>24/01/2024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FB99B-E632-4E88-8534-739BC673361C}" type="slidenum">
              <a:rPr lang="en-GB" smtClean="0"/>
              <a:t>‹#›</a:t>
            </a:fld>
            <a:endParaRPr lang="en-GB"/>
          </a:p>
        </p:txBody>
      </p:sp>
    </p:spTree>
    <p:extLst>
      <p:ext uri="{BB962C8B-B14F-4D97-AF65-F5344CB8AC3E}">
        <p14:creationId xmlns:p14="http://schemas.microsoft.com/office/powerpoint/2010/main" val="408205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1</a:t>
            </a:fld>
            <a:endParaRPr lang="en-GB"/>
          </a:p>
        </p:txBody>
      </p:sp>
    </p:spTree>
    <p:extLst>
      <p:ext uri="{BB962C8B-B14F-4D97-AF65-F5344CB8AC3E}">
        <p14:creationId xmlns:p14="http://schemas.microsoft.com/office/powerpoint/2010/main" val="304499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These allegations did not result in a prosecution, but it is a good example of how the offence of theft can be committed in several ways. </a:t>
            </a:r>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2</a:t>
            </a:fld>
            <a:endParaRPr lang="en-GB"/>
          </a:p>
        </p:txBody>
      </p:sp>
    </p:spTree>
    <p:extLst>
      <p:ext uri="{BB962C8B-B14F-4D97-AF65-F5344CB8AC3E}">
        <p14:creationId xmlns:p14="http://schemas.microsoft.com/office/powerpoint/2010/main" val="11463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AR requires the establishment of three elements: appropriation, property and property belonging to another. </a:t>
            </a:r>
          </a:p>
          <a:p>
            <a:r>
              <a:rPr lang="en-GB" dirty="0">
                <a:cs typeface="Calibri"/>
              </a:rPr>
              <a:t>The MR involves two elements: dishonestly and intention of permanently depriving</a:t>
            </a:r>
          </a:p>
        </p:txBody>
      </p:sp>
      <p:sp>
        <p:nvSpPr>
          <p:cNvPr id="4" name="Slide Number Placeholder 3"/>
          <p:cNvSpPr>
            <a:spLocks noGrp="1"/>
          </p:cNvSpPr>
          <p:nvPr>
            <p:ph type="sldNum" sz="quarter" idx="10"/>
          </p:nvPr>
        </p:nvSpPr>
        <p:spPr/>
        <p:txBody>
          <a:bodyPr/>
          <a:lstStyle/>
          <a:p>
            <a:fld id="{DB0FB99B-E632-4E88-8534-739BC673361C}" type="slidenum">
              <a:rPr lang="en-GB" smtClean="0"/>
              <a:t>3</a:t>
            </a:fld>
            <a:endParaRPr lang="en-GB"/>
          </a:p>
        </p:txBody>
      </p:sp>
    </p:spTree>
    <p:extLst>
      <p:ext uri="{BB962C8B-B14F-4D97-AF65-F5344CB8AC3E}">
        <p14:creationId xmlns:p14="http://schemas.microsoft.com/office/powerpoint/2010/main" val="4524997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Treating</a:t>
            </a:r>
            <a:r>
              <a:rPr lang="en-GB" baseline="0" dirty="0"/>
              <a:t> something as your own</a:t>
            </a:r>
          </a:p>
          <a:p>
            <a:endParaRPr lang="en-GB" baseline="0" dirty="0"/>
          </a:p>
        </p:txBody>
      </p:sp>
      <p:sp>
        <p:nvSpPr>
          <p:cNvPr id="4" name="Slide Number Placeholder 3"/>
          <p:cNvSpPr>
            <a:spLocks noGrp="1"/>
          </p:cNvSpPr>
          <p:nvPr>
            <p:ph type="sldNum" sz="quarter" idx="10"/>
          </p:nvPr>
        </p:nvSpPr>
        <p:spPr/>
        <p:txBody>
          <a:bodyPr/>
          <a:lstStyle/>
          <a:p>
            <a:fld id="{DB0FB99B-E632-4E88-8534-739BC673361C}" type="slidenum">
              <a:rPr lang="en-GB" smtClean="0"/>
              <a:t>4</a:t>
            </a:fld>
            <a:endParaRPr lang="en-GB"/>
          </a:p>
        </p:txBody>
      </p:sp>
    </p:spTree>
    <p:extLst>
      <p:ext uri="{BB962C8B-B14F-4D97-AF65-F5344CB8AC3E}">
        <p14:creationId xmlns:p14="http://schemas.microsoft.com/office/powerpoint/2010/main" val="2759028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5</a:t>
            </a:fld>
            <a:endParaRPr lang="en-GB"/>
          </a:p>
        </p:txBody>
      </p:sp>
    </p:spTree>
    <p:extLst>
      <p:ext uri="{BB962C8B-B14F-4D97-AF65-F5344CB8AC3E}">
        <p14:creationId xmlns:p14="http://schemas.microsoft.com/office/powerpoint/2010/main" val="4245314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6</a:t>
            </a:fld>
            <a:endParaRPr lang="en-GB"/>
          </a:p>
        </p:txBody>
      </p:sp>
    </p:spTree>
    <p:extLst>
      <p:ext uri="{BB962C8B-B14F-4D97-AF65-F5344CB8AC3E}">
        <p14:creationId xmlns:p14="http://schemas.microsoft.com/office/powerpoint/2010/main" val="3132494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7</a:t>
            </a:fld>
            <a:endParaRPr lang="en-GB"/>
          </a:p>
        </p:txBody>
      </p:sp>
    </p:spTree>
    <p:extLst>
      <p:ext uri="{BB962C8B-B14F-4D97-AF65-F5344CB8AC3E}">
        <p14:creationId xmlns:p14="http://schemas.microsoft.com/office/powerpoint/2010/main" val="3004245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FB99B-E632-4E88-8534-739BC673361C}" type="slidenum">
              <a:rPr lang="en-GB" smtClean="0"/>
              <a:t>8</a:t>
            </a:fld>
            <a:endParaRPr lang="en-GB"/>
          </a:p>
        </p:txBody>
      </p:sp>
    </p:spTree>
    <p:extLst>
      <p:ext uri="{BB962C8B-B14F-4D97-AF65-F5344CB8AC3E}">
        <p14:creationId xmlns:p14="http://schemas.microsoft.com/office/powerpoint/2010/main" val="2374262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9</a:t>
            </a:fld>
            <a:endParaRPr lang="en-GB"/>
          </a:p>
        </p:txBody>
      </p:sp>
    </p:spTree>
    <p:extLst>
      <p:ext uri="{BB962C8B-B14F-4D97-AF65-F5344CB8AC3E}">
        <p14:creationId xmlns:p14="http://schemas.microsoft.com/office/powerpoint/2010/main" val="1646563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10</a:t>
            </a:fld>
            <a:endParaRPr lang="en-GB"/>
          </a:p>
        </p:txBody>
      </p:sp>
    </p:spTree>
    <p:extLst>
      <p:ext uri="{BB962C8B-B14F-4D97-AF65-F5344CB8AC3E}">
        <p14:creationId xmlns:p14="http://schemas.microsoft.com/office/powerpoint/2010/main" val="3315479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B0FB99B-E632-4E88-8534-739BC673361C}" type="slidenum">
              <a:rPr lang="en-GB" smtClean="0"/>
              <a:t>11</a:t>
            </a:fld>
            <a:endParaRPr lang="en-GB"/>
          </a:p>
        </p:txBody>
      </p:sp>
    </p:spTree>
    <p:extLst>
      <p:ext uri="{BB962C8B-B14F-4D97-AF65-F5344CB8AC3E}">
        <p14:creationId xmlns:p14="http://schemas.microsoft.com/office/powerpoint/2010/main" val="32992536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B0FB99B-E632-4E88-8534-739BC673361C}" type="slidenum">
              <a:rPr lang="en-GB" smtClean="0"/>
              <a:t>12</a:t>
            </a:fld>
            <a:endParaRPr lang="en-GB"/>
          </a:p>
        </p:txBody>
      </p:sp>
    </p:spTree>
    <p:extLst>
      <p:ext uri="{BB962C8B-B14F-4D97-AF65-F5344CB8AC3E}">
        <p14:creationId xmlns:p14="http://schemas.microsoft.com/office/powerpoint/2010/main" val="18360603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FB99B-E632-4E88-8534-739BC673361C}" type="slidenum">
              <a:rPr lang="en-GB" smtClean="0"/>
              <a:t>14</a:t>
            </a:fld>
            <a:endParaRPr lang="en-GB"/>
          </a:p>
        </p:txBody>
      </p:sp>
    </p:spTree>
    <p:extLst>
      <p:ext uri="{BB962C8B-B14F-4D97-AF65-F5344CB8AC3E}">
        <p14:creationId xmlns:p14="http://schemas.microsoft.com/office/powerpoint/2010/main" val="2019388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2435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0853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428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76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902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218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4709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4021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398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72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32570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4379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9179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0687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8834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1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1/24/2024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63726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04103" y="1318591"/>
            <a:ext cx="6233093" cy="4220820"/>
          </a:xfrm>
        </p:spPr>
        <p:txBody>
          <a:bodyPr anchor="ctr">
            <a:normAutofit/>
          </a:bodyPr>
          <a:lstStyle/>
          <a:p>
            <a:pPr algn="r"/>
            <a:r>
              <a:rPr lang="en-GB" sz="6600" dirty="0">
                <a:solidFill>
                  <a:schemeClr val="tx2">
                    <a:lumMod val="75000"/>
                  </a:schemeClr>
                </a:solidFill>
              </a:rPr>
              <a:t>Offences against property: Theft</a:t>
            </a:r>
          </a:p>
        </p:txBody>
      </p:sp>
      <p:sp>
        <p:nvSpPr>
          <p:cNvPr id="3" name="Subtitle 2"/>
          <p:cNvSpPr>
            <a:spLocks noGrp="1"/>
          </p:cNvSpPr>
          <p:nvPr>
            <p:ph type="subTitle" idx="1"/>
          </p:nvPr>
        </p:nvSpPr>
        <p:spPr>
          <a:xfrm>
            <a:off x="7855048" y="1871831"/>
            <a:ext cx="3084569" cy="3199806"/>
          </a:xfrm>
        </p:spPr>
        <p:txBody>
          <a:bodyPr anchor="ctr">
            <a:normAutofit/>
          </a:bodyPr>
          <a:lstStyle/>
          <a:p>
            <a:endParaRPr lang="en-GB">
              <a:solidFill>
                <a:schemeClr val="tx2">
                  <a:lumMod val="75000"/>
                </a:schemeClr>
              </a:solidFill>
            </a:endParaRPr>
          </a:p>
        </p:txBody>
      </p:sp>
      <p:sp>
        <p:nvSpPr>
          <p:cNvPr id="10" name="Rectangle 9">
            <a:extLst>
              <a:ext uri="{FF2B5EF4-FFF2-40B4-BE49-F238E27FC236}">
                <a16:creationId xmlns:a16="http://schemas.microsoft.com/office/drawing/2014/main" id="{A317EBE3-FF86-4DA1-BC9A-331F7F214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4D43EC1-35FA-4FC3-8526-F655CEB09D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7196"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9040929"/>
      </p:ext>
    </p:extLst>
  </p:cSld>
  <p:clrMapOvr>
    <a:masterClrMapping/>
  </p:clrMapOvr>
  <mc:AlternateContent xmlns:mc="http://schemas.openxmlformats.org/markup-compatibility/2006" xmlns:p14="http://schemas.microsoft.com/office/powerpoint/2010/main">
    <mc:Choice Requires="p14">
      <p:transition spd="slow" p14:dur="2000" advTm="13873"/>
    </mc:Choice>
    <mc:Fallback xmlns="">
      <p:transition spd="slow" advTm="13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652" y="186228"/>
            <a:ext cx="8911687" cy="1280890"/>
          </a:xfrm>
        </p:spPr>
        <p:txBody>
          <a:bodyPr/>
          <a:lstStyle/>
          <a:p>
            <a:r>
              <a:rPr lang="en-GB" dirty="0"/>
              <a:t>‘Beckham housekeepers arrested’</a:t>
            </a:r>
          </a:p>
        </p:txBody>
      </p:sp>
      <p:pic>
        <p:nvPicPr>
          <p:cNvPr id="4" name="Content Placeholder 3"/>
          <p:cNvPicPr>
            <a:picLocks noGrp="1" noChangeAspect="1"/>
          </p:cNvPicPr>
          <p:nvPr>
            <p:ph idx="1"/>
          </p:nvPr>
        </p:nvPicPr>
        <p:blipFill rotWithShape="1">
          <a:blip r:embed="rId5"/>
          <a:srcRect l="18144" t="10043" r="30123" b="10987"/>
          <a:stretch/>
        </p:blipFill>
        <p:spPr>
          <a:xfrm>
            <a:off x="1712891" y="940156"/>
            <a:ext cx="6439435" cy="5526381"/>
          </a:xfrm>
          <a:prstGeom prst="rect">
            <a:avLst/>
          </a:prstGeom>
        </p:spPr>
      </p:pic>
      <p:sp>
        <p:nvSpPr>
          <p:cNvPr id="5" name="TextBox 4"/>
          <p:cNvSpPr txBox="1"/>
          <p:nvPr/>
        </p:nvSpPr>
        <p:spPr>
          <a:xfrm>
            <a:off x="8349288" y="5615189"/>
            <a:ext cx="3078051" cy="646331"/>
          </a:xfrm>
          <a:prstGeom prst="rect">
            <a:avLst/>
          </a:prstGeom>
          <a:noFill/>
        </p:spPr>
        <p:txBody>
          <a:bodyPr wrap="square" rtlCol="0">
            <a:spAutoFit/>
          </a:bodyPr>
          <a:lstStyle/>
          <a:p>
            <a:r>
              <a:rPr lang="en-GB" i="1" dirty="0"/>
              <a:t>The Guardian </a:t>
            </a:r>
            <a:r>
              <a:rPr lang="en-GB" dirty="0"/>
              <a:t>website, 14 October 2008</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07081788"/>
      </p:ext>
    </p:extLst>
  </p:cSld>
  <p:clrMapOvr>
    <a:masterClrMapping/>
  </p:clrMapOvr>
  <mc:AlternateContent xmlns:mc="http://schemas.openxmlformats.org/markup-compatibility/2006" xmlns:p14="http://schemas.microsoft.com/office/powerpoint/2010/main">
    <mc:Choice Requires="p14">
      <p:transition spd="slow" p14:dur="2000" advTm="81235"/>
    </mc:Choice>
    <mc:Fallback xmlns="">
      <p:transition spd="slow" advTm="8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2585" y="950475"/>
            <a:ext cx="9530366" cy="250106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151268" y="0"/>
            <a:ext cx="8911687" cy="1280890"/>
          </a:xfrm>
        </p:spPr>
        <p:txBody>
          <a:bodyPr/>
          <a:lstStyle/>
          <a:p>
            <a:r>
              <a:rPr lang="en-GB" dirty="0"/>
              <a:t>Theft </a:t>
            </a:r>
          </a:p>
        </p:txBody>
      </p:sp>
      <p:sp>
        <p:nvSpPr>
          <p:cNvPr id="3" name="Content Placeholder 2"/>
          <p:cNvSpPr>
            <a:spLocks noGrp="1"/>
          </p:cNvSpPr>
          <p:nvPr>
            <p:ph idx="1"/>
          </p:nvPr>
        </p:nvSpPr>
        <p:spPr>
          <a:xfrm>
            <a:off x="1609858" y="1060009"/>
            <a:ext cx="8915400" cy="3777622"/>
          </a:xfrm>
        </p:spPr>
        <p:txBody>
          <a:bodyPr>
            <a:normAutofit/>
          </a:bodyPr>
          <a:lstStyle/>
          <a:p>
            <a:r>
              <a:rPr lang="en-GB" sz="3600" dirty="0">
                <a:solidFill>
                  <a:srgbClr val="FF0000"/>
                </a:solidFill>
              </a:rPr>
              <a:t>Section 1(1) of the Theft Act 1968 (TA 1968) </a:t>
            </a:r>
            <a:r>
              <a:rPr lang="en-GB" sz="2400" dirty="0"/>
              <a:t>creates the offence of theft. It states:</a:t>
            </a:r>
          </a:p>
          <a:p>
            <a:pPr lvl="1"/>
            <a:r>
              <a:rPr lang="en-GB" sz="2000" dirty="0"/>
              <a:t>"</a:t>
            </a:r>
            <a:r>
              <a:rPr lang="en-GB" sz="2000" b="1" dirty="0"/>
              <a:t>A person is guilty of theft if he dishonestly appropriates property belonging to another with the intention of permanently depriving the other of it.“</a:t>
            </a:r>
          </a:p>
          <a:p>
            <a:pPr lvl="1"/>
            <a:endParaRPr lang="en-GB" dirty="0"/>
          </a:p>
          <a:p>
            <a:pPr marL="457200" lvl="1" indent="0">
              <a:buNone/>
            </a:pPr>
            <a:endParaRPr lang="en-GB" dirty="0"/>
          </a:p>
        </p:txBody>
      </p:sp>
      <p:sp>
        <p:nvSpPr>
          <p:cNvPr id="5" name="TextBox 4"/>
          <p:cNvSpPr txBox="1"/>
          <p:nvPr/>
        </p:nvSpPr>
        <p:spPr>
          <a:xfrm>
            <a:off x="2498501" y="3903345"/>
            <a:ext cx="5589431" cy="2954655"/>
          </a:xfrm>
          <a:prstGeom prst="rect">
            <a:avLst/>
          </a:prstGeom>
          <a:noFill/>
        </p:spPr>
        <p:txBody>
          <a:bodyPr wrap="square" rtlCol="0">
            <a:spAutoFit/>
          </a:bodyPr>
          <a:lstStyle/>
          <a:p>
            <a:r>
              <a:rPr lang="en-GB" sz="2400" b="1" u="sng" dirty="0"/>
              <a:t>Elements of theft</a:t>
            </a:r>
            <a:r>
              <a:rPr lang="en-GB" sz="2400" dirty="0"/>
              <a:t>:</a:t>
            </a:r>
          </a:p>
          <a:p>
            <a:pPr lvl="1"/>
            <a:r>
              <a:rPr lang="en-GB" sz="2400" dirty="0"/>
              <a:t>D dishonestly</a:t>
            </a:r>
          </a:p>
          <a:p>
            <a:pPr lvl="1"/>
            <a:r>
              <a:rPr lang="en-GB" sz="2400" dirty="0"/>
              <a:t>Appropriates</a:t>
            </a:r>
          </a:p>
          <a:p>
            <a:pPr lvl="1"/>
            <a:r>
              <a:rPr lang="en-GB" sz="2400" dirty="0"/>
              <a:t>Property</a:t>
            </a:r>
          </a:p>
          <a:p>
            <a:pPr lvl="1"/>
            <a:r>
              <a:rPr lang="en-GB" sz="2400" dirty="0"/>
              <a:t>Belonging to another</a:t>
            </a:r>
          </a:p>
          <a:p>
            <a:pPr lvl="1"/>
            <a:r>
              <a:rPr lang="en-GB" sz="2400" dirty="0"/>
              <a:t>With the intention of permanently depriving the other of it</a:t>
            </a:r>
          </a:p>
          <a:p>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4433873"/>
      </p:ext>
    </p:extLst>
  </p:cSld>
  <p:clrMapOvr>
    <a:masterClrMapping/>
  </p:clrMapOvr>
  <mc:AlternateContent xmlns:mc="http://schemas.openxmlformats.org/markup-compatibility/2006" xmlns:p14="http://schemas.microsoft.com/office/powerpoint/2010/main">
    <mc:Choice Requires="p14">
      <p:transition spd="slow" p14:dur="2000" advTm="54964"/>
    </mc:Choice>
    <mc:Fallback xmlns="">
      <p:transition spd="slow" advTm="5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55527" y="685800"/>
            <a:ext cx="3649085" cy="5225422"/>
          </a:xfrm>
        </p:spPr>
        <p:txBody>
          <a:bodyPr anchor="ctr">
            <a:normAutofit/>
          </a:bodyPr>
          <a:lstStyle/>
          <a:p>
            <a:r>
              <a:rPr lang="en-GB" dirty="0"/>
              <a:t>‘Appropriates’</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1101554" y="685800"/>
            <a:ext cx="5970162" cy="5225422"/>
          </a:xfrm>
        </p:spPr>
        <p:txBody>
          <a:bodyPr anchor="ctr">
            <a:normAutofit/>
          </a:bodyPr>
          <a:lstStyle/>
          <a:p>
            <a:r>
              <a:rPr lang="en-GB" sz="2800" dirty="0"/>
              <a:t>The definition of "appropriation" is provided by </a:t>
            </a:r>
            <a:r>
              <a:rPr lang="en-GB" sz="2800" b="1" dirty="0"/>
              <a:t>s3(1) </a:t>
            </a:r>
            <a:r>
              <a:rPr lang="en-GB" sz="2800" dirty="0"/>
              <a:t>which states:</a:t>
            </a:r>
          </a:p>
          <a:p>
            <a:pPr lvl="1"/>
            <a:r>
              <a:rPr lang="en-GB" sz="2400" b="1" dirty="0"/>
              <a:t>"Any assumption by a person of the rights of an owner amounts to an appropriation, and this includes where he has come by the property (innocently or not) without stealing it, any later assumption of a right to it by keeping or dealing with it as an owner.”</a:t>
            </a:r>
          </a:p>
          <a:p>
            <a:endParaRPr lang="en-GB" dirty="0"/>
          </a:p>
          <a:p>
            <a:endParaRPr lang="en-GB" dirty="0"/>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9556431"/>
      </p:ext>
    </p:extLst>
  </p:cSld>
  <p:clrMapOvr>
    <a:masterClrMapping/>
  </p:clrMapOvr>
  <mc:AlternateContent xmlns:mc="http://schemas.openxmlformats.org/markup-compatibility/2006" xmlns:p14="http://schemas.microsoft.com/office/powerpoint/2010/main">
    <mc:Choice Requires="p14">
      <p:transition spd="slow" p14:dur="2000" advTm="48705"/>
    </mc:Choice>
    <mc:Fallback xmlns="">
      <p:transition spd="slow" advTm="48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8648" y="1571223"/>
            <a:ext cx="9765964" cy="462351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Appropriates</a:t>
            </a:r>
          </a:p>
        </p:txBody>
      </p:sp>
      <p:sp>
        <p:nvSpPr>
          <p:cNvPr id="3" name="Content Placeholder 2"/>
          <p:cNvSpPr>
            <a:spLocks noGrp="1"/>
          </p:cNvSpPr>
          <p:nvPr>
            <p:ph idx="1"/>
          </p:nvPr>
        </p:nvSpPr>
        <p:spPr>
          <a:xfrm>
            <a:off x="1996784" y="1697216"/>
            <a:ext cx="8915400" cy="4252075"/>
          </a:xfrm>
        </p:spPr>
        <p:txBody>
          <a:bodyPr vert="horz" lIns="91440" tIns="45720" rIns="91440" bIns="45720" rtlCol="0" anchor="t">
            <a:noAutofit/>
          </a:bodyPr>
          <a:lstStyle/>
          <a:p>
            <a:pPr marL="0" indent="0">
              <a:buNone/>
            </a:pPr>
            <a:r>
              <a:rPr lang="en-GB" sz="2400" b="1" u="sng" dirty="0"/>
              <a:t>Assumption of the rights of an owner</a:t>
            </a:r>
          </a:p>
          <a:p>
            <a:pPr lvl="1"/>
            <a:r>
              <a:rPr lang="en-GB" sz="2000" dirty="0"/>
              <a:t>Include the right to possess the property, the right to use it, to consume it, destroy it, sell it, give it away, lend it, move it and price it </a:t>
            </a:r>
            <a:r>
              <a:rPr lang="en-GB" sz="2000" b="1" dirty="0"/>
              <a:t>(McPherson [1973])</a:t>
            </a:r>
          </a:p>
          <a:p>
            <a:pPr marL="457200" lvl="1" indent="0">
              <a:buNone/>
            </a:pPr>
            <a:r>
              <a:rPr lang="en-GB" sz="2400" b="1" u="sng" dirty="0">
                <a:solidFill>
                  <a:srgbClr val="FF0000"/>
                </a:solidFill>
              </a:rPr>
              <a:t>Darroux [2018]</a:t>
            </a:r>
          </a:p>
          <a:p>
            <a:pPr marL="0" indent="0">
              <a:buNone/>
            </a:pPr>
            <a:r>
              <a:rPr lang="en-GB" sz="2400" b="1" u="sng" dirty="0"/>
              <a:t>Assumption of all the rights?</a:t>
            </a:r>
          </a:p>
          <a:p>
            <a:pPr lvl="1"/>
            <a:r>
              <a:rPr lang="en-GB" sz="2000" b="1" dirty="0" err="1"/>
              <a:t>Hircock</a:t>
            </a:r>
            <a:r>
              <a:rPr lang="en-GB" sz="2000" b="1" dirty="0"/>
              <a:t> [1978] </a:t>
            </a:r>
            <a:r>
              <a:rPr lang="en-GB" sz="2000" dirty="0"/>
              <a:t>and </a:t>
            </a:r>
            <a:r>
              <a:rPr lang="en-GB" sz="2000" b="1" dirty="0" err="1"/>
              <a:t>DipKaur</a:t>
            </a:r>
            <a:r>
              <a:rPr lang="en-GB" sz="2000" b="1" dirty="0"/>
              <a:t> v Chief Constable for Hampshire [1981]</a:t>
            </a:r>
            <a:r>
              <a:rPr lang="en-GB" sz="2000" dirty="0"/>
              <a:t> – all the rights of the owner must be assumed</a:t>
            </a:r>
          </a:p>
          <a:p>
            <a:pPr lvl="1"/>
            <a:r>
              <a:rPr lang="en-GB" sz="2000" b="1" dirty="0"/>
              <a:t>Morris [1983] </a:t>
            </a:r>
            <a:r>
              <a:rPr lang="en-GB" sz="2000" dirty="0"/>
              <a:t>and </a:t>
            </a:r>
            <a:r>
              <a:rPr lang="en-GB" sz="2000" b="1" dirty="0"/>
              <a:t>Gomez [1993] </a:t>
            </a:r>
            <a:r>
              <a:rPr lang="en-GB" sz="2000" dirty="0"/>
              <a:t> - sufficient that D assumed </a:t>
            </a:r>
            <a:r>
              <a:rPr lang="en-GB" sz="2000" b="1" dirty="0"/>
              <a:t>a</a:t>
            </a:r>
            <a:r>
              <a:rPr lang="en-GB" sz="2000" dirty="0"/>
              <a:t> right of the owner but not necessarily all the rights</a:t>
            </a:r>
            <a:endParaRPr lang="en-GB" sz="2000" b="1"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5088737"/>
      </p:ext>
    </p:extLst>
  </p:cSld>
  <p:clrMapOvr>
    <a:masterClrMapping/>
  </p:clrMapOvr>
  <mc:AlternateContent xmlns:mc="http://schemas.openxmlformats.org/markup-compatibility/2006" xmlns:p14="http://schemas.microsoft.com/office/powerpoint/2010/main">
    <mc:Choice Requires="p14">
      <p:transition spd="slow" p14:dur="2000" advTm="244119"/>
    </mc:Choice>
    <mc:Fallback xmlns="">
      <p:transition spd="slow" advTm="244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92750" y="1261004"/>
            <a:ext cx="9684913" cy="52425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Appropriation</a:t>
            </a:r>
          </a:p>
        </p:txBody>
      </p:sp>
      <p:sp>
        <p:nvSpPr>
          <p:cNvPr id="3" name="Content Placeholder 2"/>
          <p:cNvSpPr>
            <a:spLocks noGrp="1"/>
          </p:cNvSpPr>
          <p:nvPr>
            <p:ph idx="1"/>
          </p:nvPr>
        </p:nvSpPr>
        <p:spPr>
          <a:xfrm>
            <a:off x="2589212" y="1571223"/>
            <a:ext cx="8915400" cy="4755436"/>
          </a:xfrm>
        </p:spPr>
        <p:txBody>
          <a:bodyPr>
            <a:normAutofit fontScale="92500" lnSpcReduction="20000"/>
          </a:bodyPr>
          <a:lstStyle/>
          <a:p>
            <a:pPr marL="0" indent="0">
              <a:buNone/>
            </a:pPr>
            <a:r>
              <a:rPr lang="en-GB" sz="3000" b="1" u="sng" dirty="0"/>
              <a:t>Appropriation by consent</a:t>
            </a:r>
          </a:p>
          <a:p>
            <a:r>
              <a:rPr lang="en-GB" sz="3000" dirty="0"/>
              <a:t>Conflicting approaches: </a:t>
            </a:r>
          </a:p>
          <a:p>
            <a:pPr lvl="1"/>
            <a:r>
              <a:rPr lang="en-GB" sz="2600" dirty="0"/>
              <a:t>consent did not prevent an assumption of V’s rights </a:t>
            </a:r>
            <a:r>
              <a:rPr lang="en-GB" sz="2600" b="1" dirty="0"/>
              <a:t>(Lawrence v Metropolitan Police Commissioner [1971])</a:t>
            </a:r>
          </a:p>
          <a:p>
            <a:pPr lvl="1"/>
            <a:r>
              <a:rPr lang="en-GB" sz="2600" dirty="0"/>
              <a:t>Consent prevented an assumption of V’s rights</a:t>
            </a:r>
            <a:r>
              <a:rPr lang="en-GB" sz="2600" b="1" dirty="0"/>
              <a:t> (Morris [1984])</a:t>
            </a:r>
          </a:p>
          <a:p>
            <a:pPr lvl="1"/>
            <a:r>
              <a:rPr lang="en-GB" sz="2600" b="1" dirty="0"/>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pPr lvl="1"/>
            <a:endParaRPr lang="en-GB" dirty="0"/>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0618408"/>
      </p:ext>
    </p:extLst>
  </p:cSld>
  <p:clrMapOvr>
    <a:masterClrMapping/>
  </p:clrMapOvr>
  <mc:AlternateContent xmlns:mc="http://schemas.openxmlformats.org/markup-compatibility/2006" xmlns:p14="http://schemas.microsoft.com/office/powerpoint/2010/main">
    <mc:Choice Requires="p14">
      <p:transition spd="slow" p14:dur="2000" advTm="218242"/>
    </mc:Choice>
    <mc:Fallback xmlns="">
      <p:transition spd="slow" advTm="2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3000" y="1238251"/>
            <a:ext cx="10795715" cy="50482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44472"/>
          </a:xfrm>
        </p:spPr>
        <p:txBody>
          <a:bodyPr/>
          <a:lstStyle/>
          <a:p>
            <a:r>
              <a:rPr lang="en-GB" dirty="0"/>
              <a:t>‘Property’</a:t>
            </a:r>
          </a:p>
        </p:txBody>
      </p:sp>
      <p:sp>
        <p:nvSpPr>
          <p:cNvPr id="3" name="Content Placeholder 2"/>
          <p:cNvSpPr>
            <a:spLocks noGrp="1"/>
          </p:cNvSpPr>
          <p:nvPr>
            <p:ph idx="1"/>
          </p:nvPr>
        </p:nvSpPr>
        <p:spPr>
          <a:xfrm>
            <a:off x="1379101" y="1257302"/>
            <a:ext cx="9847262" cy="4817919"/>
          </a:xfrm>
        </p:spPr>
        <p:txBody>
          <a:bodyPr vert="horz" lIns="91440" tIns="45720" rIns="91440" bIns="45720" rtlCol="0" anchor="t">
            <a:normAutofit fontScale="77500" lnSpcReduction="20000"/>
          </a:bodyPr>
          <a:lstStyle/>
          <a:p>
            <a:pPr marL="0" indent="0">
              <a:buNone/>
            </a:pPr>
            <a:endParaRPr lang="en-GB" sz="3000" b="1" dirty="0"/>
          </a:p>
          <a:p>
            <a:pPr marL="457200" lvl="1" indent="0">
              <a:buNone/>
            </a:pPr>
            <a:r>
              <a:rPr lang="en-GB" sz="3300" b="1" u="sng" dirty="0">
                <a:solidFill>
                  <a:srgbClr val="FF0000"/>
                </a:solidFill>
              </a:rPr>
              <a:t>Section 4(1) TA [1968] </a:t>
            </a:r>
            <a:r>
              <a:rPr lang="en-GB" sz="3300" dirty="0"/>
              <a:t>provides:</a:t>
            </a:r>
            <a:endParaRPr lang="en-GB" sz="3800" dirty="0"/>
          </a:p>
          <a:p>
            <a:pPr lvl="1"/>
            <a:r>
              <a:rPr lang="en-GB" sz="3300" dirty="0"/>
              <a:t>"Property" includes money and all other property, real or personal, including things in action and other intangible property (things which cannot be touched).</a:t>
            </a:r>
            <a:endParaRPr lang="en-GB" sz="3800" dirty="0"/>
          </a:p>
          <a:p>
            <a:pPr lvl="1"/>
            <a:r>
              <a:rPr lang="en-GB" sz="3300" dirty="0"/>
              <a:t>Money – identifiable and coins of any currency.  A cheque is not money it is a 'thing in action' </a:t>
            </a:r>
            <a:r>
              <a:rPr lang="en-GB" sz="3300" b="1" dirty="0"/>
              <a:t>(Davis [1988]) </a:t>
            </a:r>
          </a:p>
          <a:p>
            <a:pPr lvl="1"/>
            <a:r>
              <a:rPr lang="en-GB" sz="3300" dirty="0"/>
              <a:t>Personal property – all property that is not land, including jewellery, TV sets, vehicles, phones.  Include illegal drugs </a:t>
            </a:r>
            <a:r>
              <a:rPr lang="en-GB" sz="3300" b="1" dirty="0"/>
              <a:t>(Smith [2011])</a:t>
            </a:r>
            <a:endParaRPr lang="en-GB" sz="3300" dirty="0"/>
          </a:p>
          <a:p>
            <a:pPr lvl="1"/>
            <a:r>
              <a:rPr lang="en-GB" sz="3300" dirty="0"/>
              <a:t>Real property – land and buildings</a:t>
            </a:r>
          </a:p>
          <a:p>
            <a:pPr marL="914400" lvl="2"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28141518"/>
      </p:ext>
    </p:extLst>
  </p:cSld>
  <p:clrMapOvr>
    <a:masterClrMapping/>
  </p:clrMapOvr>
  <mc:AlternateContent xmlns:mc="http://schemas.openxmlformats.org/markup-compatibility/2006" xmlns:p14="http://schemas.microsoft.com/office/powerpoint/2010/main">
    <mc:Choice Requires="p14">
      <p:transition spd="slow" p14:dur="2000" advTm="192231"/>
    </mc:Choice>
    <mc:Fallback xmlns="">
      <p:transition spd="slow" advTm="19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8501" y="1622738"/>
            <a:ext cx="9324305" cy="42884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‘Property’</a:t>
            </a:r>
          </a:p>
        </p:txBody>
      </p:sp>
      <p:sp>
        <p:nvSpPr>
          <p:cNvPr id="3" name="Content Placeholder 2"/>
          <p:cNvSpPr>
            <a:spLocks noGrp="1"/>
          </p:cNvSpPr>
          <p:nvPr>
            <p:ph idx="1"/>
          </p:nvPr>
        </p:nvSpPr>
        <p:spPr>
          <a:xfrm>
            <a:off x="2589212" y="1738648"/>
            <a:ext cx="8915400" cy="4172574"/>
          </a:xfrm>
        </p:spPr>
        <p:txBody>
          <a:bodyPr>
            <a:normAutofit lnSpcReduction="10000"/>
          </a:bodyPr>
          <a:lstStyle/>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pPr lvl="1"/>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46641575"/>
      </p:ext>
    </p:extLst>
  </p:cSld>
  <p:clrMapOvr>
    <a:masterClrMapping/>
  </p:clrMapOvr>
  <mc:AlternateContent xmlns:mc="http://schemas.openxmlformats.org/markup-compatibility/2006" xmlns:p14="http://schemas.microsoft.com/office/powerpoint/2010/main">
    <mc:Choice Requires="p14">
      <p:transition spd="slow" p14:dur="2000" advTm="70292"/>
    </mc:Choice>
    <mc:Fallback xmlns="">
      <p:transition spd="slow" advTm="7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2601" y="1264554"/>
            <a:ext cx="9930706" cy="50790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p:cNvSpPr>
            <a:spLocks noGrp="1"/>
          </p:cNvSpPr>
          <p:nvPr>
            <p:ph type="title"/>
          </p:nvPr>
        </p:nvSpPr>
        <p:spPr/>
        <p:txBody>
          <a:bodyPr/>
          <a:lstStyle/>
          <a:p>
            <a:r>
              <a:rPr lang="en-GB" dirty="0"/>
              <a:t>‘Belonging to another’</a:t>
            </a:r>
            <a:br>
              <a:rPr lang="en-GB" dirty="0"/>
            </a:br>
            <a:endParaRPr lang="en-GB" dirty="0"/>
          </a:p>
        </p:txBody>
      </p:sp>
      <p:sp>
        <p:nvSpPr>
          <p:cNvPr id="3" name="Content Placeholder 2"/>
          <p:cNvSpPr>
            <a:spLocks noGrp="1"/>
          </p:cNvSpPr>
          <p:nvPr>
            <p:ph idx="1"/>
          </p:nvPr>
        </p:nvSpPr>
        <p:spPr>
          <a:xfrm>
            <a:off x="2100382" y="1619152"/>
            <a:ext cx="8915400" cy="4622749"/>
          </a:xfrm>
        </p:spPr>
        <p:txBody>
          <a:bodyPr vert="horz" lIns="91440" tIns="45720" rIns="91440" bIns="45720" rtlCol="0" anchor="t">
            <a:noAutofit/>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6457341"/>
      </p:ext>
    </p:extLst>
  </p:cSld>
  <p:clrMapOvr>
    <a:masterClrMapping/>
  </p:clrMapOvr>
  <mc:AlternateContent xmlns:mc="http://schemas.openxmlformats.org/markup-compatibility/2006" xmlns:p14="http://schemas.microsoft.com/office/powerpoint/2010/main">
    <mc:Choice Requires="p14">
      <p:transition spd="slow" p14:dur="2000" advTm="277987"/>
    </mc:Choice>
    <mc:Fallback xmlns="">
      <p:transition spd="slow" advTm="277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13893" y="1152803"/>
            <a:ext cx="11170276" cy="55526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Theft: MENS REA</a:t>
            </a:r>
          </a:p>
        </p:txBody>
      </p:sp>
      <p:sp>
        <p:nvSpPr>
          <p:cNvPr id="3" name="Content Placeholder 2"/>
          <p:cNvSpPr>
            <a:spLocks noGrp="1"/>
          </p:cNvSpPr>
          <p:nvPr>
            <p:ph idx="1"/>
          </p:nvPr>
        </p:nvSpPr>
        <p:spPr>
          <a:xfrm>
            <a:off x="648269" y="1267821"/>
            <a:ext cx="10885098" cy="5089098"/>
          </a:xfrm>
        </p:spPr>
        <p:txBody>
          <a:bodyPr vert="horz" lIns="91440" tIns="45720" rIns="91440" bIns="45720" rtlCol="0" anchor="t">
            <a:noAutofit/>
          </a:bodyPr>
          <a:lstStyle/>
          <a:p>
            <a:r>
              <a:rPr lang="en-GB" sz="2400" dirty="0"/>
              <a:t>An appropriation of property belonging to another amounts to theft if it is done </a:t>
            </a:r>
          </a:p>
          <a:p>
            <a:pPr>
              <a:buAutoNum type="arabicParenBoth"/>
            </a:pPr>
            <a:r>
              <a:rPr lang="en-GB" sz="2400" dirty="0"/>
              <a:t>dishonestly, and </a:t>
            </a:r>
          </a:p>
          <a:p>
            <a:pPr>
              <a:buAutoNum type="arabicParenBoth"/>
            </a:pPr>
            <a:r>
              <a:rPr lang="en-GB" sz="2400" dirty="0"/>
              <a:t>with the intention of permanently depriving the other of it.</a:t>
            </a:r>
          </a:p>
          <a:p>
            <a:r>
              <a:rPr lang="en-GB" sz="2400" b="1"/>
              <a:t>Dishonesty</a:t>
            </a:r>
            <a:endParaRPr lang="en-GB" sz="2400" b="1" dirty="0"/>
          </a:p>
          <a:p>
            <a:pPr lvl="1"/>
            <a:r>
              <a:rPr lang="en-GB" sz="2000" dirty="0"/>
              <a:t>s2 Theft Act 1968 does not define dishonesty.  S2(1) states three situations in which D is </a:t>
            </a:r>
            <a:r>
              <a:rPr lang="en-GB" sz="2000" b="1" i="1" dirty="0"/>
              <a:t>not</a:t>
            </a:r>
            <a:r>
              <a:rPr lang="en-GB" sz="2000" dirty="0"/>
              <a:t> dishonest, if he appropriates property in the belief that:</a:t>
            </a:r>
          </a:p>
          <a:p>
            <a:pPr lvl="2"/>
            <a:r>
              <a:rPr lang="en-GB" sz="1800" dirty="0"/>
              <a:t>A)He has in law the right to deprive the owner of it </a:t>
            </a:r>
            <a:r>
              <a:rPr lang="en-GB" sz="1800" b="1" dirty="0"/>
              <a:t>(Morgan [1976])</a:t>
            </a:r>
            <a:r>
              <a:rPr lang="en-GB" sz="1800" dirty="0"/>
              <a:t>…..or</a:t>
            </a:r>
          </a:p>
          <a:p>
            <a:pPr lvl="2"/>
            <a:r>
              <a:rPr lang="en-GB" sz="1800" dirty="0"/>
              <a:t>B) He would have the other’s consent if the other knew…..or</a:t>
            </a:r>
          </a:p>
          <a:p>
            <a:pPr lvl="2"/>
            <a:r>
              <a:rPr lang="en-GB" sz="1800" dirty="0"/>
              <a:t>C) The person to whom the property belongs cannot be discovered by taking reasonable steps</a:t>
            </a:r>
          </a:p>
          <a:p>
            <a:pPr lvl="1"/>
            <a:r>
              <a:rPr lang="en-GB" sz="2000" dirty="0"/>
              <a:t>S2(2) – </a:t>
            </a:r>
            <a:r>
              <a:rPr lang="en-GB" sz="2000" i="1" dirty="0"/>
              <a:t>A person’s appropriation of property belonging to another may be dishonest notwithstanding that he is willing to pay for the property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4133173"/>
      </p:ext>
    </p:extLst>
  </p:cSld>
  <p:clrMapOvr>
    <a:masterClrMapping/>
  </p:clrMapOvr>
  <mc:AlternateContent xmlns:mc="http://schemas.openxmlformats.org/markup-compatibility/2006" xmlns:p14="http://schemas.microsoft.com/office/powerpoint/2010/main">
    <mc:Choice Requires="p14">
      <p:transition spd="slow" p14:dur="2000" advTm="334950"/>
    </mc:Choice>
    <mc:Fallback xmlns="">
      <p:transition spd="slow" advTm="33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11646" y="1352282"/>
            <a:ext cx="10798246" cy="507342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830617"/>
          </a:xfrm>
        </p:spPr>
        <p:txBody>
          <a:bodyPr/>
          <a:lstStyle/>
          <a:p>
            <a:r>
              <a:rPr lang="en-GB" dirty="0"/>
              <a:t>‘Dishonesty’</a:t>
            </a:r>
          </a:p>
        </p:txBody>
      </p:sp>
      <p:sp>
        <p:nvSpPr>
          <p:cNvPr id="3" name="Content Placeholder 2"/>
          <p:cNvSpPr>
            <a:spLocks noGrp="1"/>
          </p:cNvSpPr>
          <p:nvPr>
            <p:ph idx="1"/>
          </p:nvPr>
        </p:nvSpPr>
        <p:spPr>
          <a:xfrm>
            <a:off x="2125573" y="1454727"/>
            <a:ext cx="8800382" cy="4653037"/>
          </a:xfrm>
        </p:spPr>
        <p:txBody>
          <a:bodyPr vert="horz" lIns="91440" tIns="45720" rIns="91440" bIns="45720" rtlCol="0" anchor="t">
            <a:noAutofit/>
          </a:bodyPr>
          <a:lstStyle/>
          <a:p>
            <a:pPr marL="0" indent="0">
              <a:buNone/>
            </a:pPr>
            <a:r>
              <a:rPr lang="en-GB" sz="2400" b="1" u="sng" dirty="0"/>
              <a:t>The common law test of dishonesty</a:t>
            </a:r>
          </a:p>
          <a:p>
            <a:pPr lvl="1"/>
            <a:r>
              <a:rPr lang="en-GB" sz="2400" dirty="0"/>
              <a:t>s.2 Theft Act stipulates what is </a:t>
            </a:r>
            <a:r>
              <a:rPr lang="en-GB" sz="2400" b="1" dirty="0"/>
              <a:t>not </a:t>
            </a:r>
            <a:r>
              <a:rPr lang="en-GB" sz="2400" dirty="0"/>
              <a:t>dishonest.  What </a:t>
            </a:r>
            <a:r>
              <a:rPr lang="en-GB" sz="2400" b="1" dirty="0"/>
              <a:t>is</a:t>
            </a:r>
            <a:r>
              <a:rPr lang="en-GB" sz="2400" dirty="0"/>
              <a:t> dishonest has developed at common law.</a:t>
            </a:r>
          </a:p>
          <a:p>
            <a:pPr lvl="1"/>
            <a:r>
              <a:rPr lang="en-GB" sz="2400" b="1" dirty="0">
                <a:solidFill>
                  <a:srgbClr val="FF0000"/>
                </a:solidFill>
              </a:rPr>
              <a:t>Ivey v Genting Casinos UK Ltd [2017]</a:t>
            </a:r>
            <a:r>
              <a:rPr lang="en-GB" sz="2400" b="1" dirty="0">
                <a:solidFill>
                  <a:srgbClr val="404040"/>
                </a:solidFill>
              </a:rPr>
              <a:t> - current law</a:t>
            </a:r>
          </a:p>
          <a:p>
            <a:pPr lvl="1"/>
            <a:r>
              <a:rPr lang="en-GB" sz="2400" b="1" dirty="0">
                <a:solidFill>
                  <a:srgbClr val="404040"/>
                </a:solidFill>
              </a:rPr>
              <a:t> Development of the common law test for dishonesty:</a:t>
            </a:r>
          </a:p>
          <a:p>
            <a:pPr marL="457200" lvl="1" indent="0">
              <a:buNone/>
            </a:pPr>
            <a:r>
              <a:rPr lang="en-GB" sz="2400" b="1" dirty="0">
                <a:solidFill>
                  <a:srgbClr val="FF0000"/>
                </a:solidFill>
              </a:rPr>
              <a:t>Gilks [1972] - subjective</a:t>
            </a:r>
          </a:p>
          <a:p>
            <a:pPr marL="457200" lvl="1" indent="0">
              <a:buNone/>
            </a:pPr>
            <a:r>
              <a:rPr lang="en-GB" sz="2400" b="1" dirty="0">
                <a:solidFill>
                  <a:srgbClr val="FF0000"/>
                </a:solidFill>
              </a:rPr>
              <a:t>Feely [1973] - objective</a:t>
            </a:r>
          </a:p>
          <a:p>
            <a:pPr marL="457200" lvl="1" indent="0">
              <a:buNone/>
            </a:pPr>
            <a:r>
              <a:rPr lang="en-GB" sz="2400" b="1" dirty="0">
                <a:solidFill>
                  <a:srgbClr val="FF0000"/>
                </a:solidFill>
              </a:rPr>
              <a:t>Ghosh [1982] – objective </a:t>
            </a:r>
            <a:r>
              <a:rPr lang="en-GB" sz="2400" b="1">
                <a:solidFill>
                  <a:srgbClr val="FF0000"/>
                </a:solidFill>
              </a:rPr>
              <a:t>and subjective</a:t>
            </a:r>
            <a:endParaRPr lang="en-GB" sz="2400" b="1" dirty="0">
              <a:solidFill>
                <a:srgbClr val="FF0000"/>
              </a:solidFill>
            </a:endParaRPr>
          </a:p>
          <a:p>
            <a:pPr marL="457200" lvl="1" indent="0">
              <a:buNone/>
            </a:pPr>
            <a:r>
              <a:rPr lang="en-GB" sz="2400" b="1" dirty="0" err="1">
                <a:solidFill>
                  <a:srgbClr val="FF0000"/>
                </a:solidFill>
              </a:rPr>
              <a:t>Jouman</a:t>
            </a:r>
            <a:r>
              <a:rPr lang="en-GB" sz="2400" b="1" dirty="0">
                <a:solidFill>
                  <a:srgbClr val="FF0000"/>
                </a:solidFill>
              </a:rPr>
              <a:t> [2012]</a:t>
            </a:r>
          </a:p>
          <a:p>
            <a:pPr marL="457200" lvl="1" indent="0">
              <a:buNone/>
            </a:pPr>
            <a:r>
              <a:rPr lang="en-GB" sz="2400" b="1" dirty="0">
                <a:solidFill>
                  <a:srgbClr val="FF0000"/>
                </a:solidFill>
              </a:rPr>
              <a:t>Hayes [2015]</a:t>
            </a:r>
          </a:p>
          <a:p>
            <a:pPr marL="457200" lvl="1" indent="0">
              <a:buNone/>
            </a:pPr>
            <a:endParaRPr lang="en-GB" sz="2400" b="1" dirty="0">
              <a:solidFill>
                <a:srgbClr val="404040"/>
              </a:solidFill>
            </a:endParaRPr>
          </a:p>
          <a:p>
            <a:pPr marL="457200" lvl="1" indent="0">
              <a:buNone/>
            </a:pPr>
            <a:endParaRPr lang="en-GB" sz="2400" b="1" dirty="0">
              <a:solidFill>
                <a:srgbClr val="404040"/>
              </a:solidFill>
            </a:endParaRPr>
          </a:p>
          <a:p>
            <a:pPr lvl="1"/>
            <a:endParaRPr lang="en-GB" sz="2400" b="1" dirty="0">
              <a:solidFill>
                <a:srgbClr val="404040"/>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84124720"/>
      </p:ext>
    </p:extLst>
  </p:cSld>
  <p:clrMapOvr>
    <a:masterClrMapping/>
  </p:clrMapOvr>
  <mc:AlternateContent xmlns:mc="http://schemas.openxmlformats.org/markup-compatibility/2006" xmlns:p14="http://schemas.microsoft.com/office/powerpoint/2010/main">
    <mc:Choice Requires="p14">
      <p:transition spd="slow" p14:dur="2000" advTm="573210"/>
    </mc:Choice>
    <mc:Fallback xmlns="">
      <p:transition spd="slow" advTm="573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1473E-E4B0-4D85-9BFB-295DFA88D70A}"/>
              </a:ext>
            </a:extLst>
          </p:cNvPr>
          <p:cNvSpPr>
            <a:spLocks noGrp="1"/>
          </p:cNvSpPr>
          <p:nvPr>
            <p:ph type="title"/>
          </p:nvPr>
        </p:nvSpPr>
        <p:spPr>
          <a:xfrm>
            <a:off x="3373062" y="624110"/>
            <a:ext cx="8131550" cy="1280890"/>
          </a:xfrm>
        </p:spPr>
        <p:txBody>
          <a:bodyPr>
            <a:normAutofit/>
          </a:bodyPr>
          <a:lstStyle/>
          <a:p>
            <a:r>
              <a:rPr lang="en-GB" dirty="0"/>
              <a:t>Dishonesty:</a:t>
            </a:r>
            <a:r>
              <a:rPr lang="en-GB" dirty="0">
                <a:solidFill>
                  <a:srgbClr val="FF0000"/>
                </a:solidFill>
              </a:rPr>
              <a:t> </a:t>
            </a:r>
            <a:r>
              <a:rPr lang="en-GB" i="1" dirty="0">
                <a:solidFill>
                  <a:srgbClr val="FF0000"/>
                </a:solidFill>
              </a:rPr>
              <a:t>Ivey [2017</a:t>
            </a:r>
            <a:r>
              <a:rPr lang="en-GB" i="1" dirty="0"/>
              <a:t>]</a:t>
            </a:r>
            <a:r>
              <a:rPr lang="en-GB" dirty="0"/>
              <a:t>- the new version of the </a:t>
            </a:r>
            <a:r>
              <a:rPr lang="en-GB" i="1" dirty="0"/>
              <a:t>Ghosh</a:t>
            </a:r>
            <a:r>
              <a:rPr lang="en-GB" dirty="0"/>
              <a:t> test</a:t>
            </a:r>
          </a:p>
        </p:txBody>
      </p:sp>
      <p:sp>
        <p:nvSpPr>
          <p:cNvPr id="56" name="Rectangle 5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59"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60"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61"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62"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63"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64"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65"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66"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67"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6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6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70"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72" name="Group 71">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73"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74"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75"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76"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77"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78"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79"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80"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81"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82"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83"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84"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8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8FE56F0B-2CFE-470C-8C51-663DE1EA16B0}"/>
              </a:ext>
            </a:extLst>
          </p:cNvPr>
          <p:cNvSpPr>
            <a:spLocks noGrp="1"/>
          </p:cNvSpPr>
          <p:nvPr>
            <p:ph idx="1"/>
          </p:nvPr>
        </p:nvSpPr>
        <p:spPr>
          <a:xfrm>
            <a:off x="3373062" y="2133600"/>
            <a:ext cx="8131550" cy="3777622"/>
          </a:xfrm>
        </p:spPr>
        <p:txBody>
          <a:bodyPr vert="horz" lIns="91440" tIns="45720" rIns="91440" bIns="45720" rtlCol="0" anchor="t">
            <a:normAutofit lnSpcReduction="10000"/>
          </a:bodyPr>
          <a:lstStyle/>
          <a:p>
            <a:pPr marL="0" indent="0">
              <a:buNone/>
            </a:pPr>
            <a:r>
              <a:rPr lang="en-GB"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9225951"/>
      </p:ext>
    </p:extLst>
  </p:cSld>
  <p:clrMapOvr>
    <a:masterClrMapping/>
  </p:clrMapOvr>
  <mc:AlternateContent xmlns:mc="http://schemas.openxmlformats.org/markup-compatibility/2006" xmlns:p14="http://schemas.microsoft.com/office/powerpoint/2010/main">
    <mc:Choice Requires="p14">
      <p:transition spd="slow" p14:dur="2000" advTm="105238"/>
    </mc:Choice>
    <mc:Fallback xmlns="">
      <p:transition spd="slow" advTm="105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454-6355-46EF-9B57-86069268BC4A}"/>
              </a:ext>
            </a:extLst>
          </p:cNvPr>
          <p:cNvSpPr>
            <a:spLocks noGrp="1"/>
          </p:cNvSpPr>
          <p:nvPr>
            <p:ph type="title"/>
          </p:nvPr>
        </p:nvSpPr>
        <p:spPr/>
        <p:txBody>
          <a:bodyPr/>
          <a:lstStyle/>
          <a:p>
            <a:r>
              <a:rPr lang="en-GB" dirty="0"/>
              <a:t>Confirmation of dishonesty test was seen in: </a:t>
            </a:r>
          </a:p>
        </p:txBody>
      </p:sp>
      <p:sp>
        <p:nvSpPr>
          <p:cNvPr id="3" name="Content Placeholder 2">
            <a:extLst>
              <a:ext uri="{FF2B5EF4-FFF2-40B4-BE49-F238E27FC236}">
                <a16:creationId xmlns:a16="http://schemas.microsoft.com/office/drawing/2014/main" id="{B449D015-B185-43D9-90EC-08AA593DFEEC}"/>
              </a:ext>
            </a:extLst>
          </p:cNvPr>
          <p:cNvSpPr>
            <a:spLocks noGrp="1"/>
          </p:cNvSpPr>
          <p:nvPr>
            <p:ph idx="1"/>
          </p:nvPr>
        </p:nvSpPr>
        <p:spPr/>
        <p:txBody>
          <a:bodyPr/>
          <a:lstStyle/>
          <a:p>
            <a:r>
              <a:rPr lang="en-GB" sz="2800" b="1" dirty="0"/>
              <a:t>Barton and Booth [2020] EWCA Crim 575 </a:t>
            </a:r>
            <a:r>
              <a:rPr lang="en-GB" dirty="0"/>
              <a:t>(a conspiracy to defraud case) provides further confirmation, if it were needed, that the that the test for dishonesty in the criminal context was that set out by the Supreme Court in </a:t>
            </a:r>
            <a:r>
              <a:rPr lang="en-GB" dirty="0">
                <a:solidFill>
                  <a:srgbClr val="FF0000"/>
                </a:solidFill>
              </a:rPr>
              <a:t>Ivey v Genting Casinos UK [2017</a:t>
            </a:r>
            <a:r>
              <a:rPr lang="en-GB" dirty="0"/>
              <a:t>]. The requirements of this test are: </a:t>
            </a:r>
          </a:p>
          <a:p>
            <a:r>
              <a:rPr lang="en-GB" dirty="0"/>
              <a:t>• to determine D’s actual state of knowledge or belief as to the facts; and, • to ask whether their conduct was dishonest by the standards of ordinary decent people. </a:t>
            </a:r>
          </a:p>
        </p:txBody>
      </p:sp>
      <p:pic>
        <p:nvPicPr>
          <p:cNvPr id="4" name="Audio 3">
            <a:hlinkClick r:id="" action="ppaction://media"/>
            <a:extLst>
              <a:ext uri="{FF2B5EF4-FFF2-40B4-BE49-F238E27FC236}">
                <a16:creationId xmlns:a16="http://schemas.microsoft.com/office/drawing/2014/main" id="{84DC3A79-632F-47CC-A350-16A8C78236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1693454"/>
      </p:ext>
    </p:extLst>
  </p:cSld>
  <p:clrMapOvr>
    <a:masterClrMapping/>
  </p:clrMapOvr>
  <mc:AlternateContent xmlns:mc="http://schemas.openxmlformats.org/markup-compatibility/2006" xmlns:p14="http://schemas.microsoft.com/office/powerpoint/2010/main">
    <mc:Choice Requires="p14">
      <p:transition spd="slow" p14:dur="2000" advTm="654352"/>
    </mc:Choice>
    <mc:Fallback xmlns="">
      <p:transition spd="slow" advTm="65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87133" y="1343891"/>
            <a:ext cx="10058399" cy="500539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92925" y="624110"/>
            <a:ext cx="8911687" cy="719781"/>
          </a:xfrm>
        </p:spPr>
        <p:txBody>
          <a:bodyPr>
            <a:normAutofit/>
          </a:bodyPr>
          <a:lstStyle/>
          <a:p>
            <a:r>
              <a:rPr lang="en-GB" dirty="0"/>
              <a:t>Theft</a:t>
            </a:r>
          </a:p>
        </p:txBody>
      </p:sp>
      <p:sp>
        <p:nvSpPr>
          <p:cNvPr id="3" name="Content Placeholder 2"/>
          <p:cNvSpPr>
            <a:spLocks noGrp="1"/>
          </p:cNvSpPr>
          <p:nvPr>
            <p:ph idx="1"/>
          </p:nvPr>
        </p:nvSpPr>
        <p:spPr>
          <a:xfrm>
            <a:off x="1687133" y="1343891"/>
            <a:ext cx="9456871" cy="5159745"/>
          </a:xfrm>
        </p:spPr>
        <p:txBody>
          <a:bodyPr vert="horz" lIns="91440" tIns="45720" rIns="91440" bIns="45720" rtlCol="0" anchor="t">
            <a:normAutofit lnSpcReduction="10000"/>
          </a:bodyPr>
          <a:lstStyle/>
          <a:p>
            <a:r>
              <a:rPr lang="en-GB" sz="2800" dirty="0"/>
              <a:t> </a:t>
            </a:r>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pPr marL="0" indent="0">
              <a:buNone/>
            </a:pPr>
            <a:br>
              <a:rPr lang="en-GB" dirty="0"/>
            </a:b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8897126"/>
      </p:ext>
    </p:extLst>
  </p:cSld>
  <p:clrMapOvr>
    <a:masterClrMapping/>
  </p:clrMapOvr>
  <mc:AlternateContent xmlns:mc="http://schemas.openxmlformats.org/markup-compatibility/2006" xmlns:p14="http://schemas.microsoft.com/office/powerpoint/2010/main">
    <mc:Choice Requires="p14">
      <p:transition spd="slow" p14:dur="2000" advTm="379049"/>
    </mc:Choice>
    <mc:Fallback xmlns="">
      <p:transition spd="slow" advTm="37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B4B5-0FA2-4360-8221-4DA822EECC6E}"/>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5AD2334-A8E7-47A1-8B86-A100792E8B33}"/>
              </a:ext>
            </a:extLst>
          </p:cNvPr>
          <p:cNvSpPr>
            <a:spLocks noGrp="1"/>
          </p:cNvSpPr>
          <p:nvPr>
            <p:ph idx="1"/>
          </p:nvPr>
        </p:nvSpPr>
        <p:spPr>
          <a:xfrm>
            <a:off x="2172269" y="1443488"/>
            <a:ext cx="9087928" cy="4784036"/>
          </a:xfrm>
        </p:spPr>
        <p:txBody>
          <a:bodyPr vert="horz" lIns="91440" tIns="45720" rIns="91440" bIns="45720" rtlCol="0" anchor="t">
            <a:normAutofit/>
          </a:bodyPr>
          <a:lstStyle/>
          <a:p>
            <a:r>
              <a:rPr lang="en-GB"/>
              <a:t>Theft consists of 5 elements:</a:t>
            </a:r>
          </a:p>
          <a:p>
            <a:pPr marL="0" indent="0">
              <a:buNone/>
            </a:pPr>
            <a:r>
              <a:rPr lang="en-GB" b="1"/>
              <a:t>-  appropriation;</a:t>
            </a:r>
          </a:p>
          <a:p>
            <a:pPr marL="0" indent="0">
              <a:buNone/>
            </a:pPr>
            <a:r>
              <a:rPr lang="en-GB" b="1"/>
              <a:t>-  property;</a:t>
            </a:r>
          </a:p>
          <a:p>
            <a:pPr marL="0" indent="0">
              <a:buNone/>
            </a:pPr>
            <a:r>
              <a:rPr lang="en-GB" b="1"/>
              <a:t>- belonging to another;</a:t>
            </a:r>
          </a:p>
          <a:p>
            <a:pPr marL="0" indent="0">
              <a:buNone/>
            </a:pPr>
            <a:r>
              <a:rPr lang="en-GB" b="1"/>
              <a:t>- dishonesty;</a:t>
            </a:r>
          </a:p>
          <a:p>
            <a:pPr marL="0" indent="0">
              <a:buNone/>
            </a:pPr>
            <a:r>
              <a:rPr lang="en-GB" b="1"/>
              <a:t>- intention to permanently deprive.</a:t>
            </a:r>
            <a:endParaRPr lang="en-GB" b="1" dirty="0"/>
          </a:p>
          <a:p>
            <a:pPr marL="0" indent="0">
              <a:buNone/>
            </a:pPr>
            <a:endParaRPr lang="en-GB" dirty="0"/>
          </a:p>
          <a:p>
            <a:pPr marL="285750" indent="-285750"/>
            <a:r>
              <a:rPr lang="en-GB"/>
              <a:t>All these elements are further defined to a lesser or greater extent, in TA [1968]</a:t>
            </a:r>
          </a:p>
          <a:p>
            <a:pPr marL="285750" indent="-285750"/>
            <a:r>
              <a:rPr lang="en-GB" b="1"/>
              <a:t>Assumption: </a:t>
            </a:r>
            <a:r>
              <a:rPr lang="en-GB"/>
              <a:t>House of Lords have decided in Gomez [1993] and Hinks [2000] that an assumption of rights, still ocurs even when V consents to it, so that D appropriates property even when they acquire it by way of a 'gift'.</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7934911"/>
      </p:ext>
    </p:extLst>
  </p:cSld>
  <p:clrMapOvr>
    <a:masterClrMapping/>
  </p:clrMapOvr>
  <mc:AlternateContent xmlns:mc="http://schemas.openxmlformats.org/markup-compatibility/2006" xmlns:p14="http://schemas.microsoft.com/office/powerpoint/2010/main">
    <mc:Choice Requires="p14">
      <p:transition spd="slow" p14:dur="2000" advTm="66662"/>
    </mc:Choice>
    <mc:Fallback xmlns="">
      <p:transition spd="slow" advTm="6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B493-45D1-4532-8073-9A85870DEE1B}"/>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1DDF24CA-7DB7-44B5-AFC9-89C1BFB7FE58}"/>
              </a:ext>
            </a:extLst>
          </p:cNvPr>
          <p:cNvSpPr>
            <a:spLocks noGrp="1"/>
          </p:cNvSpPr>
          <p:nvPr>
            <p:ph idx="1"/>
          </p:nvPr>
        </p:nvSpPr>
        <p:spPr>
          <a:xfrm>
            <a:off x="1913477" y="1371600"/>
            <a:ext cx="9591135" cy="5287244"/>
          </a:xfrm>
        </p:spPr>
        <p:txBody>
          <a:bodyPr vert="horz" lIns="91440" tIns="45720" rIns="91440" bIns="45720" rtlCol="0" anchor="t">
            <a:normAutofit lnSpcReduction="10000"/>
          </a:bodyPr>
          <a:lstStyle/>
          <a:p>
            <a:r>
              <a:rPr lang="en-GB" b="1" dirty="0"/>
              <a:t>'Property'</a:t>
            </a:r>
            <a:r>
              <a:rPr lang="en-GB" dirty="0"/>
              <a:t> includes money and other </a:t>
            </a:r>
            <a:r>
              <a:rPr lang="en-GB" dirty="0" err="1"/>
              <a:t>intagible</a:t>
            </a:r>
            <a:r>
              <a:rPr lang="en-GB" dirty="0"/>
              <a:t> property, including cheques and tickets</a:t>
            </a:r>
            <a:endParaRPr lang="en-US" dirty="0"/>
          </a:p>
          <a:p>
            <a:r>
              <a:rPr lang="en-GB" b="1" dirty="0"/>
              <a:t>Belonging to another</a:t>
            </a:r>
            <a:r>
              <a:rPr lang="en-GB" dirty="0"/>
              <a:t>: Self -explanatory in the majority of cases but it is possible for someone to steal their own property if someone else has a right over it.</a:t>
            </a:r>
          </a:p>
          <a:p>
            <a:r>
              <a:rPr lang="en-GB" dirty="0"/>
              <a:t>'</a:t>
            </a:r>
            <a:r>
              <a:rPr lang="en-GB" b="1" dirty="0"/>
              <a:t>Dishonesty'</a:t>
            </a:r>
            <a:r>
              <a:rPr lang="en-GB" dirty="0"/>
              <a:t> is not defined in the TA 1968, except s.2 which outlines three situations where states of mind would not amount to dishonesty. The broader definition was created in Ghosh [1982] but has now been modified by the Supreme Court in </a:t>
            </a:r>
            <a:r>
              <a:rPr lang="en-GB" i="1" dirty="0"/>
              <a:t>Ivey [2017]. </a:t>
            </a:r>
          </a:p>
          <a:p>
            <a:pPr marL="0" indent="0">
              <a:buNone/>
            </a:pPr>
            <a:r>
              <a:rPr lang="en-GB" i="1" dirty="0"/>
              <a:t>The test now has one limb: Was the appropriation dishonest according to the standards of reasonable and honest people?</a:t>
            </a:r>
          </a:p>
          <a:p>
            <a:pPr marL="0" indent="0">
              <a:buNone/>
            </a:pPr>
            <a:endParaRPr lang="en-GB" i="1" dirty="0"/>
          </a:p>
          <a:p>
            <a:pPr marL="0" indent="0">
              <a:buNone/>
            </a:pPr>
            <a:r>
              <a:rPr lang="en-GB" i="1" dirty="0"/>
              <a:t>- </a:t>
            </a:r>
            <a:r>
              <a:rPr lang="en-GB" b="1" dirty="0"/>
              <a:t>'Intention to permanently deprive' </a:t>
            </a:r>
          </a:p>
          <a:p>
            <a:pPr marL="0" indent="0">
              <a:buNone/>
            </a:pPr>
            <a:r>
              <a:rPr lang="en-GB" b="1" dirty="0"/>
              <a:t>The important thing is that V's deprivation, or intended deprivation, should be permanent rather than temporary. In most cases, it will be obvious because the V would be permanently deprived. Where it is not, s.6 TA [1968] allows the court to infer an intention permanently to deprive in some circumstances, including where D intends to </a:t>
            </a:r>
            <a:r>
              <a:rPr lang="en-GB" b="1" dirty="0" err="1"/>
              <a:t>retun</a:t>
            </a:r>
            <a:r>
              <a:rPr lang="en-GB" b="1" dirty="0"/>
              <a:t> the property.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48190685"/>
      </p:ext>
    </p:extLst>
  </p:cSld>
  <p:clrMapOvr>
    <a:masterClrMapping/>
  </p:clrMapOvr>
  <mc:AlternateContent xmlns:mc="http://schemas.openxmlformats.org/markup-compatibility/2006" xmlns:p14="http://schemas.microsoft.com/office/powerpoint/2010/main">
    <mc:Choice Requires="p14">
      <p:transition spd="slow" p14:dur="2000" advTm="170343"/>
    </mc:Choice>
    <mc:Fallback xmlns="">
      <p:transition spd="slow" advTm="170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1566</Words>
  <Application>Microsoft Office PowerPoint</Application>
  <PresentationFormat>Widescreen</PresentationFormat>
  <Paragraphs>123</Paragraphs>
  <Slides>16</Slides>
  <Notes>13</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Wisp</vt:lpstr>
      <vt:lpstr>Offences against property: Theft</vt:lpstr>
      <vt:lpstr>‘Beckham housekeepers arrested’</vt:lpstr>
      <vt:lpstr>Theft </vt:lpstr>
      <vt:lpstr>‘Appropriates’</vt:lpstr>
      <vt:lpstr>Appropriates</vt:lpstr>
      <vt:lpstr>Appropriation</vt:lpstr>
      <vt:lpstr>‘Property’</vt:lpstr>
      <vt:lpstr>‘Property’</vt:lpstr>
      <vt:lpstr>‘Belonging to another’ </vt:lpstr>
      <vt:lpstr>Theft: MENS REA</vt:lpstr>
      <vt:lpstr>‘Dishonesty’</vt:lpstr>
      <vt:lpstr>Dishonesty: Ivey [2017]- the new version of the Ghosh test</vt:lpstr>
      <vt:lpstr>Confirmation of dishonesty test was seen in: </vt:lpstr>
      <vt:lpstr>Theft</vt:lpstr>
      <vt:lpstr>Summary</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property</dc:title>
  <dc:creator>Powell M.S.</dc:creator>
  <cp:lastModifiedBy>Kelly Andrews</cp:lastModifiedBy>
  <cp:revision>363</cp:revision>
  <cp:lastPrinted>2017-10-26T14:32:49Z</cp:lastPrinted>
  <dcterms:created xsi:type="dcterms:W3CDTF">2016-02-21T06:29:57Z</dcterms:created>
  <dcterms:modified xsi:type="dcterms:W3CDTF">2024-01-24T09:43:02Z</dcterms:modified>
</cp:coreProperties>
</file>