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8288000" cy="10287000"/>
  <p:notesSz cx="6858000" cy="9144000"/>
  <p:embeddedFontLst>
    <p:embeddedFont>
      <p:font typeface="Anantason Bold" panose="020B0604020202020204" charset="-34"/>
      <p:regular r:id="rId23"/>
    </p:embeddedFont>
    <p:embeddedFont>
      <p:font typeface="Arial Bold" panose="020B0704020202020204" pitchFamily="34" charset="0"/>
      <p:regular r:id="rId24"/>
      <p:bold r:id="rId25"/>
    </p:embeddedFont>
    <p:embeddedFont>
      <p:font typeface="Arial Italics" panose="020B0604020202020204" charset="0"/>
      <p:regular r:id="rId26"/>
    </p:embeddedFont>
    <p:embeddedFont>
      <p:font typeface="Calibri" panose="020F050202020403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9" d="100"/>
          <a:sy n="59" d="100"/>
        </p:scale>
        <p:origin x="466"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Asthma is a long-lasting respiratory disease that affects the respiratory capacity due to inflamed alongside narrow airways. It is a cause of coughing, wheezing and shortness of breath. It is acquired in the presence of environmental stimuli and genetic susceptibility.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Different people have different severities and triggers of asthma. It is categorized as one of the most common respiratory infections in the UK and it can cause asthma in both children and adults and may be installed in children.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Asthma is one of the significant issues of the UK public health, which places a significant pressure on NHS services, such as primary medical visits, hospitalisation, and long-term respiratory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Asthma is one of the significant public health problems and the issue impacting all age groups and that demands international response to prevent it, improve access to treatment, and enhance healthcare systems to lower morbidity and mortality.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economic effects of asthma underscore the role of disease management and prevention of the disease.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Asthma social burden is a socio-psychological problem faced by patients and society, thus requiring the support of social and psychological aid.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Proper diagnosis is the key to proper treatment and prevents serious asthma attacks and complications.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Primary clinical evaluation is vital in establishing the severity of asthma and in helping to create treatment regimens.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strategy is stepwise model which makes treatment individualised and modified with time whereas Chronic Care Model is a strategy of uninterrupted coordinated care and this enhances better asthma management and less hospitalisation.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aim of treatment of depression would be the reduction of the symptoms, the prevention of the exacerbations and the quality of life.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treatment of comorbidities is valuable to enhance the overall health of patients with asthma.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Long-term disease control and reduction of asthma attacks can be achieved through preventive approaches to a large extent.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Clinical behaviors will play a part in the management of the patient with chronic respiratory disease.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personalised care framework is especially significant to asthma as it is a very diverse disorder among different people. Healthcare professionals can enhance the long-term quality of life of individuals living with asthma by addressing their symptoms and self-management coupled with joint decision-making, thereby decreasing emergency hospital admissions.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approaches also fit into the six key evidence-based domains of the NHS Comprehensive Model of Personalised Care, which will ultimately lead to an increased level of confidence, medication adherence and symptom management for the individual. An integration of education, social support, and individual planning may facilitate individuals managing their asthma better and reduce the need for hospitalisation, in the long run.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0.png"/></Relationships>
</file>

<file path=ppt/slides/_rels/slide1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2.png"/></Relationships>
</file>

<file path=ppt/slides/_rels/slide17.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hyperlink" Target="https://doi.org/10.1016/j.jadr.2025.100893" TargetMode="External"/><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hyperlink" Target="https://doi.org/10.1186/s12887-024-04754-7"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hyperlink" Target="https://doi.org/10.1007/s12016-020-08830-5" TargetMode="External"/><Relationship Id="rId5" Type="http://schemas.openxmlformats.org/officeDocument/2006/relationships/image" Target="../media/image3.png"/><Relationship Id="rId15" Type="http://schemas.openxmlformats.org/officeDocument/2006/relationships/hyperlink" Target="https://www.gov.uk/government/statistics/update-of-indicators-in-the-respiratory-disease-profile-june-2025/respiratory-disease-profile-statistical-commentary-june-2025" TargetMode="External"/><Relationship Id="rId10" Type="http://schemas.openxmlformats.org/officeDocument/2006/relationships/hyperlink" Target="https://www.researchgate.net/profile/Gudisa-Bereda/publication/360458025_Gudisa_Basthma/links/6277ff25973bbb29cc6d65a7/Gudisa-Basthma.pdf" TargetMode="External"/><Relationship Id="rId4" Type="http://schemas.openxmlformats.org/officeDocument/2006/relationships/image" Target="../media/image2.svg"/><Relationship Id="rId9" Type="http://schemas.openxmlformats.org/officeDocument/2006/relationships/hyperlink" Target="https://www.allergyuk.org/about-us/media-centre/statistics-and-figures/" TargetMode="External"/><Relationship Id="rId14" Type="http://schemas.openxmlformats.org/officeDocument/2006/relationships/hyperlink" Target="https://doi.org/10.59049/2790-0231.1282"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doi.org/10.1007/s12016-020-08830-5"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doi.org/10.1007/s12016-020-08830-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8" name="TextBox 8"/>
          <p:cNvSpPr txBox="1"/>
          <p:nvPr/>
        </p:nvSpPr>
        <p:spPr>
          <a:xfrm>
            <a:off x="1199203" y="2475547"/>
            <a:ext cx="15889593" cy="5257978"/>
          </a:xfrm>
          <a:prstGeom prst="rect">
            <a:avLst/>
          </a:prstGeom>
        </p:spPr>
        <p:txBody>
          <a:bodyPr lIns="0" tIns="0" rIns="0" bIns="0" rtlCol="0" anchor="t">
            <a:spAutoFit/>
          </a:bodyPr>
          <a:lstStyle/>
          <a:p>
            <a:pPr algn="ctr">
              <a:lnSpc>
                <a:spcPts val="4619"/>
              </a:lnSpc>
            </a:pPr>
            <a:r>
              <a:rPr lang="en-US" sz="3299" b="1" dirty="0">
                <a:solidFill>
                  <a:srgbClr val="0C3571"/>
                </a:solidFill>
                <a:latin typeface="Arial Bold"/>
                <a:ea typeface="Arial Bold"/>
                <a:cs typeface="Arial Bold"/>
                <a:sym typeface="Arial Bold"/>
              </a:rPr>
              <a:t>PROGRAMME: MSC PUBLIC HEALTH AND SOCIAL CARE IN PRACTICE</a:t>
            </a:r>
          </a:p>
          <a:p>
            <a:pPr algn="ctr">
              <a:lnSpc>
                <a:spcPts val="4619"/>
              </a:lnSpc>
            </a:pPr>
            <a:r>
              <a:rPr lang="en-US" sz="3299" b="1" dirty="0">
                <a:solidFill>
                  <a:srgbClr val="0C3571"/>
                </a:solidFill>
                <a:latin typeface="Arial Bold"/>
                <a:ea typeface="Arial Bold"/>
                <a:cs typeface="Arial Bold"/>
                <a:sym typeface="Arial Bold"/>
              </a:rPr>
              <a:t>MODULE: COMMUNITY CARE AND MANAGEMENT OF LONGER-TERM CONDITIONS</a:t>
            </a:r>
          </a:p>
          <a:p>
            <a:pPr algn="ctr">
              <a:lnSpc>
                <a:spcPts val="4619"/>
              </a:lnSpc>
            </a:pPr>
            <a:r>
              <a:rPr lang="en-US" sz="3299" b="1" dirty="0">
                <a:solidFill>
                  <a:srgbClr val="0C3571"/>
                </a:solidFill>
                <a:latin typeface="Arial Bold"/>
                <a:ea typeface="Arial Bold"/>
                <a:cs typeface="Arial Bold"/>
                <a:sym typeface="Arial Bold"/>
              </a:rPr>
              <a:t>MODULE CODE: LCHS7003 </a:t>
            </a:r>
          </a:p>
          <a:p>
            <a:pPr algn="ctr">
              <a:lnSpc>
                <a:spcPts val="4619"/>
              </a:lnSpc>
            </a:pPr>
            <a:r>
              <a:rPr lang="en-US" sz="3299" b="1" dirty="0">
                <a:solidFill>
                  <a:srgbClr val="0C3571"/>
                </a:solidFill>
                <a:latin typeface="Arial Bold"/>
                <a:ea typeface="Arial Bold"/>
                <a:cs typeface="Arial Bold"/>
                <a:sym typeface="Arial Bold"/>
              </a:rPr>
              <a:t>ASSIGNMENT TITLE: COMPONENT 2 INDIVIDUAL PRESENTATION</a:t>
            </a:r>
          </a:p>
          <a:p>
            <a:pPr algn="ctr">
              <a:lnSpc>
                <a:spcPts val="4619"/>
              </a:lnSpc>
            </a:pPr>
            <a:r>
              <a:rPr lang="en-US" sz="3299" b="1" dirty="0">
                <a:solidFill>
                  <a:srgbClr val="0C3571"/>
                </a:solidFill>
                <a:latin typeface="Arial Bold"/>
                <a:ea typeface="Arial Bold"/>
                <a:cs typeface="Arial Bold"/>
                <a:sym typeface="Arial Bold"/>
              </a:rPr>
              <a:t> LECTURE’S NAME: MUHAMMED KHAN</a:t>
            </a:r>
          </a:p>
          <a:p>
            <a:pPr algn="ctr">
              <a:lnSpc>
                <a:spcPts val="4619"/>
              </a:lnSpc>
            </a:pPr>
            <a:r>
              <a:rPr lang="en-US" sz="3299" b="1" dirty="0">
                <a:solidFill>
                  <a:srgbClr val="0C3571"/>
                </a:solidFill>
                <a:latin typeface="Arial Bold"/>
                <a:ea typeface="Arial Bold"/>
                <a:cs typeface="Arial Bold"/>
                <a:sym typeface="Arial Bold"/>
              </a:rPr>
              <a:t>STUDENT NAME:- DARSHANKUMAR PATEL</a:t>
            </a:r>
          </a:p>
          <a:p>
            <a:pPr algn="ctr">
              <a:lnSpc>
                <a:spcPts val="4619"/>
              </a:lnSpc>
            </a:pPr>
            <a:r>
              <a:rPr lang="en-US" sz="3299" b="1" dirty="0">
                <a:solidFill>
                  <a:srgbClr val="0C3571"/>
                </a:solidFill>
                <a:latin typeface="Arial Bold"/>
                <a:ea typeface="Arial Bold"/>
                <a:cs typeface="Arial Bold"/>
                <a:sym typeface="Arial Bold"/>
              </a:rPr>
              <a:t>STUDENT ID :- 2515501</a:t>
            </a:r>
          </a:p>
          <a:p>
            <a:pPr algn="ctr">
              <a:lnSpc>
                <a:spcPts val="4619"/>
              </a:lnSpc>
            </a:pPr>
            <a:r>
              <a:rPr lang="en-US" sz="3299" b="1" dirty="0">
                <a:solidFill>
                  <a:srgbClr val="0C3571"/>
                </a:solidFill>
                <a:latin typeface="Arial Bold"/>
                <a:ea typeface="Arial Bold"/>
                <a:cs typeface="Arial Bold"/>
                <a:sym typeface="Arial Bold"/>
              </a:rPr>
              <a:t>TOPIC :- ASTHMA IN HEALTH AND SOCIAL CARE WORKERS</a:t>
            </a:r>
          </a:p>
        </p:txBody>
      </p:sp>
      <p:sp>
        <p:nvSpPr>
          <p:cNvPr id="9" name="Freeform 9"/>
          <p:cNvSpPr/>
          <p:nvPr/>
        </p:nvSpPr>
        <p:spPr>
          <a:xfrm>
            <a:off x="293919" y="377370"/>
            <a:ext cx="3929077" cy="1795641"/>
          </a:xfrm>
          <a:custGeom>
            <a:avLst/>
            <a:gdLst/>
            <a:ahLst/>
            <a:cxnLst/>
            <a:rect l="l" t="t" r="r" b="b"/>
            <a:pathLst>
              <a:path w="3929077" h="1795641">
                <a:moveTo>
                  <a:pt x="0" y="0"/>
                </a:moveTo>
                <a:lnTo>
                  <a:pt x="3929077" y="0"/>
                </a:lnTo>
                <a:lnTo>
                  <a:pt x="3929077" y="1795641"/>
                </a:lnTo>
                <a:lnTo>
                  <a:pt x="0" y="1795641"/>
                </a:lnTo>
                <a:lnTo>
                  <a:pt x="0" y="0"/>
                </a:lnTo>
                <a:close/>
              </a:path>
            </a:pathLst>
          </a:custGeom>
          <a:blipFill>
            <a:blip r:embed="rId8"/>
            <a:stretch>
              <a:fillRect/>
            </a:stretch>
          </a:blipFill>
        </p:spPr>
        <p:txBody>
          <a:bodyPr/>
          <a:lstStyle/>
          <a:p>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327007" y="3214675"/>
            <a:ext cx="7215251" cy="4497665"/>
          </a:xfrm>
          <a:custGeom>
            <a:avLst/>
            <a:gdLst/>
            <a:ahLst/>
            <a:cxnLst/>
            <a:rect l="l" t="t" r="r" b="b"/>
            <a:pathLst>
              <a:path w="7215251" h="4497665">
                <a:moveTo>
                  <a:pt x="0" y="0"/>
                </a:moveTo>
                <a:lnTo>
                  <a:pt x="7215251" y="0"/>
                </a:lnTo>
                <a:lnTo>
                  <a:pt x="7215251" y="4497665"/>
                </a:lnTo>
                <a:lnTo>
                  <a:pt x="0" y="4497665"/>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770407" y="726820"/>
            <a:ext cx="10443347" cy="1704849"/>
          </a:xfrm>
          <a:prstGeom prst="rect">
            <a:avLst/>
          </a:prstGeom>
        </p:spPr>
        <p:txBody>
          <a:bodyPr lIns="0" tIns="0" rIns="0" bIns="0" rtlCol="0" anchor="t">
            <a:spAutoFit/>
          </a:bodyPr>
          <a:lstStyle/>
          <a:p>
            <a:pPr algn="ctr">
              <a:lnSpc>
                <a:spcPts val="13446"/>
              </a:lnSpc>
            </a:pPr>
            <a:r>
              <a:rPr lang="en-US" sz="9604" b="1">
                <a:solidFill>
                  <a:srgbClr val="0C3571"/>
                </a:solidFill>
                <a:latin typeface="Arial Bold"/>
                <a:ea typeface="Arial Bold"/>
                <a:cs typeface="Arial Bold"/>
                <a:sym typeface="Arial Bold"/>
              </a:rPr>
              <a:t>OVERVIEW </a:t>
            </a:r>
          </a:p>
        </p:txBody>
      </p:sp>
      <p:sp>
        <p:nvSpPr>
          <p:cNvPr id="10" name="TextBox 10"/>
          <p:cNvSpPr txBox="1"/>
          <p:nvPr/>
        </p:nvSpPr>
        <p:spPr>
          <a:xfrm>
            <a:off x="953223" y="2499691"/>
            <a:ext cx="9031878" cy="5863590"/>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000000"/>
                </a:solidFill>
                <a:latin typeface="Arial"/>
                <a:ea typeface="Arial"/>
                <a:cs typeface="Arial"/>
                <a:sym typeface="Arial"/>
              </a:rPr>
              <a:t>Definition: Asthma is a persistent respiratory illness that is characterised by inflammation of the airways, bronchial hyper-responsiveness together with the reversible airflow limitation (Bereda, 2022).</a:t>
            </a:r>
          </a:p>
          <a:p>
            <a:pPr marL="518160" lvl="1" indent="-259080" algn="just">
              <a:lnSpc>
                <a:spcPts val="3359"/>
              </a:lnSpc>
              <a:buFont typeface="Arial"/>
              <a:buChar char="•"/>
            </a:pPr>
            <a:r>
              <a:rPr lang="en-US" sz="2400">
                <a:solidFill>
                  <a:srgbClr val="000000"/>
                </a:solidFill>
                <a:latin typeface="Arial"/>
                <a:ea typeface="Arial"/>
                <a:cs typeface="Arial"/>
                <a:sym typeface="Arial"/>
              </a:rPr>
              <a:t>Symptoms: Including wheezing, shortness of breath, chest tightness following with coughing that are especially at night or at the beginning of the morning (Bereda, 2022).</a:t>
            </a:r>
          </a:p>
          <a:p>
            <a:pPr marL="518160" lvl="1" indent="-259080" algn="just">
              <a:lnSpc>
                <a:spcPts val="3359"/>
              </a:lnSpc>
              <a:buFont typeface="Arial"/>
              <a:buChar char="•"/>
            </a:pPr>
            <a:r>
              <a:rPr lang="en-US" sz="2400">
                <a:solidFill>
                  <a:srgbClr val="000000"/>
                </a:solidFill>
                <a:latin typeface="Arial"/>
                <a:ea typeface="Arial"/>
                <a:cs typeface="Arial"/>
                <a:sym typeface="Arial"/>
              </a:rPr>
              <a:t>Aetiology: Inflammation of the airways is as a result of allergens, infections, pollution or exercise (Bereda, 2022).</a:t>
            </a:r>
          </a:p>
          <a:p>
            <a:pPr marL="518160" lvl="1" indent="-259080" algn="just">
              <a:lnSpc>
                <a:spcPts val="3359"/>
              </a:lnSpc>
              <a:buFont typeface="Arial"/>
              <a:buChar char="•"/>
            </a:pPr>
            <a:r>
              <a:rPr lang="en-US" sz="2400">
                <a:solidFill>
                  <a:srgbClr val="000000"/>
                </a:solidFill>
                <a:latin typeface="Arial"/>
                <a:ea typeface="Arial"/>
                <a:cs typeface="Arial"/>
                <a:sym typeface="Arial"/>
              </a:rPr>
              <a:t>Risk factors: Obesity, family history, allergies, air pollution following with smoking.</a:t>
            </a:r>
          </a:p>
          <a:p>
            <a:pPr marL="518160" lvl="1" indent="-259080" algn="just">
              <a:lnSpc>
                <a:spcPts val="3359"/>
              </a:lnSpc>
              <a:buFont typeface="Arial"/>
              <a:buChar char="•"/>
            </a:pPr>
            <a:r>
              <a:rPr lang="en-US" sz="2400">
                <a:solidFill>
                  <a:srgbClr val="000000"/>
                </a:solidFill>
                <a:latin typeface="Arial"/>
                <a:ea typeface="Arial"/>
                <a:cs typeface="Arial"/>
                <a:sym typeface="Arial"/>
              </a:rPr>
              <a:t>Selected population: Health and social care workers.</a:t>
            </a:r>
          </a:p>
          <a:p>
            <a:pPr marL="518160" lvl="1" indent="-259080" algn="just">
              <a:lnSpc>
                <a:spcPts val="3359"/>
              </a:lnSpc>
              <a:buFont typeface="Arial"/>
              <a:buChar char="•"/>
            </a:pPr>
            <a:r>
              <a:rPr lang="en-US" sz="2400">
                <a:solidFill>
                  <a:srgbClr val="000000"/>
                </a:solidFill>
                <a:latin typeface="Arial"/>
                <a:ea typeface="Arial"/>
                <a:cs typeface="Arial"/>
                <a:sym typeface="Arial"/>
              </a:rPr>
              <a:t>Target audience: Nurses, respiratory therapists in accordance with community care practitioners.</a:t>
            </a:r>
          </a:p>
        </p:txBody>
      </p:sp>
      <p:sp>
        <p:nvSpPr>
          <p:cNvPr id="11" name="TextBox 11"/>
          <p:cNvSpPr txBox="1"/>
          <p:nvPr/>
        </p:nvSpPr>
        <p:spPr>
          <a:xfrm>
            <a:off x="12326812" y="8336280"/>
            <a:ext cx="3215640" cy="415290"/>
          </a:xfrm>
          <a:prstGeom prst="rect">
            <a:avLst/>
          </a:prstGeom>
        </p:spPr>
        <p:txBody>
          <a:bodyPr lIns="0" tIns="0" rIns="0" bIns="0" rtlCol="0" anchor="t">
            <a:spAutoFit/>
          </a:bodyPr>
          <a:lstStyle/>
          <a:p>
            <a:pPr algn="ctr">
              <a:lnSpc>
                <a:spcPts val="3359"/>
              </a:lnSpc>
              <a:spcBef>
                <a:spcPct val="0"/>
              </a:spcBef>
            </a:pPr>
            <a:r>
              <a:rPr lang="en-US" sz="2400">
                <a:solidFill>
                  <a:srgbClr val="000000"/>
                </a:solidFill>
                <a:latin typeface="Arial"/>
                <a:ea typeface="Arial"/>
                <a:cs typeface="Arial"/>
                <a:sym typeface="Arial"/>
              </a:rPr>
              <a:t> (Source: Bereda,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146196" y="2954920"/>
            <a:ext cx="7563670" cy="5617580"/>
          </a:xfrm>
          <a:custGeom>
            <a:avLst/>
            <a:gdLst/>
            <a:ahLst/>
            <a:cxnLst/>
            <a:rect l="l" t="t" r="r" b="b"/>
            <a:pathLst>
              <a:path w="7563670" h="5617580">
                <a:moveTo>
                  <a:pt x="0" y="0"/>
                </a:moveTo>
                <a:lnTo>
                  <a:pt x="7563670" y="0"/>
                </a:lnTo>
                <a:lnTo>
                  <a:pt x="7563670" y="5617580"/>
                </a:lnTo>
                <a:lnTo>
                  <a:pt x="0" y="5617580"/>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1965419" y="1012508"/>
            <a:ext cx="13488893" cy="1213485"/>
          </a:xfrm>
          <a:prstGeom prst="rect">
            <a:avLst/>
          </a:prstGeom>
        </p:spPr>
        <p:txBody>
          <a:bodyPr lIns="0" tIns="0" rIns="0" bIns="0" rtlCol="0" anchor="t">
            <a:spAutoFit/>
          </a:bodyPr>
          <a:lstStyle/>
          <a:p>
            <a:pPr algn="ctr">
              <a:lnSpc>
                <a:spcPts val="9660"/>
              </a:lnSpc>
            </a:pPr>
            <a:r>
              <a:rPr lang="en-US" sz="6900" b="1" dirty="0">
                <a:solidFill>
                  <a:srgbClr val="0C3571"/>
                </a:solidFill>
                <a:latin typeface="Arial Bold"/>
                <a:ea typeface="Arial Bold"/>
                <a:cs typeface="Arial Bold"/>
                <a:sym typeface="Arial Bold"/>
              </a:rPr>
              <a:t>BACKGROUND AND TYPES</a:t>
            </a:r>
          </a:p>
        </p:txBody>
      </p:sp>
      <p:sp>
        <p:nvSpPr>
          <p:cNvPr id="10" name="TextBox 10"/>
          <p:cNvSpPr txBox="1"/>
          <p:nvPr/>
        </p:nvSpPr>
        <p:spPr>
          <a:xfrm>
            <a:off x="8984754" y="2878720"/>
            <a:ext cx="8747879" cy="6443980"/>
          </a:xfrm>
          <a:prstGeom prst="rect">
            <a:avLst/>
          </a:prstGeom>
        </p:spPr>
        <p:txBody>
          <a:bodyPr lIns="0" tIns="0" rIns="0" bIns="0" rtlCol="0" anchor="t">
            <a:spAutoFit/>
          </a:bodyPr>
          <a:lstStyle/>
          <a:p>
            <a:pPr marL="604521" lvl="1" indent="-302261" algn="l">
              <a:lnSpc>
                <a:spcPts val="3920"/>
              </a:lnSpc>
              <a:buFont typeface="Arial"/>
              <a:buChar char="•"/>
            </a:pPr>
            <a:r>
              <a:rPr lang="en-US" sz="2800">
                <a:solidFill>
                  <a:srgbClr val="000000"/>
                </a:solidFill>
                <a:latin typeface="Arial"/>
                <a:ea typeface="Arial"/>
                <a:cs typeface="Arial"/>
                <a:sym typeface="Arial"/>
              </a:rPr>
              <a:t>Asthma is a chronic lung disease, which requires life-long monitoring and care (Khan et al., 2022).</a:t>
            </a:r>
          </a:p>
          <a:p>
            <a:pPr marL="604521" lvl="1" indent="-302261" algn="l">
              <a:lnSpc>
                <a:spcPts val="3920"/>
              </a:lnSpc>
              <a:buFont typeface="Arial"/>
              <a:buChar char="•"/>
            </a:pPr>
            <a:r>
              <a:rPr lang="en-US" sz="2800">
                <a:solidFill>
                  <a:srgbClr val="000000"/>
                </a:solidFill>
                <a:latin typeface="Arial"/>
                <a:ea typeface="Arial"/>
                <a:cs typeface="Arial"/>
                <a:sym typeface="Arial"/>
              </a:rPr>
              <a:t>The symptoms may be increased by allergens, infections, exercise, cold air, or other elements in the environment.</a:t>
            </a:r>
          </a:p>
          <a:p>
            <a:pPr marL="604521" lvl="1" indent="-302261" algn="l">
              <a:lnSpc>
                <a:spcPts val="3920"/>
              </a:lnSpc>
              <a:buFont typeface="Arial"/>
              <a:buChar char="•"/>
            </a:pPr>
            <a:r>
              <a:rPr lang="en-US" sz="2800">
                <a:solidFill>
                  <a:srgbClr val="000000"/>
                </a:solidFill>
                <a:latin typeface="Arial"/>
                <a:ea typeface="Arial"/>
                <a:cs typeface="Arial"/>
                <a:sym typeface="Arial"/>
              </a:rPr>
              <a:t>Approximately 17% of males alongside 18% of females in England in the UK have been diagnosed with asthma (Statista, 2026).</a:t>
            </a:r>
          </a:p>
          <a:p>
            <a:pPr marL="604521" lvl="1" indent="-302261" algn="l">
              <a:lnSpc>
                <a:spcPts val="3920"/>
              </a:lnSpc>
              <a:buFont typeface="Arial"/>
              <a:buChar char="•"/>
            </a:pPr>
            <a:r>
              <a:rPr lang="en-US" sz="2800">
                <a:solidFill>
                  <a:srgbClr val="000000"/>
                </a:solidFill>
                <a:latin typeface="Arial"/>
                <a:ea typeface="Arial"/>
                <a:cs typeface="Arial"/>
                <a:sym typeface="Arial"/>
              </a:rPr>
              <a:t>Pollen, dust mite together with the pet dander allergic asthma. </a:t>
            </a:r>
          </a:p>
          <a:p>
            <a:pPr marL="604521" lvl="1" indent="-302261" algn="l">
              <a:lnSpc>
                <a:spcPts val="3920"/>
              </a:lnSpc>
              <a:buFont typeface="Arial"/>
              <a:buChar char="•"/>
            </a:pPr>
            <a:r>
              <a:rPr lang="en-US" sz="2800">
                <a:solidFill>
                  <a:srgbClr val="000000"/>
                </a:solidFill>
                <a:latin typeface="Arial"/>
                <a:ea typeface="Arial"/>
                <a:cs typeface="Arial"/>
                <a:sym typeface="Arial"/>
              </a:rPr>
              <a:t>The professional asthma is linked to the exposure of chemicals following with the dust at the workplace.</a:t>
            </a:r>
          </a:p>
        </p:txBody>
      </p:sp>
      <p:sp>
        <p:nvSpPr>
          <p:cNvPr id="11" name="TextBox 11"/>
          <p:cNvSpPr txBox="1"/>
          <p:nvPr/>
        </p:nvSpPr>
        <p:spPr>
          <a:xfrm>
            <a:off x="3128762" y="8515350"/>
            <a:ext cx="3238500" cy="415290"/>
          </a:xfrm>
          <a:prstGeom prst="rect">
            <a:avLst/>
          </a:prstGeom>
        </p:spPr>
        <p:txBody>
          <a:bodyPr lIns="0" tIns="0" rIns="0" bIns="0" rtlCol="0" anchor="t">
            <a:spAutoFit/>
          </a:bodyPr>
          <a:lstStyle/>
          <a:p>
            <a:pPr algn="ctr">
              <a:lnSpc>
                <a:spcPts val="3359"/>
              </a:lnSpc>
              <a:spcBef>
                <a:spcPct val="0"/>
              </a:spcBef>
            </a:pPr>
            <a:r>
              <a:rPr lang="en-US" sz="2400">
                <a:solidFill>
                  <a:srgbClr val="000000"/>
                </a:solidFill>
                <a:latin typeface="Arial"/>
                <a:ea typeface="Arial"/>
                <a:cs typeface="Arial"/>
                <a:sym typeface="Arial"/>
              </a:rPr>
              <a:t>(Source: Statista,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9932992" y="2701939"/>
            <a:ext cx="8003280" cy="5332185"/>
          </a:xfrm>
          <a:custGeom>
            <a:avLst/>
            <a:gdLst/>
            <a:ahLst/>
            <a:cxnLst/>
            <a:rect l="l" t="t" r="r" b="b"/>
            <a:pathLst>
              <a:path w="8003280" h="5332185">
                <a:moveTo>
                  <a:pt x="0" y="0"/>
                </a:moveTo>
                <a:lnTo>
                  <a:pt x="8003280" y="0"/>
                </a:lnTo>
                <a:lnTo>
                  <a:pt x="8003280" y="5332185"/>
                </a:lnTo>
                <a:lnTo>
                  <a:pt x="0" y="5332185"/>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958761" y="1254966"/>
            <a:ext cx="16006560" cy="1138555"/>
          </a:xfrm>
          <a:prstGeom prst="rect">
            <a:avLst/>
          </a:prstGeom>
        </p:spPr>
        <p:txBody>
          <a:bodyPr lIns="0" tIns="0" rIns="0" bIns="0" rtlCol="0" anchor="t">
            <a:spAutoFit/>
          </a:bodyPr>
          <a:lstStyle/>
          <a:p>
            <a:pPr algn="ctr">
              <a:lnSpc>
                <a:spcPts val="8959"/>
              </a:lnSpc>
            </a:pPr>
            <a:r>
              <a:rPr lang="en-US" sz="6399" b="1">
                <a:solidFill>
                  <a:srgbClr val="0C3571"/>
                </a:solidFill>
                <a:latin typeface="Arial Bold"/>
                <a:ea typeface="Arial Bold"/>
                <a:cs typeface="Arial Bold"/>
                <a:sym typeface="Arial Bold"/>
              </a:rPr>
              <a:t>PREVALENCE IN THE UNITED KINGDOM</a:t>
            </a:r>
          </a:p>
        </p:txBody>
      </p:sp>
      <p:sp>
        <p:nvSpPr>
          <p:cNvPr id="10" name="TextBox 10"/>
          <p:cNvSpPr txBox="1"/>
          <p:nvPr/>
        </p:nvSpPr>
        <p:spPr>
          <a:xfrm>
            <a:off x="958761" y="2635264"/>
            <a:ext cx="8792102" cy="5937236"/>
          </a:xfrm>
          <a:prstGeom prst="rect">
            <a:avLst/>
          </a:prstGeom>
        </p:spPr>
        <p:txBody>
          <a:bodyPr lIns="0" tIns="0" rIns="0" bIns="0" rtlCol="0" anchor="t">
            <a:spAutoFit/>
          </a:bodyPr>
          <a:lstStyle/>
          <a:p>
            <a:pPr marL="557318" lvl="1" indent="-278659" algn="just">
              <a:lnSpc>
                <a:spcPts val="3613"/>
              </a:lnSpc>
              <a:buFont typeface="Arial"/>
              <a:buChar char="•"/>
            </a:pPr>
            <a:r>
              <a:rPr lang="en-US" sz="2581">
                <a:solidFill>
                  <a:srgbClr val="000000"/>
                </a:solidFill>
                <a:latin typeface="Arial"/>
                <a:ea typeface="Arial"/>
                <a:cs typeface="Arial"/>
                <a:sym typeface="Arial"/>
              </a:rPr>
              <a:t>Asthma is the long-term disease which is most widespread in the UK.</a:t>
            </a:r>
          </a:p>
          <a:p>
            <a:pPr marL="557318" lvl="1" indent="-278659" algn="just">
              <a:lnSpc>
                <a:spcPts val="3613"/>
              </a:lnSpc>
              <a:buFont typeface="Arial"/>
              <a:buChar char="•"/>
            </a:pPr>
            <a:r>
              <a:rPr lang="en-US" sz="2581">
                <a:solidFill>
                  <a:srgbClr val="000000"/>
                </a:solidFill>
                <a:latin typeface="Arial"/>
                <a:ea typeface="Arial"/>
                <a:cs typeface="Arial"/>
                <a:sym typeface="Arial"/>
              </a:rPr>
              <a:t>Approximately 5.4 million individuals are being treated as a result of asthma in the UK (Allergy UK, 2026).</a:t>
            </a:r>
          </a:p>
          <a:p>
            <a:pPr marL="557318" lvl="1" indent="-278659" algn="just">
              <a:lnSpc>
                <a:spcPts val="3613"/>
              </a:lnSpc>
              <a:buFont typeface="Arial"/>
              <a:buChar char="•"/>
            </a:pPr>
            <a:r>
              <a:rPr lang="en-US" sz="2581">
                <a:solidFill>
                  <a:srgbClr val="000000"/>
                </a:solidFill>
                <a:latin typeface="Arial"/>
                <a:ea typeface="Arial"/>
                <a:cs typeface="Arial"/>
                <a:sym typeface="Arial"/>
              </a:rPr>
              <a:t>Out of 11 children and 12 adults, the prevalence of asthma stands at about 1 in 11 and 1 in 12 respectively.</a:t>
            </a:r>
          </a:p>
          <a:p>
            <a:pPr marL="557318" lvl="1" indent="-278659" algn="just">
              <a:lnSpc>
                <a:spcPts val="3613"/>
              </a:lnSpc>
              <a:buFont typeface="Arial"/>
              <a:buChar char="•"/>
            </a:pPr>
            <a:r>
              <a:rPr lang="en-US" sz="2581">
                <a:solidFill>
                  <a:srgbClr val="000000"/>
                </a:solidFill>
                <a:latin typeface="Arial"/>
                <a:ea typeface="Arial"/>
                <a:cs typeface="Arial"/>
                <a:sym typeface="Arial"/>
              </a:rPr>
              <a:t>Approximately 1 million children in the UK have asthma treatment annually.</a:t>
            </a:r>
          </a:p>
          <a:p>
            <a:pPr marL="557318" lvl="1" indent="-278659" algn="just">
              <a:lnSpc>
                <a:spcPts val="3613"/>
              </a:lnSpc>
              <a:buFont typeface="Arial"/>
              <a:buChar char="•"/>
            </a:pPr>
            <a:r>
              <a:rPr lang="en-US" sz="2581">
                <a:solidFill>
                  <a:srgbClr val="000000"/>
                </a:solidFill>
                <a:latin typeface="Arial"/>
                <a:ea typeface="Arial"/>
                <a:cs typeface="Arial"/>
                <a:sym typeface="Arial"/>
              </a:rPr>
              <a:t>Asthma causes more than 6 million GP consultations each year and the need by the NHS.</a:t>
            </a:r>
          </a:p>
          <a:p>
            <a:pPr marL="557318" lvl="1" indent="-278659" algn="just">
              <a:lnSpc>
                <a:spcPts val="3613"/>
              </a:lnSpc>
              <a:buFont typeface="Arial"/>
              <a:buChar char="•"/>
            </a:pPr>
            <a:r>
              <a:rPr lang="en-US" sz="2581">
                <a:solidFill>
                  <a:srgbClr val="000000"/>
                </a:solidFill>
                <a:latin typeface="Arial"/>
                <a:ea typeface="Arial"/>
                <a:cs typeface="Arial"/>
                <a:sym typeface="Arial"/>
              </a:rPr>
              <a:t>In 2024, there were more than 41,000 asthma emergency hospital admissions of adults in England (GOV UK, 2025).</a:t>
            </a:r>
          </a:p>
        </p:txBody>
      </p:sp>
      <p:sp>
        <p:nvSpPr>
          <p:cNvPr id="11" name="TextBox 11"/>
          <p:cNvSpPr txBox="1"/>
          <p:nvPr/>
        </p:nvSpPr>
        <p:spPr>
          <a:xfrm>
            <a:off x="11491912" y="8284210"/>
            <a:ext cx="396240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GOV UK,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28700" y="2962694"/>
            <a:ext cx="7611214" cy="5060028"/>
          </a:xfrm>
          <a:custGeom>
            <a:avLst/>
            <a:gdLst/>
            <a:ahLst/>
            <a:cxnLst/>
            <a:rect l="l" t="t" r="r" b="b"/>
            <a:pathLst>
              <a:path w="7611214" h="5060028">
                <a:moveTo>
                  <a:pt x="0" y="0"/>
                </a:moveTo>
                <a:lnTo>
                  <a:pt x="7611214" y="0"/>
                </a:lnTo>
                <a:lnTo>
                  <a:pt x="7611214" y="5060028"/>
                </a:lnTo>
                <a:lnTo>
                  <a:pt x="0" y="5060028"/>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922327" y="1052830"/>
            <a:ext cx="10443347" cy="1138555"/>
          </a:xfrm>
          <a:prstGeom prst="rect">
            <a:avLst/>
          </a:prstGeom>
        </p:spPr>
        <p:txBody>
          <a:bodyPr lIns="0" tIns="0" rIns="0" bIns="0" rtlCol="0" anchor="t">
            <a:spAutoFit/>
          </a:bodyPr>
          <a:lstStyle/>
          <a:p>
            <a:pPr algn="ctr">
              <a:lnSpc>
                <a:spcPts val="8959"/>
              </a:lnSpc>
            </a:pPr>
            <a:r>
              <a:rPr lang="en-US" sz="6399" b="1">
                <a:solidFill>
                  <a:srgbClr val="0C3571"/>
                </a:solidFill>
                <a:latin typeface="Arial Bold"/>
                <a:ea typeface="Arial Bold"/>
                <a:cs typeface="Arial Bold"/>
                <a:sym typeface="Arial Bold"/>
              </a:rPr>
              <a:t>GLOBAL PREVALENCE</a:t>
            </a:r>
          </a:p>
        </p:txBody>
      </p:sp>
      <p:sp>
        <p:nvSpPr>
          <p:cNvPr id="10" name="TextBox 10"/>
          <p:cNvSpPr txBox="1"/>
          <p:nvPr/>
        </p:nvSpPr>
        <p:spPr>
          <a:xfrm>
            <a:off x="8984754" y="2905544"/>
            <a:ext cx="8274546" cy="5863590"/>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000000"/>
                </a:solidFill>
                <a:latin typeface="Arial"/>
                <a:ea typeface="Arial"/>
                <a:cs typeface="Arial"/>
                <a:sym typeface="Arial"/>
              </a:rPr>
              <a:t>Asthma is a respiratory disease which is believed to be among the most common chronic respiratory diseases in the world with over 260 million individuals affected with the disease (WHO, 2024).</a:t>
            </a:r>
          </a:p>
          <a:p>
            <a:pPr marL="518160" lvl="1" indent="-259080" algn="l">
              <a:lnSpc>
                <a:spcPts val="3359"/>
              </a:lnSpc>
              <a:buFont typeface="Arial"/>
              <a:buChar char="•"/>
            </a:pPr>
            <a:r>
              <a:rPr lang="en-US" sz="2400">
                <a:solidFill>
                  <a:srgbClr val="000000"/>
                </a:solidFill>
                <a:latin typeface="Arial"/>
                <a:ea typeface="Arial"/>
                <a:cs typeface="Arial"/>
                <a:sym typeface="Arial"/>
              </a:rPr>
              <a:t>An average of 455,000 individuals succumb annually due to asthma particularly in the low and middle-income countries.</a:t>
            </a:r>
          </a:p>
          <a:p>
            <a:pPr marL="518160" lvl="1" indent="-259080" algn="l">
              <a:lnSpc>
                <a:spcPts val="3359"/>
              </a:lnSpc>
              <a:buFont typeface="Arial"/>
              <a:buChar char="•"/>
            </a:pPr>
            <a:r>
              <a:rPr lang="en-US" sz="2400">
                <a:solidFill>
                  <a:srgbClr val="000000"/>
                </a:solidFill>
                <a:latin typeface="Arial"/>
                <a:ea typeface="Arial"/>
                <a:cs typeface="Arial"/>
                <a:sym typeface="Arial"/>
              </a:rPr>
              <a:t>International estimates show that approximately 37 million new infections of asthma are registered every year (Mao et al., 2025).</a:t>
            </a:r>
          </a:p>
          <a:p>
            <a:pPr marL="518160" lvl="1" indent="-259080" algn="l">
              <a:lnSpc>
                <a:spcPts val="3359"/>
              </a:lnSpc>
              <a:buFont typeface="Arial"/>
              <a:buChar char="•"/>
            </a:pPr>
            <a:r>
              <a:rPr lang="en-US" sz="2400">
                <a:solidFill>
                  <a:srgbClr val="000000"/>
                </a:solidFill>
                <a:latin typeface="Arial"/>
                <a:ea typeface="Arial"/>
                <a:cs typeface="Arial"/>
                <a:sym typeface="Arial"/>
              </a:rPr>
              <a:t>Asthma is found in both the developed and developing nations.</a:t>
            </a:r>
          </a:p>
          <a:p>
            <a:pPr marL="518160" lvl="1" indent="-259080" algn="l">
              <a:lnSpc>
                <a:spcPts val="3359"/>
              </a:lnSpc>
              <a:buFont typeface="Arial"/>
              <a:buChar char="•"/>
            </a:pPr>
            <a:r>
              <a:rPr lang="en-US" sz="2400">
                <a:solidFill>
                  <a:srgbClr val="000000"/>
                </a:solidFill>
                <a:latin typeface="Arial"/>
                <a:ea typeface="Arial"/>
                <a:cs typeface="Arial"/>
                <a:sym typeface="Arial"/>
              </a:rPr>
              <a:t>Asthma risk is heightened by environmental factors like air pollution, urbanisation, and climate change.</a:t>
            </a:r>
          </a:p>
        </p:txBody>
      </p:sp>
      <p:sp>
        <p:nvSpPr>
          <p:cNvPr id="11" name="TextBox 11"/>
          <p:cNvSpPr txBox="1"/>
          <p:nvPr/>
        </p:nvSpPr>
        <p:spPr>
          <a:xfrm>
            <a:off x="3114584" y="8336280"/>
            <a:ext cx="2918460" cy="415290"/>
          </a:xfrm>
          <a:prstGeom prst="rect">
            <a:avLst/>
          </a:prstGeom>
        </p:spPr>
        <p:txBody>
          <a:bodyPr lIns="0" tIns="0" rIns="0" bIns="0" rtlCol="0" anchor="t">
            <a:spAutoFit/>
          </a:bodyPr>
          <a:lstStyle/>
          <a:p>
            <a:pPr algn="ctr">
              <a:lnSpc>
                <a:spcPts val="3359"/>
              </a:lnSpc>
              <a:spcBef>
                <a:spcPct val="0"/>
              </a:spcBef>
            </a:pPr>
            <a:r>
              <a:rPr lang="en-US" sz="2400">
                <a:solidFill>
                  <a:srgbClr val="000000"/>
                </a:solidFill>
                <a:latin typeface="Arial"/>
                <a:ea typeface="Arial"/>
                <a:cs typeface="Arial"/>
                <a:sym typeface="Arial"/>
              </a:rPr>
              <a:t>(Source: WHO,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197039" y="2658110"/>
            <a:ext cx="6855689" cy="5242586"/>
          </a:xfrm>
          <a:custGeom>
            <a:avLst/>
            <a:gdLst/>
            <a:ahLst/>
            <a:cxnLst/>
            <a:rect l="l" t="t" r="r" b="b"/>
            <a:pathLst>
              <a:path w="6855689" h="5242586">
                <a:moveTo>
                  <a:pt x="0" y="0"/>
                </a:moveTo>
                <a:lnTo>
                  <a:pt x="6855689" y="0"/>
                </a:lnTo>
                <a:lnTo>
                  <a:pt x="6855689" y="5242586"/>
                </a:lnTo>
                <a:lnTo>
                  <a:pt x="0" y="5242586"/>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1005840"/>
          </a:xfrm>
          <a:prstGeom prst="rect">
            <a:avLst/>
          </a:prstGeom>
        </p:spPr>
        <p:txBody>
          <a:bodyPr lIns="0" tIns="0" rIns="0" bIns="0" rtlCol="0" anchor="t">
            <a:spAutoFit/>
          </a:bodyPr>
          <a:lstStyle/>
          <a:p>
            <a:pPr algn="ctr">
              <a:lnSpc>
                <a:spcPts val="7980"/>
              </a:lnSpc>
            </a:pPr>
            <a:r>
              <a:rPr lang="en-US" sz="5700" b="1">
                <a:solidFill>
                  <a:srgbClr val="0C3571"/>
                </a:solidFill>
                <a:latin typeface="Arial Bold"/>
                <a:ea typeface="Arial Bold"/>
                <a:cs typeface="Arial Bold"/>
                <a:sym typeface="Arial Bold"/>
              </a:rPr>
              <a:t>ECONOMIC BURDEN</a:t>
            </a:r>
          </a:p>
        </p:txBody>
      </p:sp>
      <p:sp>
        <p:nvSpPr>
          <p:cNvPr id="10" name="TextBox 10"/>
          <p:cNvSpPr txBox="1"/>
          <p:nvPr/>
        </p:nvSpPr>
        <p:spPr>
          <a:xfrm>
            <a:off x="717535" y="2581910"/>
            <a:ext cx="8665196" cy="595630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Arial"/>
                <a:ea typeface="Arial"/>
                <a:cs typeface="Arial"/>
                <a:sym typeface="Arial"/>
              </a:rPr>
              <a:t>Asthma provides a huge burden of healthcare, such as medication, hospitalisation, and emergency care.</a:t>
            </a:r>
          </a:p>
          <a:p>
            <a:pPr marL="604519" lvl="1" indent="-302260" algn="just">
              <a:lnSpc>
                <a:spcPts val="3919"/>
              </a:lnSpc>
              <a:buFont typeface="Arial"/>
              <a:buChar char="•"/>
            </a:pPr>
            <a:r>
              <a:rPr lang="en-US" sz="2799">
                <a:solidFill>
                  <a:srgbClr val="000000"/>
                </a:solidFill>
                <a:latin typeface="Arial"/>
                <a:ea typeface="Arial"/>
                <a:cs typeface="Arial"/>
                <a:sym typeface="Arial"/>
              </a:rPr>
              <a:t>Asthma management costs in the UK are over 1 billion each year (Jacobs </a:t>
            </a:r>
            <a:r>
              <a:rPr lang="en-US" sz="2799" i="1">
                <a:solidFill>
                  <a:srgbClr val="000000"/>
                </a:solidFill>
                <a:latin typeface="Arial Italics"/>
                <a:ea typeface="Arial Italics"/>
                <a:cs typeface="Arial Italics"/>
                <a:sym typeface="Arial Italics"/>
              </a:rPr>
              <a:t>et al.,</a:t>
            </a:r>
            <a:r>
              <a:rPr lang="en-US" sz="2799">
                <a:solidFill>
                  <a:srgbClr val="000000"/>
                </a:solidFill>
                <a:latin typeface="Arial"/>
                <a:ea typeface="Arial"/>
                <a:cs typeface="Arial"/>
                <a:sym typeface="Arial"/>
              </a:rPr>
              <a:t> 2023).</a:t>
            </a:r>
          </a:p>
          <a:p>
            <a:pPr marL="604519" lvl="1" indent="-302260" algn="just">
              <a:lnSpc>
                <a:spcPts val="3919"/>
              </a:lnSpc>
              <a:buFont typeface="Arial"/>
              <a:buChar char="•"/>
            </a:pPr>
            <a:r>
              <a:rPr lang="en-US" sz="2799">
                <a:solidFill>
                  <a:srgbClr val="000000"/>
                </a:solidFill>
                <a:latin typeface="Arial"/>
                <a:ea typeface="Arial"/>
                <a:cs typeface="Arial"/>
                <a:sym typeface="Arial"/>
              </a:rPr>
              <a:t>Examples of costs include hospital admissions, GP visits, and medication prescriptions.</a:t>
            </a:r>
          </a:p>
          <a:p>
            <a:pPr marL="604519" lvl="1" indent="-302260" algn="just">
              <a:lnSpc>
                <a:spcPts val="3919"/>
              </a:lnSpc>
              <a:buFont typeface="Arial"/>
              <a:buChar char="•"/>
            </a:pPr>
            <a:r>
              <a:rPr lang="en-US" sz="2799">
                <a:solidFill>
                  <a:srgbClr val="000000"/>
                </a:solidFill>
                <a:latin typeface="Arial"/>
                <a:ea typeface="Arial"/>
                <a:cs typeface="Arial"/>
                <a:sym typeface="Arial"/>
              </a:rPr>
              <a:t>Some of the costs which are indirect are the lost productivity, absenteeism at work, and disability.</a:t>
            </a:r>
          </a:p>
          <a:p>
            <a:pPr marL="604519" lvl="1" indent="-302260" algn="just">
              <a:lnSpc>
                <a:spcPts val="3919"/>
              </a:lnSpc>
              <a:buFont typeface="Arial"/>
              <a:buChar char="•"/>
            </a:pPr>
            <a:r>
              <a:rPr lang="en-US" sz="2799">
                <a:solidFill>
                  <a:srgbClr val="000000"/>
                </a:solidFill>
                <a:latin typeface="Arial"/>
                <a:ea typeface="Arial"/>
                <a:cs typeface="Arial"/>
                <a:sym typeface="Arial"/>
              </a:rPr>
              <a:t>Economic burden implies the impact on patients, families, employers, and healthcare systems of nations</a:t>
            </a:r>
          </a:p>
        </p:txBody>
      </p:sp>
      <p:sp>
        <p:nvSpPr>
          <p:cNvPr id="11" name="TextBox 11"/>
          <p:cNvSpPr txBox="1"/>
          <p:nvPr/>
        </p:nvSpPr>
        <p:spPr>
          <a:xfrm>
            <a:off x="11213154" y="8348371"/>
            <a:ext cx="482346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Iordache et al.,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TextBox 8"/>
          <p:cNvSpPr txBox="1"/>
          <p:nvPr/>
        </p:nvSpPr>
        <p:spPr>
          <a:xfrm>
            <a:off x="384770" y="1129665"/>
            <a:ext cx="16303103" cy="1005840"/>
          </a:xfrm>
          <a:prstGeom prst="rect">
            <a:avLst/>
          </a:prstGeom>
        </p:spPr>
        <p:txBody>
          <a:bodyPr lIns="0" tIns="0" rIns="0" bIns="0" rtlCol="0" anchor="t">
            <a:spAutoFit/>
          </a:bodyPr>
          <a:lstStyle/>
          <a:p>
            <a:pPr algn="ctr">
              <a:lnSpc>
                <a:spcPts val="7980"/>
              </a:lnSpc>
            </a:pPr>
            <a:r>
              <a:rPr lang="en-US" sz="5700" b="1">
                <a:solidFill>
                  <a:srgbClr val="0C3571"/>
                </a:solidFill>
                <a:latin typeface="Arial Bold"/>
                <a:ea typeface="Arial Bold"/>
                <a:cs typeface="Arial Bold"/>
                <a:sym typeface="Arial Bold"/>
              </a:rPr>
              <a:t>SOCIAL BURDEN</a:t>
            </a:r>
          </a:p>
        </p:txBody>
      </p:sp>
      <p:sp>
        <p:nvSpPr>
          <p:cNvPr id="9" name="TextBox 9"/>
          <p:cNvSpPr txBox="1"/>
          <p:nvPr/>
        </p:nvSpPr>
        <p:spPr>
          <a:xfrm>
            <a:off x="8594104" y="3870060"/>
            <a:ext cx="8665196" cy="347218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Arial"/>
                <a:ea typeface="Arial"/>
                <a:cs typeface="Arial"/>
                <a:sym typeface="Arial"/>
              </a:rPr>
              <a:t>Asthma can severely diminish living standards.</a:t>
            </a:r>
          </a:p>
          <a:p>
            <a:pPr marL="604519" lvl="1" indent="-302260" algn="just">
              <a:lnSpc>
                <a:spcPts val="3919"/>
              </a:lnSpc>
              <a:buFont typeface="Arial"/>
              <a:buChar char="•"/>
            </a:pPr>
            <a:r>
              <a:rPr lang="en-US" sz="2799">
                <a:solidFill>
                  <a:srgbClr val="000000"/>
                </a:solidFill>
                <a:latin typeface="Arial"/>
                <a:ea typeface="Arial"/>
                <a:cs typeface="Arial"/>
                <a:sym typeface="Arial"/>
              </a:rPr>
              <a:t>Patients can be anxious about sudden asthma attacks.</a:t>
            </a:r>
          </a:p>
          <a:p>
            <a:pPr marL="604519" lvl="1" indent="-302260" algn="just">
              <a:lnSpc>
                <a:spcPts val="3919"/>
              </a:lnSpc>
              <a:buFont typeface="Arial"/>
              <a:buChar char="•"/>
            </a:pPr>
            <a:r>
              <a:rPr lang="en-US" sz="2799">
                <a:solidFill>
                  <a:srgbClr val="000000"/>
                </a:solidFill>
                <a:latin typeface="Arial"/>
                <a:ea typeface="Arial"/>
                <a:cs typeface="Arial"/>
                <a:sym typeface="Arial"/>
              </a:rPr>
              <a:t>Exercises and everyday chores can be restricted (Kharaba et al., 2022).</a:t>
            </a:r>
          </a:p>
          <a:p>
            <a:pPr marL="604519" lvl="1" indent="-302260" algn="just">
              <a:lnSpc>
                <a:spcPts val="3919"/>
              </a:lnSpc>
              <a:buFont typeface="Arial"/>
              <a:buChar char="•"/>
            </a:pPr>
            <a:r>
              <a:rPr lang="en-US" sz="2799">
                <a:solidFill>
                  <a:srgbClr val="000000"/>
                </a:solidFill>
                <a:latin typeface="Arial"/>
                <a:ea typeface="Arial"/>
                <a:cs typeface="Arial"/>
                <a:sym typeface="Arial"/>
              </a:rPr>
              <a:t>Asthmatic children miss school and education.</a:t>
            </a:r>
          </a:p>
          <a:p>
            <a:pPr marL="604519" lvl="1" indent="-302260" algn="just">
              <a:lnSpc>
                <a:spcPts val="3919"/>
              </a:lnSpc>
              <a:buFont typeface="Arial"/>
              <a:buChar char="•"/>
            </a:pPr>
            <a:r>
              <a:rPr lang="en-US" sz="2799">
                <a:solidFill>
                  <a:srgbClr val="000000"/>
                </a:solidFill>
                <a:latin typeface="Arial"/>
                <a:ea typeface="Arial"/>
                <a:cs typeface="Arial"/>
                <a:sym typeface="Arial"/>
              </a:rPr>
              <a:t>Financial, and emotional stress on caregivers.</a:t>
            </a:r>
          </a:p>
        </p:txBody>
      </p:sp>
      <p:sp>
        <p:nvSpPr>
          <p:cNvPr id="10" name="Freeform 10"/>
          <p:cNvSpPr/>
          <p:nvPr/>
        </p:nvSpPr>
        <p:spPr>
          <a:xfrm>
            <a:off x="1028700" y="3704760"/>
            <a:ext cx="7261011" cy="3605258"/>
          </a:xfrm>
          <a:custGeom>
            <a:avLst/>
            <a:gdLst/>
            <a:ahLst/>
            <a:cxnLst/>
            <a:rect l="l" t="t" r="r" b="b"/>
            <a:pathLst>
              <a:path w="7261011" h="3605258">
                <a:moveTo>
                  <a:pt x="0" y="0"/>
                </a:moveTo>
                <a:lnTo>
                  <a:pt x="7261011" y="0"/>
                </a:lnTo>
                <a:lnTo>
                  <a:pt x="7261011" y="3605259"/>
                </a:lnTo>
                <a:lnTo>
                  <a:pt x="0" y="3605259"/>
                </a:lnTo>
                <a:lnTo>
                  <a:pt x="0" y="0"/>
                </a:lnTo>
                <a:close/>
              </a:path>
            </a:pathLst>
          </a:custGeom>
          <a:blipFill>
            <a:blip r:embed="rId9"/>
            <a:stretch>
              <a:fillRect/>
            </a:stretch>
          </a:blipFill>
        </p:spPr>
        <p:txBody>
          <a:bodyPr/>
          <a:lstStyle/>
          <a:p>
            <a:endParaRPr lang="en-IN"/>
          </a:p>
        </p:txBody>
      </p:sp>
      <p:sp>
        <p:nvSpPr>
          <p:cNvPr id="11" name="TextBox 11"/>
          <p:cNvSpPr txBox="1"/>
          <p:nvPr/>
        </p:nvSpPr>
        <p:spPr>
          <a:xfrm>
            <a:off x="1679926" y="7655190"/>
            <a:ext cx="4023360" cy="415290"/>
          </a:xfrm>
          <a:prstGeom prst="rect">
            <a:avLst/>
          </a:prstGeom>
        </p:spPr>
        <p:txBody>
          <a:bodyPr lIns="0" tIns="0" rIns="0" bIns="0" rtlCol="0" anchor="t">
            <a:spAutoFit/>
          </a:bodyPr>
          <a:lstStyle/>
          <a:p>
            <a:pPr algn="ctr">
              <a:lnSpc>
                <a:spcPts val="3359"/>
              </a:lnSpc>
              <a:spcBef>
                <a:spcPct val="0"/>
              </a:spcBef>
            </a:pPr>
            <a:r>
              <a:rPr lang="en-US" sz="2400">
                <a:solidFill>
                  <a:srgbClr val="000000"/>
                </a:solidFill>
                <a:latin typeface="Arial"/>
                <a:ea typeface="Arial"/>
                <a:cs typeface="Arial"/>
                <a:sym typeface="Arial"/>
              </a:rPr>
              <a:t>(Source: Kharaba et al.,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9886958" y="3469522"/>
            <a:ext cx="8095347" cy="4242818"/>
          </a:xfrm>
          <a:custGeom>
            <a:avLst/>
            <a:gdLst/>
            <a:ahLst/>
            <a:cxnLst/>
            <a:rect l="l" t="t" r="r" b="b"/>
            <a:pathLst>
              <a:path w="8095347" h="4242818">
                <a:moveTo>
                  <a:pt x="0" y="0"/>
                </a:moveTo>
                <a:lnTo>
                  <a:pt x="8095348" y="0"/>
                </a:lnTo>
                <a:lnTo>
                  <a:pt x="8095348" y="4242818"/>
                </a:lnTo>
                <a:lnTo>
                  <a:pt x="0" y="4242818"/>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1005840"/>
          </a:xfrm>
          <a:prstGeom prst="rect">
            <a:avLst/>
          </a:prstGeom>
        </p:spPr>
        <p:txBody>
          <a:bodyPr lIns="0" tIns="0" rIns="0" bIns="0" rtlCol="0" anchor="t">
            <a:spAutoFit/>
          </a:bodyPr>
          <a:lstStyle/>
          <a:p>
            <a:pPr algn="ctr">
              <a:lnSpc>
                <a:spcPts val="7980"/>
              </a:lnSpc>
            </a:pPr>
            <a:r>
              <a:rPr lang="en-US" sz="5700" b="1">
                <a:solidFill>
                  <a:srgbClr val="0C3571"/>
                </a:solidFill>
                <a:latin typeface="Arial Bold"/>
                <a:ea typeface="Arial Bold"/>
                <a:cs typeface="Arial Bold"/>
                <a:sym typeface="Arial Bold"/>
              </a:rPr>
              <a:t>DIAGNOSIS</a:t>
            </a:r>
          </a:p>
        </p:txBody>
      </p:sp>
      <p:sp>
        <p:nvSpPr>
          <p:cNvPr id="10" name="TextBox 10"/>
          <p:cNvSpPr txBox="1"/>
          <p:nvPr/>
        </p:nvSpPr>
        <p:spPr>
          <a:xfrm>
            <a:off x="1314450" y="3077976"/>
            <a:ext cx="8643052" cy="49580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The diagnosis begins with an examination of respiratory symptoms and history.</a:t>
            </a:r>
          </a:p>
          <a:p>
            <a:pPr marL="604519" lvl="1" indent="-302260" algn="l">
              <a:lnSpc>
                <a:spcPts val="3919"/>
              </a:lnSpc>
              <a:buFont typeface="Arial"/>
              <a:buChar char="•"/>
            </a:pPr>
            <a:r>
              <a:rPr lang="en-US" sz="2799">
                <a:solidFill>
                  <a:srgbClr val="000000"/>
                </a:solidFill>
                <a:latin typeface="Arial"/>
                <a:ea typeface="Arial"/>
                <a:cs typeface="Arial"/>
                <a:sym typeface="Arial"/>
              </a:rPr>
              <a:t>Lung function tests such as spirometry measure the airflow obstruction.</a:t>
            </a:r>
          </a:p>
          <a:p>
            <a:pPr marL="604519" lvl="1" indent="-302260" algn="l">
              <a:lnSpc>
                <a:spcPts val="3919"/>
              </a:lnSpc>
              <a:buFont typeface="Arial"/>
              <a:buChar char="•"/>
            </a:pPr>
            <a:r>
              <a:rPr lang="en-US" sz="2799">
                <a:solidFill>
                  <a:srgbClr val="000000"/>
                </a:solidFill>
                <a:latin typeface="Arial"/>
                <a:ea typeface="Arial"/>
                <a:cs typeface="Arial"/>
                <a:sym typeface="Arial"/>
              </a:rPr>
              <a:t>Variability in airflow is detected using peak expiratory flow (PEF) (Chen et al., 2024).</a:t>
            </a:r>
          </a:p>
          <a:p>
            <a:pPr marL="604519" lvl="1" indent="-302260" algn="l">
              <a:lnSpc>
                <a:spcPts val="3919"/>
              </a:lnSpc>
              <a:buFont typeface="Arial"/>
              <a:buChar char="•"/>
            </a:pPr>
            <a:r>
              <a:rPr lang="en-US" sz="2799">
                <a:solidFill>
                  <a:srgbClr val="000000"/>
                </a:solidFill>
                <a:latin typeface="Arial"/>
                <a:ea typeface="Arial"/>
                <a:cs typeface="Arial"/>
                <a:sym typeface="Arial"/>
              </a:rPr>
              <a:t>Asthma triggers are determined by the help of allergy tests.</a:t>
            </a:r>
          </a:p>
          <a:p>
            <a:pPr marL="604519" lvl="1" indent="-302260" algn="l">
              <a:lnSpc>
                <a:spcPts val="3919"/>
              </a:lnSpc>
              <a:buFont typeface="Arial"/>
              <a:buChar char="•"/>
            </a:pPr>
            <a:r>
              <a:rPr lang="en-US" sz="2799">
                <a:solidFill>
                  <a:srgbClr val="000000"/>
                </a:solidFill>
                <a:latin typeface="Arial"/>
                <a:ea typeface="Arial"/>
                <a:cs typeface="Arial"/>
                <a:sym typeface="Arial"/>
              </a:rPr>
              <a:t>Blood analysis and chest image might help with differentiation.</a:t>
            </a:r>
          </a:p>
        </p:txBody>
      </p:sp>
      <p:sp>
        <p:nvSpPr>
          <p:cNvPr id="11" name="TextBox 11"/>
          <p:cNvSpPr txBox="1"/>
          <p:nvPr/>
        </p:nvSpPr>
        <p:spPr>
          <a:xfrm>
            <a:off x="11924574" y="8336280"/>
            <a:ext cx="3680460" cy="415290"/>
          </a:xfrm>
          <a:prstGeom prst="rect">
            <a:avLst/>
          </a:prstGeom>
        </p:spPr>
        <p:txBody>
          <a:bodyPr lIns="0" tIns="0" rIns="0" bIns="0" rtlCol="0" anchor="t">
            <a:spAutoFit/>
          </a:bodyPr>
          <a:lstStyle/>
          <a:p>
            <a:pPr algn="ctr">
              <a:lnSpc>
                <a:spcPts val="3359"/>
              </a:lnSpc>
              <a:spcBef>
                <a:spcPct val="0"/>
              </a:spcBef>
            </a:pPr>
            <a:r>
              <a:rPr lang="en-US" sz="2400">
                <a:solidFill>
                  <a:srgbClr val="000000"/>
                </a:solidFill>
                <a:latin typeface="Arial"/>
                <a:ea typeface="Arial"/>
                <a:cs typeface="Arial"/>
                <a:sym typeface="Arial"/>
              </a:rPr>
              <a:t> (Source: Chen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9144000" y="2962694"/>
            <a:ext cx="8488583" cy="5469154"/>
          </a:xfrm>
          <a:custGeom>
            <a:avLst/>
            <a:gdLst/>
            <a:ahLst/>
            <a:cxnLst/>
            <a:rect l="l" t="t" r="r" b="b"/>
            <a:pathLst>
              <a:path w="8488583" h="5469154">
                <a:moveTo>
                  <a:pt x="0" y="0"/>
                </a:moveTo>
                <a:lnTo>
                  <a:pt x="8488583" y="0"/>
                </a:lnTo>
                <a:lnTo>
                  <a:pt x="8488583" y="5469154"/>
                </a:lnTo>
                <a:lnTo>
                  <a:pt x="0" y="5469154"/>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INITIAL ASSESSMENT</a:t>
            </a:r>
          </a:p>
        </p:txBody>
      </p:sp>
      <p:sp>
        <p:nvSpPr>
          <p:cNvPr id="10" name="TextBox 10"/>
          <p:cNvSpPr txBox="1"/>
          <p:nvPr/>
        </p:nvSpPr>
        <p:spPr>
          <a:xfrm>
            <a:off x="1028700" y="2905544"/>
            <a:ext cx="7818787" cy="481330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Arial"/>
                <a:ea typeface="Arial"/>
                <a:cs typeface="Arial"/>
                <a:sym typeface="Arial"/>
              </a:rPr>
              <a:t>Healthcare workers determine the frequency and severity of symptoms.</a:t>
            </a:r>
          </a:p>
          <a:p>
            <a:pPr marL="539749" lvl="1" indent="-269875" algn="just">
              <a:lnSpc>
                <a:spcPts val="3499"/>
              </a:lnSpc>
              <a:buFont typeface="Arial"/>
              <a:buChar char="•"/>
            </a:pPr>
            <a:r>
              <a:rPr lang="en-US" sz="2499">
                <a:solidFill>
                  <a:srgbClr val="000000"/>
                </a:solidFill>
                <a:latin typeface="Arial"/>
                <a:ea typeface="Arial"/>
                <a:cs typeface="Arial"/>
                <a:sym typeface="Arial"/>
              </a:rPr>
              <a:t>Recognition of triggers including allergens, exercise or pollutants.</a:t>
            </a:r>
          </a:p>
          <a:p>
            <a:pPr marL="539749" lvl="1" indent="-269875" algn="just">
              <a:lnSpc>
                <a:spcPts val="3499"/>
              </a:lnSpc>
              <a:buFont typeface="Arial"/>
              <a:buChar char="•"/>
            </a:pPr>
            <a:r>
              <a:rPr lang="en-US" sz="2499">
                <a:solidFill>
                  <a:srgbClr val="000000"/>
                </a:solidFill>
                <a:latin typeface="Arial"/>
                <a:ea typeface="Arial"/>
                <a:cs typeface="Arial"/>
                <a:sym typeface="Arial"/>
              </a:rPr>
              <a:t>The physical examination includes the respiratory assessment and oxygen level.</a:t>
            </a:r>
          </a:p>
          <a:p>
            <a:pPr marL="539749" lvl="1" indent="-269875" algn="just">
              <a:lnSpc>
                <a:spcPts val="3499"/>
              </a:lnSpc>
              <a:buFont typeface="Arial"/>
              <a:buChar char="•"/>
            </a:pPr>
            <a:r>
              <a:rPr lang="en-US" sz="2499">
                <a:solidFill>
                  <a:srgbClr val="000000"/>
                </a:solidFill>
                <a:latin typeface="Arial"/>
                <a:ea typeface="Arial"/>
                <a:cs typeface="Arial"/>
                <a:sym typeface="Arial"/>
              </a:rPr>
              <a:t>Risk factors including smoking, family history, and exposures to environment are analysed (Chatkin et al., 2022).</a:t>
            </a:r>
          </a:p>
          <a:p>
            <a:pPr marL="539749" lvl="1" indent="-269875" algn="just">
              <a:lnSpc>
                <a:spcPts val="3499"/>
              </a:lnSpc>
              <a:buFont typeface="Arial"/>
              <a:buChar char="•"/>
            </a:pPr>
            <a:r>
              <a:rPr lang="en-US" sz="2499">
                <a:solidFill>
                  <a:srgbClr val="000000"/>
                </a:solidFill>
                <a:latin typeface="Arial"/>
                <a:ea typeface="Arial"/>
                <a:cs typeface="Arial"/>
                <a:sym typeface="Arial"/>
              </a:rPr>
              <a:t>Early diagnosis helps to avoid severe exacerbation.</a:t>
            </a:r>
          </a:p>
        </p:txBody>
      </p:sp>
      <p:sp>
        <p:nvSpPr>
          <p:cNvPr id="11" name="TextBox 11"/>
          <p:cNvSpPr txBox="1"/>
          <p:nvPr/>
        </p:nvSpPr>
        <p:spPr>
          <a:xfrm>
            <a:off x="11068001" y="8757920"/>
            <a:ext cx="464058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Chatkin et al.,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155326" y="2724864"/>
            <a:ext cx="5739945" cy="5847636"/>
          </a:xfrm>
          <a:custGeom>
            <a:avLst/>
            <a:gdLst/>
            <a:ahLst/>
            <a:cxnLst/>
            <a:rect l="l" t="t" r="r" b="b"/>
            <a:pathLst>
              <a:path w="5739945" h="5847636">
                <a:moveTo>
                  <a:pt x="0" y="0"/>
                </a:moveTo>
                <a:lnTo>
                  <a:pt x="5739945" y="0"/>
                </a:lnTo>
                <a:lnTo>
                  <a:pt x="5739945" y="5847636"/>
                </a:lnTo>
                <a:lnTo>
                  <a:pt x="0" y="5847636"/>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MANAGEMENT FOLLOWING UK GUIDANCE</a:t>
            </a:r>
          </a:p>
        </p:txBody>
      </p:sp>
      <p:sp>
        <p:nvSpPr>
          <p:cNvPr id="10" name="TextBox 10"/>
          <p:cNvSpPr txBox="1"/>
          <p:nvPr/>
        </p:nvSpPr>
        <p:spPr>
          <a:xfrm>
            <a:off x="1028700" y="2905544"/>
            <a:ext cx="7818787" cy="568960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Arial"/>
                <a:ea typeface="Arial"/>
                <a:cs typeface="Arial"/>
                <a:sym typeface="Arial"/>
              </a:rPr>
              <a:t>The management of asthma in the UK is guided by both the NICE and the BTS/SIGN recommendations through a step-wise approach to management whereby medical therapy is escalated or brought down according to symptom control (Gruffydd-Jones, 2025).</a:t>
            </a:r>
          </a:p>
          <a:p>
            <a:pPr marL="539749" lvl="1" indent="-269875" algn="just">
              <a:lnSpc>
                <a:spcPts val="3499"/>
              </a:lnSpc>
              <a:buFont typeface="Arial"/>
              <a:buChar char="•"/>
            </a:pPr>
            <a:r>
              <a:rPr lang="en-US" sz="2499">
                <a:solidFill>
                  <a:srgbClr val="000000"/>
                </a:solidFill>
                <a:latin typeface="Arial"/>
                <a:ea typeface="Arial"/>
                <a:cs typeface="Arial"/>
                <a:sym typeface="Arial"/>
              </a:rPr>
              <a:t>The Chronic Care Model promotes long-term care based on patient-centred, proactive care.</a:t>
            </a:r>
          </a:p>
          <a:p>
            <a:pPr marL="539749" lvl="1" indent="-269875" algn="just">
              <a:lnSpc>
                <a:spcPts val="3499"/>
              </a:lnSpc>
              <a:buFont typeface="Arial"/>
              <a:buChar char="•"/>
            </a:pPr>
            <a:r>
              <a:rPr lang="en-US" sz="2499">
                <a:solidFill>
                  <a:srgbClr val="000000"/>
                </a:solidFill>
                <a:latin typeface="Arial"/>
                <a:ea typeface="Arial"/>
                <a:cs typeface="Arial"/>
                <a:sym typeface="Arial"/>
              </a:rPr>
              <a:t>Concentrate on symptom management and exacerbation prevention.</a:t>
            </a:r>
          </a:p>
          <a:p>
            <a:pPr marL="539749" lvl="1" indent="-269875" algn="just">
              <a:lnSpc>
                <a:spcPts val="3499"/>
              </a:lnSpc>
              <a:buFont typeface="Arial"/>
              <a:buChar char="•"/>
            </a:pPr>
            <a:r>
              <a:rPr lang="en-US" sz="2499">
                <a:solidFill>
                  <a:srgbClr val="000000"/>
                </a:solidFill>
                <a:latin typeface="Arial"/>
                <a:ea typeface="Arial"/>
                <a:cs typeface="Arial"/>
                <a:sym typeface="Arial"/>
              </a:rPr>
              <a:t>There is coordinated care that is provided by multi-disciplinary teams.</a:t>
            </a:r>
          </a:p>
          <a:p>
            <a:pPr marL="539749" lvl="1" indent="-269875" algn="just">
              <a:lnSpc>
                <a:spcPts val="3499"/>
              </a:lnSpc>
              <a:buFont typeface="Arial"/>
              <a:buChar char="•"/>
            </a:pPr>
            <a:r>
              <a:rPr lang="en-US" sz="2499">
                <a:solidFill>
                  <a:srgbClr val="000000"/>
                </a:solidFill>
                <a:latin typeface="Arial"/>
                <a:ea typeface="Arial"/>
                <a:cs typeface="Arial"/>
                <a:sym typeface="Arial"/>
              </a:rPr>
              <a:t>Periodic audits maximise compliance and results.</a:t>
            </a:r>
          </a:p>
        </p:txBody>
      </p:sp>
      <p:sp>
        <p:nvSpPr>
          <p:cNvPr id="11" name="TextBox 11"/>
          <p:cNvSpPr txBox="1"/>
          <p:nvPr/>
        </p:nvSpPr>
        <p:spPr>
          <a:xfrm>
            <a:off x="10881311" y="8757920"/>
            <a:ext cx="501396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Gruffydd-Jones,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1215164" y="3946260"/>
            <a:ext cx="6803294" cy="4626240"/>
          </a:xfrm>
          <a:custGeom>
            <a:avLst/>
            <a:gdLst/>
            <a:ahLst/>
            <a:cxnLst/>
            <a:rect l="l" t="t" r="r" b="b"/>
            <a:pathLst>
              <a:path w="6803294" h="4626240">
                <a:moveTo>
                  <a:pt x="0" y="0"/>
                </a:moveTo>
                <a:lnTo>
                  <a:pt x="6803294" y="0"/>
                </a:lnTo>
                <a:lnTo>
                  <a:pt x="6803294" y="4626240"/>
                </a:lnTo>
                <a:lnTo>
                  <a:pt x="0" y="4626240"/>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TREATMENT OPTIONS</a:t>
            </a:r>
          </a:p>
        </p:txBody>
      </p:sp>
      <p:sp>
        <p:nvSpPr>
          <p:cNvPr id="10" name="TextBox 10"/>
          <p:cNvSpPr txBox="1"/>
          <p:nvPr/>
        </p:nvSpPr>
        <p:spPr>
          <a:xfrm>
            <a:off x="812201" y="2572385"/>
            <a:ext cx="9813626" cy="6000115"/>
          </a:xfrm>
          <a:prstGeom prst="rect">
            <a:avLst/>
          </a:prstGeom>
        </p:spPr>
        <p:txBody>
          <a:bodyPr lIns="0" tIns="0" rIns="0" bIns="0" rtlCol="0" anchor="t">
            <a:spAutoFit/>
          </a:bodyPr>
          <a:lstStyle/>
          <a:p>
            <a:pPr marL="734058" lvl="1" indent="-367029" algn="just">
              <a:lnSpc>
                <a:spcPts val="4759"/>
              </a:lnSpc>
              <a:buFont typeface="Arial"/>
              <a:buChar char="•"/>
            </a:pPr>
            <a:r>
              <a:rPr lang="en-US" sz="3399" dirty="0">
                <a:solidFill>
                  <a:srgbClr val="000000"/>
                </a:solidFill>
                <a:latin typeface="Times New Roman"/>
                <a:ea typeface="Times New Roman"/>
                <a:cs typeface="Times New Roman"/>
                <a:sym typeface="Times New Roman"/>
              </a:rPr>
              <a:t>Reliever medicines are short-acting bronchodilators which can rapidly improve symptoms.</a:t>
            </a:r>
          </a:p>
          <a:p>
            <a:pPr marL="734058" lvl="1" indent="-367029" algn="just">
              <a:lnSpc>
                <a:spcPts val="4759"/>
              </a:lnSpc>
              <a:buFont typeface="Arial"/>
              <a:buChar char="•"/>
            </a:pPr>
            <a:r>
              <a:rPr lang="en-US" sz="3399" dirty="0">
                <a:solidFill>
                  <a:srgbClr val="000000"/>
                </a:solidFill>
                <a:latin typeface="Times New Roman"/>
                <a:ea typeface="Times New Roman"/>
                <a:cs typeface="Times New Roman"/>
                <a:sym typeface="Times New Roman"/>
              </a:rPr>
              <a:t>The corticosteroids (preventer inhalers) decrease the inflammation in the airways (</a:t>
            </a:r>
            <a:r>
              <a:rPr lang="en-US" sz="3399" dirty="0" err="1">
                <a:solidFill>
                  <a:srgbClr val="000000"/>
                </a:solidFill>
                <a:latin typeface="Times New Roman"/>
                <a:ea typeface="Times New Roman"/>
                <a:cs typeface="Times New Roman"/>
                <a:sym typeface="Times New Roman"/>
              </a:rPr>
              <a:t>Dongare</a:t>
            </a:r>
            <a:r>
              <a:rPr lang="en-US" sz="3399" dirty="0">
                <a:solidFill>
                  <a:srgbClr val="000000"/>
                </a:solidFill>
                <a:latin typeface="Times New Roman"/>
                <a:ea typeface="Times New Roman"/>
                <a:cs typeface="Times New Roman"/>
                <a:sym typeface="Times New Roman"/>
              </a:rPr>
              <a:t> et al., 2024).</a:t>
            </a:r>
          </a:p>
          <a:p>
            <a:pPr marL="734058" lvl="1" indent="-367029" algn="just">
              <a:lnSpc>
                <a:spcPts val="4759"/>
              </a:lnSpc>
              <a:buFont typeface="Arial"/>
              <a:buChar char="•"/>
            </a:pPr>
            <a:r>
              <a:rPr lang="en-US" sz="3399" dirty="0">
                <a:solidFill>
                  <a:srgbClr val="000000"/>
                </a:solidFill>
                <a:latin typeface="Times New Roman"/>
                <a:ea typeface="Times New Roman"/>
                <a:cs typeface="Times New Roman"/>
                <a:sym typeface="Times New Roman"/>
              </a:rPr>
              <a:t>The long-acting bronchodilators helps to enhance the symptom control in the long-term.</a:t>
            </a:r>
          </a:p>
          <a:p>
            <a:pPr marL="734058" lvl="1" indent="-367029" algn="just">
              <a:lnSpc>
                <a:spcPts val="4759"/>
              </a:lnSpc>
              <a:buFont typeface="Arial"/>
              <a:buChar char="•"/>
            </a:pPr>
            <a:r>
              <a:rPr lang="en-US" sz="3399" dirty="0">
                <a:solidFill>
                  <a:srgbClr val="000000"/>
                </a:solidFill>
                <a:latin typeface="Times New Roman"/>
                <a:ea typeface="Times New Roman"/>
                <a:cs typeface="Times New Roman"/>
                <a:sym typeface="Times New Roman"/>
              </a:rPr>
              <a:t>Poor asthma can necessitate biologic medication as well as expert care.</a:t>
            </a:r>
          </a:p>
          <a:p>
            <a:pPr marL="734058" lvl="1" indent="-367029" algn="just">
              <a:lnSpc>
                <a:spcPts val="4759"/>
              </a:lnSpc>
              <a:buFont typeface="Arial"/>
              <a:buChar char="•"/>
            </a:pPr>
            <a:r>
              <a:rPr lang="en-US" sz="3399" dirty="0">
                <a:solidFill>
                  <a:srgbClr val="000000"/>
                </a:solidFill>
                <a:latin typeface="Times New Roman"/>
                <a:ea typeface="Times New Roman"/>
                <a:cs typeface="Times New Roman"/>
                <a:sym typeface="Times New Roman"/>
              </a:rPr>
              <a:t>Self-management is facilitated by pulmonary rehabilitation alongside education programmes.</a:t>
            </a:r>
          </a:p>
        </p:txBody>
      </p:sp>
      <p:sp>
        <p:nvSpPr>
          <p:cNvPr id="11" name="TextBox 11">
            <a:extLst>
              <a:ext uri="{FF2B5EF4-FFF2-40B4-BE49-F238E27FC236}">
                <a16:creationId xmlns:a16="http://schemas.microsoft.com/office/drawing/2014/main" id="{FA61352E-2887-42A2-DF62-AE1CB30AB300}"/>
              </a:ext>
            </a:extLst>
          </p:cNvPr>
          <p:cNvSpPr txBox="1"/>
          <p:nvPr/>
        </p:nvSpPr>
        <p:spPr>
          <a:xfrm>
            <a:off x="12205081" y="8572500"/>
            <a:ext cx="4823460" cy="456792"/>
          </a:xfrm>
          <a:prstGeom prst="rect">
            <a:avLst/>
          </a:prstGeom>
        </p:spPr>
        <p:txBody>
          <a:bodyPr lIns="0" tIns="0" rIns="0" bIns="0" rtlCol="0" anchor="t">
            <a:spAutoFit/>
          </a:bodyPr>
          <a:lstStyle/>
          <a:p>
            <a:pPr algn="ctr">
              <a:lnSpc>
                <a:spcPts val="3919"/>
              </a:lnSpc>
              <a:spcBef>
                <a:spcPct val="0"/>
              </a:spcBef>
            </a:pPr>
            <a:r>
              <a:rPr lang="en-US" sz="2799" dirty="0">
                <a:solidFill>
                  <a:srgbClr val="000000"/>
                </a:solidFill>
                <a:latin typeface="Arial" panose="020B0604020202020204" pitchFamily="34" charset="0"/>
                <a:ea typeface="Arial"/>
                <a:cs typeface="Arial" panose="020B0604020202020204" pitchFamily="34" charset="0"/>
                <a:sym typeface="Arial"/>
              </a:rPr>
              <a:t>(Source: </a:t>
            </a:r>
            <a:r>
              <a:rPr lang="en-US" sz="2800" dirty="0" err="1">
                <a:solidFill>
                  <a:srgbClr val="000000"/>
                </a:solidFill>
                <a:latin typeface="Arial" panose="020B0604020202020204" pitchFamily="34" charset="0"/>
                <a:ea typeface="Times New Roman"/>
                <a:cs typeface="Arial" panose="020B0604020202020204" pitchFamily="34" charset="0"/>
                <a:sym typeface="Times New Roman"/>
              </a:rPr>
              <a:t>Dongare</a:t>
            </a:r>
            <a:r>
              <a:rPr lang="en-US" sz="2800" dirty="0">
                <a:solidFill>
                  <a:srgbClr val="000000"/>
                </a:solidFill>
                <a:latin typeface="Arial" panose="020B0604020202020204" pitchFamily="34" charset="0"/>
                <a:ea typeface="Times New Roman"/>
                <a:cs typeface="Arial" panose="020B0604020202020204" pitchFamily="34" charset="0"/>
                <a:sym typeface="Times New Roman"/>
              </a:rPr>
              <a:t> et al., 2024</a:t>
            </a:r>
            <a:r>
              <a:rPr lang="en-US" sz="2799" dirty="0">
                <a:solidFill>
                  <a:srgbClr val="000000"/>
                </a:solidFill>
                <a:latin typeface="Arial" panose="020B0604020202020204" pitchFamily="34" charset="0"/>
                <a:ea typeface="Arial"/>
                <a:cs typeface="Arial" panose="020B0604020202020204" pitchFamily="34" charset="0"/>
                <a:sym typeface="Arial"/>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28700" y="2390219"/>
            <a:ext cx="7689735" cy="6026830"/>
          </a:xfrm>
          <a:custGeom>
            <a:avLst/>
            <a:gdLst/>
            <a:ahLst/>
            <a:cxnLst/>
            <a:rect l="l" t="t" r="r" b="b"/>
            <a:pathLst>
              <a:path w="7689735" h="6026830">
                <a:moveTo>
                  <a:pt x="0" y="0"/>
                </a:moveTo>
                <a:lnTo>
                  <a:pt x="7689735" y="0"/>
                </a:lnTo>
                <a:lnTo>
                  <a:pt x="7689735" y="6026829"/>
                </a:lnTo>
                <a:lnTo>
                  <a:pt x="0" y="6026829"/>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COMORBIDITIES</a:t>
            </a:r>
          </a:p>
        </p:txBody>
      </p:sp>
      <p:sp>
        <p:nvSpPr>
          <p:cNvPr id="10" name="TextBox 10"/>
          <p:cNvSpPr txBox="1"/>
          <p:nvPr/>
        </p:nvSpPr>
        <p:spPr>
          <a:xfrm>
            <a:off x="8536322" y="3458968"/>
            <a:ext cx="9210381" cy="495808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Arial"/>
                <a:ea typeface="Arial"/>
                <a:cs typeface="Arial"/>
                <a:sym typeface="Arial"/>
              </a:rPr>
              <a:t>Asthma is frequently linked with other health conditions.</a:t>
            </a:r>
          </a:p>
          <a:p>
            <a:pPr marL="604519" lvl="1" indent="-302260" algn="just">
              <a:lnSpc>
                <a:spcPts val="3919"/>
              </a:lnSpc>
              <a:buFont typeface="Arial"/>
              <a:buChar char="•"/>
            </a:pPr>
            <a:r>
              <a:rPr lang="en-US" sz="2799">
                <a:solidFill>
                  <a:srgbClr val="000000"/>
                </a:solidFill>
                <a:latin typeface="Arial"/>
                <a:ea typeface="Arial"/>
                <a:cs typeface="Arial"/>
                <a:sym typeface="Arial"/>
              </a:rPr>
              <a:t>Eczema and hay fever are mechanisms that very often coexist (Iordache et al., 2023).</a:t>
            </a:r>
          </a:p>
          <a:p>
            <a:pPr marL="604519" lvl="1" indent="-302260" algn="just">
              <a:lnSpc>
                <a:spcPts val="3919"/>
              </a:lnSpc>
              <a:buFont typeface="Arial"/>
              <a:buChar char="•"/>
            </a:pPr>
            <a:r>
              <a:rPr lang="en-US" sz="2799">
                <a:solidFill>
                  <a:srgbClr val="000000"/>
                </a:solidFill>
                <a:latin typeface="Arial"/>
                <a:ea typeface="Arial"/>
                <a:cs typeface="Arial"/>
                <a:sym typeface="Arial"/>
              </a:rPr>
              <a:t>Obesity raises the complications and severity of asthma.</a:t>
            </a:r>
          </a:p>
          <a:p>
            <a:pPr marL="604519" lvl="1" indent="-302260" algn="just">
              <a:lnSpc>
                <a:spcPts val="3919"/>
              </a:lnSpc>
              <a:buFont typeface="Arial"/>
              <a:buChar char="•"/>
            </a:pPr>
            <a:r>
              <a:rPr lang="en-US" sz="2799">
                <a:solidFill>
                  <a:srgbClr val="000000"/>
                </a:solidFill>
                <a:latin typeface="Arial"/>
                <a:ea typeface="Arial"/>
                <a:cs typeface="Arial"/>
                <a:sym typeface="Arial"/>
              </a:rPr>
              <a:t>Mental illnesses may develop which include anxiety and depression.</a:t>
            </a:r>
          </a:p>
          <a:p>
            <a:pPr marL="604519" lvl="1" indent="-302260" algn="just">
              <a:lnSpc>
                <a:spcPts val="3919"/>
              </a:lnSpc>
              <a:buFont typeface="Arial"/>
              <a:buChar char="•"/>
            </a:pPr>
            <a:r>
              <a:rPr lang="en-US" sz="2799">
                <a:solidFill>
                  <a:srgbClr val="000000"/>
                </a:solidFill>
                <a:latin typeface="Arial"/>
                <a:ea typeface="Arial"/>
                <a:cs typeface="Arial"/>
                <a:sym typeface="Arial"/>
              </a:rPr>
              <a:t>Asthma may be aggravated by chronic respiratory diseases.</a:t>
            </a:r>
          </a:p>
        </p:txBody>
      </p:sp>
      <p:sp>
        <p:nvSpPr>
          <p:cNvPr id="11" name="TextBox 11"/>
          <p:cNvSpPr txBox="1"/>
          <p:nvPr/>
        </p:nvSpPr>
        <p:spPr>
          <a:xfrm>
            <a:off x="2162084" y="8496300"/>
            <a:ext cx="4823460" cy="500380"/>
          </a:xfrm>
          <a:prstGeom prst="rect">
            <a:avLst/>
          </a:prstGeom>
        </p:spPr>
        <p:txBody>
          <a:bodyPr lIns="0" tIns="0" rIns="0" bIns="0" rtlCol="0" anchor="t">
            <a:spAutoFit/>
          </a:bodyPr>
          <a:lstStyle/>
          <a:p>
            <a:pPr algn="ctr">
              <a:lnSpc>
                <a:spcPts val="3919"/>
              </a:lnSpc>
              <a:spcBef>
                <a:spcPct val="0"/>
              </a:spcBef>
            </a:pPr>
            <a:r>
              <a:rPr lang="en-US" sz="2799" dirty="0">
                <a:solidFill>
                  <a:srgbClr val="000000"/>
                </a:solidFill>
                <a:latin typeface="Arial"/>
                <a:ea typeface="Arial"/>
                <a:cs typeface="Arial"/>
                <a:sym typeface="Arial"/>
              </a:rPr>
              <a:t>(Source: </a:t>
            </a:r>
            <a:r>
              <a:rPr lang="en-US" sz="2799" dirty="0" err="1">
                <a:solidFill>
                  <a:srgbClr val="000000"/>
                </a:solidFill>
                <a:latin typeface="Arial"/>
                <a:ea typeface="Arial"/>
                <a:cs typeface="Arial"/>
                <a:sym typeface="Arial"/>
              </a:rPr>
              <a:t>Iordache</a:t>
            </a:r>
            <a:r>
              <a:rPr lang="en-US" sz="2799" dirty="0">
                <a:solidFill>
                  <a:srgbClr val="000000"/>
                </a:solidFill>
                <a:latin typeface="Arial"/>
                <a:ea typeface="Arial"/>
                <a:cs typeface="Arial"/>
                <a:sym typeface="Arial"/>
              </a:rPr>
              <a:t> et al.,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114164" y="3757612"/>
            <a:ext cx="7640937" cy="4626240"/>
          </a:xfrm>
          <a:custGeom>
            <a:avLst/>
            <a:gdLst/>
            <a:ahLst/>
            <a:cxnLst/>
            <a:rect l="l" t="t" r="r" b="b"/>
            <a:pathLst>
              <a:path w="7640937" h="4626240">
                <a:moveTo>
                  <a:pt x="0" y="0"/>
                </a:moveTo>
                <a:lnTo>
                  <a:pt x="7640937" y="0"/>
                </a:lnTo>
                <a:lnTo>
                  <a:pt x="7640937" y="4626241"/>
                </a:lnTo>
                <a:lnTo>
                  <a:pt x="0" y="4626241"/>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PREVENTION STRATEGIES</a:t>
            </a:r>
          </a:p>
        </p:txBody>
      </p:sp>
      <p:sp>
        <p:nvSpPr>
          <p:cNvPr id="10" name="TextBox 10"/>
          <p:cNvSpPr txBox="1"/>
          <p:nvPr/>
        </p:nvSpPr>
        <p:spPr>
          <a:xfrm>
            <a:off x="713145" y="3305943"/>
            <a:ext cx="9210381" cy="545338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Arial"/>
                <a:ea typeface="Arial"/>
                <a:cs typeface="Arial"/>
                <a:sym typeface="Arial"/>
              </a:rPr>
              <a:t>Prevention aims at minimising exposure towards asthma triggers.</a:t>
            </a:r>
          </a:p>
          <a:p>
            <a:pPr marL="604519" lvl="1" indent="-302260" algn="just">
              <a:lnSpc>
                <a:spcPts val="3919"/>
              </a:lnSpc>
              <a:buFont typeface="Arial"/>
              <a:buChar char="•"/>
            </a:pPr>
            <a:r>
              <a:rPr lang="en-US" sz="2799">
                <a:solidFill>
                  <a:srgbClr val="000000"/>
                </a:solidFill>
                <a:latin typeface="Arial"/>
                <a:ea typeface="Arial"/>
                <a:cs typeface="Arial"/>
                <a:sym typeface="Arial"/>
              </a:rPr>
              <a:t>Elimination of allergens such as dust mites, smoke and pollution (Klain et al., 2024).</a:t>
            </a:r>
          </a:p>
          <a:p>
            <a:pPr marL="604519" lvl="1" indent="-302260" algn="just">
              <a:lnSpc>
                <a:spcPts val="3919"/>
              </a:lnSpc>
              <a:buFont typeface="Arial"/>
              <a:buChar char="•"/>
            </a:pPr>
            <a:r>
              <a:rPr lang="en-US" sz="2799">
                <a:solidFill>
                  <a:srgbClr val="000000"/>
                </a:solidFill>
                <a:latin typeface="Arial"/>
                <a:ea typeface="Arial"/>
                <a:cs typeface="Arial"/>
                <a:sym typeface="Arial"/>
              </a:rPr>
              <a:t>With smoking cessation, the respiratory symptoms are significantly decreased.</a:t>
            </a:r>
          </a:p>
          <a:p>
            <a:pPr marL="604519" lvl="1" indent="-302260" algn="just">
              <a:lnSpc>
                <a:spcPts val="3919"/>
              </a:lnSpc>
              <a:buFont typeface="Arial"/>
              <a:buChar char="•"/>
            </a:pPr>
            <a:r>
              <a:rPr lang="en-US" sz="2799">
                <a:solidFill>
                  <a:srgbClr val="000000"/>
                </a:solidFill>
                <a:latin typeface="Arial"/>
                <a:ea typeface="Arial"/>
                <a:cs typeface="Arial"/>
                <a:sym typeface="Arial"/>
              </a:rPr>
              <a:t>Immunisation against the respiratory infection prevents attacks.</a:t>
            </a:r>
          </a:p>
          <a:p>
            <a:pPr marL="604519" lvl="1" indent="-302260" algn="just">
              <a:lnSpc>
                <a:spcPts val="3919"/>
              </a:lnSpc>
              <a:buFont typeface="Arial"/>
              <a:buChar char="•"/>
            </a:pPr>
            <a:r>
              <a:rPr lang="en-US" sz="2799">
                <a:solidFill>
                  <a:srgbClr val="000000"/>
                </a:solidFill>
                <a:latin typeface="Arial"/>
                <a:ea typeface="Arial"/>
                <a:cs typeface="Arial"/>
                <a:sym typeface="Arial"/>
              </a:rPr>
              <a:t>Awareness and early detection are propagated through public health campaigns.</a:t>
            </a:r>
          </a:p>
          <a:p>
            <a:pPr algn="just">
              <a:lnSpc>
                <a:spcPts val="3919"/>
              </a:lnSpc>
            </a:pPr>
            <a:endParaRPr lang="en-US" sz="2799">
              <a:solidFill>
                <a:srgbClr val="000000"/>
              </a:solidFill>
              <a:latin typeface="Arial"/>
              <a:ea typeface="Arial"/>
              <a:cs typeface="Arial"/>
              <a:sym typeface="Arial"/>
            </a:endParaRPr>
          </a:p>
        </p:txBody>
      </p:sp>
      <p:sp>
        <p:nvSpPr>
          <p:cNvPr id="11" name="TextBox 11"/>
          <p:cNvSpPr txBox="1"/>
          <p:nvPr/>
        </p:nvSpPr>
        <p:spPr>
          <a:xfrm>
            <a:off x="11774362" y="8683123"/>
            <a:ext cx="432054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Klain et al., 2024).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486198" y="3229441"/>
            <a:ext cx="6786749" cy="4900873"/>
          </a:xfrm>
          <a:custGeom>
            <a:avLst/>
            <a:gdLst/>
            <a:ahLst/>
            <a:cxnLst/>
            <a:rect l="l" t="t" r="r" b="b"/>
            <a:pathLst>
              <a:path w="6786749" h="4900873">
                <a:moveTo>
                  <a:pt x="0" y="0"/>
                </a:moveTo>
                <a:lnTo>
                  <a:pt x="6786748" y="0"/>
                </a:lnTo>
                <a:lnTo>
                  <a:pt x="6786748" y="4900873"/>
                </a:lnTo>
                <a:lnTo>
                  <a:pt x="0" y="4900873"/>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384770" y="1129665"/>
            <a:ext cx="16303103" cy="191642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SKILLS, VALUES AND PROFESSIONAL BEHAVIOURS</a:t>
            </a:r>
          </a:p>
        </p:txBody>
      </p:sp>
      <p:sp>
        <p:nvSpPr>
          <p:cNvPr id="10" name="TextBox 10"/>
          <p:cNvSpPr txBox="1"/>
          <p:nvPr/>
        </p:nvSpPr>
        <p:spPr>
          <a:xfrm>
            <a:off x="8854468" y="3518033"/>
            <a:ext cx="9210381" cy="594868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Arial"/>
                <a:ea typeface="Arial"/>
                <a:cs typeface="Arial"/>
                <a:sym typeface="Arial"/>
              </a:rPr>
              <a:t>Healthcare workers must be empathetic and clear with their patients.</a:t>
            </a:r>
          </a:p>
          <a:p>
            <a:pPr marL="604519" lvl="1" indent="-302260" algn="just">
              <a:lnSpc>
                <a:spcPts val="3919"/>
              </a:lnSpc>
              <a:buFont typeface="Arial"/>
              <a:buChar char="•"/>
            </a:pPr>
            <a:r>
              <a:rPr lang="en-US" sz="2799">
                <a:solidFill>
                  <a:srgbClr val="000000"/>
                </a:solidFill>
                <a:latin typeface="Arial"/>
                <a:ea typeface="Arial"/>
                <a:cs typeface="Arial"/>
                <a:sym typeface="Arial"/>
              </a:rPr>
              <a:t>With the introduction of patient-centred care there is improved understanding and adherence to therapy.</a:t>
            </a:r>
          </a:p>
          <a:p>
            <a:pPr marL="604519" lvl="1" indent="-302260" algn="just">
              <a:lnSpc>
                <a:spcPts val="3919"/>
              </a:lnSpc>
              <a:buFont typeface="Arial"/>
              <a:buChar char="•"/>
            </a:pPr>
            <a:r>
              <a:rPr lang="en-US" sz="2799">
                <a:solidFill>
                  <a:srgbClr val="000000"/>
                </a:solidFill>
                <a:latin typeface="Arial"/>
                <a:ea typeface="Arial"/>
                <a:cs typeface="Arial"/>
                <a:sym typeface="Arial"/>
              </a:rPr>
              <a:t>Biopsychosocial takes into account the biological, emotional and social needs of the individual (Cukkemane et al., 2025).</a:t>
            </a:r>
          </a:p>
          <a:p>
            <a:pPr marL="604519" lvl="1" indent="-302260" algn="just">
              <a:lnSpc>
                <a:spcPts val="3919"/>
              </a:lnSpc>
              <a:buFont typeface="Arial"/>
              <a:buChar char="•"/>
            </a:pPr>
            <a:r>
              <a:rPr lang="en-US" sz="2799">
                <a:solidFill>
                  <a:srgbClr val="000000"/>
                </a:solidFill>
                <a:latin typeface="Arial"/>
                <a:ea typeface="Arial"/>
                <a:cs typeface="Arial"/>
                <a:sym typeface="Arial"/>
              </a:rPr>
              <a:t>The patient is given a sense of control over their management.</a:t>
            </a:r>
          </a:p>
          <a:p>
            <a:pPr marL="604519" lvl="1" indent="-302260" algn="just">
              <a:lnSpc>
                <a:spcPts val="3919"/>
              </a:lnSpc>
              <a:buFont typeface="Arial"/>
              <a:buChar char="•"/>
            </a:pPr>
            <a:r>
              <a:rPr lang="en-US" sz="2799">
                <a:solidFill>
                  <a:srgbClr val="000000"/>
                </a:solidFill>
                <a:latin typeface="Arial"/>
                <a:ea typeface="Arial"/>
                <a:cs typeface="Arial"/>
                <a:sym typeface="Arial"/>
              </a:rPr>
              <a:t>Such team work certainly can improve the quality assurance and continuity of care.</a:t>
            </a:r>
          </a:p>
          <a:p>
            <a:pPr algn="just">
              <a:lnSpc>
                <a:spcPts val="3919"/>
              </a:lnSpc>
            </a:pPr>
            <a:endParaRPr lang="en-US" sz="2799">
              <a:solidFill>
                <a:srgbClr val="000000"/>
              </a:solidFill>
              <a:latin typeface="Arial"/>
              <a:ea typeface="Arial"/>
              <a:cs typeface="Arial"/>
              <a:sym typeface="Arial"/>
            </a:endParaRPr>
          </a:p>
        </p:txBody>
      </p:sp>
      <p:sp>
        <p:nvSpPr>
          <p:cNvPr id="11" name="TextBox 11"/>
          <p:cNvSpPr txBox="1"/>
          <p:nvPr/>
        </p:nvSpPr>
        <p:spPr>
          <a:xfrm>
            <a:off x="2166852" y="8496300"/>
            <a:ext cx="542544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Cukkemane et al.,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0996370" y="3757612"/>
            <a:ext cx="7192086" cy="3954728"/>
          </a:xfrm>
          <a:custGeom>
            <a:avLst/>
            <a:gdLst/>
            <a:ahLst/>
            <a:cxnLst/>
            <a:rect l="l" t="t" r="r" b="b"/>
            <a:pathLst>
              <a:path w="7192086" h="3954728">
                <a:moveTo>
                  <a:pt x="0" y="0"/>
                </a:moveTo>
                <a:lnTo>
                  <a:pt x="7192086" y="0"/>
                </a:lnTo>
                <a:lnTo>
                  <a:pt x="7192086" y="3954728"/>
                </a:lnTo>
                <a:lnTo>
                  <a:pt x="0" y="3954728"/>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0" y="743903"/>
            <a:ext cx="16303103"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PERSONALISED CARE MODEL</a:t>
            </a:r>
          </a:p>
        </p:txBody>
      </p:sp>
      <p:sp>
        <p:nvSpPr>
          <p:cNvPr id="10" name="TextBox 10"/>
          <p:cNvSpPr txBox="1"/>
          <p:nvPr/>
        </p:nvSpPr>
        <p:spPr>
          <a:xfrm>
            <a:off x="1028700" y="2138045"/>
            <a:ext cx="9681920" cy="6858635"/>
          </a:xfrm>
          <a:prstGeom prst="rect">
            <a:avLst/>
          </a:prstGeom>
        </p:spPr>
        <p:txBody>
          <a:bodyPr lIns="0" tIns="0" rIns="0" bIns="0" rtlCol="0" anchor="t">
            <a:spAutoFit/>
          </a:bodyPr>
          <a:lstStyle/>
          <a:p>
            <a:pPr marL="561341" lvl="1" indent="-280670" algn="just">
              <a:lnSpc>
                <a:spcPts val="3640"/>
              </a:lnSpc>
              <a:buFont typeface="Arial"/>
              <a:buChar char="•"/>
            </a:pPr>
            <a:r>
              <a:rPr lang="en-US" sz="2600">
                <a:solidFill>
                  <a:srgbClr val="000000"/>
                </a:solidFill>
                <a:latin typeface="Arial"/>
                <a:ea typeface="Arial"/>
                <a:cs typeface="Arial"/>
                <a:sym typeface="Arial"/>
              </a:rPr>
              <a:t>The Comprehensive model of Personalised Care support the personal approach to asthma treatment in the NHS (NHS, 2026).</a:t>
            </a:r>
          </a:p>
          <a:p>
            <a:pPr marL="561341" lvl="1" indent="-280670" algn="just">
              <a:lnSpc>
                <a:spcPts val="3640"/>
              </a:lnSpc>
              <a:buFont typeface="Arial"/>
              <a:buChar char="•"/>
            </a:pPr>
            <a:r>
              <a:rPr lang="en-US" sz="2600">
                <a:solidFill>
                  <a:srgbClr val="000000"/>
                </a:solidFill>
                <a:latin typeface="Arial"/>
                <a:ea typeface="Arial"/>
                <a:cs typeface="Arial"/>
                <a:sym typeface="Arial"/>
              </a:rPr>
              <a:t>It involves shared decision making whereby the patient is able to be involved in deciding appropriate inhaler devices, drugs and lifestyle.</a:t>
            </a:r>
          </a:p>
          <a:p>
            <a:pPr marL="561341" lvl="1" indent="-280670" algn="just">
              <a:lnSpc>
                <a:spcPts val="3640"/>
              </a:lnSpc>
              <a:buFont typeface="Arial"/>
              <a:buChar char="•"/>
            </a:pPr>
            <a:r>
              <a:rPr lang="en-US" sz="2600">
                <a:solidFill>
                  <a:srgbClr val="000000"/>
                </a:solidFill>
                <a:latin typeface="Arial"/>
                <a:ea typeface="Arial"/>
                <a:cs typeface="Arial"/>
                <a:sym typeface="Arial"/>
              </a:rPr>
              <a:t>Individualised plans are formed between the patient and health care providers based on their preferences of the patient‘s signs, symptoms, and triggers.</a:t>
            </a:r>
          </a:p>
          <a:p>
            <a:pPr marL="561341" lvl="1" indent="-280670" algn="just">
              <a:lnSpc>
                <a:spcPts val="3640"/>
              </a:lnSpc>
              <a:buFont typeface="Arial"/>
              <a:buChar char="•"/>
            </a:pPr>
            <a:r>
              <a:rPr lang="en-US" sz="2600">
                <a:solidFill>
                  <a:srgbClr val="000000"/>
                </a:solidFill>
                <a:latin typeface="Arial"/>
                <a:ea typeface="Arial"/>
                <a:cs typeface="Arial"/>
                <a:sym typeface="Arial"/>
              </a:rPr>
              <a:t>Social prescribing is the prescribing of patients to local groups and community services such as exercise classes, stop smoking groups or respiratory groups.</a:t>
            </a:r>
          </a:p>
          <a:p>
            <a:pPr marL="561341" lvl="1" indent="-280670" algn="just">
              <a:lnSpc>
                <a:spcPts val="3640"/>
              </a:lnSpc>
              <a:buFont typeface="Arial"/>
              <a:buChar char="•"/>
            </a:pPr>
            <a:r>
              <a:rPr lang="en-US" sz="2600">
                <a:solidFill>
                  <a:srgbClr val="000000"/>
                </a:solidFill>
                <a:latin typeface="Arial"/>
                <a:ea typeface="Arial"/>
                <a:cs typeface="Arial"/>
                <a:sym typeface="Arial"/>
              </a:rPr>
              <a:t>Self-management support ensures symptom checking on a regular basis, correct use of inhaler and adherence to the medication.</a:t>
            </a:r>
          </a:p>
        </p:txBody>
      </p:sp>
      <p:sp>
        <p:nvSpPr>
          <p:cNvPr id="11" name="TextBox 11"/>
          <p:cNvSpPr txBox="1"/>
          <p:nvPr/>
        </p:nvSpPr>
        <p:spPr>
          <a:xfrm>
            <a:off x="12881723" y="8496300"/>
            <a:ext cx="342138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NHS,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a:off x="11217302" y="3424656"/>
            <a:ext cx="6785434" cy="4045815"/>
          </a:xfrm>
          <a:custGeom>
            <a:avLst/>
            <a:gdLst/>
            <a:ahLst/>
            <a:cxnLst/>
            <a:rect l="l" t="t" r="r" b="b"/>
            <a:pathLst>
              <a:path w="6785434" h="4045815">
                <a:moveTo>
                  <a:pt x="0" y="0"/>
                </a:moveTo>
                <a:lnTo>
                  <a:pt x="6785434" y="0"/>
                </a:lnTo>
                <a:lnTo>
                  <a:pt x="6785434" y="4045815"/>
                </a:lnTo>
                <a:lnTo>
                  <a:pt x="0" y="4045815"/>
                </a:lnTo>
                <a:lnTo>
                  <a:pt x="0" y="0"/>
                </a:lnTo>
                <a:close/>
              </a:path>
            </a:pathLst>
          </a:custGeom>
          <a:blipFill>
            <a:blip r:embed="rId9"/>
            <a:stretch>
              <a:fillRect/>
            </a:stretch>
          </a:blipFill>
        </p:spPr>
        <p:txBody>
          <a:bodyPr/>
          <a:lstStyle/>
          <a:p>
            <a:endParaRPr lang="en-IN"/>
          </a:p>
        </p:txBody>
      </p:sp>
      <p:sp>
        <p:nvSpPr>
          <p:cNvPr id="9" name="TextBox 9"/>
          <p:cNvSpPr txBox="1"/>
          <p:nvPr/>
        </p:nvSpPr>
        <p:spPr>
          <a:xfrm>
            <a:off x="5096034" y="743903"/>
            <a:ext cx="7339967"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RECOMMENDATIONS </a:t>
            </a:r>
          </a:p>
        </p:txBody>
      </p:sp>
      <p:sp>
        <p:nvSpPr>
          <p:cNvPr id="10" name="TextBox 10"/>
          <p:cNvSpPr txBox="1"/>
          <p:nvPr/>
        </p:nvSpPr>
        <p:spPr>
          <a:xfrm>
            <a:off x="1028700" y="2319553"/>
            <a:ext cx="9967714" cy="6189345"/>
          </a:xfrm>
          <a:prstGeom prst="rect">
            <a:avLst/>
          </a:prstGeom>
        </p:spPr>
        <p:txBody>
          <a:bodyPr lIns="0" tIns="0" rIns="0" bIns="0" rtlCol="0" anchor="t">
            <a:spAutoFit/>
          </a:bodyPr>
          <a:lstStyle/>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Share decision-making:</a:t>
            </a:r>
            <a:r>
              <a:rPr lang="en-US" sz="2700">
                <a:solidFill>
                  <a:srgbClr val="000000"/>
                </a:solidFill>
                <a:latin typeface="Arial"/>
                <a:ea typeface="Arial"/>
                <a:cs typeface="Arial"/>
                <a:sym typeface="Arial"/>
              </a:rPr>
              <a:t> Foster decision-making between patients and their health care providers (Kang et al., 2024).</a:t>
            </a:r>
          </a:p>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Individualised care and support planning:</a:t>
            </a:r>
            <a:r>
              <a:rPr lang="en-US" sz="2700">
                <a:solidFill>
                  <a:srgbClr val="000000"/>
                </a:solidFill>
                <a:latin typeface="Arial"/>
                <a:ea typeface="Arial"/>
                <a:cs typeface="Arial"/>
                <a:sym typeface="Arial"/>
              </a:rPr>
              <a:t> Develop individual asthma plans tailored to the individual.</a:t>
            </a:r>
          </a:p>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Giving patients the power of choice:</a:t>
            </a:r>
            <a:r>
              <a:rPr lang="en-US" sz="2700">
                <a:solidFill>
                  <a:srgbClr val="000000"/>
                </a:solidFill>
                <a:latin typeface="Arial"/>
                <a:ea typeface="Arial"/>
                <a:cs typeface="Arial"/>
                <a:sym typeface="Arial"/>
              </a:rPr>
              <a:t> Inform patients on how to use their inhalers correctly, available alternatives and necessary lifestyle changes.</a:t>
            </a:r>
          </a:p>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Social prescribing:</a:t>
            </a:r>
            <a:r>
              <a:rPr lang="en-US" sz="2700">
                <a:solidFill>
                  <a:srgbClr val="000000"/>
                </a:solidFill>
                <a:latin typeface="Arial"/>
                <a:ea typeface="Arial"/>
                <a:cs typeface="Arial"/>
                <a:sym typeface="Arial"/>
              </a:rPr>
              <a:t> Refer patients to local activity sessions, support groups and smoking cessation.</a:t>
            </a:r>
          </a:p>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Self-management support:</a:t>
            </a:r>
            <a:r>
              <a:rPr lang="en-US" sz="2700">
                <a:solidFill>
                  <a:srgbClr val="000000"/>
                </a:solidFill>
                <a:latin typeface="Arial"/>
                <a:ea typeface="Arial"/>
                <a:cs typeface="Arial"/>
                <a:sym typeface="Arial"/>
              </a:rPr>
              <a:t> Encouragement to use action plans, as well as electronic monitoring of symptoms.</a:t>
            </a:r>
          </a:p>
          <a:p>
            <a:pPr marL="582930" lvl="1" indent="-291465" algn="just">
              <a:lnSpc>
                <a:spcPts val="3779"/>
              </a:lnSpc>
              <a:buFont typeface="Arial"/>
              <a:buChar char="•"/>
            </a:pPr>
            <a:r>
              <a:rPr lang="en-US" sz="2700" b="1">
                <a:solidFill>
                  <a:srgbClr val="000000"/>
                </a:solidFill>
                <a:latin typeface="Arial Bold"/>
                <a:ea typeface="Arial Bold"/>
                <a:cs typeface="Arial Bold"/>
                <a:sym typeface="Arial Bold"/>
              </a:rPr>
              <a:t>Personal health budgets:</a:t>
            </a:r>
            <a:r>
              <a:rPr lang="en-US" sz="2700">
                <a:solidFill>
                  <a:srgbClr val="000000"/>
                </a:solidFill>
                <a:latin typeface="Arial"/>
                <a:ea typeface="Arial"/>
                <a:cs typeface="Arial"/>
                <a:sym typeface="Arial"/>
              </a:rPr>
              <a:t> These provide a pot of money to support flexible, personalised long-term management.</a:t>
            </a:r>
          </a:p>
        </p:txBody>
      </p:sp>
      <p:sp>
        <p:nvSpPr>
          <p:cNvPr id="11" name="TextBox 11"/>
          <p:cNvSpPr txBox="1"/>
          <p:nvPr/>
        </p:nvSpPr>
        <p:spPr>
          <a:xfrm>
            <a:off x="12436002" y="8284210"/>
            <a:ext cx="4312920" cy="50038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rial"/>
                <a:ea typeface="Arial"/>
                <a:cs typeface="Arial"/>
                <a:sym typeface="Arial"/>
              </a:rPr>
              <a:t>(Source: Trudellmed, 2026)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7" y="-3356254"/>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TextBox 8"/>
          <p:cNvSpPr txBox="1"/>
          <p:nvPr/>
        </p:nvSpPr>
        <p:spPr>
          <a:xfrm>
            <a:off x="5415505" y="70486"/>
            <a:ext cx="6189598"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REFERENCES</a:t>
            </a:r>
          </a:p>
        </p:txBody>
      </p:sp>
      <p:sp>
        <p:nvSpPr>
          <p:cNvPr id="9" name="TextBox 9"/>
          <p:cNvSpPr txBox="1"/>
          <p:nvPr/>
        </p:nvSpPr>
        <p:spPr>
          <a:xfrm>
            <a:off x="1771366" y="1595437"/>
            <a:ext cx="15031238" cy="7361695"/>
          </a:xfrm>
          <a:prstGeom prst="rect">
            <a:avLst/>
          </a:prstGeom>
        </p:spPr>
        <p:txBody>
          <a:bodyPr lIns="0" tIns="0" rIns="0" bIns="0" rtlCol="0" anchor="t">
            <a:spAutoFit/>
          </a:bodyPr>
          <a:lstStyle/>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Allergy UK (2026) Statistics and Figures. Available at: </a:t>
            </a:r>
            <a:r>
              <a:rPr lang="en-US" sz="2000" u="sng" dirty="0">
                <a:solidFill>
                  <a:srgbClr val="000000"/>
                </a:solidFill>
                <a:latin typeface="Arial"/>
                <a:ea typeface="Arial"/>
                <a:cs typeface="Arial"/>
                <a:sym typeface="Arial"/>
                <a:hlinkClick r:id="rId9" tooltip="https://www.allergyuk.org/about-us/media-centre/statistics-and-figures/"/>
              </a:rPr>
              <a:t>https://www.allergyuk.org/about-us/media-centre/statistics-and-figures/</a:t>
            </a:r>
            <a:r>
              <a:rPr lang="en-US" sz="2000" dirty="0">
                <a:solidFill>
                  <a:srgbClr val="000000"/>
                </a:solidFill>
                <a:latin typeface="Arial"/>
                <a:ea typeface="Arial"/>
                <a:cs typeface="Arial"/>
                <a:sym typeface="Arial"/>
              </a:rPr>
              <a:t> </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Bereda</a:t>
            </a:r>
            <a:r>
              <a:rPr lang="en-US" sz="2000" dirty="0">
                <a:solidFill>
                  <a:srgbClr val="000000"/>
                </a:solidFill>
                <a:latin typeface="Arial"/>
                <a:ea typeface="Arial"/>
                <a:cs typeface="Arial"/>
                <a:sym typeface="Arial"/>
              </a:rPr>
              <a:t>, G. (2022) ‘Bronchial asthma: etiology, pathophysiology, diagnosis and management’, Austin J </a:t>
            </a:r>
            <a:r>
              <a:rPr lang="en-US" sz="2000" dirty="0" err="1">
                <a:solidFill>
                  <a:srgbClr val="000000"/>
                </a:solidFill>
                <a:latin typeface="Arial"/>
                <a:ea typeface="Arial"/>
                <a:cs typeface="Arial"/>
                <a:sym typeface="Arial"/>
              </a:rPr>
              <a:t>Pulm</a:t>
            </a:r>
            <a:r>
              <a:rPr lang="en-US" sz="2000" dirty="0">
                <a:solidFill>
                  <a:srgbClr val="000000"/>
                </a:solidFill>
                <a:latin typeface="Arial"/>
                <a:ea typeface="Arial"/>
                <a:cs typeface="Arial"/>
                <a:sym typeface="Arial"/>
              </a:rPr>
              <a:t> Respir Med, 9(1), p.1085. </a:t>
            </a:r>
            <a:r>
              <a:rPr lang="en-US" sz="2000" u="sng" dirty="0">
                <a:solidFill>
                  <a:srgbClr val="000000"/>
                </a:solidFill>
                <a:latin typeface="Arial"/>
                <a:ea typeface="Arial"/>
                <a:cs typeface="Arial"/>
                <a:sym typeface="Arial"/>
                <a:hlinkClick r:id="rId10" tooltip="https://www.researchgate.net/profile/Gudisa-Bereda/publication/360458025_Gudisa_Basthma/links/6277ff25973bbb29cc6d65a7/Gudisa-Basthma.pdf"/>
              </a:rPr>
              <a:t>https://www.researchgate.net/profile/Gudisa-Bereda/publication/360458025_Gudisa_Basthma/links/6277ff25973bbb29cc6d65a7/Gudisa-Basthma.pdf</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Chatkin</a:t>
            </a:r>
            <a:r>
              <a:rPr lang="en-US" sz="2000" dirty="0">
                <a:solidFill>
                  <a:srgbClr val="000000"/>
                </a:solidFill>
                <a:latin typeface="Arial"/>
                <a:ea typeface="Arial"/>
                <a:cs typeface="Arial"/>
                <a:sym typeface="Arial"/>
              </a:rPr>
              <a:t>, J., Correa, L. and Santos, U. (2022) ‘External environmental pollution as a risk factor for asthma’, Clinical reviews in allergy &amp; immunology, 62(1), pp.72-89. DOI: </a:t>
            </a:r>
            <a:r>
              <a:rPr lang="en-US" sz="2000" u="sng" dirty="0">
                <a:solidFill>
                  <a:srgbClr val="000000"/>
                </a:solidFill>
                <a:latin typeface="Arial"/>
                <a:ea typeface="Arial"/>
                <a:cs typeface="Arial"/>
                <a:sym typeface="Arial"/>
                <a:hlinkClick r:id="rId11" tooltip="https://doi.org/10.1007/s12016-020-08830-5"/>
              </a:rPr>
              <a:t>https://doi.org/10.1007/s12016-020-08830-5</a:t>
            </a:r>
          </a:p>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Chen, X., Han, P., Kong, Y. and Shen, K. (2024) ‘The relationship between changes in peak expiratory flow and asthma exacerbations in asthmatic children’, BMC pediatrics, 24(1), p.284. DOI: </a:t>
            </a:r>
            <a:r>
              <a:rPr lang="en-US" sz="2000" u="sng" dirty="0">
                <a:solidFill>
                  <a:srgbClr val="000000"/>
                </a:solidFill>
                <a:latin typeface="Arial"/>
                <a:ea typeface="Arial"/>
                <a:cs typeface="Arial"/>
                <a:sym typeface="Arial"/>
                <a:hlinkClick r:id="rId12" tooltip="https://doi.org/10.1186/s12887-024-04754-7"/>
              </a:rPr>
              <a:t>https://doi.org/10.1186/s12887-024-04754-7</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Cukkemane</a:t>
            </a:r>
            <a:r>
              <a:rPr lang="en-US" sz="2000" dirty="0">
                <a:solidFill>
                  <a:srgbClr val="000000"/>
                </a:solidFill>
                <a:latin typeface="Arial"/>
                <a:ea typeface="Arial"/>
                <a:cs typeface="Arial"/>
                <a:sym typeface="Arial"/>
              </a:rPr>
              <a:t>, A., </a:t>
            </a:r>
            <a:r>
              <a:rPr lang="en-US" sz="2000" dirty="0" err="1">
                <a:solidFill>
                  <a:srgbClr val="000000"/>
                </a:solidFill>
                <a:latin typeface="Arial"/>
                <a:ea typeface="Arial"/>
                <a:cs typeface="Arial"/>
                <a:sym typeface="Arial"/>
              </a:rPr>
              <a:t>Hurlemann</a:t>
            </a:r>
            <a:r>
              <a:rPr lang="en-US" sz="2000" dirty="0">
                <a:solidFill>
                  <a:srgbClr val="000000"/>
                </a:solidFill>
                <a:latin typeface="Arial"/>
                <a:ea typeface="Arial"/>
                <a:cs typeface="Arial"/>
                <a:sym typeface="Arial"/>
              </a:rPr>
              <a:t>, R. and Sanchez, V.G. (2025) ‘Qualitative analytics from stakeholder perspective describes the biopsychosocial model for patient-</a:t>
            </a:r>
            <a:r>
              <a:rPr lang="en-US" sz="2000" dirty="0" err="1">
                <a:solidFill>
                  <a:srgbClr val="000000"/>
                </a:solidFill>
                <a:latin typeface="Arial"/>
                <a:ea typeface="Arial"/>
                <a:cs typeface="Arial"/>
                <a:sym typeface="Arial"/>
              </a:rPr>
              <a:t>centred</a:t>
            </a:r>
            <a:r>
              <a:rPr lang="en-US" sz="2000" dirty="0">
                <a:solidFill>
                  <a:srgbClr val="000000"/>
                </a:solidFill>
                <a:latin typeface="Arial"/>
                <a:ea typeface="Arial"/>
                <a:cs typeface="Arial"/>
                <a:sym typeface="Arial"/>
              </a:rPr>
              <a:t> approach to managing psychiatric ailments’, Journal of Affective Disorders Reports, 20, p.100893. DOI: </a:t>
            </a:r>
            <a:r>
              <a:rPr lang="en-US" sz="2000" u="sng" dirty="0">
                <a:solidFill>
                  <a:srgbClr val="000000"/>
                </a:solidFill>
                <a:latin typeface="Arial"/>
                <a:ea typeface="Arial"/>
                <a:cs typeface="Arial"/>
                <a:sym typeface="Arial"/>
                <a:hlinkClick r:id="rId13" tooltip="https://doi.org/10.1016/j.jadr.2025.100893"/>
              </a:rPr>
              <a:t>https://doi.org/10.1016/j.jadr.2025.100893</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Dongare</a:t>
            </a:r>
            <a:r>
              <a:rPr lang="en-US" sz="2000" dirty="0">
                <a:solidFill>
                  <a:srgbClr val="000000"/>
                </a:solidFill>
                <a:latin typeface="Arial"/>
                <a:ea typeface="Arial"/>
                <a:cs typeface="Arial"/>
                <a:sym typeface="Arial"/>
              </a:rPr>
              <a:t>, S., Rathi, K. and Rathi, G. (2024) ‘Inhaled corticosteroids its evolution and step wise pharmacological treatment strategies for all levels of asthma: A review’, Palestinian Medical and Pharmaceutical Journal (Pal. Med. Pharm. J.), 9(4), pp.465-482. DOI: </a:t>
            </a:r>
            <a:r>
              <a:rPr lang="en-US" sz="2000" u="sng" dirty="0">
                <a:solidFill>
                  <a:srgbClr val="000000"/>
                </a:solidFill>
                <a:latin typeface="Arial"/>
                <a:ea typeface="Arial"/>
                <a:cs typeface="Arial"/>
                <a:sym typeface="Arial"/>
                <a:hlinkClick r:id="rId14" tooltip="https://doi.org/10.59049/2790-0231.1282"/>
              </a:rPr>
              <a:t>https://doi.org/10.59049/2790-0231.1282</a:t>
            </a:r>
          </a:p>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GOV UK (2025) Respiratory disease profile: statistical commentary, June 2025. Available at: </a:t>
            </a:r>
            <a:r>
              <a:rPr lang="en-US" sz="2000" u="sng" dirty="0">
                <a:solidFill>
                  <a:srgbClr val="000000"/>
                </a:solidFill>
                <a:latin typeface="Arial"/>
                <a:ea typeface="Arial"/>
                <a:cs typeface="Arial"/>
                <a:sym typeface="Arial"/>
                <a:hlinkClick r:id="rId15" tooltip="https://www.gov.uk/government/statistics/update-of-indicators-in-the-respiratory-disease-profile-june-2025/respiratory-disease-profile-statistical-commentary-june-2025"/>
              </a:rPr>
              <a:t>https://www.gov.uk/government/statistics/update-of-indicators-in-the-respiratory-disease-profile-june-2025/respiratory-disease-profile-statistical-commentary-june-2025</a:t>
            </a:r>
            <a:r>
              <a:rPr lang="en-US" sz="2000" dirty="0">
                <a:solidFill>
                  <a:srgbClr val="000000"/>
                </a:solidFill>
                <a:latin typeface="Arial"/>
                <a:ea typeface="Arial"/>
                <a:cs typeface="Arial"/>
                <a:sym typeface="Arial"/>
              </a:rPr>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744465" y="-2379942"/>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TextBox 8"/>
          <p:cNvSpPr txBox="1"/>
          <p:nvPr/>
        </p:nvSpPr>
        <p:spPr>
          <a:xfrm>
            <a:off x="5415505" y="70486"/>
            <a:ext cx="6189598"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REFERENCES</a:t>
            </a:r>
          </a:p>
        </p:txBody>
      </p:sp>
      <p:sp>
        <p:nvSpPr>
          <p:cNvPr id="9" name="TextBox 9"/>
          <p:cNvSpPr txBox="1"/>
          <p:nvPr/>
        </p:nvSpPr>
        <p:spPr>
          <a:xfrm>
            <a:off x="1656635" y="1595437"/>
            <a:ext cx="15031238" cy="6925678"/>
          </a:xfrm>
          <a:prstGeom prst="rect">
            <a:avLst/>
          </a:prstGeom>
        </p:spPr>
        <p:txBody>
          <a:bodyPr lIns="0" tIns="0" rIns="0" bIns="0" rtlCol="0" anchor="t">
            <a:spAutoFit/>
          </a:bodyPr>
          <a:lstStyle/>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Gruffydd-Jones, K. (2025) ‘BTS/NICE/SIGN guideline for asthma 2024: Diagnosis, monitoring and chronic asthma management. How does this compare to GINA 2024?’, NPJ Primary Care Respiratory Medicine, 35(1), p.22. DOI: https://doi.org/10.1038/s41533-025-00425-x </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Iordache</a:t>
            </a:r>
            <a:r>
              <a:rPr lang="en-US" sz="2000" dirty="0">
                <a:solidFill>
                  <a:srgbClr val="000000"/>
                </a:solidFill>
                <a:latin typeface="Arial"/>
                <a:ea typeface="Arial"/>
                <a:cs typeface="Arial"/>
                <a:sym typeface="Arial"/>
              </a:rPr>
              <a:t>, A., </a:t>
            </a:r>
            <a:r>
              <a:rPr lang="en-US" sz="2000" dirty="0" err="1">
                <a:solidFill>
                  <a:srgbClr val="000000"/>
                </a:solidFill>
                <a:latin typeface="Arial"/>
                <a:ea typeface="Arial"/>
                <a:cs typeface="Arial"/>
                <a:sym typeface="Arial"/>
              </a:rPr>
              <a:t>Balica</a:t>
            </a:r>
            <a:r>
              <a:rPr lang="en-US" sz="2000" dirty="0">
                <a:solidFill>
                  <a:srgbClr val="000000"/>
                </a:solidFill>
                <a:latin typeface="Arial"/>
                <a:ea typeface="Arial"/>
                <a:cs typeface="Arial"/>
                <a:sym typeface="Arial"/>
              </a:rPr>
              <a:t>, N.C., </a:t>
            </a:r>
            <a:r>
              <a:rPr lang="en-US" sz="2000" dirty="0" err="1">
                <a:solidFill>
                  <a:srgbClr val="000000"/>
                </a:solidFill>
                <a:latin typeface="Arial"/>
                <a:ea typeface="Arial"/>
                <a:cs typeface="Arial"/>
                <a:sym typeface="Arial"/>
              </a:rPr>
              <a:t>Horhat</a:t>
            </a:r>
            <a:r>
              <a:rPr lang="en-US" sz="2000" dirty="0">
                <a:solidFill>
                  <a:srgbClr val="000000"/>
                </a:solidFill>
                <a:latin typeface="Arial"/>
                <a:ea typeface="Arial"/>
                <a:cs typeface="Arial"/>
                <a:sym typeface="Arial"/>
              </a:rPr>
              <a:t>, I.D., </a:t>
            </a:r>
            <a:r>
              <a:rPr lang="en-US" sz="2000" dirty="0" err="1">
                <a:solidFill>
                  <a:srgbClr val="000000"/>
                </a:solidFill>
                <a:latin typeface="Arial"/>
                <a:ea typeface="Arial"/>
                <a:cs typeface="Arial"/>
                <a:sym typeface="Arial"/>
              </a:rPr>
              <a:t>Morar</a:t>
            </a:r>
            <a:r>
              <a:rPr lang="en-US" sz="2000" dirty="0">
                <a:solidFill>
                  <a:srgbClr val="000000"/>
                </a:solidFill>
                <a:latin typeface="Arial"/>
                <a:ea typeface="Arial"/>
                <a:cs typeface="Arial"/>
                <a:sym typeface="Arial"/>
              </a:rPr>
              <a:t>, R., </a:t>
            </a:r>
            <a:r>
              <a:rPr lang="en-US" sz="2000" dirty="0" err="1">
                <a:solidFill>
                  <a:srgbClr val="000000"/>
                </a:solidFill>
                <a:latin typeface="Arial"/>
                <a:ea typeface="Arial"/>
                <a:cs typeface="Arial"/>
                <a:sym typeface="Arial"/>
              </a:rPr>
              <a:t>Tischer</a:t>
            </a:r>
            <a:r>
              <a:rPr lang="en-US" sz="2000" dirty="0">
                <a:solidFill>
                  <a:srgbClr val="000000"/>
                </a:solidFill>
                <a:latin typeface="Arial"/>
                <a:ea typeface="Arial"/>
                <a:cs typeface="Arial"/>
                <a:sym typeface="Arial"/>
              </a:rPr>
              <a:t>, A.A., </a:t>
            </a:r>
            <a:r>
              <a:rPr lang="en-US" sz="2000" dirty="0" err="1">
                <a:solidFill>
                  <a:srgbClr val="000000"/>
                </a:solidFill>
                <a:latin typeface="Arial"/>
                <a:ea typeface="Arial"/>
                <a:cs typeface="Arial"/>
                <a:sym typeface="Arial"/>
              </a:rPr>
              <a:t>Milcu</a:t>
            </a:r>
            <a:r>
              <a:rPr lang="en-US" sz="2000" dirty="0">
                <a:solidFill>
                  <a:srgbClr val="000000"/>
                </a:solidFill>
                <a:latin typeface="Arial"/>
                <a:ea typeface="Arial"/>
                <a:cs typeface="Arial"/>
                <a:sym typeface="Arial"/>
              </a:rPr>
              <a:t>, A.I., Salavat, M.C. and </a:t>
            </a:r>
            <a:r>
              <a:rPr lang="en-US" sz="2000" dirty="0" err="1">
                <a:solidFill>
                  <a:srgbClr val="000000"/>
                </a:solidFill>
                <a:latin typeface="Arial"/>
                <a:ea typeface="Arial"/>
                <a:cs typeface="Arial"/>
                <a:sym typeface="Arial"/>
              </a:rPr>
              <a:t>Borugă</a:t>
            </a:r>
            <a:r>
              <a:rPr lang="en-US" sz="2000" dirty="0">
                <a:solidFill>
                  <a:srgbClr val="000000"/>
                </a:solidFill>
                <a:latin typeface="Arial"/>
                <a:ea typeface="Arial"/>
                <a:cs typeface="Arial"/>
                <a:sym typeface="Arial"/>
              </a:rPr>
              <a:t>, V.M. (2023) ‘A review regarding the connections between allergic rhinitis and asthma-epidemiology, diagnosis and treatment’, Current health sciences journal, 49(1), p.5. DOI: 10.12865/CHSJ.49.01.01 </a:t>
            </a:r>
          </a:p>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Jacobs, A., Wu, R., </a:t>
            </a:r>
            <a:r>
              <a:rPr lang="en-US" sz="2000" dirty="0" err="1">
                <a:solidFill>
                  <a:srgbClr val="000000"/>
                </a:solidFill>
                <a:latin typeface="Arial"/>
                <a:ea typeface="Arial"/>
                <a:cs typeface="Arial"/>
                <a:sym typeface="Arial"/>
              </a:rPr>
              <a:t>Tomini</a:t>
            </a:r>
            <a:r>
              <a:rPr lang="en-US" sz="2000" dirty="0">
                <a:solidFill>
                  <a:srgbClr val="000000"/>
                </a:solidFill>
                <a:latin typeface="Arial"/>
                <a:ea typeface="Arial"/>
                <a:cs typeface="Arial"/>
                <a:sym typeface="Arial"/>
              </a:rPr>
              <a:t>, F., De Simoni, A. and </a:t>
            </a:r>
            <a:r>
              <a:rPr lang="en-US" sz="2000" dirty="0" err="1">
                <a:solidFill>
                  <a:srgbClr val="000000"/>
                </a:solidFill>
                <a:latin typeface="Arial"/>
                <a:ea typeface="Arial"/>
                <a:cs typeface="Arial"/>
                <a:sym typeface="Arial"/>
              </a:rPr>
              <a:t>Mihaylova</a:t>
            </a:r>
            <a:r>
              <a:rPr lang="en-US" sz="2000" dirty="0">
                <a:solidFill>
                  <a:srgbClr val="000000"/>
                </a:solidFill>
                <a:latin typeface="Arial"/>
                <a:ea typeface="Arial"/>
                <a:cs typeface="Arial"/>
                <a:sym typeface="Arial"/>
              </a:rPr>
              <a:t>, B. (2023) ‘Strong and graded associations between level of asthma severity and all-cause hospital care use and costs in the UK’, BMJ Open Respiratory Research, 10(1). https://bmjopenrespres.bmj.com/content/bmjresp/10/1/e002003.full.pdf</a:t>
            </a:r>
          </a:p>
          <a:p>
            <a:pPr marL="673101" lvl="1" indent="-457200" algn="l">
              <a:lnSpc>
                <a:spcPts val="3440"/>
              </a:lnSpc>
              <a:buFont typeface="Arial" panose="020B0604020202020204" pitchFamily="34" charset="0"/>
              <a:buChar char="•"/>
            </a:pPr>
            <a:r>
              <a:rPr lang="en-US" sz="2000" dirty="0">
                <a:solidFill>
                  <a:srgbClr val="000000"/>
                </a:solidFill>
                <a:latin typeface="Arial"/>
                <a:ea typeface="Arial"/>
                <a:cs typeface="Arial"/>
                <a:sym typeface="Arial"/>
              </a:rPr>
              <a:t>Kang, H.Q., Peng, Y., He, Y., Yang, X., Su, J., Yang, Q. and Luo, W. (2024) ‘The experience of shared decision‐making for people with asthma: A systematic review and </a:t>
            </a:r>
            <a:r>
              <a:rPr lang="en-US" sz="2000" dirty="0" err="1">
                <a:solidFill>
                  <a:srgbClr val="000000"/>
                </a:solidFill>
                <a:latin typeface="Arial"/>
                <a:ea typeface="Arial"/>
                <a:cs typeface="Arial"/>
                <a:sym typeface="Arial"/>
              </a:rPr>
              <a:t>metasynthesis</a:t>
            </a:r>
            <a:r>
              <a:rPr lang="en-US" sz="2000" dirty="0">
                <a:solidFill>
                  <a:srgbClr val="000000"/>
                </a:solidFill>
                <a:latin typeface="Arial"/>
                <a:ea typeface="Arial"/>
                <a:cs typeface="Arial"/>
                <a:sym typeface="Arial"/>
              </a:rPr>
              <a:t> of qualitative studies’, Health Expectations, 27(2), p.e14039. DOI: 10.1111/hex.14039 </a:t>
            </a:r>
          </a:p>
          <a:p>
            <a:pPr marL="673101" lvl="1" indent="-457200" algn="l">
              <a:lnSpc>
                <a:spcPts val="3440"/>
              </a:lnSpc>
              <a:buFont typeface="Arial" panose="020B0604020202020204" pitchFamily="34" charset="0"/>
              <a:buChar char="•"/>
            </a:pPr>
            <a:r>
              <a:rPr lang="en-US" sz="2000" dirty="0" err="1">
                <a:solidFill>
                  <a:srgbClr val="000000"/>
                </a:solidFill>
                <a:latin typeface="Arial"/>
                <a:ea typeface="Arial"/>
                <a:cs typeface="Arial"/>
                <a:sym typeface="Arial"/>
              </a:rPr>
              <a:t>Kharaba</a:t>
            </a:r>
            <a:r>
              <a:rPr lang="en-US" sz="2000" dirty="0">
                <a:solidFill>
                  <a:srgbClr val="000000"/>
                </a:solidFill>
                <a:latin typeface="Arial"/>
                <a:ea typeface="Arial"/>
                <a:cs typeface="Arial"/>
                <a:sym typeface="Arial"/>
              </a:rPr>
              <a:t>, Z., </a:t>
            </a:r>
            <a:r>
              <a:rPr lang="en-US" sz="2000" dirty="0" err="1">
                <a:solidFill>
                  <a:srgbClr val="000000"/>
                </a:solidFill>
                <a:latin typeface="Arial"/>
                <a:ea typeface="Arial"/>
                <a:cs typeface="Arial"/>
                <a:sym typeface="Arial"/>
              </a:rPr>
              <a:t>Feghali</a:t>
            </a:r>
            <a:r>
              <a:rPr lang="en-US" sz="2000" dirty="0">
                <a:solidFill>
                  <a:srgbClr val="000000"/>
                </a:solidFill>
                <a:latin typeface="Arial"/>
                <a:ea typeface="Arial"/>
                <a:cs typeface="Arial"/>
                <a:sym typeface="Arial"/>
              </a:rPr>
              <a:t>, E., El Husseini, F., Sacre, H., Abou </a:t>
            </a:r>
            <a:r>
              <a:rPr lang="en-US" sz="2000" dirty="0" err="1">
                <a:solidFill>
                  <a:srgbClr val="000000"/>
                </a:solidFill>
                <a:latin typeface="Arial"/>
                <a:ea typeface="Arial"/>
                <a:cs typeface="Arial"/>
                <a:sym typeface="Arial"/>
              </a:rPr>
              <a:t>Selwan</a:t>
            </a:r>
            <a:r>
              <a:rPr lang="en-US" sz="2000" dirty="0">
                <a:solidFill>
                  <a:srgbClr val="000000"/>
                </a:solidFill>
                <a:latin typeface="Arial"/>
                <a:ea typeface="Arial"/>
                <a:cs typeface="Arial"/>
                <a:sym typeface="Arial"/>
              </a:rPr>
              <a:t>, C., Saadeh, S., </a:t>
            </a:r>
            <a:r>
              <a:rPr lang="en-US" sz="2000" dirty="0" err="1">
                <a:solidFill>
                  <a:srgbClr val="000000"/>
                </a:solidFill>
                <a:latin typeface="Arial"/>
                <a:ea typeface="Arial"/>
                <a:cs typeface="Arial"/>
                <a:sym typeface="Arial"/>
              </a:rPr>
              <a:t>Hallit</a:t>
            </a:r>
            <a:r>
              <a:rPr lang="en-US" sz="2000" dirty="0">
                <a:solidFill>
                  <a:srgbClr val="000000"/>
                </a:solidFill>
                <a:latin typeface="Arial"/>
                <a:ea typeface="Arial"/>
                <a:cs typeface="Arial"/>
                <a:sym typeface="Arial"/>
              </a:rPr>
              <a:t>, S., </a:t>
            </a:r>
            <a:r>
              <a:rPr lang="en-US" sz="2000" dirty="0" err="1">
                <a:solidFill>
                  <a:srgbClr val="000000"/>
                </a:solidFill>
                <a:latin typeface="Arial"/>
                <a:ea typeface="Arial"/>
                <a:cs typeface="Arial"/>
                <a:sym typeface="Arial"/>
              </a:rPr>
              <a:t>Jirjees</a:t>
            </a:r>
            <a:r>
              <a:rPr lang="en-US" sz="2000" dirty="0">
                <a:solidFill>
                  <a:srgbClr val="000000"/>
                </a:solidFill>
                <a:latin typeface="Arial"/>
                <a:ea typeface="Arial"/>
                <a:cs typeface="Arial"/>
                <a:sym typeface="Arial"/>
              </a:rPr>
              <a:t>, F., </a:t>
            </a:r>
            <a:r>
              <a:rPr lang="en-US" sz="2000" dirty="0" err="1">
                <a:solidFill>
                  <a:srgbClr val="000000"/>
                </a:solidFill>
                <a:latin typeface="Arial"/>
                <a:ea typeface="Arial"/>
                <a:cs typeface="Arial"/>
                <a:sym typeface="Arial"/>
              </a:rPr>
              <a:t>AlObaidi</a:t>
            </a:r>
            <a:r>
              <a:rPr lang="en-US" sz="2000" dirty="0">
                <a:solidFill>
                  <a:srgbClr val="000000"/>
                </a:solidFill>
                <a:latin typeface="Arial"/>
                <a:ea typeface="Arial"/>
                <a:cs typeface="Arial"/>
                <a:sym typeface="Arial"/>
              </a:rPr>
              <a:t>, H., Salameh, P. and </a:t>
            </a:r>
            <a:r>
              <a:rPr lang="en-US" sz="2000" dirty="0" err="1">
                <a:solidFill>
                  <a:srgbClr val="000000"/>
                </a:solidFill>
                <a:latin typeface="Arial"/>
                <a:ea typeface="Arial"/>
                <a:cs typeface="Arial"/>
                <a:sym typeface="Arial"/>
              </a:rPr>
              <a:t>Malaeb</a:t>
            </a:r>
            <a:r>
              <a:rPr lang="en-US" sz="2000" dirty="0">
                <a:solidFill>
                  <a:srgbClr val="000000"/>
                </a:solidFill>
                <a:latin typeface="Arial"/>
                <a:ea typeface="Arial"/>
                <a:cs typeface="Arial"/>
                <a:sym typeface="Arial"/>
              </a:rPr>
              <a:t>, D. (2022) ‘An assessment of quality of life in patients with asthma through physical, emotional, social, and occupational aspects. A cross-sectional study’, Frontiers in public health, 10, p.883784. DOI: 10.3389/fpubh.2022.883784</a:t>
            </a:r>
          </a:p>
          <a:p>
            <a:pPr algn="l">
              <a:lnSpc>
                <a:spcPts val="3440"/>
              </a:lnSpc>
            </a:pPr>
            <a:endParaRPr lang="en-US" sz="2000" dirty="0">
              <a:solidFill>
                <a:srgbClr val="000000"/>
              </a:solidFill>
              <a:latin typeface="Arial"/>
              <a:ea typeface="Arial"/>
              <a:cs typeface="Arial"/>
              <a:sym typeface="Arial"/>
              <a:hlinkClick r:id="rId9" tooltip="https://doi.org/10.1007/s12016-020-08830-5"/>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TextBox 8"/>
          <p:cNvSpPr txBox="1"/>
          <p:nvPr/>
        </p:nvSpPr>
        <p:spPr>
          <a:xfrm>
            <a:off x="5415505" y="70486"/>
            <a:ext cx="6189598" cy="956309"/>
          </a:xfrm>
          <a:prstGeom prst="rect">
            <a:avLst/>
          </a:prstGeom>
        </p:spPr>
        <p:txBody>
          <a:bodyPr lIns="0" tIns="0" rIns="0" bIns="0" rtlCol="0" anchor="t">
            <a:spAutoFit/>
          </a:bodyPr>
          <a:lstStyle/>
          <a:p>
            <a:pPr algn="ctr">
              <a:lnSpc>
                <a:spcPts val="7560"/>
              </a:lnSpc>
            </a:pPr>
            <a:r>
              <a:rPr lang="en-US" sz="5400" b="1">
                <a:solidFill>
                  <a:srgbClr val="0C3571"/>
                </a:solidFill>
                <a:latin typeface="Arial Bold"/>
                <a:ea typeface="Arial Bold"/>
                <a:cs typeface="Arial Bold"/>
                <a:sym typeface="Arial Bold"/>
              </a:rPr>
              <a:t>REFERENCES</a:t>
            </a:r>
          </a:p>
        </p:txBody>
      </p:sp>
      <p:sp>
        <p:nvSpPr>
          <p:cNvPr id="9" name="TextBox 9"/>
          <p:cNvSpPr txBox="1"/>
          <p:nvPr/>
        </p:nvSpPr>
        <p:spPr>
          <a:xfrm>
            <a:off x="1628381" y="1576388"/>
            <a:ext cx="15031238" cy="6277424"/>
          </a:xfrm>
          <a:prstGeom prst="rect">
            <a:avLst/>
          </a:prstGeom>
        </p:spPr>
        <p:txBody>
          <a:bodyPr lIns="0" tIns="0" rIns="0" bIns="0" rtlCol="0" anchor="t">
            <a:spAutoFit/>
          </a:bodyPr>
          <a:lstStyle/>
          <a:p>
            <a:pPr marL="694692" lvl="1" indent="-457200" algn="l">
              <a:lnSpc>
                <a:spcPts val="3784"/>
              </a:lnSpc>
              <a:buFont typeface="Arial" panose="020B0604020202020204" pitchFamily="34" charset="0"/>
              <a:buChar char="•"/>
            </a:pPr>
            <a:r>
              <a:rPr lang="en-US" sz="2200" dirty="0">
                <a:solidFill>
                  <a:srgbClr val="000000"/>
                </a:solidFill>
                <a:latin typeface="Arial"/>
                <a:ea typeface="Arial"/>
                <a:cs typeface="Arial"/>
                <a:sym typeface="Arial"/>
              </a:rPr>
              <a:t>Klain, A., Senatore, A.A., Licari, A., </a:t>
            </a:r>
            <a:r>
              <a:rPr lang="en-US" sz="2200" dirty="0" err="1">
                <a:solidFill>
                  <a:srgbClr val="000000"/>
                </a:solidFill>
                <a:latin typeface="Arial"/>
                <a:ea typeface="Arial"/>
                <a:cs typeface="Arial"/>
                <a:sym typeface="Arial"/>
              </a:rPr>
              <a:t>Galletta</a:t>
            </a:r>
            <a:r>
              <a:rPr lang="en-US" sz="2200" dirty="0">
                <a:solidFill>
                  <a:srgbClr val="000000"/>
                </a:solidFill>
                <a:latin typeface="Arial"/>
                <a:ea typeface="Arial"/>
                <a:cs typeface="Arial"/>
                <a:sym typeface="Arial"/>
              </a:rPr>
              <a:t>, F., Bettini, I., Tomei, L., Manti, S., Mori, F., Miraglia del Giudice, M. and </a:t>
            </a:r>
            <a:r>
              <a:rPr lang="en-US" sz="2200" dirty="0" err="1">
                <a:solidFill>
                  <a:srgbClr val="000000"/>
                </a:solidFill>
                <a:latin typeface="Arial"/>
                <a:ea typeface="Arial"/>
                <a:cs typeface="Arial"/>
                <a:sym typeface="Arial"/>
              </a:rPr>
              <a:t>Indolfi</a:t>
            </a:r>
            <a:r>
              <a:rPr lang="en-US" sz="2200" dirty="0">
                <a:solidFill>
                  <a:srgbClr val="000000"/>
                </a:solidFill>
                <a:latin typeface="Arial"/>
                <a:ea typeface="Arial"/>
                <a:cs typeface="Arial"/>
                <a:sym typeface="Arial"/>
              </a:rPr>
              <a:t>, C. (2024) ‘The prevention of house dust mite allergies in pediatric asthma’, Children, 11(4), p.469. DOI: </a:t>
            </a:r>
            <a:r>
              <a:rPr lang="en-US" sz="2200" u="sng" dirty="0">
                <a:solidFill>
                  <a:srgbClr val="000000"/>
                </a:solidFill>
                <a:latin typeface="Arial"/>
                <a:ea typeface="Arial"/>
                <a:cs typeface="Arial"/>
                <a:sym typeface="Arial"/>
              </a:rPr>
              <a:t>https://doi.org/10.3390/children11040469</a:t>
            </a:r>
          </a:p>
          <a:p>
            <a:pPr marL="694692" lvl="1" indent="-457200" algn="l">
              <a:lnSpc>
                <a:spcPts val="3784"/>
              </a:lnSpc>
              <a:buFont typeface="Arial" panose="020B0604020202020204" pitchFamily="34" charset="0"/>
              <a:buChar char="•"/>
            </a:pPr>
            <a:r>
              <a:rPr lang="en-US" sz="2200" dirty="0">
                <a:solidFill>
                  <a:srgbClr val="000000"/>
                </a:solidFill>
                <a:latin typeface="Arial"/>
                <a:ea typeface="Arial"/>
                <a:cs typeface="Arial"/>
                <a:sym typeface="Arial"/>
              </a:rPr>
              <a:t>Mao, Z., Zhu, X., Zheng, P., Wang, L., Zhang, F., Chen, L., Zhou, L., Liu, W. and Liu, H. (2025) ‘Global, regional, and national burden of asthma from 1990 to 2021: A systematic analysis of the global burden of disease study 2021’, Chinese Medical Journal Pulmonary and Critical Care Medicine, 3(01), pp.50-59. </a:t>
            </a:r>
          </a:p>
          <a:p>
            <a:pPr marL="694692" lvl="1" indent="-457200" algn="l">
              <a:lnSpc>
                <a:spcPts val="3784"/>
              </a:lnSpc>
              <a:buFont typeface="Arial" panose="020B0604020202020204" pitchFamily="34" charset="0"/>
              <a:buChar char="•"/>
            </a:pPr>
            <a:r>
              <a:rPr lang="en-US" sz="2200" dirty="0">
                <a:solidFill>
                  <a:srgbClr val="000000"/>
                </a:solidFill>
                <a:latin typeface="Arial"/>
                <a:ea typeface="Arial"/>
                <a:cs typeface="Arial"/>
                <a:sym typeface="Arial"/>
              </a:rPr>
              <a:t>NHS (2026) Shared Decision Making Summary guide. Available at: </a:t>
            </a:r>
            <a:r>
              <a:rPr lang="en-US" sz="2200" u="sng" dirty="0">
                <a:solidFill>
                  <a:srgbClr val="000000"/>
                </a:solidFill>
                <a:latin typeface="Arial"/>
                <a:ea typeface="Arial"/>
                <a:cs typeface="Arial"/>
                <a:sym typeface="Arial"/>
              </a:rPr>
              <a:t>https://www.england.nhs.uk/wp-content/uploads/2019/01/shared-decision-making-summary-guide-v1.pdf</a:t>
            </a:r>
            <a:r>
              <a:rPr lang="en-US" sz="2200" dirty="0">
                <a:solidFill>
                  <a:srgbClr val="000000"/>
                </a:solidFill>
                <a:latin typeface="Arial"/>
                <a:ea typeface="Arial"/>
                <a:cs typeface="Arial"/>
                <a:sym typeface="Arial"/>
              </a:rPr>
              <a:t> </a:t>
            </a:r>
          </a:p>
          <a:p>
            <a:pPr marL="694692" lvl="1" indent="-457200" algn="l">
              <a:lnSpc>
                <a:spcPts val="3784"/>
              </a:lnSpc>
              <a:buFont typeface="Arial" panose="020B0604020202020204" pitchFamily="34" charset="0"/>
              <a:buChar char="•"/>
            </a:pPr>
            <a:r>
              <a:rPr lang="en-US" sz="2200" dirty="0">
                <a:solidFill>
                  <a:srgbClr val="000000"/>
                </a:solidFill>
                <a:latin typeface="Arial"/>
                <a:ea typeface="Arial"/>
                <a:cs typeface="Arial"/>
                <a:sym typeface="Arial"/>
              </a:rPr>
              <a:t>Statista (2026) Adults diagnosed with asthma in England 2018, by gender and age. Available at: </a:t>
            </a:r>
            <a:r>
              <a:rPr lang="en-US" sz="2200" u="sng" dirty="0">
                <a:solidFill>
                  <a:srgbClr val="000000"/>
                </a:solidFill>
                <a:latin typeface="Arial"/>
                <a:ea typeface="Arial"/>
                <a:cs typeface="Arial"/>
                <a:sym typeface="Arial"/>
              </a:rPr>
              <a:t>https://www.statista.com/statistics/1098564/adults-diagnosed-with-asthma-england/</a:t>
            </a:r>
            <a:r>
              <a:rPr lang="en-US" sz="2200" dirty="0">
                <a:solidFill>
                  <a:srgbClr val="000000"/>
                </a:solidFill>
                <a:latin typeface="Arial"/>
                <a:ea typeface="Arial"/>
                <a:cs typeface="Arial"/>
                <a:sym typeface="Arial"/>
              </a:rPr>
              <a:t> </a:t>
            </a:r>
          </a:p>
          <a:p>
            <a:pPr marL="694692" lvl="1" indent="-457200" algn="l">
              <a:lnSpc>
                <a:spcPts val="3784"/>
              </a:lnSpc>
              <a:buFont typeface="Arial" panose="020B0604020202020204" pitchFamily="34" charset="0"/>
              <a:buChar char="•"/>
            </a:pPr>
            <a:r>
              <a:rPr lang="en-US" sz="2200" dirty="0" err="1">
                <a:solidFill>
                  <a:srgbClr val="000000"/>
                </a:solidFill>
                <a:latin typeface="Arial"/>
                <a:ea typeface="Arial"/>
                <a:cs typeface="Arial"/>
                <a:sym typeface="Arial"/>
              </a:rPr>
              <a:t>Trudellmed</a:t>
            </a:r>
            <a:r>
              <a:rPr lang="en-US" sz="2200" dirty="0">
                <a:solidFill>
                  <a:srgbClr val="000000"/>
                </a:solidFill>
                <a:latin typeface="Arial"/>
                <a:ea typeface="Arial"/>
                <a:cs typeface="Arial"/>
                <a:sym typeface="Arial"/>
              </a:rPr>
              <a:t> (2026) Living with Asthma. Available at: </a:t>
            </a:r>
            <a:r>
              <a:rPr lang="en-US" sz="2200" u="sng" dirty="0">
                <a:solidFill>
                  <a:srgbClr val="000000"/>
                </a:solidFill>
                <a:latin typeface="Arial"/>
                <a:ea typeface="Arial"/>
                <a:cs typeface="Arial"/>
                <a:sym typeface="Arial"/>
              </a:rPr>
              <a:t>https://www.trudellmed.com/global/en/living-asthma</a:t>
            </a:r>
            <a:r>
              <a:rPr lang="en-US" sz="2200" dirty="0">
                <a:solidFill>
                  <a:srgbClr val="000000"/>
                </a:solidFill>
                <a:latin typeface="Arial"/>
                <a:ea typeface="Arial"/>
                <a:cs typeface="Arial"/>
                <a:sym typeface="Arial"/>
              </a:rPr>
              <a:t> </a:t>
            </a:r>
          </a:p>
          <a:p>
            <a:pPr marL="694692" lvl="1" indent="-457200" algn="l">
              <a:lnSpc>
                <a:spcPts val="3784"/>
              </a:lnSpc>
              <a:buFont typeface="Arial" panose="020B0604020202020204" pitchFamily="34" charset="0"/>
              <a:buChar char="•"/>
            </a:pPr>
            <a:r>
              <a:rPr lang="en-US" sz="2200" dirty="0">
                <a:solidFill>
                  <a:srgbClr val="000000"/>
                </a:solidFill>
                <a:latin typeface="Arial"/>
                <a:ea typeface="Arial"/>
                <a:cs typeface="Arial"/>
                <a:sym typeface="Arial"/>
              </a:rPr>
              <a:t>WHO (2024) Asthma. Available at: </a:t>
            </a:r>
            <a:r>
              <a:rPr lang="en-US" sz="2200" u="sng" dirty="0">
                <a:solidFill>
                  <a:srgbClr val="000000"/>
                </a:solidFill>
                <a:latin typeface="Arial"/>
                <a:ea typeface="Arial"/>
                <a:cs typeface="Arial"/>
                <a:sym typeface="Arial"/>
              </a:rPr>
              <a:t>https://www.who.int/news-room/fact-sheets/detail/asthma</a:t>
            </a:r>
            <a:r>
              <a:rPr lang="en-US" sz="2200" dirty="0">
                <a:solidFill>
                  <a:srgbClr val="000000"/>
                </a:solidFill>
                <a:latin typeface="Arial"/>
                <a:ea typeface="Arial"/>
                <a:cs typeface="Arial"/>
                <a:sym typeface="Arial"/>
              </a:rPr>
              <a:t> </a:t>
            </a:r>
          </a:p>
          <a:p>
            <a:pPr algn="l">
              <a:lnSpc>
                <a:spcPts val="3784"/>
              </a:lnSpc>
            </a:pPr>
            <a:endParaRPr lang="en-US" sz="2200" dirty="0">
              <a:solidFill>
                <a:srgbClr val="000000"/>
              </a:solidFill>
              <a:latin typeface="Arial"/>
              <a:ea typeface="Arial"/>
              <a:cs typeface="Arial"/>
              <a:sym typeface="Arial"/>
              <a:hlinkClick r:id="rId9" tooltip="https://doi.org/10.1007/s12016-020-08830-5"/>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24614" y="651510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flipH="1" flipV="1">
            <a:off x="11924574" y="-357188"/>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5002168">
            <a:off x="-1222246" y="-3356253"/>
            <a:ext cx="5987226" cy="599813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p:cNvSpPr/>
          <p:nvPr/>
        </p:nvSpPr>
        <p:spPr>
          <a:xfrm rot="7488824">
            <a:off x="-221065" y="7727724"/>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7" name="Freeform 7"/>
          <p:cNvSpPr/>
          <p:nvPr/>
        </p:nvSpPr>
        <p:spPr>
          <a:xfrm rot="7488824">
            <a:off x="17178162" y="-1873476"/>
            <a:ext cx="3071030" cy="580435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8" name="TextBox 8"/>
          <p:cNvSpPr txBox="1"/>
          <p:nvPr/>
        </p:nvSpPr>
        <p:spPr>
          <a:xfrm>
            <a:off x="2634754" y="3963894"/>
            <a:ext cx="13018493" cy="2130613"/>
          </a:xfrm>
          <a:prstGeom prst="rect">
            <a:avLst/>
          </a:prstGeom>
        </p:spPr>
        <p:txBody>
          <a:bodyPr lIns="0" tIns="0" rIns="0" bIns="0" rtlCol="0" anchor="t">
            <a:spAutoFit/>
          </a:bodyPr>
          <a:lstStyle/>
          <a:p>
            <a:pPr algn="ctr">
              <a:lnSpc>
                <a:spcPts val="17489"/>
              </a:lnSpc>
            </a:pPr>
            <a:r>
              <a:rPr lang="en-US" sz="12492" b="1">
                <a:solidFill>
                  <a:srgbClr val="0C3571"/>
                </a:solidFill>
                <a:latin typeface="Anantason Bold"/>
                <a:ea typeface="Anantason Bold"/>
                <a:cs typeface="Anantason Bold"/>
                <a:sym typeface="Anantason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2968</Words>
  <Application>Microsoft Office PowerPoint</Application>
  <PresentationFormat>Custom</PresentationFormat>
  <Paragraphs>189</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Arial Italics</vt:lpstr>
      <vt:lpstr>Arial Bold</vt:lpstr>
      <vt:lpstr>Anantason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LCHS7003  Asthma</dc:title>
  <dc:creator>Darshan Patel</dc:creator>
  <cp:lastModifiedBy>Darshan Patel</cp:lastModifiedBy>
  <cp:revision>3</cp:revision>
  <dcterms:created xsi:type="dcterms:W3CDTF">2006-08-16T00:00:00Z</dcterms:created>
  <dcterms:modified xsi:type="dcterms:W3CDTF">2026-04-16T11:37:14Z</dcterms:modified>
  <dc:identifier>DAHCgpe4QAM</dc:identifier>
</cp:coreProperties>
</file>