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Ex1.xml" ContentType="application/vnd.ms-office.chartex+xml"/>
  <Override PartName="/ppt/charts/style4.xml" ContentType="application/vnd.ms-office.chartstyle+xml"/>
  <Override PartName="/ppt/charts/colors4.xml" ContentType="application/vnd.ms-office.chartcolorstyle+xml"/>
  <Override PartName="/ppt/charts/chart4.xml" ContentType="application/vnd.openxmlformats-officedocument.drawingml.chart+xml"/>
  <Override PartName="/ppt/charts/style5.xml" ContentType="application/vnd.ms-office.chartstyle+xml"/>
  <Override PartName="/ppt/charts/colors5.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48" r:id="rId1"/>
  </p:sldMasterIdLst>
  <p:sldIdLst>
    <p:sldId id="264" r:id="rId2"/>
    <p:sldId id="265" r:id="rId3"/>
  </p:sldIdLst>
  <p:sldSz cx="42530713" cy="30279975"/>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7" userDrawn="1">
          <p15:clr>
            <a:srgbClr val="A4A3A4"/>
          </p15:clr>
        </p15:guide>
        <p15:guide id="2" pos="1342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686BF"/>
    <a:srgbClr val="C55649"/>
    <a:srgbClr val="C17F8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477"/>
    <p:restoredTop sz="96296"/>
  </p:normalViewPr>
  <p:slideViewPr>
    <p:cSldViewPr snapToGrid="0">
      <p:cViewPr>
        <p:scale>
          <a:sx n="14" d="100"/>
          <a:sy n="14" d="100"/>
        </p:scale>
        <p:origin x="3336" y="1592"/>
      </p:cViewPr>
      <p:guideLst>
        <p:guide orient="horz" pos="9537"/>
        <p:guide pos="13425"/>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Volumes/Cloud%20BackupFS/MASTERS/YEAR1/RESEARCH%20PROPOSAL/Interview%20Data%20Analysis_Graphs.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Volumes/Cloud%20BackupFS/MASTERS/YEAR1/RESEARCH%20PROPOSAL/Interview%20Data%20Analysis_Graphs.xlsx" TargetMode="External"/><Relationship Id="rId2" Type="http://schemas.microsoft.com/office/2011/relationships/chartColorStyle" Target="colors5.xml"/><Relationship Id="rId1" Type="http://schemas.microsoft.com/office/2011/relationships/chartStyle" Target="style5.xml"/></Relationships>
</file>

<file path=ppt/charts/_rels/chartEx1.xml.rels><?xml version="1.0" encoding="UTF-8" standalone="yes"?>
<Relationships xmlns="http://schemas.openxmlformats.org/package/2006/relationships"><Relationship Id="rId3" Type="http://schemas.microsoft.com/office/2011/relationships/chartColorStyle" Target="colors4.xml"/><Relationship Id="rId2" Type="http://schemas.microsoft.com/office/2011/relationships/chartStyle" Target="style4.xml"/><Relationship Id="rId1" Type="http://schemas.openxmlformats.org/officeDocument/2006/relationships/oleObject" Target="file:////Volumes/Cloud%20BackupFS/MASTERS/YEAR1/RESEARCH%20PROPOSAL/Interview%20Data%20Analysis_Graphs.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a:t>Has social media influenced your participation and behaviour towards physical activity at all?  </a:t>
            </a:r>
            <a:endParaRPr lang="en-US"/>
          </a:p>
        </c:rich>
      </c:tx>
      <c:layout>
        <c:manualLayout>
          <c:xMode val="edge"/>
          <c:yMode val="edge"/>
          <c:x val="0.13053155017916404"/>
          <c:y val="7.5863892610179857E-3"/>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'Interview Data Analysis'!$B$1</c:f>
              <c:strCache>
                <c:ptCount val="1"/>
                <c:pt idx="0">
                  <c:v>Participants</c:v>
                </c:pt>
              </c:strCache>
            </c:strRef>
          </c:tx>
          <c:dPt>
            <c:idx val="0"/>
            <c:bubble3D val="0"/>
            <c:spPr>
              <a:solidFill>
                <a:schemeClr val="accent6"/>
              </a:solidFill>
              <a:ln w="19050">
                <a:solidFill>
                  <a:schemeClr val="lt1"/>
                </a:solidFill>
              </a:ln>
              <a:effectLst/>
            </c:spPr>
            <c:extLst>
              <c:ext xmlns:c16="http://schemas.microsoft.com/office/drawing/2014/chart" uri="{C3380CC4-5D6E-409C-BE32-E72D297353CC}">
                <c16:uniqueId val="{00000001-08F9-1C44-805F-1747997E9A56}"/>
              </c:ext>
            </c:extLst>
          </c:dPt>
          <c:dPt>
            <c:idx val="1"/>
            <c:bubble3D val="0"/>
            <c:spPr>
              <a:solidFill>
                <a:schemeClr val="accent5"/>
              </a:solidFill>
              <a:ln w="19050">
                <a:solidFill>
                  <a:schemeClr val="lt1"/>
                </a:solidFill>
              </a:ln>
              <a:effectLst/>
            </c:spPr>
            <c:extLst>
              <c:ext xmlns:c16="http://schemas.microsoft.com/office/drawing/2014/chart" uri="{C3380CC4-5D6E-409C-BE32-E72D297353CC}">
                <c16:uniqueId val="{00000003-08F9-1C44-805F-1747997E9A56}"/>
              </c:ext>
            </c:extLst>
          </c:dPt>
          <c:cat>
            <c:strRef>
              <c:f>'Interview Data Analysis'!$A$2:$A$3</c:f>
              <c:strCache>
                <c:ptCount val="2"/>
                <c:pt idx="0">
                  <c:v>Yes</c:v>
                </c:pt>
                <c:pt idx="1">
                  <c:v>No</c:v>
                </c:pt>
              </c:strCache>
            </c:strRef>
          </c:cat>
          <c:val>
            <c:numRef>
              <c:f>'Interview Data Analysis'!$B$2:$B$3</c:f>
              <c:numCache>
                <c:formatCode>General</c:formatCode>
                <c:ptCount val="2"/>
                <c:pt idx="0">
                  <c:v>3</c:v>
                </c:pt>
                <c:pt idx="1">
                  <c:v>2</c:v>
                </c:pt>
              </c:numCache>
            </c:numRef>
          </c:val>
          <c:extLst>
            <c:ext xmlns:c16="http://schemas.microsoft.com/office/drawing/2014/chart" uri="{C3380CC4-5D6E-409C-BE32-E72D297353CC}">
              <c16:uniqueId val="{00000004-08F9-1C44-805F-1747997E9A56}"/>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w="12700">
      <a:solidFill>
        <a:schemeClr val="tx1"/>
      </a:solid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cap="all" baseline="0">
                <a:solidFill>
                  <a:schemeClr val="tx1">
                    <a:lumMod val="65000"/>
                    <a:lumOff val="35000"/>
                  </a:schemeClr>
                </a:solidFill>
                <a:latin typeface="+mn-lt"/>
                <a:ea typeface="+mn-ea"/>
                <a:cs typeface="+mn-cs"/>
              </a:defRPr>
            </a:pPr>
            <a:r>
              <a:rPr lang="en-US" sz="1600" dirty="0"/>
              <a:t>Have you ever had a negative body image experience or know anybody that has negative body image experience when participating in physical activity? </a:t>
            </a:r>
          </a:p>
        </c:rich>
      </c:tx>
      <c:overlay val="0"/>
      <c:spPr>
        <a:noFill/>
        <a:ln>
          <a:noFill/>
        </a:ln>
        <a:effectLst/>
      </c:spPr>
      <c:txPr>
        <a:bodyPr rot="0" spcFirstLastPara="1" vertOverflow="ellipsis" vert="horz" wrap="square" anchor="ctr" anchorCtr="1"/>
        <a:lstStyle/>
        <a:p>
          <a:pPr>
            <a:defRPr sz="1600" b="1" i="0" u="none" strike="noStrike" kern="1200" cap="all"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'Interview Data Analysis'!$B$23</c:f>
              <c:strCache>
                <c:ptCount val="1"/>
                <c:pt idx="0">
                  <c:v>Participants</c:v>
                </c:pt>
              </c:strCache>
            </c:strRef>
          </c:tx>
          <c:dPt>
            <c:idx val="0"/>
            <c:bubble3D val="0"/>
            <c:spPr>
              <a:solidFill>
                <a:schemeClr val="accent6"/>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1-41C2-A44C-9ACF-0E6B9E2F894C}"/>
              </c:ext>
            </c:extLst>
          </c:dPt>
          <c:dPt>
            <c:idx val="1"/>
            <c:bubble3D val="0"/>
            <c:spPr>
              <a:solidFill>
                <a:schemeClr val="accent5"/>
              </a:solidFill>
              <a:ln>
                <a:noFill/>
              </a:ln>
              <a:effectLst>
                <a:outerShdw blurRad="63500" sx="102000" sy="102000" algn="ctr" rotWithShape="0">
                  <a:prstClr val="black">
                    <a:alpha val="20000"/>
                  </a:prstClr>
                </a:outerShdw>
              </a:effectLst>
            </c:spPr>
            <c:extLst>
              <c:ext xmlns:c16="http://schemas.microsoft.com/office/drawing/2014/chart" uri="{C3380CC4-5D6E-409C-BE32-E72D297353CC}">
                <c16:uniqueId val="{00000003-41C2-A44C-9ACF-0E6B9E2F894C}"/>
              </c:ext>
            </c:extLst>
          </c:dPt>
          <c:dLbls>
            <c:dLbl>
              <c:idx val="0"/>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6"/>
                      </a:solidFill>
                      <a:latin typeface="+mn-lt"/>
                      <a:ea typeface="+mn-ea"/>
                      <a:cs typeface="+mn-cs"/>
                    </a:defRPr>
                  </a:pPr>
                  <a:endParaRPr lang="en-US"/>
                </a:p>
              </c:txPr>
              <c:dLblPos val="outEnd"/>
              <c:showLegendKey val="0"/>
              <c:showVal val="0"/>
              <c:showCatName val="1"/>
              <c:showSerName val="0"/>
              <c:showPercent val="0"/>
              <c:showBubbleSize val="0"/>
              <c:extLst>
                <c:ext xmlns:c16="http://schemas.microsoft.com/office/drawing/2014/chart" uri="{C3380CC4-5D6E-409C-BE32-E72D297353CC}">
                  <c16:uniqueId val="{00000001-41C2-A44C-9ACF-0E6B9E2F894C}"/>
                </c:ext>
              </c:extLst>
            </c:dLbl>
            <c:dLbl>
              <c:idx val="1"/>
              <c:spPr>
                <a:noFill/>
                <a:ln>
                  <a:noFill/>
                </a:ln>
                <a:effectLst/>
              </c:spPr>
              <c:txPr>
                <a:bodyPr rot="0" spcFirstLastPara="1" vertOverflow="ellipsis" vert="horz" wrap="square" lIns="38100" tIns="19050" rIns="38100" bIns="19050" anchor="ctr" anchorCtr="1">
                  <a:spAutoFit/>
                </a:bodyPr>
                <a:lstStyle/>
                <a:p>
                  <a:pPr>
                    <a:defRPr sz="1000" b="1" i="0" u="none" strike="noStrike" kern="1200" spc="0" baseline="0">
                      <a:solidFill>
                        <a:schemeClr val="accent5"/>
                      </a:solidFill>
                      <a:latin typeface="+mn-lt"/>
                      <a:ea typeface="+mn-ea"/>
                      <a:cs typeface="+mn-cs"/>
                    </a:defRPr>
                  </a:pPr>
                  <a:endParaRPr lang="en-US"/>
                </a:p>
              </c:txPr>
              <c:dLblPos val="outEnd"/>
              <c:showLegendKey val="0"/>
              <c:showVal val="0"/>
              <c:showCatName val="1"/>
              <c:showSerName val="0"/>
              <c:showPercent val="0"/>
              <c:showBubbleSize val="0"/>
              <c:extLst>
                <c:ext xmlns:c16="http://schemas.microsoft.com/office/drawing/2014/chart" uri="{C3380CC4-5D6E-409C-BE32-E72D297353CC}">
                  <c16:uniqueId val="{00000003-41C2-A44C-9ACF-0E6B9E2F894C}"/>
                </c:ext>
              </c:extLst>
            </c:dLbl>
            <c:spPr>
              <a:noFill/>
              <a:ln>
                <a:noFill/>
              </a:ln>
              <a:effectLst/>
            </c:spPr>
            <c:dLblPos val="outEnd"/>
            <c:showLegendKey val="0"/>
            <c:showVal val="0"/>
            <c:showCatName val="1"/>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'Interview Data Analysis'!$A$24:$A$25</c:f>
              <c:strCache>
                <c:ptCount val="2"/>
                <c:pt idx="0">
                  <c:v>Yes</c:v>
                </c:pt>
                <c:pt idx="1">
                  <c:v>No</c:v>
                </c:pt>
              </c:strCache>
            </c:strRef>
          </c:cat>
          <c:val>
            <c:numRef>
              <c:f>'Interview Data Analysis'!$B$24:$B$25</c:f>
              <c:numCache>
                <c:formatCode>General</c:formatCode>
                <c:ptCount val="2"/>
                <c:pt idx="0">
                  <c:v>3</c:v>
                </c:pt>
                <c:pt idx="1">
                  <c:v>2</c:v>
                </c:pt>
              </c:numCache>
            </c:numRef>
          </c:val>
          <c:extLst>
            <c:ext xmlns:c16="http://schemas.microsoft.com/office/drawing/2014/chart" uri="{C3380CC4-5D6E-409C-BE32-E72D297353CC}">
              <c16:uniqueId val="{00000004-41C2-A44C-9ACF-0E6B9E2F894C}"/>
            </c:ext>
          </c:extLst>
        </c:ser>
        <c:dLbls>
          <c:dLblPos val="outEnd"/>
          <c:showLegendKey val="0"/>
          <c:showVal val="0"/>
          <c:showCatName val="1"/>
          <c:showSerName val="0"/>
          <c:showPercent val="0"/>
          <c:showBubbleSize val="0"/>
          <c:showLeaderLines val="1"/>
        </c:dLbls>
        <c:firstSliceAng val="0"/>
      </c:pieChart>
      <c:spPr>
        <a:noFill/>
        <a:ln>
          <a:noFill/>
        </a:ln>
        <a:effectLst/>
      </c:spPr>
    </c:plotArea>
    <c:plotVisOnly val="1"/>
    <c:dispBlanksAs val="gap"/>
    <c:showDLblsOverMax val="0"/>
  </c:chart>
  <c:spPr>
    <a:noFill/>
    <a:ln w="12700">
      <a:solidFill>
        <a:schemeClr val="tx1"/>
      </a:solid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spc="0" normalizeH="0" baseline="0">
                <a:solidFill>
                  <a:schemeClr val="dk1">
                    <a:lumMod val="50000"/>
                    <a:lumOff val="50000"/>
                  </a:schemeClr>
                </a:solidFill>
                <a:latin typeface="+mj-lt"/>
                <a:ea typeface="+mj-ea"/>
                <a:cs typeface="+mj-cs"/>
              </a:defRPr>
            </a:pPr>
            <a:r>
              <a:rPr lang="en-US"/>
              <a:t> Has social media ever influenced the way you see your own body?</a:t>
            </a:r>
          </a:p>
        </c:rich>
      </c:tx>
      <c:overlay val="0"/>
      <c:spPr>
        <a:noFill/>
        <a:ln>
          <a:noFill/>
        </a:ln>
        <a:effectLst/>
      </c:spPr>
      <c:txPr>
        <a:bodyPr rot="0" spcFirstLastPara="1" vertOverflow="ellipsis" vert="horz" wrap="square" anchor="ctr" anchorCtr="1"/>
        <a:lstStyle/>
        <a:p>
          <a:pPr>
            <a:defRPr sz="1600" b="1" i="0" u="none" strike="noStrike" kern="1200" spc="0" normalizeH="0" baseline="0">
              <a:solidFill>
                <a:schemeClr val="dk1">
                  <a:lumMod val="50000"/>
                  <a:lumOff val="50000"/>
                </a:schemeClr>
              </a:solidFill>
              <a:latin typeface="+mj-lt"/>
              <a:ea typeface="+mj-ea"/>
              <a:cs typeface="+mj-cs"/>
            </a:defRPr>
          </a:pPr>
          <a:endParaRPr lang="en-US"/>
        </a:p>
      </c:txPr>
    </c:title>
    <c:autoTitleDeleted val="0"/>
    <c:plotArea>
      <c:layout/>
      <c:pieChart>
        <c:varyColors val="1"/>
        <c:ser>
          <c:idx val="0"/>
          <c:order val="0"/>
          <c:tx>
            <c:strRef>
              <c:f>'Interview Data Analysis'!$B$9</c:f>
              <c:strCache>
                <c:ptCount val="1"/>
                <c:pt idx="0">
                  <c:v>Participants</c:v>
                </c:pt>
              </c:strCache>
            </c:strRef>
          </c:tx>
          <c:dPt>
            <c:idx val="0"/>
            <c:bubble3D val="0"/>
            <c:spPr>
              <a:gradFill>
                <a:gsLst>
                  <a:gs pos="100000">
                    <a:schemeClr val="accent1">
                      <a:lumMod val="60000"/>
                      <a:lumOff val="40000"/>
                    </a:schemeClr>
                  </a:gs>
                  <a:gs pos="0">
                    <a:schemeClr val="accent1"/>
                  </a:gs>
                </a:gsLst>
                <a:lin ang="5400000" scaled="0"/>
              </a:gradFill>
              <a:ln w="19050">
                <a:solidFill>
                  <a:schemeClr val="lt1"/>
                </a:solidFill>
              </a:ln>
              <a:effectLst/>
            </c:spPr>
            <c:extLst>
              <c:ext xmlns:c16="http://schemas.microsoft.com/office/drawing/2014/chart" uri="{C3380CC4-5D6E-409C-BE32-E72D297353CC}">
                <c16:uniqueId val="{00000001-A58B-524F-98FF-E84C49DE5105}"/>
              </c:ext>
            </c:extLst>
          </c:dPt>
          <c:dPt>
            <c:idx val="1"/>
            <c:bubble3D val="0"/>
            <c:spPr>
              <a:gradFill>
                <a:gsLst>
                  <a:gs pos="100000">
                    <a:schemeClr val="accent2">
                      <a:lumMod val="60000"/>
                      <a:lumOff val="40000"/>
                    </a:schemeClr>
                  </a:gs>
                  <a:gs pos="0">
                    <a:schemeClr val="accent2"/>
                  </a:gs>
                </a:gsLst>
                <a:lin ang="5400000" scaled="0"/>
              </a:gradFill>
              <a:ln w="19050">
                <a:solidFill>
                  <a:schemeClr val="lt1"/>
                </a:solidFill>
              </a:ln>
              <a:effectLst/>
            </c:spPr>
            <c:extLst>
              <c:ext xmlns:c16="http://schemas.microsoft.com/office/drawing/2014/chart" uri="{C3380CC4-5D6E-409C-BE32-E72D297353CC}">
                <c16:uniqueId val="{00000003-A58B-524F-98FF-E84C49DE5105}"/>
              </c:ext>
            </c:extLst>
          </c:dPt>
          <c:cat>
            <c:strRef>
              <c:f>'Interview Data Analysis'!$A$10:$A$11</c:f>
              <c:strCache>
                <c:ptCount val="2"/>
                <c:pt idx="0">
                  <c:v>Yes</c:v>
                </c:pt>
                <c:pt idx="1">
                  <c:v>No</c:v>
                </c:pt>
              </c:strCache>
            </c:strRef>
          </c:cat>
          <c:val>
            <c:numRef>
              <c:f>'Interview Data Analysis'!$B$10:$B$11</c:f>
              <c:numCache>
                <c:formatCode>General</c:formatCode>
                <c:ptCount val="2"/>
                <c:pt idx="0">
                  <c:v>3</c:v>
                </c:pt>
                <c:pt idx="1">
                  <c:v>2</c:v>
                </c:pt>
              </c:numCache>
            </c:numRef>
          </c:val>
          <c:extLst>
            <c:ext xmlns:c16="http://schemas.microsoft.com/office/drawing/2014/chart" uri="{C3380CC4-5D6E-409C-BE32-E72D297353CC}">
              <c16:uniqueId val="{00000004-A58B-524F-98FF-E84C49DE5105}"/>
            </c:ext>
          </c:extLst>
        </c:ser>
        <c:dLbls>
          <c:showLegendKey val="0"/>
          <c:showVal val="0"/>
          <c:showCatName val="0"/>
          <c:showSerName val="0"/>
          <c:showPercent val="0"/>
          <c:showBubbleSize val="0"/>
          <c:showLeaderLines val="1"/>
        </c:dLbls>
        <c:firstSliceAng val="0"/>
      </c:pieChart>
      <c:spPr>
        <a:noFill/>
        <a:ln>
          <a:noFill/>
        </a:ln>
        <a:effectLst/>
      </c:spPr>
    </c:plotArea>
    <c:legend>
      <c:legendPos val="r"/>
      <c:overlay val="0"/>
      <c:spPr>
        <a:solidFill>
          <a:schemeClr val="lt1">
            <a:alpha val="50000"/>
          </a:schemeClr>
        </a:solid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legend>
    <c:plotVisOnly val="1"/>
    <c:dispBlanksAs val="gap"/>
    <c:showDLblsOverMax val="0"/>
  </c:chart>
  <c:spPr>
    <a:pattFill prst="dkDnDiag">
      <a:fgClr>
        <a:schemeClr val="lt1"/>
      </a:fgClr>
      <a:bgClr>
        <a:schemeClr val="dk1">
          <a:lumMod val="10000"/>
          <a:lumOff val="90000"/>
        </a:schemeClr>
      </a:bgClr>
    </a:pattFill>
    <a:ln w="12700" cap="flat" cmpd="sng" algn="ctr">
      <a:solidFill>
        <a:schemeClr val="tx1"/>
      </a:solidFill>
      <a:round/>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After looking at health and fitness media pages, does it change the way you see health and fitness and also your own body?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'Interview Data Analysis'!$B$36</c:f>
              <c:strCache>
                <c:ptCount val="1"/>
                <c:pt idx="0">
                  <c:v>Participants</c:v>
                </c:pt>
              </c:strCache>
            </c:strRef>
          </c:tx>
          <c:spPr>
            <a:solidFill>
              <a:schemeClr val="accent6"/>
            </a:solidFill>
            <a:ln>
              <a:noFill/>
            </a:ln>
            <a:effectLst/>
          </c:spPr>
          <c:invertIfNegative val="0"/>
          <c:cat>
            <c:strRef>
              <c:f>'Interview Data Analysis'!$A$37:$A$40</c:f>
              <c:strCache>
                <c:ptCount val="4"/>
                <c:pt idx="0">
                  <c:v>Yes</c:v>
                </c:pt>
                <c:pt idx="1">
                  <c:v>Changes the way I see Health and Fitness but not my own body</c:v>
                </c:pt>
                <c:pt idx="2">
                  <c:v>Depends which pages I look at</c:v>
                </c:pt>
                <c:pt idx="3">
                  <c:v>No</c:v>
                </c:pt>
              </c:strCache>
            </c:strRef>
          </c:cat>
          <c:val>
            <c:numRef>
              <c:f>'Interview Data Analysis'!$B$37:$B$40</c:f>
              <c:numCache>
                <c:formatCode>General</c:formatCode>
                <c:ptCount val="4"/>
                <c:pt idx="0">
                  <c:v>1</c:v>
                </c:pt>
                <c:pt idx="1">
                  <c:v>1</c:v>
                </c:pt>
                <c:pt idx="2">
                  <c:v>2</c:v>
                </c:pt>
                <c:pt idx="3">
                  <c:v>1</c:v>
                </c:pt>
              </c:numCache>
            </c:numRef>
          </c:val>
          <c:extLst>
            <c:ext xmlns:c16="http://schemas.microsoft.com/office/drawing/2014/chart" uri="{C3380CC4-5D6E-409C-BE32-E72D297353CC}">
              <c16:uniqueId val="{00000000-5CF8-5145-A309-3D80B820430C}"/>
            </c:ext>
          </c:extLst>
        </c:ser>
        <c:dLbls>
          <c:showLegendKey val="0"/>
          <c:showVal val="0"/>
          <c:showCatName val="0"/>
          <c:showSerName val="0"/>
          <c:showPercent val="0"/>
          <c:showBubbleSize val="0"/>
        </c:dLbls>
        <c:gapWidth val="219"/>
        <c:overlap val="-27"/>
        <c:axId val="1765474031"/>
        <c:axId val="1765566607"/>
      </c:barChart>
      <c:catAx>
        <c:axId val="176547403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65566607"/>
        <c:crosses val="autoZero"/>
        <c:auto val="1"/>
        <c:lblAlgn val="ctr"/>
        <c:lblOffset val="100"/>
        <c:noMultiLvlLbl val="0"/>
      </c:catAx>
      <c:valAx>
        <c:axId val="176556660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765474031"/>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12700">
      <a:solidFill>
        <a:schemeClr val="tx1"/>
      </a:solidFill>
    </a:ln>
    <a:effectLst/>
  </c:spPr>
  <c:txPr>
    <a:bodyPr/>
    <a:lstStyle/>
    <a:p>
      <a:pPr>
        <a:defRPr/>
      </a:pPr>
      <a:endParaRPr lang="en-US"/>
    </a:p>
  </c:txPr>
  <c:externalData r:id="rId3">
    <c:autoUpdate val="0"/>
  </c:externalData>
</c:chartSpace>
</file>

<file path=ppt/charts/chartEx1.xml><?xml version="1.0" encoding="utf-8"?>
<cx:chartSpace xmlns:a="http://schemas.openxmlformats.org/drawingml/2006/main" xmlns:r="http://schemas.openxmlformats.org/officeDocument/2006/relationships" xmlns:cx="http://schemas.microsoft.com/office/drawing/2014/chartex">
  <cx:chartData>
    <cx:externalData r:id="rId1" cx:autoUpdate="0"/>
    <cx:data id="0">
      <cx:strDim type="cat">
        <cx:f>'Interview Data Analysis'!$A$43:$A$45</cx:f>
        <cx:lvl ptCount="3">
          <cx:pt idx="0">Yes</cx:pt>
          <cx:pt idx="1">Not every activity, but definetly influenced some activites</cx:pt>
          <cx:pt idx="2">No</cx:pt>
        </cx:lvl>
      </cx:strDim>
      <cx:numDim type="size">
        <cx:f>'Interview Data Analysis'!$B$43:$B$45</cx:f>
        <cx:lvl ptCount="3" formatCode="General">
          <cx:pt idx="0">2</cx:pt>
          <cx:pt idx="1">2</cx:pt>
          <cx:pt idx="2">1</cx:pt>
        </cx:lvl>
      </cx:numDim>
    </cx:data>
  </cx:chartData>
  <cx:chart>
    <cx:title pos="t" align="ctr" overlay="0">
      <cx:tx>
        <cx:txData>
          <cx:v>Did you or any of your peers have negative experiences from your Physical Education lessons?</cx:v>
        </cx:txData>
      </cx:tx>
      <cx:spPr>
        <a:ln w="12700">
          <a:noFill/>
        </a:ln>
      </cx:spPr>
      <cx:txPr>
        <a:bodyPr spcFirstLastPara="1" vertOverflow="ellipsis" horzOverflow="overflow" wrap="square" lIns="0" tIns="0" rIns="0" bIns="0" anchor="ctr" anchorCtr="1"/>
        <a:lstStyle/>
        <a:p>
          <a:pPr algn="ctr" rtl="0">
            <a:defRPr/>
          </a:pPr>
          <a:r>
            <a:rPr lang="en-GB" sz="1400" b="0" i="0" u="none" strike="noStrike" baseline="0">
              <a:solidFill>
                <a:sysClr val="windowText" lastClr="000000">
                  <a:lumMod val="65000"/>
                  <a:lumOff val="35000"/>
                </a:sysClr>
              </a:solidFill>
              <a:latin typeface="Calibri" panose="020F0502020204030204"/>
            </a:rPr>
            <a:t>Did you or any of your peers have negative experiences from your Physical Education lessons?</a:t>
          </a:r>
        </a:p>
      </cx:txPr>
    </cx:title>
    <cx:plotArea>
      <cx:plotAreaRegion>
        <cx:series layoutId="treemap" uniqueId="{9AFE67AA-62F3-E047-B888-DD4D7E6CB99F}">
          <cx:tx>
            <cx:txData>
              <cx:f>'Interview Data Analysis'!$B$42</cx:f>
              <cx:v>Participants</cx:v>
            </cx:txData>
          </cx:tx>
          <cx:dataLabels pos="inEnd">
            <cx:visibility seriesName="0" categoryName="1" value="0"/>
          </cx:dataLabels>
          <cx:dataId val="0"/>
          <cx:layoutPr>
            <cx:parentLabelLayout val="overlapping"/>
          </cx:layoutPr>
        </cx:series>
      </cx:plotAreaRegion>
    </cx:plotArea>
    <cx:legend pos="t" align="ctr" overlay="0"/>
  </cx:chart>
  <cx:spPr>
    <a:ln w="12700">
      <a:solidFill>
        <a:schemeClr val="tx1"/>
      </a:solidFill>
    </a:ln>
  </cx:spPr>
</cx:chartSpace>
</file>

<file path=ppt/charts/colors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9">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cs:styleClr val="auto"/>
    </cs:fontRef>
    <cs:defRPr sz="1000" b="1" i="0" u="none" strike="noStrike" kern="1200" spc="0" baseline="0"/>
  </cs:dataLabel>
  <cs:dataLabelCallout>
    <cs:lnRef idx="0">
      <cs:styleClr val="auto"/>
    </cs:lnRef>
    <cs:fillRef idx="0"/>
    <cs:effectRef idx="0"/>
    <cs:fontRef idx="minor">
      <cs:styleClr val="auto"/>
    </cs:fontRef>
    <cs:spPr>
      <a:solidFill>
        <a:schemeClr val="lt1"/>
      </a:solidFill>
      <a:ln>
        <a:solidFill>
          <a:schemeClr val="phClr"/>
        </a:solidFill>
      </a:ln>
    </cs:spPr>
    <cs:defRPr sz="1000"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635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10000"/>
          </a:prstClr>
        </a:outerShdw>
      </a:effectLst>
      <a:scene3d>
        <a:camera prst="orthographicFront"/>
        <a:lightRig rig="threePt" dir="t"/>
      </a:scene3d>
      <a:sp3d>
        <a:bevelT w="127000" h="127000"/>
        <a:bevelB w="127000" h="127000"/>
      </a:sp3d>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cap="all" baseline="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6">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defRPr sz="900" kern="1200" cap="none" spc="0" normalizeH="0" baseline="0"/>
  </cs:categoryAxis>
  <cs:chartArea>
    <cs:lnRef idx="0"/>
    <cs:fillRef idx="0"/>
    <cs:effectRef idx="0"/>
    <cs:fontRef idx="minor">
      <a:schemeClr val="dk1"/>
    </cs:fontRef>
    <cs:spPr>
      <a:pattFill prst="dkDnDiag">
        <a:fgClr>
          <a:schemeClr val="lt1"/>
        </a:fgClr>
        <a:bgClr>
          <a:schemeClr val="dk1">
            <a:lumMod val="10000"/>
            <a:lumOff val="90000"/>
          </a:schemeClr>
        </a:bgClr>
      </a:patt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alpha val="75000"/>
        </a:schemeClr>
      </a:solidFill>
      <a:ln w="9525">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gradFill>
        <a:gsLst>
          <a:gs pos="100000">
            <a:schemeClr val="phClr">
              <a:lumMod val="60000"/>
              <a:lumOff val="40000"/>
            </a:schemeClr>
          </a:gs>
          <a:gs pos="0">
            <a:schemeClr val="phClr"/>
          </a:gs>
        </a:gsLst>
        <a:lin ang="5400000" scaled="0"/>
      </a:gradFill>
      <a:ln w="19050">
        <a:solidFill>
          <a:schemeClr val="lt1"/>
        </a:solidFill>
      </a:ln>
    </cs:spPr>
  </cs:dataPoint>
  <cs:dataPoint3D>
    <cs:lnRef idx="0"/>
    <cs:fillRef idx="0">
      <cs:styleClr val="auto"/>
    </cs:fillRef>
    <cs:effectRef idx="0"/>
    <cs:fontRef idx="minor">
      <a:schemeClr val="tx1"/>
    </cs:fontRef>
    <cs:spPr>
      <a:gradFill>
        <a:gsLst>
          <a:gs pos="100000">
            <a:schemeClr val="phClr">
              <a:lumMod val="60000"/>
              <a:lumOff val="40000"/>
            </a:schemeClr>
          </a:gs>
          <a:gs pos="0">
            <a:schemeClr val="phClr"/>
          </a:gs>
        </a:gsLst>
        <a:lin ang="5400000" scaled="0"/>
      </a:gradFill>
      <a:ln w="50800">
        <a:solidFill>
          <a:schemeClr val="lt1"/>
        </a:solidFill>
      </a:ln>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spPr>
      <a:solidFill>
        <a:schemeClr val="lt1">
          <a:alpha val="50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wall>
</cs:chartStyle>
</file>

<file path=ppt/charts/style4.xml><?xml version="1.0" encoding="utf-8"?>
<cs:chartStyle xmlns:cs="http://schemas.microsoft.com/office/drawing/2012/chartStyle" xmlns:a="http://schemas.openxmlformats.org/drawingml/2006/main" id="410">
  <cs:axisTitle>
    <cs:lnRef idx="0"/>
    <cs:fillRef idx="0"/>
    <cs:effectRef idx="0"/>
    <cs:fontRef idx="minor">
      <a:schemeClr val="tx1">
        <a:lumMod val="65000"/>
        <a:lumOff val="35000"/>
      </a:schemeClr>
    </cs:fontRef>
    <cs:spPr>
      <a:solidFill>
        <a:schemeClr val="bg1">
          <a:lumMod val="65000"/>
        </a:schemeClr>
      </a:solidFill>
      <a:ln w="19050">
        <a:solidFill>
          <a:schemeClr val="bg1"/>
        </a:solidFill>
      </a:ln>
    </cs:spPr>
    <cs:defRPr sz="9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cs:chartArea>
  <cs:dataLabel>
    <cs:lnRef idx="0"/>
    <cs:fillRef idx="0"/>
    <cs:effectRef idx="0"/>
    <cs:fontRef idx="minor">
      <a:schemeClr val="lt1"/>
    </cs:fontRef>
    <cs:defRPr sz="9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tx1"/>
    </cs:fontRef>
    <cs:spPr>
      <a:solidFill>
        <a:schemeClr val="phClr"/>
      </a:solidFill>
      <a:ln w="19050">
        <a:solidFill>
          <a:schemeClr val="lt1"/>
        </a:solidFill>
      </a:ln>
    </cs:spPr>
  </cs:dataPoint>
  <cs:dataPoint3D>
    <cs:lnRef idx="0"/>
    <cs:fillRef idx="0">
      <cs:styleClr val="auto"/>
    </cs:fillRef>
    <cs:effectRef idx="0"/>
    <cs:fontRef idx="minor">
      <a:schemeClr val="tx1"/>
    </cs:fontRef>
    <cs:spPr>
      <a:solidFill>
        <a:schemeClr val="phClr"/>
      </a:solidFill>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fillRef idx="0">
      <cs:styleClr val="auto"/>
    </cs:fillRef>
    <cs:effectRef idx="0"/>
    <cs:fontRef idx="minor">
      <a:schemeClr val="tx1"/>
    </cs:fontRef>
    <cs:spPr>
      <a:solidFill>
        <a:schemeClr val="phClr"/>
      </a:solidFill>
      <a:ln w="9525">
        <a:solidFill>
          <a:schemeClr val="lt1"/>
        </a:solidFill>
      </a:ln>
    </cs:spPr>
  </cs:dataPointMarker>
  <cs:dataPointMarkerLayout symbol="circle" size="5"/>
  <cs:dataPointWireframe>
    <cs:lnRef idx="0">
      <cs:styleClr val="auto"/>
    </cs:lnRef>
    <cs:fillRef idx="0"/>
    <cs:effectRef idx="0"/>
    <cs:fontRef idx="minor">
      <a:schemeClr val="tx1"/>
    </cs:fontRef>
    <cs:spPr>
      <a:ln w="2857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15000"/>
            <a:lumOff val="8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cs:seriesAxis>
  <cs:seriesLine>
    <cs:lnRef idx="0"/>
    <cs:fillRef idx="0"/>
    <cs:effectRef idx="0"/>
    <cs:fontRef idx="minor">
      <a:schemeClr val="tx1"/>
    </cs:fontRef>
    <cs:spPr>
      <a:ln w="9525" cap="flat">
        <a:solidFill>
          <a:srgbClr val="D9D9D9"/>
        </a:solidFill>
        <a:round/>
      </a:ln>
    </cs:spPr>
  </cs:seriesLine>
  <cs:title>
    <cs:lnRef idx="0"/>
    <cs:fillRef idx="0"/>
    <cs:effectRef idx="0"/>
    <cs:fontRef idx="minor">
      <a:schemeClr val="tx1">
        <a:lumMod val="65000"/>
        <a:lumOff val="35000"/>
      </a:schemeClr>
    </cs:fontRef>
    <cs:defRPr sz="1400"/>
  </cs:title>
  <cs:trendline>
    <cs:lnRef idx="0">
      <cs:styleClr val="auto"/>
    </cs:lnRef>
    <cs:fillRef idx="0"/>
    <cs:effectRef idx="0"/>
    <cs:fontRef idx="minor">
      <a:schemeClr val="tx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9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cs:valueAxis>
  <cs:wall>
    <cs:lnRef idx="0"/>
    <cs:fillRef idx="0"/>
    <cs:effectRef idx="0"/>
    <cs:fontRef idx="minor">
      <a:schemeClr val="tx1"/>
    </cs:fontRef>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189804" y="4955545"/>
            <a:ext cx="36151106" cy="10541917"/>
          </a:xfrm>
        </p:spPr>
        <p:txBody>
          <a:bodyPr anchor="b"/>
          <a:lstStyle>
            <a:lvl1pPr algn="ctr">
              <a:defRPr sz="26492"/>
            </a:lvl1pPr>
          </a:lstStyle>
          <a:p>
            <a:r>
              <a:rPr lang="en-GB"/>
              <a:t>Click to edit Master title style</a:t>
            </a:r>
            <a:endParaRPr lang="en-US" dirty="0"/>
          </a:p>
        </p:txBody>
      </p:sp>
      <p:sp>
        <p:nvSpPr>
          <p:cNvPr id="3" name="Subtitle 2"/>
          <p:cNvSpPr>
            <a:spLocks noGrp="1"/>
          </p:cNvSpPr>
          <p:nvPr>
            <p:ph type="subTitle" idx="1"/>
          </p:nvPr>
        </p:nvSpPr>
        <p:spPr>
          <a:xfrm>
            <a:off x="5316339" y="15903998"/>
            <a:ext cx="31898035" cy="7310649"/>
          </a:xfrm>
        </p:spPr>
        <p:txBody>
          <a:bodyPr/>
          <a:lstStyle>
            <a:lvl1pPr marL="0" indent="0" algn="ctr">
              <a:buNone/>
              <a:defRPr sz="10597"/>
            </a:lvl1pPr>
            <a:lvl2pPr marL="2018675" indent="0" algn="ctr">
              <a:buNone/>
              <a:defRPr sz="8831"/>
            </a:lvl2pPr>
            <a:lvl3pPr marL="4037350" indent="0" algn="ctr">
              <a:buNone/>
              <a:defRPr sz="7948"/>
            </a:lvl3pPr>
            <a:lvl4pPr marL="6056025" indent="0" algn="ctr">
              <a:buNone/>
              <a:defRPr sz="7064"/>
            </a:lvl4pPr>
            <a:lvl5pPr marL="8074701" indent="0" algn="ctr">
              <a:buNone/>
              <a:defRPr sz="7064"/>
            </a:lvl5pPr>
            <a:lvl6pPr marL="10093376" indent="0" algn="ctr">
              <a:buNone/>
              <a:defRPr sz="7064"/>
            </a:lvl6pPr>
            <a:lvl7pPr marL="12112051" indent="0" algn="ctr">
              <a:buNone/>
              <a:defRPr sz="7064"/>
            </a:lvl7pPr>
            <a:lvl8pPr marL="14130726" indent="0" algn="ctr">
              <a:buNone/>
              <a:defRPr sz="7064"/>
            </a:lvl8pPr>
            <a:lvl9pPr marL="16149401" indent="0" algn="ctr">
              <a:buNone/>
              <a:defRPr sz="7064"/>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319F435-6952-DD41-922D-A5D4F71810C5}" type="datetimeFigureOut">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3079550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19F435-6952-DD41-922D-A5D4F71810C5}" type="datetimeFigureOut">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1826701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1837" y="7548975"/>
            <a:ext cx="36682740" cy="12595626"/>
          </a:xfrm>
        </p:spPr>
        <p:txBody>
          <a:bodyPr anchor="b"/>
          <a:lstStyle>
            <a:lvl1pPr>
              <a:defRPr sz="26492"/>
            </a:lvl1pPr>
          </a:lstStyle>
          <a:p>
            <a:r>
              <a:rPr lang="en-GB"/>
              <a:t>Click to edit Master title style</a:t>
            </a:r>
            <a:endParaRPr lang="en-US" dirty="0"/>
          </a:p>
        </p:txBody>
      </p:sp>
      <p:sp>
        <p:nvSpPr>
          <p:cNvPr id="3" name="Text Placeholder 2"/>
          <p:cNvSpPr>
            <a:spLocks noGrp="1"/>
          </p:cNvSpPr>
          <p:nvPr>
            <p:ph type="body" idx="1"/>
          </p:nvPr>
        </p:nvSpPr>
        <p:spPr>
          <a:xfrm>
            <a:off x="2901837" y="20263761"/>
            <a:ext cx="36682740" cy="6623742"/>
          </a:xfrm>
        </p:spPr>
        <p:txBody>
          <a:bodyPr/>
          <a:lstStyle>
            <a:lvl1pPr marL="0" indent="0">
              <a:buNone/>
              <a:defRPr sz="10597">
                <a:solidFill>
                  <a:schemeClr val="tx1"/>
                </a:solidFill>
              </a:defRPr>
            </a:lvl1pPr>
            <a:lvl2pPr marL="2018675" indent="0">
              <a:buNone/>
              <a:defRPr sz="8831">
                <a:solidFill>
                  <a:schemeClr val="tx1">
                    <a:tint val="75000"/>
                  </a:schemeClr>
                </a:solidFill>
              </a:defRPr>
            </a:lvl2pPr>
            <a:lvl3pPr marL="4037350" indent="0">
              <a:buNone/>
              <a:defRPr sz="7948">
                <a:solidFill>
                  <a:schemeClr val="tx1">
                    <a:tint val="75000"/>
                  </a:schemeClr>
                </a:solidFill>
              </a:defRPr>
            </a:lvl3pPr>
            <a:lvl4pPr marL="6056025" indent="0">
              <a:buNone/>
              <a:defRPr sz="7064">
                <a:solidFill>
                  <a:schemeClr val="tx1">
                    <a:tint val="75000"/>
                  </a:schemeClr>
                </a:solidFill>
              </a:defRPr>
            </a:lvl4pPr>
            <a:lvl5pPr marL="8074701" indent="0">
              <a:buNone/>
              <a:defRPr sz="7064">
                <a:solidFill>
                  <a:schemeClr val="tx1">
                    <a:tint val="75000"/>
                  </a:schemeClr>
                </a:solidFill>
              </a:defRPr>
            </a:lvl5pPr>
            <a:lvl6pPr marL="10093376" indent="0">
              <a:buNone/>
              <a:defRPr sz="7064">
                <a:solidFill>
                  <a:schemeClr val="tx1">
                    <a:tint val="75000"/>
                  </a:schemeClr>
                </a:solidFill>
              </a:defRPr>
            </a:lvl6pPr>
            <a:lvl7pPr marL="12112051" indent="0">
              <a:buNone/>
              <a:defRPr sz="7064">
                <a:solidFill>
                  <a:schemeClr val="tx1">
                    <a:tint val="75000"/>
                  </a:schemeClr>
                </a:solidFill>
              </a:defRPr>
            </a:lvl7pPr>
            <a:lvl8pPr marL="14130726" indent="0">
              <a:buNone/>
              <a:defRPr sz="7064">
                <a:solidFill>
                  <a:schemeClr val="tx1">
                    <a:tint val="75000"/>
                  </a:schemeClr>
                </a:solidFill>
              </a:defRPr>
            </a:lvl8pPr>
            <a:lvl9pPr marL="16149401" indent="0">
              <a:buNone/>
              <a:defRPr sz="7064">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7319F435-6952-DD41-922D-A5D4F71810C5}" type="datetimeFigureOut">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4752524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923987" y="8060641"/>
            <a:ext cx="18075553" cy="192123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1531173" y="8060641"/>
            <a:ext cx="18075553" cy="1921236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319F435-6952-DD41-922D-A5D4F71810C5}" type="datetimeFigureOut">
              <a:rPr lang="en-GB" smtClean="0"/>
              <a:t>13/05/2021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233262718"/>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929526" y="1612135"/>
            <a:ext cx="36682740" cy="5852729"/>
          </a:xfrm>
        </p:spPr>
        <p:txBody>
          <a:bodyPr/>
          <a:lstStyle/>
          <a:p>
            <a:r>
              <a:rPr lang="en-GB"/>
              <a:t>Click to edit Master title style</a:t>
            </a:r>
            <a:endParaRPr lang="en-US" dirty="0"/>
          </a:p>
        </p:txBody>
      </p:sp>
      <p:sp>
        <p:nvSpPr>
          <p:cNvPr id="3" name="Text Placeholder 2"/>
          <p:cNvSpPr>
            <a:spLocks noGrp="1"/>
          </p:cNvSpPr>
          <p:nvPr>
            <p:ph type="body" idx="1"/>
          </p:nvPr>
        </p:nvSpPr>
        <p:spPr>
          <a:xfrm>
            <a:off x="2929531" y="7422802"/>
            <a:ext cx="17992482" cy="3637800"/>
          </a:xfrm>
        </p:spPr>
        <p:txBody>
          <a:bodyPr anchor="b"/>
          <a:lstStyle>
            <a:lvl1pPr marL="0" indent="0">
              <a:buNone/>
              <a:defRPr sz="10597" b="1"/>
            </a:lvl1pPr>
            <a:lvl2pPr marL="2018675" indent="0">
              <a:buNone/>
              <a:defRPr sz="8831" b="1"/>
            </a:lvl2pPr>
            <a:lvl3pPr marL="4037350" indent="0">
              <a:buNone/>
              <a:defRPr sz="7948" b="1"/>
            </a:lvl3pPr>
            <a:lvl4pPr marL="6056025" indent="0">
              <a:buNone/>
              <a:defRPr sz="7064" b="1"/>
            </a:lvl4pPr>
            <a:lvl5pPr marL="8074701" indent="0">
              <a:buNone/>
              <a:defRPr sz="7064" b="1"/>
            </a:lvl5pPr>
            <a:lvl6pPr marL="10093376" indent="0">
              <a:buNone/>
              <a:defRPr sz="7064" b="1"/>
            </a:lvl6pPr>
            <a:lvl7pPr marL="12112051" indent="0">
              <a:buNone/>
              <a:defRPr sz="7064" b="1"/>
            </a:lvl7pPr>
            <a:lvl8pPr marL="14130726" indent="0">
              <a:buNone/>
              <a:defRPr sz="7064" b="1"/>
            </a:lvl8pPr>
            <a:lvl9pPr marL="16149401" indent="0">
              <a:buNone/>
              <a:defRPr sz="7064" b="1"/>
            </a:lvl9pPr>
          </a:lstStyle>
          <a:p>
            <a:pPr lvl="0"/>
            <a:r>
              <a:rPr lang="en-GB"/>
              <a:t>Click to edit Master text styles</a:t>
            </a:r>
          </a:p>
        </p:txBody>
      </p:sp>
      <p:sp>
        <p:nvSpPr>
          <p:cNvPr id="4" name="Content Placeholder 3"/>
          <p:cNvSpPr>
            <a:spLocks noGrp="1"/>
          </p:cNvSpPr>
          <p:nvPr>
            <p:ph sz="half" idx="2"/>
          </p:nvPr>
        </p:nvSpPr>
        <p:spPr>
          <a:xfrm>
            <a:off x="2929531" y="11060602"/>
            <a:ext cx="17992482" cy="16268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1531176" y="7422802"/>
            <a:ext cx="18081093" cy="3637800"/>
          </a:xfrm>
        </p:spPr>
        <p:txBody>
          <a:bodyPr anchor="b"/>
          <a:lstStyle>
            <a:lvl1pPr marL="0" indent="0">
              <a:buNone/>
              <a:defRPr sz="10597" b="1"/>
            </a:lvl1pPr>
            <a:lvl2pPr marL="2018675" indent="0">
              <a:buNone/>
              <a:defRPr sz="8831" b="1"/>
            </a:lvl2pPr>
            <a:lvl3pPr marL="4037350" indent="0">
              <a:buNone/>
              <a:defRPr sz="7948" b="1"/>
            </a:lvl3pPr>
            <a:lvl4pPr marL="6056025" indent="0">
              <a:buNone/>
              <a:defRPr sz="7064" b="1"/>
            </a:lvl4pPr>
            <a:lvl5pPr marL="8074701" indent="0">
              <a:buNone/>
              <a:defRPr sz="7064" b="1"/>
            </a:lvl5pPr>
            <a:lvl6pPr marL="10093376" indent="0">
              <a:buNone/>
              <a:defRPr sz="7064" b="1"/>
            </a:lvl6pPr>
            <a:lvl7pPr marL="12112051" indent="0">
              <a:buNone/>
              <a:defRPr sz="7064" b="1"/>
            </a:lvl7pPr>
            <a:lvl8pPr marL="14130726" indent="0">
              <a:buNone/>
              <a:defRPr sz="7064" b="1"/>
            </a:lvl8pPr>
            <a:lvl9pPr marL="16149401" indent="0">
              <a:buNone/>
              <a:defRPr sz="7064" b="1"/>
            </a:lvl9pPr>
          </a:lstStyle>
          <a:p>
            <a:pPr lvl="0"/>
            <a:r>
              <a:rPr lang="en-GB"/>
              <a:t>Click to edit Master text styles</a:t>
            </a:r>
          </a:p>
        </p:txBody>
      </p:sp>
      <p:sp>
        <p:nvSpPr>
          <p:cNvPr id="6" name="Content Placeholder 5"/>
          <p:cNvSpPr>
            <a:spLocks noGrp="1"/>
          </p:cNvSpPr>
          <p:nvPr>
            <p:ph sz="quarter" idx="4"/>
          </p:nvPr>
        </p:nvSpPr>
        <p:spPr>
          <a:xfrm>
            <a:off x="21531176" y="11060602"/>
            <a:ext cx="18081093" cy="1626848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319F435-6952-DD41-922D-A5D4F71810C5}" type="datetimeFigureOut">
              <a:rPr lang="en-GB" smtClean="0"/>
              <a:t>13/05/2021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403911454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319F435-6952-DD41-922D-A5D4F71810C5}" type="datetimeFigureOut">
              <a:rPr lang="en-GB" smtClean="0"/>
              <a:t>13/05/2021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444530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19F435-6952-DD41-922D-A5D4F71810C5}" type="datetimeFigureOut">
              <a:rPr lang="en-GB" smtClean="0"/>
              <a:t>13/05/2021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555425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29526" y="2018665"/>
            <a:ext cx="13717262" cy="7065328"/>
          </a:xfrm>
        </p:spPr>
        <p:txBody>
          <a:bodyPr anchor="b"/>
          <a:lstStyle>
            <a:lvl1pPr>
              <a:defRPr sz="14129"/>
            </a:lvl1pPr>
          </a:lstStyle>
          <a:p>
            <a:r>
              <a:rPr lang="en-GB"/>
              <a:t>Click to edit Master title style</a:t>
            </a:r>
            <a:endParaRPr lang="en-US" dirty="0"/>
          </a:p>
        </p:txBody>
      </p:sp>
      <p:sp>
        <p:nvSpPr>
          <p:cNvPr id="3" name="Content Placeholder 2"/>
          <p:cNvSpPr>
            <a:spLocks noGrp="1"/>
          </p:cNvSpPr>
          <p:nvPr>
            <p:ph idx="1"/>
          </p:nvPr>
        </p:nvSpPr>
        <p:spPr>
          <a:xfrm>
            <a:off x="18081093" y="4359762"/>
            <a:ext cx="21531173" cy="21518408"/>
          </a:xfrm>
        </p:spPr>
        <p:txBody>
          <a:bodyPr/>
          <a:lstStyle>
            <a:lvl1pPr>
              <a:defRPr sz="14129"/>
            </a:lvl1pPr>
            <a:lvl2pPr>
              <a:defRPr sz="12363"/>
            </a:lvl2pPr>
            <a:lvl3pPr>
              <a:defRPr sz="10597"/>
            </a:lvl3pPr>
            <a:lvl4pPr>
              <a:defRPr sz="8831"/>
            </a:lvl4pPr>
            <a:lvl5pPr>
              <a:defRPr sz="8831"/>
            </a:lvl5pPr>
            <a:lvl6pPr>
              <a:defRPr sz="8831"/>
            </a:lvl6pPr>
            <a:lvl7pPr>
              <a:defRPr sz="8831"/>
            </a:lvl7pPr>
            <a:lvl8pPr>
              <a:defRPr sz="8831"/>
            </a:lvl8pPr>
            <a:lvl9pPr>
              <a:defRPr sz="8831"/>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929526" y="9083992"/>
            <a:ext cx="13717262" cy="16829220"/>
          </a:xfrm>
        </p:spPr>
        <p:txBody>
          <a:bodyPr/>
          <a:lstStyle>
            <a:lvl1pPr marL="0" indent="0">
              <a:buNone/>
              <a:defRPr sz="7064"/>
            </a:lvl1pPr>
            <a:lvl2pPr marL="2018675" indent="0">
              <a:buNone/>
              <a:defRPr sz="6181"/>
            </a:lvl2pPr>
            <a:lvl3pPr marL="4037350" indent="0">
              <a:buNone/>
              <a:defRPr sz="5298"/>
            </a:lvl3pPr>
            <a:lvl4pPr marL="6056025" indent="0">
              <a:buNone/>
              <a:defRPr sz="4415"/>
            </a:lvl4pPr>
            <a:lvl5pPr marL="8074701" indent="0">
              <a:buNone/>
              <a:defRPr sz="4415"/>
            </a:lvl5pPr>
            <a:lvl6pPr marL="10093376" indent="0">
              <a:buNone/>
              <a:defRPr sz="4415"/>
            </a:lvl6pPr>
            <a:lvl7pPr marL="12112051" indent="0">
              <a:buNone/>
              <a:defRPr sz="4415"/>
            </a:lvl7pPr>
            <a:lvl8pPr marL="14130726" indent="0">
              <a:buNone/>
              <a:defRPr sz="4415"/>
            </a:lvl8pPr>
            <a:lvl9pPr marL="16149401" indent="0">
              <a:buNone/>
              <a:defRPr sz="4415"/>
            </a:lvl9pPr>
          </a:lstStyle>
          <a:p>
            <a:pPr lvl="0"/>
            <a:r>
              <a:rPr lang="en-GB"/>
              <a:t>Click to edit Master text styles</a:t>
            </a:r>
          </a:p>
        </p:txBody>
      </p:sp>
      <p:sp>
        <p:nvSpPr>
          <p:cNvPr id="5" name="Date Placeholder 4"/>
          <p:cNvSpPr>
            <a:spLocks noGrp="1"/>
          </p:cNvSpPr>
          <p:nvPr>
            <p:ph type="dt" sz="half" idx="10"/>
          </p:nvPr>
        </p:nvSpPr>
        <p:spPr/>
        <p:txBody>
          <a:bodyPr/>
          <a:lstStyle/>
          <a:p>
            <a:fld id="{7319F435-6952-DD41-922D-A5D4F71810C5}" type="datetimeFigureOut">
              <a:rPr lang="en-GB" smtClean="0"/>
              <a:t>13/05/2021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1515442723"/>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29526" y="2018665"/>
            <a:ext cx="13717262" cy="7065328"/>
          </a:xfrm>
        </p:spPr>
        <p:txBody>
          <a:bodyPr anchor="b"/>
          <a:lstStyle>
            <a:lvl1pPr>
              <a:defRPr sz="14129"/>
            </a:lvl1pPr>
          </a:lstStyle>
          <a:p>
            <a:r>
              <a:rPr lang="en-GB"/>
              <a:t>Click to edit Master title style</a:t>
            </a:r>
            <a:endParaRPr lang="en-US" dirty="0"/>
          </a:p>
        </p:txBody>
      </p:sp>
      <p:sp>
        <p:nvSpPr>
          <p:cNvPr id="3" name="Picture Placeholder 2"/>
          <p:cNvSpPr>
            <a:spLocks noGrp="1" noChangeAspect="1"/>
          </p:cNvSpPr>
          <p:nvPr>
            <p:ph type="pic" idx="1"/>
          </p:nvPr>
        </p:nvSpPr>
        <p:spPr>
          <a:xfrm>
            <a:off x="18081093" y="4359762"/>
            <a:ext cx="21531173" cy="21518408"/>
          </a:xfrm>
        </p:spPr>
        <p:txBody>
          <a:bodyPr anchor="t"/>
          <a:lstStyle>
            <a:lvl1pPr marL="0" indent="0">
              <a:buNone/>
              <a:defRPr sz="14129"/>
            </a:lvl1pPr>
            <a:lvl2pPr marL="2018675" indent="0">
              <a:buNone/>
              <a:defRPr sz="12363"/>
            </a:lvl2pPr>
            <a:lvl3pPr marL="4037350" indent="0">
              <a:buNone/>
              <a:defRPr sz="10597"/>
            </a:lvl3pPr>
            <a:lvl4pPr marL="6056025" indent="0">
              <a:buNone/>
              <a:defRPr sz="8831"/>
            </a:lvl4pPr>
            <a:lvl5pPr marL="8074701" indent="0">
              <a:buNone/>
              <a:defRPr sz="8831"/>
            </a:lvl5pPr>
            <a:lvl6pPr marL="10093376" indent="0">
              <a:buNone/>
              <a:defRPr sz="8831"/>
            </a:lvl6pPr>
            <a:lvl7pPr marL="12112051" indent="0">
              <a:buNone/>
              <a:defRPr sz="8831"/>
            </a:lvl7pPr>
            <a:lvl8pPr marL="14130726" indent="0">
              <a:buNone/>
              <a:defRPr sz="8831"/>
            </a:lvl8pPr>
            <a:lvl9pPr marL="16149401" indent="0">
              <a:buNone/>
              <a:defRPr sz="8831"/>
            </a:lvl9pPr>
          </a:lstStyle>
          <a:p>
            <a:r>
              <a:rPr lang="en-GB"/>
              <a:t>Click icon to add picture</a:t>
            </a:r>
            <a:endParaRPr lang="en-US" dirty="0"/>
          </a:p>
        </p:txBody>
      </p:sp>
      <p:sp>
        <p:nvSpPr>
          <p:cNvPr id="4" name="Text Placeholder 3"/>
          <p:cNvSpPr>
            <a:spLocks noGrp="1"/>
          </p:cNvSpPr>
          <p:nvPr>
            <p:ph type="body" sz="half" idx="2"/>
          </p:nvPr>
        </p:nvSpPr>
        <p:spPr>
          <a:xfrm>
            <a:off x="2929526" y="9083992"/>
            <a:ext cx="13717262" cy="16829220"/>
          </a:xfrm>
        </p:spPr>
        <p:txBody>
          <a:bodyPr/>
          <a:lstStyle>
            <a:lvl1pPr marL="0" indent="0">
              <a:buNone/>
              <a:defRPr sz="7064"/>
            </a:lvl1pPr>
            <a:lvl2pPr marL="2018675" indent="0">
              <a:buNone/>
              <a:defRPr sz="6181"/>
            </a:lvl2pPr>
            <a:lvl3pPr marL="4037350" indent="0">
              <a:buNone/>
              <a:defRPr sz="5298"/>
            </a:lvl3pPr>
            <a:lvl4pPr marL="6056025" indent="0">
              <a:buNone/>
              <a:defRPr sz="4415"/>
            </a:lvl4pPr>
            <a:lvl5pPr marL="8074701" indent="0">
              <a:buNone/>
              <a:defRPr sz="4415"/>
            </a:lvl5pPr>
            <a:lvl6pPr marL="10093376" indent="0">
              <a:buNone/>
              <a:defRPr sz="4415"/>
            </a:lvl6pPr>
            <a:lvl7pPr marL="12112051" indent="0">
              <a:buNone/>
              <a:defRPr sz="4415"/>
            </a:lvl7pPr>
            <a:lvl8pPr marL="14130726" indent="0">
              <a:buNone/>
              <a:defRPr sz="4415"/>
            </a:lvl8pPr>
            <a:lvl9pPr marL="16149401" indent="0">
              <a:buNone/>
              <a:defRPr sz="4415"/>
            </a:lvl9pPr>
          </a:lstStyle>
          <a:p>
            <a:pPr lvl="0"/>
            <a:r>
              <a:rPr lang="en-GB"/>
              <a:t>Click to edit Master text styles</a:t>
            </a:r>
          </a:p>
        </p:txBody>
      </p:sp>
      <p:sp>
        <p:nvSpPr>
          <p:cNvPr id="5" name="Date Placeholder 4"/>
          <p:cNvSpPr>
            <a:spLocks noGrp="1"/>
          </p:cNvSpPr>
          <p:nvPr>
            <p:ph type="dt" sz="half" idx="10"/>
          </p:nvPr>
        </p:nvSpPr>
        <p:spPr/>
        <p:txBody>
          <a:bodyPr/>
          <a:lstStyle/>
          <a:p>
            <a:fld id="{7319F435-6952-DD41-922D-A5D4F71810C5}" type="datetimeFigureOut">
              <a:rPr lang="en-GB" smtClean="0"/>
              <a:t>13/05/2021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1271470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19F435-6952-DD41-922D-A5D4F71810C5}" type="datetimeFigureOut">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2445944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0436044" y="1612128"/>
            <a:ext cx="9170685" cy="25660879"/>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923989" y="1612128"/>
            <a:ext cx="26980421" cy="2566087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19F435-6952-DD41-922D-A5D4F71810C5}" type="datetimeFigureOut">
              <a:rPr lang="en-GB" smtClean="0"/>
              <a:t>13/05/2021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59A2F5-E043-7B44-8772-13450F5EE64E}" type="slidenum">
              <a:rPr lang="en-GB" smtClean="0"/>
              <a:t>‹#›</a:t>
            </a:fld>
            <a:endParaRPr lang="en-GB"/>
          </a:p>
        </p:txBody>
      </p:sp>
    </p:spTree>
    <p:extLst>
      <p:ext uri="{BB962C8B-B14F-4D97-AF65-F5344CB8AC3E}">
        <p14:creationId xmlns:p14="http://schemas.microsoft.com/office/powerpoint/2010/main" val="4190516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923987" y="1612135"/>
            <a:ext cx="36682740" cy="5852729"/>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923987" y="8060641"/>
            <a:ext cx="36682740" cy="1921236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923987" y="28065058"/>
            <a:ext cx="9569410" cy="1612128"/>
          </a:xfrm>
          <a:prstGeom prst="rect">
            <a:avLst/>
          </a:prstGeom>
        </p:spPr>
        <p:txBody>
          <a:bodyPr vert="horz" lIns="91440" tIns="45720" rIns="91440" bIns="45720" rtlCol="0" anchor="ctr"/>
          <a:lstStyle>
            <a:lvl1pPr algn="l">
              <a:defRPr sz="5298">
                <a:solidFill>
                  <a:schemeClr val="tx1">
                    <a:tint val="75000"/>
                  </a:schemeClr>
                </a:solidFill>
              </a:defRPr>
            </a:lvl1pPr>
          </a:lstStyle>
          <a:p>
            <a:fld id="{7319F435-6952-DD41-922D-A5D4F71810C5}" type="datetimeFigureOut">
              <a:rPr lang="en-GB" smtClean="0"/>
              <a:t>13/05/2021</a:t>
            </a:fld>
            <a:endParaRPr lang="en-GB"/>
          </a:p>
        </p:txBody>
      </p:sp>
      <p:sp>
        <p:nvSpPr>
          <p:cNvPr id="5" name="Footer Placeholder 4"/>
          <p:cNvSpPr>
            <a:spLocks noGrp="1"/>
          </p:cNvSpPr>
          <p:nvPr>
            <p:ph type="ftr" sz="quarter" idx="3"/>
          </p:nvPr>
        </p:nvSpPr>
        <p:spPr>
          <a:xfrm>
            <a:off x="14088299" y="28065058"/>
            <a:ext cx="14354116" cy="1612128"/>
          </a:xfrm>
          <a:prstGeom prst="rect">
            <a:avLst/>
          </a:prstGeom>
        </p:spPr>
        <p:txBody>
          <a:bodyPr vert="horz" lIns="91440" tIns="45720" rIns="91440" bIns="45720" rtlCol="0" anchor="ctr"/>
          <a:lstStyle>
            <a:lvl1pPr algn="ctr">
              <a:defRPr sz="5298">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037316" y="28065058"/>
            <a:ext cx="9569410" cy="1612128"/>
          </a:xfrm>
          <a:prstGeom prst="rect">
            <a:avLst/>
          </a:prstGeom>
        </p:spPr>
        <p:txBody>
          <a:bodyPr vert="horz" lIns="91440" tIns="45720" rIns="91440" bIns="45720" rtlCol="0" anchor="ctr"/>
          <a:lstStyle>
            <a:lvl1pPr algn="r">
              <a:defRPr sz="5298">
                <a:solidFill>
                  <a:schemeClr val="tx1">
                    <a:tint val="75000"/>
                  </a:schemeClr>
                </a:solidFill>
              </a:defRPr>
            </a:lvl1pPr>
          </a:lstStyle>
          <a:p>
            <a:fld id="{8959A2F5-E043-7B44-8772-13450F5EE64E}" type="slidenum">
              <a:rPr lang="en-GB" smtClean="0"/>
              <a:t>‹#›</a:t>
            </a:fld>
            <a:endParaRPr lang="en-GB"/>
          </a:p>
        </p:txBody>
      </p:sp>
    </p:spTree>
    <p:extLst>
      <p:ext uri="{BB962C8B-B14F-4D97-AF65-F5344CB8AC3E}">
        <p14:creationId xmlns:p14="http://schemas.microsoft.com/office/powerpoint/2010/main" val="2990866201"/>
      </p:ext>
    </p:extLst>
  </p:cSld>
  <p:clrMap bg1="lt1" tx1="dk1" bg2="lt2" tx2="dk2" accent1="accent1" accent2="accent2" accent3="accent3" accent4="accent4" accent5="accent5" accent6="accent6" hlink="hlink" folHlink="folHlink"/>
  <p:sldLayoutIdLst>
    <p:sldLayoutId id="2147484049" r:id="rId1"/>
    <p:sldLayoutId id="2147484050" r:id="rId2"/>
    <p:sldLayoutId id="2147484051" r:id="rId3"/>
    <p:sldLayoutId id="2147484052" r:id="rId4"/>
    <p:sldLayoutId id="2147484053" r:id="rId5"/>
    <p:sldLayoutId id="2147484054" r:id="rId6"/>
    <p:sldLayoutId id="2147484055" r:id="rId7"/>
    <p:sldLayoutId id="2147484056" r:id="rId8"/>
    <p:sldLayoutId id="2147484057" r:id="rId9"/>
    <p:sldLayoutId id="2147484058" r:id="rId10"/>
    <p:sldLayoutId id="2147484059" r:id="rId11"/>
  </p:sldLayoutIdLst>
  <p:txStyles>
    <p:titleStyle>
      <a:lvl1pPr algn="l" defTabSz="4037350" rtl="0" eaLnBrk="1" latinLnBrk="0" hangingPunct="1">
        <a:lnSpc>
          <a:spcPct val="90000"/>
        </a:lnSpc>
        <a:spcBef>
          <a:spcPct val="0"/>
        </a:spcBef>
        <a:buNone/>
        <a:defRPr sz="19427" kern="1200">
          <a:solidFill>
            <a:schemeClr val="tx1"/>
          </a:solidFill>
          <a:latin typeface="+mj-lt"/>
          <a:ea typeface="+mj-ea"/>
          <a:cs typeface="+mj-cs"/>
        </a:defRPr>
      </a:lvl1pPr>
    </p:titleStyle>
    <p:bodyStyle>
      <a:lvl1pPr marL="1009338" indent="-1009338" algn="l" defTabSz="4037350" rtl="0" eaLnBrk="1" latinLnBrk="0" hangingPunct="1">
        <a:lnSpc>
          <a:spcPct val="90000"/>
        </a:lnSpc>
        <a:spcBef>
          <a:spcPts val="4415"/>
        </a:spcBef>
        <a:buFont typeface="Arial" panose="020B0604020202020204" pitchFamily="34" charset="0"/>
        <a:buChar char="•"/>
        <a:defRPr sz="12363" kern="1200">
          <a:solidFill>
            <a:schemeClr val="tx1"/>
          </a:solidFill>
          <a:latin typeface="+mn-lt"/>
          <a:ea typeface="+mn-ea"/>
          <a:cs typeface="+mn-cs"/>
        </a:defRPr>
      </a:lvl1pPr>
      <a:lvl2pPr marL="3028013" indent="-1009338" algn="l" defTabSz="4037350" rtl="0" eaLnBrk="1" latinLnBrk="0" hangingPunct="1">
        <a:lnSpc>
          <a:spcPct val="90000"/>
        </a:lnSpc>
        <a:spcBef>
          <a:spcPts val="2208"/>
        </a:spcBef>
        <a:buFont typeface="Arial" panose="020B0604020202020204" pitchFamily="34" charset="0"/>
        <a:buChar char="•"/>
        <a:defRPr sz="10597" kern="1200">
          <a:solidFill>
            <a:schemeClr val="tx1"/>
          </a:solidFill>
          <a:latin typeface="+mn-lt"/>
          <a:ea typeface="+mn-ea"/>
          <a:cs typeface="+mn-cs"/>
        </a:defRPr>
      </a:lvl2pPr>
      <a:lvl3pPr marL="5046688" indent="-1009338" algn="l" defTabSz="4037350" rtl="0" eaLnBrk="1" latinLnBrk="0" hangingPunct="1">
        <a:lnSpc>
          <a:spcPct val="90000"/>
        </a:lnSpc>
        <a:spcBef>
          <a:spcPts val="2208"/>
        </a:spcBef>
        <a:buFont typeface="Arial" panose="020B0604020202020204" pitchFamily="34" charset="0"/>
        <a:buChar char="•"/>
        <a:defRPr sz="8831" kern="1200">
          <a:solidFill>
            <a:schemeClr val="tx1"/>
          </a:solidFill>
          <a:latin typeface="+mn-lt"/>
          <a:ea typeface="+mn-ea"/>
          <a:cs typeface="+mn-cs"/>
        </a:defRPr>
      </a:lvl3pPr>
      <a:lvl4pPr marL="7065363"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4pPr>
      <a:lvl5pPr marL="9084038"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5pPr>
      <a:lvl6pPr marL="11102713"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6pPr>
      <a:lvl7pPr marL="13121389"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7pPr>
      <a:lvl8pPr marL="15140064"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8pPr>
      <a:lvl9pPr marL="17158739" indent="-1009338" algn="l" defTabSz="4037350" rtl="0" eaLnBrk="1" latinLnBrk="0" hangingPunct="1">
        <a:lnSpc>
          <a:spcPct val="90000"/>
        </a:lnSpc>
        <a:spcBef>
          <a:spcPts val="2208"/>
        </a:spcBef>
        <a:buFont typeface="Arial" panose="020B0604020202020204" pitchFamily="34" charset="0"/>
        <a:buChar char="•"/>
        <a:defRPr sz="7948" kern="1200">
          <a:solidFill>
            <a:schemeClr val="tx1"/>
          </a:solidFill>
          <a:latin typeface="+mn-lt"/>
          <a:ea typeface="+mn-ea"/>
          <a:cs typeface="+mn-cs"/>
        </a:defRPr>
      </a:lvl9pPr>
    </p:bodyStyle>
    <p:otherStyle>
      <a:defPPr>
        <a:defRPr lang="en-US"/>
      </a:defPPr>
      <a:lvl1pPr marL="0" algn="l" defTabSz="4037350" rtl="0" eaLnBrk="1" latinLnBrk="0" hangingPunct="1">
        <a:defRPr sz="7948" kern="1200">
          <a:solidFill>
            <a:schemeClr val="tx1"/>
          </a:solidFill>
          <a:latin typeface="+mn-lt"/>
          <a:ea typeface="+mn-ea"/>
          <a:cs typeface="+mn-cs"/>
        </a:defRPr>
      </a:lvl1pPr>
      <a:lvl2pPr marL="2018675" algn="l" defTabSz="4037350" rtl="0" eaLnBrk="1" latinLnBrk="0" hangingPunct="1">
        <a:defRPr sz="7948" kern="1200">
          <a:solidFill>
            <a:schemeClr val="tx1"/>
          </a:solidFill>
          <a:latin typeface="+mn-lt"/>
          <a:ea typeface="+mn-ea"/>
          <a:cs typeface="+mn-cs"/>
        </a:defRPr>
      </a:lvl2pPr>
      <a:lvl3pPr marL="4037350" algn="l" defTabSz="4037350" rtl="0" eaLnBrk="1" latinLnBrk="0" hangingPunct="1">
        <a:defRPr sz="7948" kern="1200">
          <a:solidFill>
            <a:schemeClr val="tx1"/>
          </a:solidFill>
          <a:latin typeface="+mn-lt"/>
          <a:ea typeface="+mn-ea"/>
          <a:cs typeface="+mn-cs"/>
        </a:defRPr>
      </a:lvl3pPr>
      <a:lvl4pPr marL="6056025" algn="l" defTabSz="4037350" rtl="0" eaLnBrk="1" latinLnBrk="0" hangingPunct="1">
        <a:defRPr sz="7948" kern="1200">
          <a:solidFill>
            <a:schemeClr val="tx1"/>
          </a:solidFill>
          <a:latin typeface="+mn-lt"/>
          <a:ea typeface="+mn-ea"/>
          <a:cs typeface="+mn-cs"/>
        </a:defRPr>
      </a:lvl4pPr>
      <a:lvl5pPr marL="8074701" algn="l" defTabSz="4037350" rtl="0" eaLnBrk="1" latinLnBrk="0" hangingPunct="1">
        <a:defRPr sz="7948" kern="1200">
          <a:solidFill>
            <a:schemeClr val="tx1"/>
          </a:solidFill>
          <a:latin typeface="+mn-lt"/>
          <a:ea typeface="+mn-ea"/>
          <a:cs typeface="+mn-cs"/>
        </a:defRPr>
      </a:lvl5pPr>
      <a:lvl6pPr marL="10093376" algn="l" defTabSz="4037350" rtl="0" eaLnBrk="1" latinLnBrk="0" hangingPunct="1">
        <a:defRPr sz="7948" kern="1200">
          <a:solidFill>
            <a:schemeClr val="tx1"/>
          </a:solidFill>
          <a:latin typeface="+mn-lt"/>
          <a:ea typeface="+mn-ea"/>
          <a:cs typeface="+mn-cs"/>
        </a:defRPr>
      </a:lvl6pPr>
      <a:lvl7pPr marL="12112051" algn="l" defTabSz="4037350" rtl="0" eaLnBrk="1" latinLnBrk="0" hangingPunct="1">
        <a:defRPr sz="7948" kern="1200">
          <a:solidFill>
            <a:schemeClr val="tx1"/>
          </a:solidFill>
          <a:latin typeface="+mn-lt"/>
          <a:ea typeface="+mn-ea"/>
          <a:cs typeface="+mn-cs"/>
        </a:defRPr>
      </a:lvl7pPr>
      <a:lvl8pPr marL="14130726" algn="l" defTabSz="4037350" rtl="0" eaLnBrk="1" latinLnBrk="0" hangingPunct="1">
        <a:defRPr sz="7948" kern="1200">
          <a:solidFill>
            <a:schemeClr val="tx1"/>
          </a:solidFill>
          <a:latin typeface="+mn-lt"/>
          <a:ea typeface="+mn-ea"/>
          <a:cs typeface="+mn-cs"/>
        </a:defRPr>
      </a:lvl8pPr>
      <a:lvl9pPr marL="16149401" algn="l" defTabSz="4037350" rtl="0" eaLnBrk="1" latinLnBrk="0" hangingPunct="1">
        <a:defRPr sz="7948"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chart" Target="../charts/chart3.xml"/><Relationship Id="rId3" Type="http://schemas.openxmlformats.org/officeDocument/2006/relationships/image" Target="../media/image2.png"/><Relationship Id="rId7" Type="http://schemas.openxmlformats.org/officeDocument/2006/relationships/image" Target="../media/image6.tiff"/><Relationship Id="rId12" Type="http://schemas.openxmlformats.org/officeDocument/2006/relationships/chart" Target="../charts/chart2.xml"/><Relationship Id="rId2" Type="http://schemas.openxmlformats.org/officeDocument/2006/relationships/image" Target="../media/image1.png"/><Relationship Id="rId16" Type="http://schemas.openxmlformats.org/officeDocument/2006/relationships/chart" Target="../charts/chart4.xml"/><Relationship Id="rId1" Type="http://schemas.openxmlformats.org/officeDocument/2006/relationships/slideLayout" Target="../slideLayouts/slideLayout1.xml"/><Relationship Id="rId6" Type="http://schemas.openxmlformats.org/officeDocument/2006/relationships/image" Target="../media/image5.tiff"/><Relationship Id="rId11" Type="http://schemas.openxmlformats.org/officeDocument/2006/relationships/chart" Target="../charts/chart1.xml"/><Relationship Id="rId5" Type="http://schemas.openxmlformats.org/officeDocument/2006/relationships/image" Target="../media/image4.jpg"/><Relationship Id="rId15" Type="http://schemas.openxmlformats.org/officeDocument/2006/relationships/image" Target="../media/image10.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jpeg"/><Relationship Id="rId14" Type="http://schemas.microsoft.com/office/2014/relationships/chartEx" Target="../charts/chartEx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706AD3C-1367-3B4A-A9A4-1E3092AA78EF}"/>
              </a:ext>
            </a:extLst>
          </p:cNvPr>
          <p:cNvSpPr/>
          <p:nvPr/>
        </p:nvSpPr>
        <p:spPr>
          <a:xfrm>
            <a:off x="714822" y="4315161"/>
            <a:ext cx="12362845" cy="10979605"/>
          </a:xfrm>
          <a:prstGeom prst="rect">
            <a:avLst/>
          </a:prstGeom>
          <a:blipFill dpi="0" rotWithShape="1">
            <a:blip r:embed="rId2">
              <a:alphaModFix amt="20000"/>
              <a:extLst>
                <a:ext uri="{28A0092B-C50C-407E-A947-70E740481C1C}">
                  <a14:useLocalDpi xmlns:a14="http://schemas.microsoft.com/office/drawing/2010/main" val="0"/>
                </a:ext>
              </a:extLst>
            </a:blip>
            <a:srcRect/>
            <a:stretch>
              <a:fillRect/>
            </a:stretch>
          </a:blipFill>
          <a:ln w="38100">
            <a:solidFill>
              <a:schemeClr val="tx1"/>
            </a:solidFill>
          </a:ln>
        </p:spPr>
        <p:txBody>
          <a:bodyPr wrap="square">
            <a:noAutofit/>
          </a:bodyPr>
          <a:lstStyle/>
          <a:p>
            <a:pPr algn="just">
              <a:tabLst>
                <a:tab pos="1892826" algn="l"/>
              </a:tabLst>
            </a:pPr>
            <a:r>
              <a:rPr lang="en-GB" sz="4000" b="1" u="sng" dirty="0">
                <a:latin typeface="Speak Pro" panose="020B0504020101020102" pitchFamily="34" charset="0"/>
                <a:ea typeface="Times New Roman" panose="02020603050405020304" pitchFamily="18" charset="0"/>
              </a:rPr>
              <a:t>Introduction</a:t>
            </a:r>
            <a:endParaRPr lang="en-GB" sz="1050" b="1" u="sng" dirty="0">
              <a:latin typeface="Speak Pro" panose="020B0504020101020102" pitchFamily="34" charset="0"/>
              <a:ea typeface="Times New Roman" panose="02020603050405020304" pitchFamily="18" charset="0"/>
            </a:endParaRPr>
          </a:p>
          <a:p>
            <a:pPr algn="just">
              <a:tabLst>
                <a:tab pos="1892826" algn="l"/>
              </a:tabLst>
            </a:pPr>
            <a:r>
              <a:rPr lang="en-GB" sz="3500" dirty="0">
                <a:ea typeface="Times New Roman" panose="02020603050405020304" pitchFamily="18" charset="0"/>
              </a:rPr>
              <a:t>It is evident that social media has the power to transform the lives of young people. </a:t>
            </a:r>
            <a:r>
              <a:rPr lang="en-GB" sz="3500" dirty="0"/>
              <a:t>The number of young people who communicate through social media is growing and its use has the potential to change their perception on oneself. It’s been noted that social media can effect the way young people see themselves and also the people around them.</a:t>
            </a:r>
          </a:p>
          <a:p>
            <a:pPr algn="just">
              <a:tabLst>
                <a:tab pos="1892826" algn="l"/>
              </a:tabLst>
            </a:pPr>
            <a:r>
              <a:rPr lang="en-GB" sz="4000" b="1" u="sng" dirty="0">
                <a:latin typeface="Speak Pro" panose="020B0504020101020102" pitchFamily="34" charset="0"/>
                <a:ea typeface="Times New Roman" panose="02020603050405020304" pitchFamily="18" charset="0"/>
              </a:rPr>
              <a:t>Purpose of the study</a:t>
            </a:r>
            <a:endParaRPr lang="en-GB" sz="1050" b="1" u="sng" dirty="0">
              <a:latin typeface="Speak Pro" panose="020B0504020101020102" pitchFamily="34" charset="0"/>
              <a:ea typeface="Times New Roman" panose="02020603050405020304" pitchFamily="18" charset="0"/>
            </a:endParaRPr>
          </a:p>
          <a:p>
            <a:pPr algn="just">
              <a:tabLst>
                <a:tab pos="1892826" algn="l"/>
              </a:tabLst>
            </a:pPr>
            <a:r>
              <a:rPr lang="en-GB" sz="3500" dirty="0">
                <a:ea typeface="Times New Roman" panose="02020603050405020304" pitchFamily="18" charset="0"/>
              </a:rPr>
              <a:t>The purpose was to discover whether the power of social media has the ability to influence young peoples’ participation in physical activity as well as the way they perceive their own body image. </a:t>
            </a:r>
            <a:r>
              <a:rPr lang="en-GB" sz="3500" dirty="0"/>
              <a:t>The objectives were to gather information on the experiences individuals have had regarding social media and its effect on self-image and P.A participation. </a:t>
            </a:r>
          </a:p>
          <a:p>
            <a:pPr algn="just">
              <a:tabLst>
                <a:tab pos="1892826" algn="l"/>
              </a:tabLst>
            </a:pPr>
            <a:r>
              <a:rPr lang="en-GB" sz="3600" b="1" u="sng" dirty="0">
                <a:latin typeface="Speak Pro" panose="020B0504020101020102" pitchFamily="34" charset="0"/>
                <a:ea typeface="Times New Roman" panose="02020603050405020304" pitchFamily="18" charset="0"/>
              </a:rPr>
              <a:t>Topic Justification</a:t>
            </a:r>
          </a:p>
          <a:p>
            <a:pPr algn="just">
              <a:tabLst>
                <a:tab pos="1892826" algn="l"/>
              </a:tabLst>
            </a:pPr>
            <a:r>
              <a:rPr lang="en-GB" sz="3500" dirty="0">
                <a:ea typeface="Times New Roman" panose="02020603050405020304" pitchFamily="18" charset="0"/>
              </a:rPr>
              <a:t>As a Physical Education teacher, I am interested in discovering the impact social media has on physical activity participation and the impact it has on one’s body image.  In addition, I am interested in gaining further information on the impacts that exist on young people today, and one being social media. </a:t>
            </a:r>
          </a:p>
          <a:p>
            <a:pPr algn="just">
              <a:tabLst>
                <a:tab pos="1892826" algn="l"/>
              </a:tabLst>
            </a:pPr>
            <a:endParaRPr lang="en-GB" sz="3500" dirty="0">
              <a:ea typeface="Times New Roman" panose="02020603050405020304" pitchFamily="18" charset="0"/>
            </a:endParaRPr>
          </a:p>
        </p:txBody>
      </p:sp>
      <p:sp>
        <p:nvSpPr>
          <p:cNvPr id="8" name="Rectangle 7">
            <a:extLst>
              <a:ext uri="{FF2B5EF4-FFF2-40B4-BE49-F238E27FC236}">
                <a16:creationId xmlns:a16="http://schemas.microsoft.com/office/drawing/2014/main" id="{34CDC667-CBB1-C04B-B8C9-59AAB4FA0077}"/>
              </a:ext>
            </a:extLst>
          </p:cNvPr>
          <p:cNvSpPr/>
          <p:nvPr/>
        </p:nvSpPr>
        <p:spPr>
          <a:xfrm>
            <a:off x="13463234" y="4428177"/>
            <a:ext cx="19688380" cy="15976226"/>
          </a:xfrm>
          <a:prstGeom prst="rect">
            <a:avLst/>
          </a:prstGeom>
          <a:blipFill dpi="0" rotWithShape="1">
            <a:blip r:embed="rId3">
              <a:alphaModFix amt="20000"/>
              <a:extLst>
                <a:ext uri="{28A0092B-C50C-407E-A947-70E740481C1C}">
                  <a14:useLocalDpi xmlns:a14="http://schemas.microsoft.com/office/drawing/2010/main" val="0"/>
                </a:ext>
              </a:extLst>
            </a:blip>
            <a:srcRect/>
            <a:stretch>
              <a:fillRect/>
            </a:stretch>
          </a:blipFill>
          <a:ln w="38100">
            <a:solidFill>
              <a:schemeClr val="tx1"/>
            </a:solidFill>
          </a:ln>
        </p:spPr>
        <p:txBody>
          <a:bodyPr wrap="square" numCol="1" spcCol="252000">
            <a:noAutofit/>
          </a:bodyPr>
          <a:lstStyle/>
          <a:p>
            <a:pPr>
              <a:spcBef>
                <a:spcPts val="300"/>
              </a:spcBef>
            </a:pPr>
            <a:r>
              <a:rPr lang="en-GB" sz="5000" b="1" u="sng" dirty="0">
                <a:latin typeface="Speak Pro" panose="020B0504020101020102" pitchFamily="34" charset="0"/>
                <a:ea typeface="Times New Roman" panose="02020603050405020304" pitchFamily="18" charset="0"/>
                <a:cs typeface="Times New Roman" panose="02020603050405020304" pitchFamily="18" charset="0"/>
              </a:rPr>
              <a:t>Results and findings</a:t>
            </a:r>
          </a:p>
          <a:p>
            <a:pPr algn="just"/>
            <a:r>
              <a:rPr lang="en-GB" sz="3500" dirty="0">
                <a:ea typeface="Times New Roman" panose="02020603050405020304" pitchFamily="18" charset="0"/>
                <a:cs typeface="Times New Roman" panose="02020603050405020304" pitchFamily="18" charset="0"/>
              </a:rPr>
              <a:t>Interestingly, it was found that all participants were affected by social media on either their body image or physical activity participation. 100% of those interviewed stated that some young people avoid physical activity due to poor body image and 80% mentioned that they or their peers have had negative experiences during Physical Activity/ Physical Education either in school or outside of school.</a:t>
            </a:r>
          </a:p>
          <a:p>
            <a:pPr algn="just"/>
            <a:r>
              <a:rPr lang="en-GB" sz="3500" dirty="0">
                <a:ea typeface="Times New Roman" panose="02020603050405020304" pitchFamily="18" charset="0"/>
                <a:cs typeface="Times New Roman" panose="02020603050405020304" pitchFamily="18" charset="0"/>
              </a:rPr>
              <a:t>Opinions differed as to whether social media was to blame for eating disorders and negative mental health. Some stated the social media was the only trigger whilst others argued that it can be blamed as one of the triggers.  Concerns regarding a rise in mental health was raised and many placed the blame on social media.  As one interviewee said: “it’s opened up a platform….. platform for things like bullying.” As another interviewee stated: “it makes people feel like that’s how every individual should look.”  A common view amongst the interviewees was that social media can have a major effect on how one sees their own body due to an increase in social media pages which are related towards health and fitness and portrays the ideal body.  As stated by one interviewee, “</a:t>
            </a:r>
            <a:r>
              <a:rPr lang="en-GB" sz="3500" dirty="0"/>
              <a:t>makes you feel like you should look like that.”  This can be supported by the study of Vries et al., (2015) whereby they found that social media use was closely correlated with negative self-image.   This can be further supported by studies of  </a:t>
            </a:r>
            <a:r>
              <a:rPr lang="en-GB" sz="3500" dirty="0" err="1"/>
              <a:t>Vandenbosh</a:t>
            </a:r>
            <a:r>
              <a:rPr lang="en-GB" sz="3500" dirty="0"/>
              <a:t> and </a:t>
            </a:r>
            <a:r>
              <a:rPr lang="en-GB" sz="3500" dirty="0" err="1"/>
              <a:t>Eggermont</a:t>
            </a:r>
            <a:r>
              <a:rPr lang="en-GB" sz="3500" dirty="0"/>
              <a:t>, (2012); </a:t>
            </a:r>
            <a:r>
              <a:rPr lang="en-GB" sz="3500" dirty="0" err="1"/>
              <a:t>Fardouly</a:t>
            </a:r>
            <a:r>
              <a:rPr lang="en-GB" sz="3500" dirty="0"/>
              <a:t> et al., (2015); and Kim and Chock, (2015). </a:t>
            </a:r>
            <a:endParaRPr lang="en-GB" sz="3500" dirty="0">
              <a:ea typeface="Times New Roman" panose="02020603050405020304" pitchFamily="18" charset="0"/>
              <a:cs typeface="Times New Roman" panose="02020603050405020304" pitchFamily="18" charset="0"/>
            </a:endParaRPr>
          </a:p>
          <a:p>
            <a:pPr algn="just"/>
            <a:r>
              <a:rPr lang="en-GB" sz="3500" dirty="0">
                <a:ea typeface="Times New Roman" panose="02020603050405020304" pitchFamily="18" charset="0"/>
                <a:cs typeface="Times New Roman" panose="02020603050405020304" pitchFamily="18" charset="0"/>
              </a:rPr>
              <a:t>Research by Grogan (2017) found that social media contributes to negative body image by portraying unrealistic body shapes and sizes.  Results from the interviews supports this as many interviewees suggested that the media influences the way they should look and 80% of the interviewees stated that they have compared a part of their body to that seen on media pages, specifically Instagram and Tik Tok. </a:t>
            </a:r>
          </a:p>
          <a:p>
            <a:pPr algn="just"/>
            <a:r>
              <a:rPr lang="en-GB" sz="3500" dirty="0">
                <a:ea typeface="Times New Roman" panose="02020603050405020304" pitchFamily="18" charset="0"/>
                <a:cs typeface="Times New Roman" panose="02020603050405020304" pitchFamily="18" charset="0"/>
              </a:rPr>
              <a:t>When asked whether the interviewees have had any negative experiences during their Physical Education lessons, 90% of those reported that they experienced negative experiences during their swimming lessons.  This finding was also reported by Kerner, Haerans and Kirk (2018) which found that adolescents experienced higher negative body image during swimming lessons.  A possible explanation for this might be that many adolescents compare their own bodies to their peers and also to what they see on their social media pages. </a:t>
            </a:r>
          </a:p>
          <a:p>
            <a:pPr algn="just"/>
            <a:r>
              <a:rPr lang="en-GB" sz="3500" dirty="0"/>
              <a:t>Although the current study is based on small sample of participants, the findings suggest that social media has had an impact on the lives of many young people, effecting the way they see themselves and those around them, as well as their participation in physical activity.  This study confirms that social media is associated with negative self-image and the potential reduction in physical activity participation. </a:t>
            </a:r>
            <a:endParaRPr lang="en-GB" sz="3500" dirty="0">
              <a:ea typeface="Times New Roman" panose="02020603050405020304" pitchFamily="18" charset="0"/>
              <a:cs typeface="Times New Roman" panose="02020603050405020304" pitchFamily="18" charset="0"/>
            </a:endParaRPr>
          </a:p>
          <a:p>
            <a:pPr algn="just"/>
            <a:endParaRPr lang="en-GB" sz="5000" b="1" u="sng" dirty="0">
              <a:latin typeface="Speak Pro" panose="020B0504020101020102" pitchFamily="34" charset="0"/>
              <a:ea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038B8EB3-A499-2643-A560-37B3CF9B8BE6}"/>
              </a:ext>
            </a:extLst>
          </p:cNvPr>
          <p:cNvSpPr/>
          <p:nvPr/>
        </p:nvSpPr>
        <p:spPr>
          <a:xfrm>
            <a:off x="681625" y="15550576"/>
            <a:ext cx="12396042" cy="10461281"/>
          </a:xfrm>
          <a:prstGeom prst="rect">
            <a:avLst/>
          </a:prstGeom>
          <a:blipFill dpi="0" rotWithShape="1">
            <a:blip r:embed="rId4">
              <a:alphaModFix amt="20000"/>
              <a:extLst>
                <a:ext uri="{28A0092B-C50C-407E-A947-70E740481C1C}">
                  <a14:useLocalDpi xmlns:a14="http://schemas.microsoft.com/office/drawing/2010/main" val="0"/>
                </a:ext>
              </a:extLst>
            </a:blip>
            <a:srcRect/>
            <a:stretch>
              <a:fillRect/>
            </a:stretch>
          </a:blipFill>
          <a:ln w="38100">
            <a:solidFill>
              <a:schemeClr val="tx1"/>
            </a:solidFill>
          </a:ln>
        </p:spPr>
        <p:txBody>
          <a:bodyPr wrap="square">
            <a:noAutofit/>
          </a:bodyPr>
          <a:lstStyle/>
          <a:p>
            <a:pPr>
              <a:lnSpc>
                <a:spcPct val="115000"/>
              </a:lnSpc>
              <a:tabLst>
                <a:tab pos="1892826" algn="l"/>
              </a:tabLst>
            </a:pPr>
            <a:r>
              <a:rPr lang="en-US" sz="5000" b="1" u="sng" dirty="0">
                <a:solidFill>
                  <a:schemeClr val="tx1">
                    <a:lumMod val="95000"/>
                    <a:lumOff val="5000"/>
                  </a:schemeClr>
                </a:solidFill>
                <a:latin typeface="Speak Pro" panose="020B0504020101020102" pitchFamily="34" charset="0"/>
                <a:ea typeface="Times New Roman" panose="02020603050405020304" pitchFamily="18" charset="0"/>
                <a:cs typeface="Times New Roman" panose="02020603050405020304" pitchFamily="18" charset="0"/>
              </a:rPr>
              <a:t>Research Design</a:t>
            </a:r>
          </a:p>
          <a:p>
            <a:pPr>
              <a:lnSpc>
                <a:spcPct val="115000"/>
              </a:lnSpc>
              <a:tabLst>
                <a:tab pos="1892826" algn="l"/>
              </a:tabLst>
            </a:pPr>
            <a:endParaRPr lang="en-US" sz="1400" b="1" u="sng" dirty="0">
              <a:solidFill>
                <a:schemeClr val="tx1">
                  <a:lumMod val="95000"/>
                  <a:lumOff val="5000"/>
                </a:schemeClr>
              </a:solidFill>
              <a:latin typeface="Speak Pro" panose="020B0504020101020102" pitchFamily="34" charset="0"/>
              <a:ea typeface="Times New Roman" panose="02020603050405020304" pitchFamily="18" charset="0"/>
              <a:cs typeface="Times New Roman" panose="02020603050405020304" pitchFamily="18" charset="0"/>
            </a:endParaRPr>
          </a:p>
          <a:p>
            <a:pPr algn="just">
              <a:tabLst>
                <a:tab pos="1892826" algn="l"/>
              </a:tabLst>
            </a:pPr>
            <a:r>
              <a:rPr lang="en-GB" sz="3500" dirty="0">
                <a:solidFill>
                  <a:schemeClr val="tx1">
                    <a:lumMod val="95000"/>
                    <a:lumOff val="5000"/>
                  </a:schemeClr>
                </a:solidFill>
                <a:ea typeface="Times New Roman" panose="02020603050405020304" pitchFamily="18" charset="0"/>
                <a:cs typeface="Times New Roman" panose="02020603050405020304" pitchFamily="18" charset="0"/>
              </a:rPr>
              <a:t>The method of data collection for this study was placed on both the constructivism and phenomenological paradigm.  The data was collected using phenomenological interviews.   Phenomenological interviews were used because as Flick (2017) stated, it allows the researcher to gain understanding of the individuals’ lived experiences, feelings and thoughts regarding a certain situation(s).</a:t>
            </a:r>
          </a:p>
          <a:p>
            <a:pPr algn="just">
              <a:tabLst>
                <a:tab pos="1892826" algn="l"/>
              </a:tabLst>
            </a:pPr>
            <a:r>
              <a:rPr lang="en-GB" sz="3500" dirty="0">
                <a:solidFill>
                  <a:schemeClr val="tx1">
                    <a:lumMod val="95000"/>
                    <a:lumOff val="5000"/>
                  </a:schemeClr>
                </a:solidFill>
                <a:ea typeface="Times New Roman" panose="02020603050405020304" pitchFamily="18" charset="0"/>
                <a:cs typeface="Times New Roman" panose="02020603050405020304" pitchFamily="18" charset="0"/>
              </a:rPr>
              <a:t>The participants for this study were chosen via voluntary selection and 5 volunteered between the age of 18 and 20.  An information sheet was distributed highlighting what the study included, and a consent form was attached which needed to be completed prior to the interview date. Once the consent form was returned, the interview questions were shared with the participant(s). </a:t>
            </a:r>
          </a:p>
          <a:p>
            <a:pPr algn="just">
              <a:tabLst>
                <a:tab pos="1892826" algn="l"/>
              </a:tabLst>
            </a:pPr>
            <a:r>
              <a:rPr lang="en-GB" sz="3500" dirty="0">
                <a:solidFill>
                  <a:schemeClr val="tx1">
                    <a:lumMod val="95000"/>
                    <a:lumOff val="5000"/>
                  </a:schemeClr>
                </a:solidFill>
                <a:ea typeface="Times New Roman" panose="02020603050405020304" pitchFamily="18" charset="0"/>
                <a:cs typeface="Times New Roman" panose="02020603050405020304" pitchFamily="18" charset="0"/>
              </a:rPr>
              <a:t>The data collected was intended to be analysed using NVIVO however, after experiencing technical difficulties with the installation of the program, the data was analysed manually highlighting the main themes which were covered by the interviewees. </a:t>
            </a:r>
          </a:p>
        </p:txBody>
      </p:sp>
      <p:sp>
        <p:nvSpPr>
          <p:cNvPr id="12" name="Rectangle 11">
            <a:extLst>
              <a:ext uri="{FF2B5EF4-FFF2-40B4-BE49-F238E27FC236}">
                <a16:creationId xmlns:a16="http://schemas.microsoft.com/office/drawing/2014/main" id="{3346EF74-3F89-6847-B065-6A7C59C6B548}"/>
              </a:ext>
            </a:extLst>
          </p:cNvPr>
          <p:cNvSpPr/>
          <p:nvPr/>
        </p:nvSpPr>
        <p:spPr>
          <a:xfrm>
            <a:off x="33537181" y="4486611"/>
            <a:ext cx="8278709" cy="15346710"/>
          </a:xfrm>
          <a:prstGeom prst="rect">
            <a:avLst/>
          </a:prstGeom>
          <a:blipFill dpi="0" rotWithShape="1">
            <a:blip r:embed="rId5">
              <a:alphaModFix amt="20000"/>
              <a:extLst>
                <a:ext uri="{28A0092B-C50C-407E-A947-70E740481C1C}">
                  <a14:useLocalDpi xmlns:a14="http://schemas.microsoft.com/office/drawing/2010/main" val="0"/>
                </a:ext>
              </a:extLst>
            </a:blip>
            <a:srcRect/>
            <a:stretch>
              <a:fillRect/>
            </a:stretch>
          </a:blipFill>
          <a:ln w="38100">
            <a:solidFill>
              <a:schemeClr val="tx1"/>
            </a:solidFill>
          </a:ln>
        </p:spPr>
        <p:txBody>
          <a:bodyPr wrap="square">
            <a:noAutofit/>
          </a:bodyPr>
          <a:lstStyle/>
          <a:p>
            <a:pPr>
              <a:lnSpc>
                <a:spcPct val="150000"/>
              </a:lnSpc>
            </a:pPr>
            <a:r>
              <a:rPr lang="en-GB" sz="5000" b="1" u="sng" dirty="0">
                <a:solidFill>
                  <a:srgbClr val="000000"/>
                </a:solidFill>
                <a:latin typeface="Speak Pro" panose="020B0504020101020102" pitchFamily="34" charset="0"/>
                <a:ea typeface="Times New Roman" panose="02020603050405020304" pitchFamily="18" charset="0"/>
              </a:rPr>
              <a:t>Conclusions</a:t>
            </a:r>
          </a:p>
          <a:p>
            <a:pPr algn="just"/>
            <a:r>
              <a:rPr lang="en-GB" sz="3500" dirty="0">
                <a:solidFill>
                  <a:srgbClr val="000000"/>
                </a:solidFill>
                <a:ea typeface="Times New Roman" panose="02020603050405020304" pitchFamily="18" charset="0"/>
              </a:rPr>
              <a:t>This study set out to discover the impact of social media on body image and physical activity participation.  The most obvious finding to emerge from this study is that social media has a colossal impact on the lives of young people.  The investigation has shown that body image and physical activity participation is impacted by social media due to unrealistic ideals of what one body should like and this has brought upon comparison of one body to another.  </a:t>
            </a:r>
          </a:p>
          <a:p>
            <a:pPr algn="just"/>
            <a:r>
              <a:rPr lang="en-GB" sz="3500" dirty="0">
                <a:solidFill>
                  <a:srgbClr val="000000"/>
                </a:solidFill>
                <a:ea typeface="Times New Roman" panose="02020603050405020304" pitchFamily="18" charset="0"/>
              </a:rPr>
              <a:t>This new understanding should help to improve predictions of the impact of social media on the future generations because social media is a developing field for all ages.  This study lays the groundwork for future research into the impact of social media on the lives of young people and also the future impact of Physical Education in schools.  </a:t>
            </a:r>
          </a:p>
          <a:p>
            <a:pPr algn="just"/>
            <a:r>
              <a:rPr lang="en-GB" sz="3500" dirty="0">
                <a:solidFill>
                  <a:srgbClr val="000000"/>
                </a:solidFill>
                <a:ea typeface="Times New Roman" panose="02020603050405020304" pitchFamily="18" charset="0"/>
              </a:rPr>
              <a:t>The scope of this study was limited in terms of time and the number of participants.  This study has the ability to expand in the future with more research being conducted in schools.  This would be a fruitful area for further investigation and understanding into a phenomena. </a:t>
            </a:r>
          </a:p>
          <a:p>
            <a:pPr algn="just"/>
            <a:endParaRPr lang="en-GB" sz="3500" dirty="0">
              <a:solidFill>
                <a:srgbClr val="000000"/>
              </a:solidFill>
              <a:ea typeface="Times New Roman" panose="02020603050405020304" pitchFamily="18" charset="0"/>
            </a:endParaRPr>
          </a:p>
          <a:p>
            <a:pPr algn="just"/>
            <a:endParaRPr lang="en-GB" sz="3500" dirty="0">
              <a:solidFill>
                <a:srgbClr val="000000"/>
              </a:solidFill>
              <a:ea typeface="Times New Roman" panose="02020603050405020304" pitchFamily="18" charset="0"/>
            </a:endParaRPr>
          </a:p>
        </p:txBody>
      </p:sp>
      <p:pic>
        <p:nvPicPr>
          <p:cNvPr id="13" name="Picture 12">
            <a:extLst>
              <a:ext uri="{FF2B5EF4-FFF2-40B4-BE49-F238E27FC236}">
                <a16:creationId xmlns:a16="http://schemas.microsoft.com/office/drawing/2014/main" id="{62414C73-5585-3041-A9F4-316B71FB441B}"/>
              </a:ext>
            </a:extLst>
          </p:cNvPr>
          <p:cNvPicPr>
            <a:picLocks noChangeAspect="1"/>
          </p:cNvPicPr>
          <p:nvPr/>
        </p:nvPicPr>
        <p:blipFill rotWithShape="1">
          <a:blip r:embed="rId6"/>
          <a:srcRect r="177"/>
          <a:stretch/>
        </p:blipFill>
        <p:spPr>
          <a:xfrm>
            <a:off x="31402012" y="26786541"/>
            <a:ext cx="11109026" cy="3551038"/>
          </a:xfrm>
          <a:prstGeom prst="rect">
            <a:avLst/>
          </a:prstGeom>
        </p:spPr>
      </p:pic>
      <p:pic>
        <p:nvPicPr>
          <p:cNvPr id="16" name="Picture 15">
            <a:extLst>
              <a:ext uri="{FF2B5EF4-FFF2-40B4-BE49-F238E27FC236}">
                <a16:creationId xmlns:a16="http://schemas.microsoft.com/office/drawing/2014/main" id="{F273F242-3F04-474E-BE45-B45927AA42B1}"/>
              </a:ext>
            </a:extLst>
          </p:cNvPr>
          <p:cNvPicPr>
            <a:picLocks noChangeAspect="1"/>
          </p:cNvPicPr>
          <p:nvPr/>
        </p:nvPicPr>
        <p:blipFill>
          <a:blip r:embed="rId7"/>
          <a:stretch>
            <a:fillRect/>
          </a:stretch>
        </p:blipFill>
        <p:spPr>
          <a:xfrm>
            <a:off x="19675" y="26168073"/>
            <a:ext cx="10011059" cy="4111902"/>
          </a:xfrm>
          <a:prstGeom prst="rect">
            <a:avLst/>
          </a:prstGeom>
        </p:spPr>
      </p:pic>
      <p:sp>
        <p:nvSpPr>
          <p:cNvPr id="2" name="TextBox 1">
            <a:extLst>
              <a:ext uri="{FF2B5EF4-FFF2-40B4-BE49-F238E27FC236}">
                <a16:creationId xmlns:a16="http://schemas.microsoft.com/office/drawing/2014/main" id="{6E954405-5712-274C-A7DD-1FC097D4ED98}"/>
              </a:ext>
            </a:extLst>
          </p:cNvPr>
          <p:cNvSpPr txBox="1"/>
          <p:nvPr/>
        </p:nvSpPr>
        <p:spPr>
          <a:xfrm>
            <a:off x="681625" y="237965"/>
            <a:ext cx="41167462" cy="3785652"/>
          </a:xfrm>
          <a:prstGeom prst="rect">
            <a:avLst/>
          </a:prstGeom>
          <a:solidFill>
            <a:srgbClr val="C686BF"/>
          </a:solidFill>
          <a:ln w="76200">
            <a:solidFill>
              <a:schemeClr val="tx1"/>
            </a:solidFill>
          </a:ln>
        </p:spPr>
        <p:txBody>
          <a:bodyPr wrap="square" rtlCol="0">
            <a:spAutoFit/>
          </a:bodyPr>
          <a:lstStyle/>
          <a:p>
            <a:pPr algn="ctr"/>
            <a:r>
              <a:rPr lang="en-GB" sz="12000" b="1" dirty="0">
                <a:latin typeface="Speak Pro" panose="020B0504020101020102" pitchFamily="34" charset="0"/>
                <a:cs typeface="Felix Titling" panose="020F0502020204030204" pitchFamily="34" charset="0"/>
              </a:rPr>
              <a:t>How does social media impact self-image and physical activity participation?  </a:t>
            </a:r>
            <a:endParaRPr lang="en-GB" sz="12000" dirty="0">
              <a:latin typeface="Speak Pro" panose="020B0504020101020102" pitchFamily="34" charset="0"/>
              <a:cs typeface="Felix Titling" panose="020F0502020204030204" pitchFamily="34" charset="0"/>
            </a:endParaRPr>
          </a:p>
        </p:txBody>
      </p:sp>
      <p:grpSp>
        <p:nvGrpSpPr>
          <p:cNvPr id="36" name="Group 35">
            <a:extLst>
              <a:ext uri="{FF2B5EF4-FFF2-40B4-BE49-F238E27FC236}">
                <a16:creationId xmlns:a16="http://schemas.microsoft.com/office/drawing/2014/main" id="{049A1226-B13B-0D4B-ABD0-226735FC755C}"/>
              </a:ext>
            </a:extLst>
          </p:cNvPr>
          <p:cNvGrpSpPr/>
          <p:nvPr/>
        </p:nvGrpSpPr>
        <p:grpSpPr>
          <a:xfrm>
            <a:off x="29964387" y="20472375"/>
            <a:ext cx="12610458" cy="6713271"/>
            <a:chOff x="217169" y="949761"/>
            <a:chExt cx="17004031" cy="7234119"/>
          </a:xfrm>
        </p:grpSpPr>
        <p:sp>
          <p:nvSpPr>
            <p:cNvPr id="37" name="Right Arrow 36">
              <a:extLst>
                <a:ext uri="{FF2B5EF4-FFF2-40B4-BE49-F238E27FC236}">
                  <a16:creationId xmlns:a16="http://schemas.microsoft.com/office/drawing/2014/main" id="{C13719E2-DBDD-0D4E-91E9-5788C2134B44}"/>
                </a:ext>
              </a:extLst>
            </p:cNvPr>
            <p:cNvSpPr/>
            <p:nvPr/>
          </p:nvSpPr>
          <p:spPr>
            <a:xfrm rot="16200000">
              <a:off x="2275641" y="645486"/>
              <a:ext cx="3769757" cy="4378307"/>
            </a:xfrm>
            <a:prstGeom prst="rightArrow">
              <a:avLst/>
            </a:prstGeom>
            <a:solidFill>
              <a:schemeClr val="accent6">
                <a:lumMod val="40000"/>
                <a:lumOff val="6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Conscious</a:t>
              </a:r>
            </a:p>
          </p:txBody>
        </p:sp>
        <p:sp>
          <p:nvSpPr>
            <p:cNvPr id="38" name="Right Arrow 37">
              <a:extLst>
                <a:ext uri="{FF2B5EF4-FFF2-40B4-BE49-F238E27FC236}">
                  <a16:creationId xmlns:a16="http://schemas.microsoft.com/office/drawing/2014/main" id="{CB67083D-1810-F241-B1AF-428908ACAAAC}"/>
                </a:ext>
              </a:extLst>
            </p:cNvPr>
            <p:cNvSpPr/>
            <p:nvPr/>
          </p:nvSpPr>
          <p:spPr>
            <a:xfrm rot="5400000">
              <a:off x="6771441" y="645486"/>
              <a:ext cx="3769757" cy="4378307"/>
            </a:xfrm>
            <a:prstGeom prst="rightArrow">
              <a:avLst/>
            </a:prstGeom>
            <a:solidFill>
              <a:schemeClr val="accent5">
                <a:lumMod val="40000"/>
                <a:lumOff val="6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Past negative experiences</a:t>
              </a:r>
            </a:p>
          </p:txBody>
        </p:sp>
        <p:sp>
          <p:nvSpPr>
            <p:cNvPr id="39" name="Right Arrow 38">
              <a:extLst>
                <a:ext uri="{FF2B5EF4-FFF2-40B4-BE49-F238E27FC236}">
                  <a16:creationId xmlns:a16="http://schemas.microsoft.com/office/drawing/2014/main" id="{212D40F2-B30A-3E41-8D23-0A6673CAD53F}"/>
                </a:ext>
              </a:extLst>
            </p:cNvPr>
            <p:cNvSpPr/>
            <p:nvPr/>
          </p:nvSpPr>
          <p:spPr>
            <a:xfrm rot="16200000">
              <a:off x="11221521" y="645486"/>
              <a:ext cx="3769757" cy="4378307"/>
            </a:xfrm>
            <a:prstGeom prst="rightArrow">
              <a:avLst/>
            </a:prstGeom>
            <a:solidFill>
              <a:schemeClr val="tx2">
                <a:lumMod val="40000"/>
                <a:lumOff val="6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Influenced</a:t>
              </a:r>
            </a:p>
          </p:txBody>
        </p:sp>
        <p:sp>
          <p:nvSpPr>
            <p:cNvPr id="40" name="Right Arrow 39">
              <a:extLst>
                <a:ext uri="{FF2B5EF4-FFF2-40B4-BE49-F238E27FC236}">
                  <a16:creationId xmlns:a16="http://schemas.microsoft.com/office/drawing/2014/main" id="{63DAC1A7-E636-BE46-8A22-E7E0A09114BB}"/>
                </a:ext>
              </a:extLst>
            </p:cNvPr>
            <p:cNvSpPr/>
            <p:nvPr/>
          </p:nvSpPr>
          <p:spPr>
            <a:xfrm rot="5400000">
              <a:off x="13152120" y="4114800"/>
              <a:ext cx="4297680" cy="3840480"/>
            </a:xfrm>
            <a:prstGeom prst="rightArrow">
              <a:avLst/>
            </a:prstGeom>
            <a:solidFill>
              <a:schemeClr val="accent4">
                <a:lumMod val="40000"/>
                <a:lumOff val="6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Positively influenced</a:t>
              </a:r>
            </a:p>
          </p:txBody>
        </p:sp>
        <p:sp>
          <p:nvSpPr>
            <p:cNvPr id="41" name="Right Arrow 40">
              <a:extLst>
                <a:ext uri="{FF2B5EF4-FFF2-40B4-BE49-F238E27FC236}">
                  <a16:creationId xmlns:a16="http://schemas.microsoft.com/office/drawing/2014/main" id="{8D69B61A-4F34-4A44-8B82-4F6882782110}"/>
                </a:ext>
              </a:extLst>
            </p:cNvPr>
            <p:cNvSpPr/>
            <p:nvPr/>
          </p:nvSpPr>
          <p:spPr>
            <a:xfrm rot="10800000">
              <a:off x="9098280" y="3886200"/>
              <a:ext cx="4297680" cy="3840480"/>
            </a:xfrm>
            <a:prstGeom prst="rightArrow">
              <a:avLst/>
            </a:prstGeom>
            <a:solidFill>
              <a:schemeClr val="accent2">
                <a:lumMod val="40000"/>
                <a:lumOff val="6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000" dirty="0">
                <a:solidFill>
                  <a:schemeClr val="tx1"/>
                </a:solidFill>
              </a:endParaRPr>
            </a:p>
          </p:txBody>
        </p:sp>
        <p:sp>
          <p:nvSpPr>
            <p:cNvPr id="42" name="Right Arrow 41">
              <a:extLst>
                <a:ext uri="{FF2B5EF4-FFF2-40B4-BE49-F238E27FC236}">
                  <a16:creationId xmlns:a16="http://schemas.microsoft.com/office/drawing/2014/main" id="{DDA218A3-E556-A048-85B8-C076CF535E0D}"/>
                </a:ext>
              </a:extLst>
            </p:cNvPr>
            <p:cNvSpPr/>
            <p:nvPr/>
          </p:nvSpPr>
          <p:spPr>
            <a:xfrm rot="10800000">
              <a:off x="4671059" y="4114800"/>
              <a:ext cx="4297680" cy="3840480"/>
            </a:xfrm>
            <a:prstGeom prst="rightArrow">
              <a:avLst/>
            </a:prstGeom>
            <a:solidFill>
              <a:srgbClr val="C17F83"/>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000" dirty="0">
                <a:solidFill>
                  <a:schemeClr val="tx1"/>
                </a:solidFill>
              </a:endParaRPr>
            </a:p>
          </p:txBody>
        </p:sp>
        <p:sp>
          <p:nvSpPr>
            <p:cNvPr id="43" name="Right Arrow 42">
              <a:extLst>
                <a:ext uri="{FF2B5EF4-FFF2-40B4-BE49-F238E27FC236}">
                  <a16:creationId xmlns:a16="http://schemas.microsoft.com/office/drawing/2014/main" id="{094DBE5E-ED57-5749-90F8-1CE2967EC9C7}"/>
                </a:ext>
              </a:extLst>
            </p:cNvPr>
            <p:cNvSpPr/>
            <p:nvPr/>
          </p:nvSpPr>
          <p:spPr>
            <a:xfrm rot="10800000">
              <a:off x="217169" y="4114800"/>
              <a:ext cx="4297680" cy="3840480"/>
            </a:xfrm>
            <a:prstGeom prst="rightArrow">
              <a:avLst/>
            </a:prstGeom>
            <a:solidFill>
              <a:srgbClr val="C686BF"/>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4000" dirty="0">
                <a:solidFill>
                  <a:schemeClr val="tx1"/>
                </a:solidFill>
              </a:endParaRPr>
            </a:p>
          </p:txBody>
        </p:sp>
        <p:sp>
          <p:nvSpPr>
            <p:cNvPr id="44" name="TextBox 43">
              <a:extLst>
                <a:ext uri="{FF2B5EF4-FFF2-40B4-BE49-F238E27FC236}">
                  <a16:creationId xmlns:a16="http://schemas.microsoft.com/office/drawing/2014/main" id="{272B48FD-B6EE-3540-8D70-162D7B452351}"/>
                </a:ext>
              </a:extLst>
            </p:cNvPr>
            <p:cNvSpPr txBox="1"/>
            <p:nvPr/>
          </p:nvSpPr>
          <p:spPr>
            <a:xfrm>
              <a:off x="10706098" y="5037444"/>
              <a:ext cx="2301240" cy="1417355"/>
            </a:xfrm>
            <a:prstGeom prst="rect">
              <a:avLst/>
            </a:prstGeom>
            <a:noFill/>
          </p:spPr>
          <p:txBody>
            <a:bodyPr wrap="square" rtlCol="0">
              <a:spAutoFit/>
            </a:bodyPr>
            <a:lstStyle/>
            <a:p>
              <a:pPr algn="ctr"/>
              <a:r>
                <a:rPr lang="en-US" sz="3200" dirty="0"/>
                <a:t>Slim and muscular</a:t>
              </a:r>
            </a:p>
          </p:txBody>
        </p:sp>
        <p:sp>
          <p:nvSpPr>
            <p:cNvPr id="45" name="TextBox 44">
              <a:extLst>
                <a:ext uri="{FF2B5EF4-FFF2-40B4-BE49-F238E27FC236}">
                  <a16:creationId xmlns:a16="http://schemas.microsoft.com/office/drawing/2014/main" id="{34EEC1D3-AEF0-2247-B103-503630553120}"/>
                </a:ext>
              </a:extLst>
            </p:cNvPr>
            <p:cNvSpPr txBox="1"/>
            <p:nvPr/>
          </p:nvSpPr>
          <p:spPr>
            <a:xfrm>
              <a:off x="5977884" y="5266045"/>
              <a:ext cx="2754632" cy="1417355"/>
            </a:xfrm>
            <a:prstGeom prst="rect">
              <a:avLst/>
            </a:prstGeom>
            <a:noFill/>
          </p:spPr>
          <p:txBody>
            <a:bodyPr wrap="square" rtlCol="0">
              <a:spAutoFit/>
            </a:bodyPr>
            <a:lstStyle/>
            <a:p>
              <a:pPr algn="ctr"/>
              <a:r>
                <a:rPr lang="en-US" sz="3200" dirty="0"/>
                <a:t>My body is my own</a:t>
              </a:r>
            </a:p>
          </p:txBody>
        </p:sp>
        <p:sp>
          <p:nvSpPr>
            <p:cNvPr id="46" name="TextBox 45">
              <a:extLst>
                <a:ext uri="{FF2B5EF4-FFF2-40B4-BE49-F238E27FC236}">
                  <a16:creationId xmlns:a16="http://schemas.microsoft.com/office/drawing/2014/main" id="{3E72D7AB-AD60-D946-87F1-F3B6D75DAEDC}"/>
                </a:ext>
              </a:extLst>
            </p:cNvPr>
            <p:cNvSpPr txBox="1"/>
            <p:nvPr/>
          </p:nvSpPr>
          <p:spPr>
            <a:xfrm>
              <a:off x="1554480" y="5266045"/>
              <a:ext cx="2716527" cy="1160794"/>
            </a:xfrm>
            <a:prstGeom prst="rect">
              <a:avLst/>
            </a:prstGeom>
            <a:noFill/>
          </p:spPr>
          <p:txBody>
            <a:bodyPr wrap="square" rtlCol="0">
              <a:spAutoFit/>
            </a:bodyPr>
            <a:lstStyle/>
            <a:p>
              <a:pPr algn="ctr"/>
              <a:r>
                <a:rPr lang="en-US" sz="3200" dirty="0"/>
                <a:t>Every body is different</a:t>
              </a:r>
            </a:p>
          </p:txBody>
        </p:sp>
      </p:grpSp>
      <p:grpSp>
        <p:nvGrpSpPr>
          <p:cNvPr id="51" name="Group 50">
            <a:extLst>
              <a:ext uri="{FF2B5EF4-FFF2-40B4-BE49-F238E27FC236}">
                <a16:creationId xmlns:a16="http://schemas.microsoft.com/office/drawing/2014/main" id="{3A1A7862-CC58-6549-A03B-DAD1D3337F91}"/>
              </a:ext>
            </a:extLst>
          </p:cNvPr>
          <p:cNvGrpSpPr/>
          <p:nvPr/>
        </p:nvGrpSpPr>
        <p:grpSpPr>
          <a:xfrm>
            <a:off x="9998913" y="26267667"/>
            <a:ext cx="21601444" cy="3565461"/>
            <a:chOff x="-12831712" y="41532395"/>
            <a:chExt cx="28344072" cy="5305744"/>
          </a:xfrm>
        </p:grpSpPr>
        <p:pic>
          <p:nvPicPr>
            <p:cNvPr id="52" name="Picture 51">
              <a:extLst>
                <a:ext uri="{FF2B5EF4-FFF2-40B4-BE49-F238E27FC236}">
                  <a16:creationId xmlns:a16="http://schemas.microsoft.com/office/drawing/2014/main" id="{D3ABFF63-0E84-F44F-8F16-FB2AB243FCCC}"/>
                </a:ext>
              </a:extLst>
            </p:cNvPr>
            <p:cNvPicPr>
              <a:picLocks noChangeAspect="1"/>
            </p:cNvPicPr>
            <p:nvPr/>
          </p:nvPicPr>
          <p:blipFill>
            <a:blip r:embed="rId8"/>
            <a:stretch>
              <a:fillRect/>
            </a:stretch>
          </p:blipFill>
          <p:spPr>
            <a:xfrm>
              <a:off x="-11913738" y="42850339"/>
              <a:ext cx="7620000" cy="3987800"/>
            </a:xfrm>
            <a:prstGeom prst="rect">
              <a:avLst/>
            </a:prstGeom>
          </p:spPr>
        </p:pic>
        <p:pic>
          <p:nvPicPr>
            <p:cNvPr id="53" name="Picture 52">
              <a:extLst>
                <a:ext uri="{FF2B5EF4-FFF2-40B4-BE49-F238E27FC236}">
                  <a16:creationId xmlns:a16="http://schemas.microsoft.com/office/drawing/2014/main" id="{7DB843EB-3056-054E-9D7A-68D5D9CAC29D}"/>
                </a:ext>
              </a:extLst>
            </p:cNvPr>
            <p:cNvPicPr>
              <a:picLocks noChangeAspect="1"/>
            </p:cNvPicPr>
            <p:nvPr/>
          </p:nvPicPr>
          <p:blipFill>
            <a:blip r:embed="rId9"/>
            <a:stretch>
              <a:fillRect/>
            </a:stretch>
          </p:blipFill>
          <p:spPr>
            <a:xfrm>
              <a:off x="10922054" y="42749898"/>
              <a:ext cx="4590306" cy="2862535"/>
            </a:xfrm>
            <a:prstGeom prst="rect">
              <a:avLst/>
            </a:prstGeom>
          </p:spPr>
        </p:pic>
        <p:pic>
          <p:nvPicPr>
            <p:cNvPr id="54" name="Picture 53">
              <a:extLst>
                <a:ext uri="{FF2B5EF4-FFF2-40B4-BE49-F238E27FC236}">
                  <a16:creationId xmlns:a16="http://schemas.microsoft.com/office/drawing/2014/main" id="{CD0C831A-DA16-F646-A38D-C69BA22CA162}"/>
                </a:ext>
              </a:extLst>
            </p:cNvPr>
            <p:cNvPicPr>
              <a:picLocks noChangeAspect="1"/>
            </p:cNvPicPr>
            <p:nvPr/>
          </p:nvPicPr>
          <p:blipFill>
            <a:blip r:embed="rId10"/>
            <a:stretch>
              <a:fillRect/>
            </a:stretch>
          </p:blipFill>
          <p:spPr>
            <a:xfrm>
              <a:off x="-12831712" y="41532395"/>
              <a:ext cx="3536079" cy="3536078"/>
            </a:xfrm>
            <a:prstGeom prst="rect">
              <a:avLst/>
            </a:prstGeom>
          </p:spPr>
        </p:pic>
      </p:grpSp>
      <p:graphicFrame>
        <p:nvGraphicFramePr>
          <p:cNvPr id="25" name="Chart 24">
            <a:extLst>
              <a:ext uri="{FF2B5EF4-FFF2-40B4-BE49-F238E27FC236}">
                <a16:creationId xmlns:a16="http://schemas.microsoft.com/office/drawing/2014/main" id="{245488E7-B3A4-CB49-AF90-8CA0628C23D5}"/>
              </a:ext>
            </a:extLst>
          </p:cNvPr>
          <p:cNvGraphicFramePr>
            <a:graphicFrameLocks/>
          </p:cNvGraphicFramePr>
          <p:nvPr>
            <p:extLst>
              <p:ext uri="{D42A27DB-BD31-4B8C-83A1-F6EECF244321}">
                <p14:modId xmlns:p14="http://schemas.microsoft.com/office/powerpoint/2010/main" val="1857100800"/>
              </p:ext>
            </p:extLst>
          </p:nvPr>
        </p:nvGraphicFramePr>
        <p:xfrm>
          <a:off x="13463234" y="20542346"/>
          <a:ext cx="5590471" cy="4800601"/>
        </p:xfrm>
        <a:graphic>
          <a:graphicData uri="http://schemas.openxmlformats.org/drawingml/2006/chart">
            <c:chart xmlns:c="http://schemas.openxmlformats.org/drawingml/2006/chart" xmlns:r="http://schemas.openxmlformats.org/officeDocument/2006/relationships" r:id="rId11"/>
          </a:graphicData>
        </a:graphic>
      </p:graphicFrame>
      <p:graphicFrame>
        <p:nvGraphicFramePr>
          <p:cNvPr id="27" name="Chart 26">
            <a:extLst>
              <a:ext uri="{FF2B5EF4-FFF2-40B4-BE49-F238E27FC236}">
                <a16:creationId xmlns:a16="http://schemas.microsoft.com/office/drawing/2014/main" id="{48477001-F45F-4F43-8EF1-3CDACEED9AF1}"/>
              </a:ext>
            </a:extLst>
          </p:cNvPr>
          <p:cNvGraphicFramePr>
            <a:graphicFrameLocks/>
          </p:cNvGraphicFramePr>
          <p:nvPr>
            <p:extLst>
              <p:ext uri="{D42A27DB-BD31-4B8C-83A1-F6EECF244321}">
                <p14:modId xmlns:p14="http://schemas.microsoft.com/office/powerpoint/2010/main" val="2538590301"/>
              </p:ext>
            </p:extLst>
          </p:nvPr>
        </p:nvGraphicFramePr>
        <p:xfrm>
          <a:off x="24751254" y="20542346"/>
          <a:ext cx="5002020" cy="4800601"/>
        </p:xfrm>
        <a:graphic>
          <a:graphicData uri="http://schemas.openxmlformats.org/drawingml/2006/chart">
            <c:chart xmlns:c="http://schemas.openxmlformats.org/drawingml/2006/chart" xmlns:r="http://schemas.openxmlformats.org/officeDocument/2006/relationships" r:id="rId12"/>
          </a:graphicData>
        </a:graphic>
      </p:graphicFrame>
      <p:graphicFrame>
        <p:nvGraphicFramePr>
          <p:cNvPr id="29" name="Chart 28">
            <a:extLst>
              <a:ext uri="{FF2B5EF4-FFF2-40B4-BE49-F238E27FC236}">
                <a16:creationId xmlns:a16="http://schemas.microsoft.com/office/drawing/2014/main" id="{D8A5DC6A-02D2-A844-949A-A9844ED78A17}"/>
              </a:ext>
            </a:extLst>
          </p:cNvPr>
          <p:cNvGraphicFramePr>
            <a:graphicFrameLocks/>
          </p:cNvGraphicFramePr>
          <p:nvPr>
            <p:extLst>
              <p:ext uri="{D42A27DB-BD31-4B8C-83A1-F6EECF244321}">
                <p14:modId xmlns:p14="http://schemas.microsoft.com/office/powerpoint/2010/main" val="2460849297"/>
              </p:ext>
            </p:extLst>
          </p:nvPr>
        </p:nvGraphicFramePr>
        <p:xfrm>
          <a:off x="16651523" y="26065722"/>
          <a:ext cx="5590470" cy="3984303"/>
        </p:xfrm>
        <a:graphic>
          <a:graphicData uri="http://schemas.openxmlformats.org/drawingml/2006/chart">
            <c:chart xmlns:c="http://schemas.openxmlformats.org/drawingml/2006/chart" xmlns:r="http://schemas.openxmlformats.org/officeDocument/2006/relationships" r:id="rId13"/>
          </a:graphicData>
        </a:graphic>
      </p:graphicFrame>
      <mc:AlternateContent xmlns:mc="http://schemas.openxmlformats.org/markup-compatibility/2006" xmlns:cx1="http://schemas.microsoft.com/office/drawing/2015/9/8/chartex">
        <mc:Choice Requires="cx1">
          <p:graphicFrame>
            <p:nvGraphicFramePr>
              <p:cNvPr id="30" name="Chart 29">
                <a:extLst>
                  <a:ext uri="{FF2B5EF4-FFF2-40B4-BE49-F238E27FC236}">
                    <a16:creationId xmlns:a16="http://schemas.microsoft.com/office/drawing/2014/main" id="{202565D0-24C8-1A45-9AE1-D4AA9D29F6FF}"/>
                  </a:ext>
                </a:extLst>
              </p:cNvPr>
              <p:cNvGraphicFramePr/>
              <p:nvPr>
                <p:extLst>
                  <p:ext uri="{D42A27DB-BD31-4B8C-83A1-F6EECF244321}">
                    <p14:modId xmlns:p14="http://schemas.microsoft.com/office/powerpoint/2010/main" val="429506443"/>
                  </p:ext>
                </p:extLst>
              </p:nvPr>
            </p:nvGraphicFramePr>
            <p:xfrm>
              <a:off x="22533375" y="26061771"/>
              <a:ext cx="5277259" cy="3988253"/>
            </p:xfrm>
            <a:graphic>
              <a:graphicData uri="http://schemas.microsoft.com/office/drawing/2014/chartex">
                <cx:chart xmlns:cx="http://schemas.microsoft.com/office/drawing/2014/chartex" xmlns:r="http://schemas.openxmlformats.org/officeDocument/2006/relationships" r:id="rId14"/>
              </a:graphicData>
            </a:graphic>
          </p:graphicFrame>
        </mc:Choice>
        <mc:Fallback xmlns="">
          <p:pic>
            <p:nvPicPr>
              <p:cNvPr id="30" name="Chart 29">
                <a:extLst>
                  <a:ext uri="{FF2B5EF4-FFF2-40B4-BE49-F238E27FC236}">
                    <a16:creationId xmlns:a16="http://schemas.microsoft.com/office/drawing/2014/main" id="{202565D0-24C8-1A45-9AE1-D4AA9D29F6FF}"/>
                  </a:ext>
                </a:extLst>
              </p:cNvPr>
              <p:cNvPicPr>
                <a:picLocks noGrp="1" noRot="1" noChangeAspect="1" noMove="1" noResize="1" noEditPoints="1" noAdjustHandles="1" noChangeArrowheads="1" noChangeShapeType="1"/>
              </p:cNvPicPr>
              <p:nvPr/>
            </p:nvPicPr>
            <p:blipFill>
              <a:blip r:embed="rId15"/>
              <a:stretch>
                <a:fillRect/>
              </a:stretch>
            </p:blipFill>
            <p:spPr>
              <a:xfrm>
                <a:off x="22533375" y="26061771"/>
                <a:ext cx="5277259" cy="3988253"/>
              </a:xfrm>
              <a:prstGeom prst="rect">
                <a:avLst/>
              </a:prstGeom>
            </p:spPr>
          </p:pic>
        </mc:Fallback>
      </mc:AlternateContent>
      <p:graphicFrame>
        <p:nvGraphicFramePr>
          <p:cNvPr id="31" name="Chart 30">
            <a:extLst>
              <a:ext uri="{FF2B5EF4-FFF2-40B4-BE49-F238E27FC236}">
                <a16:creationId xmlns:a16="http://schemas.microsoft.com/office/drawing/2014/main" id="{BE9ED055-8CFE-0749-8987-0EF541D4B799}"/>
              </a:ext>
            </a:extLst>
          </p:cNvPr>
          <p:cNvGraphicFramePr>
            <a:graphicFrameLocks/>
          </p:cNvGraphicFramePr>
          <p:nvPr>
            <p:extLst>
              <p:ext uri="{D42A27DB-BD31-4B8C-83A1-F6EECF244321}">
                <p14:modId xmlns:p14="http://schemas.microsoft.com/office/powerpoint/2010/main" val="571088504"/>
              </p:ext>
            </p:extLst>
          </p:nvPr>
        </p:nvGraphicFramePr>
        <p:xfrm>
          <a:off x="19386200" y="20542346"/>
          <a:ext cx="5153942" cy="4788321"/>
        </p:xfrm>
        <a:graphic>
          <a:graphicData uri="http://schemas.openxmlformats.org/drawingml/2006/chart">
            <c:chart xmlns:c="http://schemas.openxmlformats.org/drawingml/2006/chart" xmlns:r="http://schemas.openxmlformats.org/officeDocument/2006/relationships" r:id="rId16"/>
          </a:graphicData>
        </a:graphic>
      </p:graphicFrame>
      <p:sp>
        <p:nvSpPr>
          <p:cNvPr id="3" name="TextBox 2">
            <a:extLst>
              <a:ext uri="{FF2B5EF4-FFF2-40B4-BE49-F238E27FC236}">
                <a16:creationId xmlns:a16="http://schemas.microsoft.com/office/drawing/2014/main" id="{428750FB-3119-8D4B-A34A-16AB6D50E81B}"/>
              </a:ext>
            </a:extLst>
          </p:cNvPr>
          <p:cNvSpPr txBox="1"/>
          <p:nvPr/>
        </p:nvSpPr>
        <p:spPr>
          <a:xfrm>
            <a:off x="13463234" y="25468610"/>
            <a:ext cx="16387952" cy="461665"/>
          </a:xfrm>
          <a:prstGeom prst="rect">
            <a:avLst/>
          </a:prstGeom>
          <a:noFill/>
        </p:spPr>
        <p:txBody>
          <a:bodyPr wrap="square" rtlCol="0">
            <a:spAutoFit/>
          </a:bodyPr>
          <a:lstStyle/>
          <a:p>
            <a:r>
              <a:rPr lang="en-GB" sz="2400" dirty="0"/>
              <a:t>			Figure 1					       Figure 4				Figure 2					Figure 5				Figure 3</a:t>
            </a:r>
          </a:p>
        </p:txBody>
      </p:sp>
    </p:spTree>
    <p:extLst>
      <p:ext uri="{BB962C8B-B14F-4D97-AF65-F5344CB8AC3E}">
        <p14:creationId xmlns:p14="http://schemas.microsoft.com/office/powerpoint/2010/main" val="37861565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D339A-A18C-0341-A650-484CF40C493E}"/>
              </a:ext>
            </a:extLst>
          </p:cNvPr>
          <p:cNvSpPr>
            <a:spLocks noGrp="1"/>
          </p:cNvSpPr>
          <p:nvPr>
            <p:ph type="title"/>
          </p:nvPr>
        </p:nvSpPr>
        <p:spPr/>
        <p:txBody>
          <a:bodyPr/>
          <a:lstStyle/>
          <a:p>
            <a:r>
              <a:rPr lang="en-GB" b="1" dirty="0"/>
              <a:t>Bibliography</a:t>
            </a:r>
          </a:p>
        </p:txBody>
      </p:sp>
      <p:sp>
        <p:nvSpPr>
          <p:cNvPr id="3" name="Content Placeholder 2">
            <a:extLst>
              <a:ext uri="{FF2B5EF4-FFF2-40B4-BE49-F238E27FC236}">
                <a16:creationId xmlns:a16="http://schemas.microsoft.com/office/drawing/2014/main" id="{C588375E-1309-0942-A81B-5A2C7336EB37}"/>
              </a:ext>
            </a:extLst>
          </p:cNvPr>
          <p:cNvSpPr>
            <a:spLocks noGrp="1"/>
          </p:cNvSpPr>
          <p:nvPr>
            <p:ph idx="1"/>
          </p:nvPr>
        </p:nvSpPr>
        <p:spPr/>
        <p:txBody>
          <a:bodyPr>
            <a:normAutofit/>
          </a:bodyPr>
          <a:lstStyle/>
          <a:p>
            <a:r>
              <a:rPr lang="en-GB" sz="5500" dirty="0"/>
              <a:t>FARDOULY, J., DIEDRICHS, P.C., VARTANIAN, L.R. and HALLIWELL, E., 2015. Social comparisons on social media: The impact of Facebook on young women's body image concerns and mood. </a:t>
            </a:r>
            <a:r>
              <a:rPr lang="en-GB" sz="5500" i="1" dirty="0"/>
              <a:t>Body image, </a:t>
            </a:r>
            <a:r>
              <a:rPr lang="en-GB" sz="5500" b="1" dirty="0"/>
              <a:t>13</a:t>
            </a:r>
            <a:r>
              <a:rPr lang="en-GB" sz="5500" dirty="0"/>
              <a:t>, pp. 38-45.</a:t>
            </a:r>
          </a:p>
          <a:p>
            <a:r>
              <a:rPr lang="en-GB" sz="5500" dirty="0"/>
              <a:t>FLICK, U., 2017. </a:t>
            </a:r>
            <a:r>
              <a:rPr lang="en-GB" sz="5500" i="1" dirty="0"/>
              <a:t>The SAGE Handbook of Qualitative Data Analysis Uwe Flick.</a:t>
            </a:r>
            <a:endParaRPr lang="en-GB" sz="5500" dirty="0"/>
          </a:p>
          <a:p>
            <a:r>
              <a:rPr lang="en-GB" sz="5500" dirty="0"/>
              <a:t>GROGAN, S., 2017. </a:t>
            </a:r>
            <a:r>
              <a:rPr lang="en-GB" sz="5500" i="1" dirty="0"/>
              <a:t>Body Image:  Understanding Body Dissatisfaction in Men, Women and Children</a:t>
            </a:r>
            <a:br>
              <a:rPr lang="en-GB" sz="5500" i="1" dirty="0"/>
            </a:br>
            <a:r>
              <a:rPr lang="en-GB" sz="5500" i="1" dirty="0"/>
              <a:t>. </a:t>
            </a:r>
            <a:r>
              <a:rPr lang="en-GB" sz="5500" dirty="0"/>
              <a:t>3 </a:t>
            </a:r>
            <a:r>
              <a:rPr lang="en-GB" sz="5500" dirty="0" err="1"/>
              <a:t>edn</a:t>
            </a:r>
            <a:r>
              <a:rPr lang="en-GB" sz="5500" dirty="0"/>
              <a:t>.</a:t>
            </a:r>
          </a:p>
          <a:p>
            <a:r>
              <a:rPr lang="en-GB" sz="5500" dirty="0"/>
              <a:t>KIM, J.W. and CHOCK, T.M., 2015. Body image 2.0: Associations between social grooming on Facebook and body image concerns. </a:t>
            </a:r>
            <a:r>
              <a:rPr lang="en-GB" sz="5500" i="1" dirty="0"/>
              <a:t>Computers in human </a:t>
            </a:r>
            <a:r>
              <a:rPr lang="en-GB" sz="5500" i="1" dirty="0" err="1"/>
              <a:t>behavior</a:t>
            </a:r>
            <a:r>
              <a:rPr lang="en-GB" sz="5500" i="1" dirty="0"/>
              <a:t>, </a:t>
            </a:r>
            <a:r>
              <a:rPr lang="en-GB" sz="5500" b="1" dirty="0"/>
              <a:t>48</a:t>
            </a:r>
            <a:r>
              <a:rPr lang="en-GB" sz="5500" dirty="0"/>
              <a:t>, pp. 331-339.</a:t>
            </a:r>
          </a:p>
          <a:p>
            <a:r>
              <a:rPr lang="en-GB" sz="5500" dirty="0"/>
              <a:t>Kerner, C., </a:t>
            </a:r>
            <a:r>
              <a:rPr lang="en-GB" sz="5500" dirty="0" err="1"/>
              <a:t>Haerens</a:t>
            </a:r>
            <a:r>
              <a:rPr lang="en-GB" sz="5500" dirty="0"/>
              <a:t>, L. and Kirk, D., 2018. Understanding body image in physical education. </a:t>
            </a:r>
            <a:r>
              <a:rPr lang="en-GB" sz="5500" i="1" dirty="0"/>
              <a:t>European Physical Education Review</a:t>
            </a:r>
            <a:r>
              <a:rPr lang="en-GB" sz="5500" dirty="0"/>
              <a:t>, 24(2), pp.2-20.</a:t>
            </a:r>
          </a:p>
          <a:p>
            <a:r>
              <a:rPr lang="en-GB" sz="5500" dirty="0"/>
              <a:t>VANDENBOSCH, L. and EGGERMONT, S., 2012. Understanding Sexual Objectification: A Comprehensive Approach Toward Media Exposure and Girls' Internalization of Beauty Ideals, Self‐Objectification, and Body Surveillance. </a:t>
            </a:r>
            <a:r>
              <a:rPr lang="en-GB" sz="5500" i="1" dirty="0"/>
              <a:t>Journal of communication, </a:t>
            </a:r>
            <a:r>
              <a:rPr lang="en-GB" sz="5500" b="1" dirty="0"/>
              <a:t>62</a:t>
            </a:r>
            <a:r>
              <a:rPr lang="en-GB" sz="5500" dirty="0"/>
              <a:t>(5), pp. 869-887.</a:t>
            </a:r>
          </a:p>
          <a:p>
            <a:endParaRPr lang="en-GB" sz="5500" dirty="0"/>
          </a:p>
          <a:p>
            <a:r>
              <a:rPr lang="en-GB" sz="5500" dirty="0"/>
              <a:t>VRIES, D.A., PETER, J., GRAAF, H. and NIKKEN, P., 2016. Adolescents' social network site use, peer appearance-related feedback, and body dissatisfaction: Testing a mediation model. </a:t>
            </a:r>
            <a:r>
              <a:rPr lang="en-GB" sz="5500" i="1" dirty="0"/>
              <a:t>Journal of youth and adolescence, </a:t>
            </a:r>
            <a:r>
              <a:rPr lang="en-GB" sz="5500" b="1" dirty="0"/>
              <a:t>45</a:t>
            </a:r>
            <a:r>
              <a:rPr lang="en-GB" sz="5500" dirty="0"/>
              <a:t>(1), pp. 211-224.</a:t>
            </a:r>
          </a:p>
          <a:p>
            <a:endParaRPr lang="en-GB" sz="5500" dirty="0"/>
          </a:p>
          <a:p>
            <a:endParaRPr lang="en-GB" sz="5500" dirty="0"/>
          </a:p>
        </p:txBody>
      </p:sp>
    </p:spTree>
    <p:extLst>
      <p:ext uri="{BB962C8B-B14F-4D97-AF65-F5344CB8AC3E}">
        <p14:creationId xmlns:p14="http://schemas.microsoft.com/office/powerpoint/2010/main" val="16649406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750</TotalTime>
  <Words>1484</Words>
  <Application>Microsoft Macintosh PowerPoint</Application>
  <PresentationFormat>Custom</PresentationFormat>
  <Paragraphs>46</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Speak Pro</vt:lpstr>
      <vt:lpstr>Office Theme</vt:lpstr>
      <vt:lpstr>PowerPoint Presentation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Amanda John (0501153)</dc:creator>
  <cp:lastModifiedBy>Evans, Sara Wyn</cp:lastModifiedBy>
  <cp:revision>54</cp:revision>
  <dcterms:created xsi:type="dcterms:W3CDTF">2019-08-12T12:30:05Z</dcterms:created>
  <dcterms:modified xsi:type="dcterms:W3CDTF">2021-05-13T18:19:04Z</dcterms:modified>
</cp:coreProperties>
</file>