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43891200" cy="32918400"/>
  <p:notesSz cx="9239250" cy="11982450"/>
  <p:embeddedFontLst>
    <p:embeddedFont>
      <p:font typeface="Quattrocento" panose="020B0604020202020204" charset="0"/>
      <p:regular r:id="rId5"/>
      <p:bold r:id="rId6"/>
    </p:embeddedFont>
  </p:embeddedFontLst>
  <p:custDataLst>
    <p:tags r:id="rId7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088">
          <p15:clr>
            <a:srgbClr val="A4A3A4"/>
          </p15:clr>
        </p15:guide>
        <p15:guide id="2" pos="134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774">
          <p15:clr>
            <a:srgbClr val="A4A3A4"/>
          </p15:clr>
        </p15:guide>
        <p15:guide id="2" pos="2909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684A0"/>
    <a:srgbClr val="664F93"/>
    <a:srgbClr val="5B4D7F"/>
    <a:srgbClr val="604884"/>
    <a:srgbClr val="7C5393"/>
    <a:srgbClr val="506796"/>
    <a:srgbClr val="378B9F"/>
    <a:srgbClr val="3A749C"/>
    <a:srgbClr val="E64B3C"/>
    <a:srgbClr val="C82B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654" autoAdjust="0"/>
  </p:normalViewPr>
  <p:slideViewPr>
    <p:cSldViewPr>
      <p:cViewPr varScale="1">
        <p:scale>
          <a:sx n="15" d="100"/>
          <a:sy n="15" d="100"/>
        </p:scale>
        <p:origin x="1668" y="120"/>
      </p:cViewPr>
      <p:guideLst>
        <p:guide orient="horz" pos="11088"/>
        <p:guide pos="134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3" d="100"/>
          <a:sy n="73" d="100"/>
        </p:scale>
        <p:origin x="3984" y="72"/>
      </p:cViewPr>
      <p:guideLst>
        <p:guide orient="horz" pos="3774"/>
        <p:guide pos="2909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notesMaster" Target="notesMasters/notesMaster1.xml"/><Relationship Id="rId7" Type="http://schemas.openxmlformats.org/officeDocument/2006/relationships/tags" Target="tags/tag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ableStyles" Target="tableStyles.xml"/><Relationship Id="rId5" Type="http://schemas.openxmlformats.org/officeDocument/2006/relationships/font" Target="fonts/font1.fntdata"/><Relationship Id="rId10" Type="http://schemas.openxmlformats.org/officeDocument/2006/relationships/theme" Target="theme/theme1.xml"/><Relationship Id="rId4" Type="http://schemas.openxmlformats.org/officeDocument/2006/relationships/handoutMaster" Target="handoutMasters/handout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002088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defTabSz="1149350">
              <a:defRPr sz="1500"/>
            </a:lvl1pPr>
          </a:lstStyle>
          <a:p>
            <a:endParaRPr lang="en-US" altLang="zh-CN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235575" y="0"/>
            <a:ext cx="4002088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r" defTabSz="1149350">
              <a:defRPr sz="1500"/>
            </a:lvl1pPr>
          </a:lstStyle>
          <a:p>
            <a:endParaRPr lang="en-US" altLang="zh-CN" dirty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11380788"/>
            <a:ext cx="400208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b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defTabSz="1149350">
              <a:defRPr sz="1500"/>
            </a:lvl1pPr>
          </a:lstStyle>
          <a:p>
            <a:endParaRPr lang="en-US" altLang="zh-CN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235575" y="11380788"/>
            <a:ext cx="400208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b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r" defTabSz="1149350">
              <a:defRPr sz="1500"/>
            </a:lvl1pPr>
          </a:lstStyle>
          <a:p>
            <a:fld id="{56A6134A-9986-4884-ADAB-C57241D32564}" type="slidenum">
              <a:rPr lang="zh-CN" altLang="en-US"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9348627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983038" cy="59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defTabSz="1149350">
              <a:defRPr sz="1500"/>
            </a:lvl1pPr>
          </a:lstStyle>
          <a:p>
            <a:endParaRPr lang="en-US" altLang="zh-CN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241925" y="0"/>
            <a:ext cx="3983038" cy="59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r" defTabSz="1149350">
              <a:defRPr sz="1500"/>
            </a:lvl1pPr>
          </a:lstStyle>
          <a:p>
            <a:endParaRPr lang="en-US" altLang="zh-CN" dirty="0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582738" y="889000"/>
            <a:ext cx="6059487" cy="454501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57300" y="5732463"/>
            <a:ext cx="6708775" cy="5335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 altLang="zh-CN" noProof="0"/>
              <a:t>Click to edit Master text styles</a:t>
            </a:r>
          </a:p>
          <a:p>
            <a:pPr lvl="1"/>
            <a:r>
              <a:rPr lang="en-US" altLang="zh-CN" noProof="0"/>
              <a:t>Second level</a:t>
            </a:r>
          </a:p>
          <a:p>
            <a:pPr lvl="2"/>
            <a:r>
              <a:rPr lang="en-US" altLang="zh-CN" noProof="0"/>
              <a:t>Third level</a:t>
            </a:r>
          </a:p>
          <a:p>
            <a:pPr lvl="3"/>
            <a:r>
              <a:rPr lang="en-US" altLang="zh-CN" noProof="0"/>
              <a:t>Fourth level</a:t>
            </a:r>
          </a:p>
          <a:p>
            <a:pPr lvl="4"/>
            <a:r>
              <a:rPr lang="en-US" altLang="zh-CN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11363325"/>
            <a:ext cx="3983038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b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defTabSz="1149350">
              <a:defRPr sz="1500"/>
            </a:lvl1pPr>
          </a:lstStyle>
          <a:p>
            <a:endParaRPr lang="en-US" altLang="zh-CN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241925" y="11363325"/>
            <a:ext cx="3983038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b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r" defTabSz="1149350">
              <a:defRPr sz="1500"/>
            </a:lvl1pPr>
          </a:lstStyle>
          <a:p>
            <a:fld id="{23124DF2-DDA8-402F-81DD-AC1D1E5694AB}" type="slidenum">
              <a:rPr lang="zh-CN" altLang="en-US"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9040194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defPPr>
              <a:defRPr kern="1200" smtId="4294967295"/>
            </a:defPPr>
            <a:lvl1pPr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5580D61-8B82-42C3-9A37-58134866DD67}" type="slidenum">
              <a:rPr lang="zh-CN" altLang="en-US" sz="1500"/>
              <a:t>1</a:t>
            </a:fld>
            <a:endParaRPr lang="en-US" altLang="zh-CN" sz="1500" dirty="0"/>
          </a:p>
        </p:txBody>
      </p:sp>
      <p:sp>
        <p:nvSpPr>
          <p:cNvPr id="30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30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>
            <a:defPPr>
              <a:defRPr kern="1200" smtId="4294967295"/>
            </a:defPPr>
          </a:lstStyle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2123" y="10226675"/>
            <a:ext cx="37306957" cy="7054850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4245" y="18653125"/>
            <a:ext cx="30722711" cy="8413750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1660122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1317625"/>
            <a:ext cx="39502643" cy="5486400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4279" y="7680325"/>
            <a:ext cx="39502643" cy="21724938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4308357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1" y="21153439"/>
            <a:ext cx="37306957" cy="6537325"/>
          </a:xfrm>
          <a:prstGeom prst="rect">
            <a:avLst/>
          </a:prstGeom>
        </p:spPr>
        <p:txBody>
          <a:bodyPr anchor="t"/>
          <a:lstStyle>
            <a:defPPr>
              <a:defRPr kern="1200" smtId="4294967295"/>
            </a:defPPr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1" y="13952538"/>
            <a:ext cx="37306957" cy="7200900"/>
          </a:xfrm>
          <a:prstGeom prst="rect">
            <a:avLst/>
          </a:prstGeo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244965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1317625"/>
            <a:ext cx="39502643" cy="5486400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4279" y="7680325"/>
            <a:ext cx="19683588" cy="21724938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13334" y="7680325"/>
            <a:ext cx="19683589" cy="21724938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0497320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1317625"/>
            <a:ext cx="39502643" cy="5486400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278" y="7369176"/>
            <a:ext cx="19392900" cy="3070225"/>
          </a:xfrm>
          <a:prstGeom prst="rect">
            <a:avLst/>
          </a:prstGeo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4278" y="10439401"/>
            <a:ext cx="19392900" cy="18965862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5555" y="7369176"/>
            <a:ext cx="19401368" cy="3070225"/>
          </a:xfrm>
          <a:prstGeom prst="rect">
            <a:avLst/>
          </a:prstGeo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5555" y="10439401"/>
            <a:ext cx="19401368" cy="18965862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0596146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1317625"/>
            <a:ext cx="39502643" cy="5486400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5704571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098106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8" y="1311275"/>
            <a:ext cx="14439900" cy="5576888"/>
          </a:xfrm>
          <a:prstGeom prst="rect">
            <a:avLst/>
          </a:prstGeo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523" y="1311275"/>
            <a:ext cx="24536400" cy="28093988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278" y="6888163"/>
            <a:ext cx="14439900" cy="22517100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175467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3545" y="23042564"/>
            <a:ext cx="26334157" cy="2720975"/>
          </a:xfrm>
          <a:prstGeom prst="rect">
            <a:avLst/>
          </a:prstGeo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3545" y="2941639"/>
            <a:ext cx="26334157" cy="19750088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3545" y="25763539"/>
            <a:ext cx="26334157" cy="3862387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7395915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1317625"/>
            <a:ext cx="39502643" cy="5486400"/>
          </a:xfrm>
          <a:prstGeom prst="rect">
            <a:avLst/>
          </a:prstGeo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279" y="7680325"/>
            <a:ext cx="39502643" cy="21724938"/>
          </a:xfrm>
          <a:prstGeom prst="rect">
            <a:avLst/>
          </a:prstGeom>
        </p:spPr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382205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968" y="1317625"/>
            <a:ext cx="9874956" cy="28087638"/>
          </a:xfrm>
          <a:prstGeom prst="rect">
            <a:avLst/>
          </a:prstGeom>
        </p:spPr>
        <p:txBody>
          <a:bodyPr vert="eaVert"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278" y="1317625"/>
            <a:ext cx="29492222" cy="28087638"/>
          </a:xfrm>
          <a:prstGeom prst="rect">
            <a:avLst/>
          </a:prstGeom>
        </p:spPr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151270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506200" y="16459200"/>
            <a:ext cx="14274800" cy="4368800"/>
          </a:xfrm>
          <a:prstGeom prst="rect">
            <a:avLst/>
          </a:prstGeom>
        </p:spPr>
      </p:pic>
      <p:pic>
        <p:nvPicPr>
          <p:cNvPr id="3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41122600" y="16459200"/>
            <a:ext cx="14274800" cy="4368800"/>
          </a:xfrm>
          <a:prstGeom prst="rect">
            <a:avLst/>
          </a:prstGeom>
        </p:spPr>
      </p:pic>
      <p:pic>
        <p:nvPicPr>
          <p:cNvPr id="4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6959600" y="33426400"/>
            <a:ext cx="29972000" cy="1549400"/>
          </a:xfrm>
          <a:prstGeom prst="rect">
            <a:avLst/>
          </a:prstGeom>
        </p:spPr>
      </p:pic>
      <p:sp>
        <p:nvSpPr>
          <p:cNvPr id="5" name="New shape"/>
          <p:cNvSpPr/>
          <p:nvPr/>
        </p:nvSpPr>
        <p:spPr>
          <a:xfrm>
            <a:off x="6959600" y="33997900"/>
            <a:ext cx="219456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880" dirty="0">
                <a:solidFill>
                  <a:srgbClr val="808080"/>
                </a:solidFill>
              </a:rPr>
              <a:t>Template ID: </a:t>
            </a:r>
            <a:r>
              <a:rPr lang="en-US" sz="4880" dirty="0" err="1">
                <a:solidFill>
                  <a:srgbClr val="808080"/>
                </a:solidFill>
              </a:rPr>
              <a:t>ponderingpeacock</a:t>
            </a:r>
            <a:r>
              <a:rPr sz="4880" dirty="0">
                <a:solidFill>
                  <a:srgbClr val="808080"/>
                </a:solidFill>
              </a:rPr>
              <a:t>  Size: 48x36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 smtId="4294967295"/>
      </a:defPPr>
      <a:lvl1pPr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+mj-lt"/>
          <a:ea typeface="+mj-ea"/>
          <a:cs typeface="+mj-cs"/>
        </a:defRPr>
      </a:lvl1pPr>
      <a:lvl2pPr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Times New Roman" pitchFamily="18" charset="0"/>
        </a:defRPr>
      </a:lvl2pPr>
      <a:lvl3pPr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Times New Roman" pitchFamily="18" charset="0"/>
        </a:defRPr>
      </a:lvl3pPr>
      <a:lvl4pPr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Times New Roman" pitchFamily="18" charset="0"/>
        </a:defRPr>
      </a:lvl4pPr>
      <a:lvl5pPr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Times New Roman" pitchFamily="18" charset="0"/>
        </a:defRPr>
      </a:lvl5pPr>
      <a:lvl6pPr marL="457200"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Times New Roman" pitchFamily="18" charset="0"/>
        </a:defRPr>
      </a:lvl6pPr>
      <a:lvl7pPr marL="914400"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Times New Roman" pitchFamily="18" charset="0"/>
        </a:defRPr>
      </a:lvl7pPr>
      <a:lvl8pPr marL="1371600"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Times New Roman" pitchFamily="18" charset="0"/>
        </a:defRPr>
      </a:lvl8pPr>
      <a:lvl9pPr marL="1828800" algn="ctr" defTabSz="3074988" rtl="0" eaLnBrk="0" fontAlgn="base" hangingPunct="0">
        <a:spcBef>
          <a:spcPct val="0"/>
        </a:spcBef>
        <a:spcAft>
          <a:spcPct val="0"/>
        </a:spcAft>
        <a:defRPr sz="14800">
          <a:solidFill>
            <a:schemeClr val="tx2"/>
          </a:solidFill>
          <a:latin typeface="Times New Roman" pitchFamily="18" charset="0"/>
        </a:defRPr>
      </a:lvl9pPr>
    </p:titleStyle>
    <p:bodyStyle>
      <a:defPPr>
        <a:defRPr kern="1200" smtId="4294967295"/>
      </a:defPPr>
      <a:lvl1pPr marL="1150938" indent="-1150938" algn="l" defTabSz="3074988" rtl="0" eaLnBrk="0" fontAlgn="base" hangingPunct="0">
        <a:spcBef>
          <a:spcPct val="20000"/>
        </a:spcBef>
        <a:spcAft>
          <a:spcPct val="0"/>
        </a:spcAft>
        <a:buChar char="•"/>
        <a:defRPr sz="10700">
          <a:solidFill>
            <a:schemeClr val="tx1"/>
          </a:solidFill>
          <a:latin typeface="+mn-lt"/>
          <a:ea typeface="+mn-ea"/>
          <a:cs typeface="+mn-cs"/>
        </a:defRPr>
      </a:lvl1pPr>
      <a:lvl2pPr marL="2497138" indent="-960438" algn="l" defTabSz="3074988" rtl="0" eaLnBrk="0" fontAlgn="base" hangingPunct="0">
        <a:spcBef>
          <a:spcPct val="20000"/>
        </a:spcBef>
        <a:spcAft>
          <a:spcPct val="0"/>
        </a:spcAft>
        <a:buChar char="–"/>
        <a:defRPr sz="9500">
          <a:solidFill>
            <a:schemeClr val="tx1"/>
          </a:solidFill>
          <a:latin typeface="+mn-lt"/>
        </a:defRPr>
      </a:lvl2pPr>
      <a:lvl3pPr marL="3843338" indent="-768350" algn="l" defTabSz="3074988" rtl="0" eaLnBrk="0" fontAlgn="base" hangingPunct="0">
        <a:spcBef>
          <a:spcPct val="20000"/>
        </a:spcBef>
        <a:spcAft>
          <a:spcPct val="0"/>
        </a:spcAft>
        <a:buChar char="•"/>
        <a:defRPr sz="8100">
          <a:solidFill>
            <a:schemeClr val="tx1"/>
          </a:solidFill>
          <a:latin typeface="+mn-lt"/>
        </a:defRPr>
      </a:lvl3pPr>
      <a:lvl4pPr marL="5384800" indent="-773113" algn="l" defTabSz="3074988" rtl="0" eaLnBrk="0" fontAlgn="base" hangingPunct="0">
        <a:spcBef>
          <a:spcPct val="20000"/>
        </a:spcBef>
        <a:spcAft>
          <a:spcPct val="0"/>
        </a:spcAft>
        <a:buChar char="–"/>
        <a:defRPr sz="6500">
          <a:solidFill>
            <a:schemeClr val="tx1"/>
          </a:solidFill>
          <a:latin typeface="+mn-lt"/>
        </a:defRPr>
      </a:lvl4pPr>
      <a:lvl5pPr marL="6921500" indent="-768350" algn="l" defTabSz="3074988" rtl="0" eaLnBrk="0" fontAlgn="base" hangingPunct="0">
        <a:spcBef>
          <a:spcPct val="20000"/>
        </a:spcBef>
        <a:spcAft>
          <a:spcPct val="0"/>
        </a:spcAft>
        <a:buChar char="»"/>
        <a:defRPr sz="6500">
          <a:solidFill>
            <a:schemeClr val="tx1"/>
          </a:solidFill>
          <a:latin typeface="+mn-lt"/>
        </a:defRPr>
      </a:lvl5pPr>
      <a:lvl6pPr marL="7378700" indent="-768350" algn="l" defTabSz="3074988" rtl="0" eaLnBrk="0" fontAlgn="base" hangingPunct="0">
        <a:spcBef>
          <a:spcPct val="20000"/>
        </a:spcBef>
        <a:spcAft>
          <a:spcPct val="0"/>
        </a:spcAft>
        <a:buChar char="»"/>
        <a:defRPr sz="6500">
          <a:solidFill>
            <a:schemeClr val="tx1"/>
          </a:solidFill>
          <a:latin typeface="+mn-lt"/>
        </a:defRPr>
      </a:lvl6pPr>
      <a:lvl7pPr marL="7835900" indent="-768350" algn="l" defTabSz="3074988" rtl="0" eaLnBrk="0" fontAlgn="base" hangingPunct="0">
        <a:spcBef>
          <a:spcPct val="20000"/>
        </a:spcBef>
        <a:spcAft>
          <a:spcPct val="0"/>
        </a:spcAft>
        <a:buChar char="»"/>
        <a:defRPr sz="6500">
          <a:solidFill>
            <a:schemeClr val="tx1"/>
          </a:solidFill>
          <a:latin typeface="+mn-lt"/>
        </a:defRPr>
      </a:lvl7pPr>
      <a:lvl8pPr marL="8293100" indent="-768350" algn="l" defTabSz="3074988" rtl="0" eaLnBrk="0" fontAlgn="base" hangingPunct="0">
        <a:spcBef>
          <a:spcPct val="20000"/>
        </a:spcBef>
        <a:spcAft>
          <a:spcPct val="0"/>
        </a:spcAft>
        <a:buChar char="»"/>
        <a:defRPr sz="6500">
          <a:solidFill>
            <a:schemeClr val="tx1"/>
          </a:solidFill>
          <a:latin typeface="+mn-lt"/>
        </a:defRPr>
      </a:lvl8pPr>
      <a:lvl9pPr marL="8750300" indent="-768350" algn="l" defTabSz="3074988" rtl="0" eaLnBrk="0" fontAlgn="base" hangingPunct="0">
        <a:spcBef>
          <a:spcPct val="20000"/>
        </a:spcBef>
        <a:spcAft>
          <a:spcPct val="0"/>
        </a:spcAft>
        <a:buChar char="»"/>
        <a:defRPr sz="6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solidFill>
          <a:srgbClr val="2D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Box 241"/>
          <p:cNvSpPr txBox="1">
            <a:spLocks noChangeArrowheads="1"/>
          </p:cNvSpPr>
          <p:nvPr/>
        </p:nvSpPr>
        <p:spPr bwMode="auto">
          <a:xfrm>
            <a:off x="685800" y="515365"/>
            <a:ext cx="42519600" cy="6080622"/>
          </a:xfrm>
          <a:prstGeom prst="snip2DiagRect">
            <a:avLst/>
          </a:prstGeom>
          <a:solidFill>
            <a:srgbClr val="E64B3C"/>
          </a:solidFill>
          <a:ln w="25400">
            <a:noFill/>
            <a:miter lim="800000"/>
          </a:ln>
        </p:spPr>
        <p:txBody>
          <a:bodyPr lIns="61170" tIns="30584" rIns="61170" bIns="30584" anchor="ctr"/>
          <a:lstStyle>
            <a:defPPr>
              <a:defRPr kern="1200" smtId="4294967295"/>
            </a:defPPr>
            <a:lvl1pPr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612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612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612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612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en-US" altLang="zh-CN" sz="4200" b="1" i="1" u="sng" dirty="0">
              <a:solidFill>
                <a:schemeClr val="bg1"/>
              </a:solidFill>
              <a:latin typeface="Arial"/>
              <a:ea typeface="SimSun" pitchFamily="2" charset="-122"/>
            </a:endParaRPr>
          </a:p>
        </p:txBody>
      </p:sp>
      <p:sp>
        <p:nvSpPr>
          <p:cNvPr id="70" name="Text Placeholder 5">
            <a:extLst>
              <a:ext uri="{FF2B5EF4-FFF2-40B4-BE49-F238E27FC236}">
                <a16:creationId xmlns:a16="http://schemas.microsoft.com/office/drawing/2014/main" id="{425621FB-070F-446E-BA36-4A66EBF8DEF2}"/>
              </a:ext>
            </a:extLst>
          </p:cNvPr>
          <p:cNvSpPr txBox="1"/>
          <p:nvPr/>
        </p:nvSpPr>
        <p:spPr>
          <a:xfrm>
            <a:off x="3657600" y="1150965"/>
            <a:ext cx="36576000" cy="293744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kern="1200" smtId="4294967295"/>
            </a:defPPr>
            <a:lvl1pPr marL="0" marR="0" indent="0" algn="l" defTabSz="3783013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761086">
              <a:spcBef>
                <a:spcPct val="20000"/>
              </a:spcBef>
              <a:defRPr/>
            </a:pPr>
            <a:r>
              <a:rPr lang="en-GB" sz="13800" b="1" dirty="0">
                <a:solidFill>
                  <a:schemeClr val="bg1"/>
                </a:solidFill>
                <a:effectLst/>
                <a:latin typeface="+mj-lt"/>
              </a:rPr>
              <a:t>Water Filtering Straw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24D4BC5-5256-4C2E-B3FB-87EA69B63AF3}"/>
              </a:ext>
            </a:extLst>
          </p:cNvPr>
          <p:cNvSpPr/>
          <p:nvPr/>
        </p:nvSpPr>
        <p:spPr>
          <a:xfrm>
            <a:off x="660482" y="8000999"/>
            <a:ext cx="10058400" cy="90009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 smtId="4294967295"/>
            </a:defPPr>
          </a:lstStyle>
          <a:p>
            <a:pPr algn="ctr"/>
            <a:endParaRPr lang="en-US" sz="9600" dirty="0">
              <a:latin typeface="+mj-lt"/>
            </a:endParaRPr>
          </a:p>
        </p:txBody>
      </p:sp>
      <p:sp>
        <p:nvSpPr>
          <p:cNvPr id="73" name="TextBox 19">
            <a:extLst>
              <a:ext uri="{FF2B5EF4-FFF2-40B4-BE49-F238E27FC236}">
                <a16:creationId xmlns:a16="http://schemas.microsoft.com/office/drawing/2014/main" id="{D5A32123-7974-4A0F-B8DF-6C82FB22F5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253" y="8478626"/>
            <a:ext cx="9598176" cy="8252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18" tIns="45709" rIns="91418" bIns="45709">
            <a:spAutoFit/>
          </a:bodyPr>
          <a:lstStyle>
            <a:defPPr>
              <a:defRPr kern="1200" smtId="4294967295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857250" indent="-8572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400" dirty="0">
                <a:effectLst/>
                <a:latin typeface="+mj-lt"/>
                <a:cs typeface="Arial" panose="020B0604020202020204" pitchFamily="34" charset="0"/>
              </a:rPr>
              <a:t>About 70 percent of the earth surface is composed  of water</a:t>
            </a:r>
          </a:p>
          <a:p>
            <a:pPr marL="857250" indent="-8572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400" dirty="0">
                <a:effectLst/>
                <a:latin typeface="+mj-lt"/>
                <a:cs typeface="Arial" panose="020B0604020202020204" pitchFamily="34" charset="0"/>
              </a:rPr>
              <a:t>Only 3 percent of the water is safe for drinking of which  2 percent is found in polar as icecaps (</a:t>
            </a:r>
            <a:r>
              <a:rPr lang="en-GB" sz="5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Dinka, 2018)</a:t>
            </a:r>
            <a:r>
              <a:rPr lang="en-GB" sz="5400" dirty="0">
                <a:effectLst/>
                <a:latin typeface="+mj-lt"/>
                <a:cs typeface="Arial" panose="020B0604020202020204" pitchFamily="34" charset="0"/>
              </a:rPr>
              <a:t>.</a:t>
            </a:r>
          </a:p>
          <a:p>
            <a:pPr marL="857250" indent="-8572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400" dirty="0">
                <a:effectLst/>
                <a:latin typeface="+mj-lt"/>
                <a:cs typeface="Arial" panose="020B0604020202020204" pitchFamily="34" charset="0"/>
              </a:rPr>
              <a:t>I designed a water filtering straw to improve the quality of water that people drink</a:t>
            </a:r>
          </a:p>
        </p:txBody>
      </p:sp>
      <p:sp>
        <p:nvSpPr>
          <p:cNvPr id="74" name="Rectangle 10">
            <a:extLst>
              <a:ext uri="{FF2B5EF4-FFF2-40B4-BE49-F238E27FC236}">
                <a16:creationId xmlns:a16="http://schemas.microsoft.com/office/drawing/2014/main" id="{4EDA12B6-07B5-44F9-8F8B-E1BE66469D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5807" y="7471321"/>
            <a:ext cx="10058400" cy="873301"/>
          </a:xfrm>
          <a:prstGeom prst="snipRoundRect">
            <a:avLst>
              <a:gd name="adj1" fmla="val 0"/>
              <a:gd name="adj2" fmla="val 50000"/>
            </a:avLst>
          </a:prstGeom>
          <a:solidFill>
            <a:srgbClr val="3684A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kern="1200" smtId="4294967295"/>
            </a:defPPr>
          </a:lstStyle>
          <a:p>
            <a:pPr defTabSz="4702588">
              <a:defRPr/>
            </a:pPr>
            <a:r>
              <a:rPr lang="en-GB" sz="5400" b="1" dirty="0">
                <a:solidFill>
                  <a:schemeClr val="bg1"/>
                </a:solidFill>
                <a:effectLst/>
                <a:latin typeface="Quattrocento" panose="02020802030000000404" pitchFamily="18" charset="0"/>
              </a:rPr>
              <a:t>Introduction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F831EE1-8866-4A3E-8CAB-8624A11FF145}"/>
              </a:ext>
            </a:extLst>
          </p:cNvPr>
          <p:cNvSpPr/>
          <p:nvPr/>
        </p:nvSpPr>
        <p:spPr>
          <a:xfrm>
            <a:off x="11488502" y="8000999"/>
            <a:ext cx="10058400" cy="2423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 smtId="4294967295"/>
            </a:defPPr>
          </a:lstStyle>
          <a:p>
            <a:pPr algn="ctr"/>
            <a:endParaRPr lang="en-US" sz="9600" dirty="0">
              <a:latin typeface="+mj-lt"/>
            </a:endParaRPr>
          </a:p>
        </p:txBody>
      </p:sp>
      <p:sp>
        <p:nvSpPr>
          <p:cNvPr id="80" name="TextBox 19">
            <a:extLst>
              <a:ext uri="{FF2B5EF4-FFF2-40B4-BE49-F238E27FC236}">
                <a16:creationId xmlns:a16="http://schemas.microsoft.com/office/drawing/2014/main" id="{45A199C6-0BDE-461E-8044-A335463A49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18614" y="8610600"/>
            <a:ext cx="9598176" cy="15500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18" tIns="45709" rIns="91418" bIns="45709">
            <a:spAutoFit/>
          </a:bodyPr>
          <a:lstStyle>
            <a:defPPr>
              <a:defRPr kern="1200" smtId="4294967295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571500" indent="-5715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effectLst/>
                <a:latin typeface="+mj-lt"/>
                <a:cs typeface="Arial" panose="020B0604020202020204" pitchFamily="34" charset="0"/>
              </a:rPr>
              <a:t>The water filtering straw will be a plastic device that allows individuals to take contaminated water and filter it.</a:t>
            </a:r>
          </a:p>
          <a:p>
            <a:pPr marL="571500" indent="-5715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effectLst/>
                <a:latin typeface="+mj-lt"/>
                <a:cs typeface="Arial" panose="020B0604020202020204" pitchFamily="34" charset="0"/>
              </a:rPr>
              <a:t>The water filtering straw will be a portable device that safeguard travel or improves standards of living since people will have access to safe drinking water.</a:t>
            </a:r>
          </a:p>
          <a:p>
            <a:pPr marL="571500" indent="-5715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effectLst/>
                <a:latin typeface="+mj-lt"/>
                <a:cs typeface="Arial" panose="020B0604020202020204" pitchFamily="34" charset="0"/>
              </a:rPr>
              <a:t>Individuals will be able to drink from bonds, lakes and rivers by simply putting the straw in their mouth and sipping through the other end.</a:t>
            </a:r>
          </a:p>
          <a:p>
            <a:pPr marL="571500" indent="-5715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effectLst/>
                <a:latin typeface="+mj-lt"/>
                <a:cs typeface="Arial" panose="020B0604020202020204" pitchFamily="34" charset="0"/>
              </a:rPr>
              <a:t>The water filtering straw will eliminate 99.99 of germs</a:t>
            </a:r>
          </a:p>
          <a:p>
            <a:pPr marL="571500" indent="-5715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effectLst/>
                <a:latin typeface="+mj-lt"/>
                <a:cs typeface="Arial" panose="020B0604020202020204" pitchFamily="34" charset="0"/>
              </a:rPr>
              <a:t>The water filtering process will not used any chemicals. Besides the device will be easier to use.</a:t>
            </a:r>
          </a:p>
        </p:txBody>
      </p:sp>
      <p:sp>
        <p:nvSpPr>
          <p:cNvPr id="81" name="Rectangle 10">
            <a:extLst>
              <a:ext uri="{FF2B5EF4-FFF2-40B4-BE49-F238E27FC236}">
                <a16:creationId xmlns:a16="http://schemas.microsoft.com/office/drawing/2014/main" id="{868B6862-5CC5-4906-AC03-EA9661AD13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88502" y="7471321"/>
            <a:ext cx="10058400" cy="873301"/>
          </a:xfrm>
          <a:prstGeom prst="snipRoundRect">
            <a:avLst>
              <a:gd name="adj1" fmla="val 0"/>
              <a:gd name="adj2" fmla="val 50000"/>
            </a:avLst>
          </a:prstGeom>
          <a:solidFill>
            <a:srgbClr val="664F93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kern="1200" smtId="4294967295"/>
            </a:defPPr>
          </a:lstStyle>
          <a:p>
            <a:pPr algn="ctr" defTabSz="4702588">
              <a:defRPr/>
            </a:pPr>
            <a:r>
              <a:rPr lang="en-GB" sz="6000" b="1" dirty="0">
                <a:solidFill>
                  <a:schemeClr val="bg1"/>
                </a:solidFill>
                <a:effectLst/>
                <a:latin typeface="Quattrocento" panose="02020802030000000404" pitchFamily="18" charset="0"/>
              </a:rPr>
              <a:t>Water Filtering Straw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D026A6A3-D6D2-4951-8B04-EF51015D25DB}"/>
              </a:ext>
            </a:extLst>
          </p:cNvPr>
          <p:cNvSpPr/>
          <p:nvPr/>
        </p:nvSpPr>
        <p:spPr>
          <a:xfrm>
            <a:off x="22316522" y="8000999"/>
            <a:ext cx="10058400" cy="2423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 smtId="4294967295"/>
            </a:defPPr>
          </a:lstStyle>
          <a:p>
            <a:pPr algn="ctr"/>
            <a:endParaRPr lang="en-US" sz="9600" dirty="0">
              <a:latin typeface="+mj-lt"/>
            </a:endParaRPr>
          </a:p>
        </p:txBody>
      </p:sp>
      <p:sp>
        <p:nvSpPr>
          <p:cNvPr id="83" name="TextBox 19">
            <a:extLst>
              <a:ext uri="{FF2B5EF4-FFF2-40B4-BE49-F238E27FC236}">
                <a16:creationId xmlns:a16="http://schemas.microsoft.com/office/drawing/2014/main" id="{16D6CE1D-7E3F-42CA-A7BD-5FA191CFE6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46635" y="8610600"/>
            <a:ext cx="9598176" cy="15253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18" tIns="45709" rIns="91418" bIns="45709">
            <a:spAutoFit/>
          </a:bodyPr>
          <a:lstStyle>
            <a:defPPr>
              <a:defRPr kern="1200" smtId="4294967295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857250" indent="-8572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effectLst/>
                <a:latin typeface="+mj-lt"/>
                <a:cs typeface="Arial" panose="020B0604020202020204" pitchFamily="34" charset="0"/>
              </a:rPr>
              <a:t>The water filtering straw will be the most eco-friendly and cost effect  of bringing safe water to 1 billion persons  cannot access clean water.  </a:t>
            </a:r>
          </a:p>
          <a:p>
            <a:pPr marL="857250" indent="-8572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effectLst/>
                <a:latin typeface="+mj-lt"/>
                <a:cs typeface="Arial" panose="020B0604020202020204" pitchFamily="34" charset="0"/>
              </a:rPr>
              <a:t>The straw will improve travel experience since persons will access clean water irrespective of their location.</a:t>
            </a:r>
          </a:p>
          <a:p>
            <a:pPr marL="857250" indent="-8572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effectLst/>
                <a:latin typeface="+mj-lt"/>
                <a:cs typeface="Arial" panose="020B0604020202020204" pitchFamily="34" charset="0"/>
              </a:rPr>
              <a:t>The  expenditure incurred on sanitation related conditions such as cholera is likely to decline,</a:t>
            </a:r>
          </a:p>
        </p:txBody>
      </p:sp>
      <p:sp>
        <p:nvSpPr>
          <p:cNvPr id="84" name="Rectangle 10">
            <a:extLst>
              <a:ext uri="{FF2B5EF4-FFF2-40B4-BE49-F238E27FC236}">
                <a16:creationId xmlns:a16="http://schemas.microsoft.com/office/drawing/2014/main" id="{3D96BB99-3F6E-4E73-BA6B-A122D83B12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16522" y="7471321"/>
            <a:ext cx="10058400" cy="873301"/>
          </a:xfrm>
          <a:prstGeom prst="snipRoundRect">
            <a:avLst>
              <a:gd name="adj1" fmla="val 0"/>
              <a:gd name="adj2" fmla="val 50000"/>
            </a:avLst>
          </a:prstGeom>
          <a:solidFill>
            <a:srgbClr val="664F93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kern="1200" smtId="4294967295"/>
            </a:defPPr>
          </a:lstStyle>
          <a:p>
            <a:pPr defTabSz="4702588">
              <a:defRPr/>
            </a:pPr>
            <a:r>
              <a:rPr lang="en-GB" sz="6000" b="1" dirty="0">
                <a:solidFill>
                  <a:schemeClr val="bg1"/>
                </a:solidFill>
                <a:effectLst/>
                <a:latin typeface="Quattrocento" panose="02020802030000000404" pitchFamily="18" charset="0"/>
              </a:rPr>
              <a:t>Value Creation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19BFD724-D51D-4DD6-A93A-40ABEA405C90}"/>
              </a:ext>
            </a:extLst>
          </p:cNvPr>
          <p:cNvSpPr/>
          <p:nvPr/>
        </p:nvSpPr>
        <p:spPr>
          <a:xfrm>
            <a:off x="33144541" y="8001000"/>
            <a:ext cx="10058400" cy="97689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 smtId="4294967295"/>
            </a:defPPr>
          </a:lstStyle>
          <a:p>
            <a:pPr algn="ctr"/>
            <a:endParaRPr lang="en-US" sz="9600" dirty="0">
              <a:latin typeface="+mj-lt"/>
            </a:endParaRPr>
          </a:p>
        </p:txBody>
      </p:sp>
      <p:sp>
        <p:nvSpPr>
          <p:cNvPr id="86" name="TextBox 19">
            <a:extLst>
              <a:ext uri="{FF2B5EF4-FFF2-40B4-BE49-F238E27FC236}">
                <a16:creationId xmlns:a16="http://schemas.microsoft.com/office/drawing/2014/main" id="{43D130FF-027B-433C-BF4F-A381B032C8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14430" y="8610600"/>
            <a:ext cx="9598176" cy="7128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18" tIns="45709" rIns="91418" bIns="45709">
            <a:spAutoFit/>
          </a:bodyPr>
          <a:lstStyle>
            <a:defPPr>
              <a:defRPr kern="1200" smtId="4294967295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857250" indent="-8572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effectLst/>
                <a:latin typeface="+mj-lt"/>
                <a:cs typeface="Arial" panose="020B0604020202020204" pitchFamily="34" charset="0"/>
              </a:rPr>
              <a:t>The water filtering straw will be small to be stored in  in an a 72 hour emergency kit, a bug during any hiking trip and outdoor recreation. The device will also be affordable.</a:t>
            </a:r>
          </a:p>
        </p:txBody>
      </p:sp>
      <p:sp>
        <p:nvSpPr>
          <p:cNvPr id="87" name="Rectangle 10">
            <a:extLst>
              <a:ext uri="{FF2B5EF4-FFF2-40B4-BE49-F238E27FC236}">
                <a16:creationId xmlns:a16="http://schemas.microsoft.com/office/drawing/2014/main" id="{0BE282AE-183A-4D49-B152-23A5A101BE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44541" y="7471321"/>
            <a:ext cx="10058400" cy="873301"/>
          </a:xfrm>
          <a:prstGeom prst="snipRoundRect">
            <a:avLst>
              <a:gd name="adj1" fmla="val 0"/>
              <a:gd name="adj2" fmla="val 50000"/>
            </a:avLst>
          </a:prstGeom>
          <a:solidFill>
            <a:srgbClr val="3684A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kern="1200" smtId="4294967295"/>
            </a:defPPr>
          </a:lstStyle>
          <a:p>
            <a:pPr defTabSz="4702588">
              <a:defRPr/>
            </a:pPr>
            <a:r>
              <a:rPr lang="en-GB" sz="6600" b="1" dirty="0">
                <a:solidFill>
                  <a:schemeClr val="bg1"/>
                </a:solidFill>
                <a:effectLst/>
                <a:latin typeface="Quattrocento" panose="02020802030000000404" pitchFamily="18" charset="0"/>
              </a:rPr>
              <a:t>Conclusion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236036AE-C83F-4AC9-800C-C6574727635F}"/>
              </a:ext>
            </a:extLst>
          </p:cNvPr>
          <p:cNvSpPr/>
          <p:nvPr/>
        </p:nvSpPr>
        <p:spPr>
          <a:xfrm>
            <a:off x="660482" y="17994288"/>
            <a:ext cx="10058400" cy="142383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 smtId="4294967295"/>
            </a:defPPr>
          </a:lstStyle>
          <a:p>
            <a:pPr algn="ctr"/>
            <a:endParaRPr lang="en-US" sz="9600" dirty="0">
              <a:latin typeface="+mj-lt"/>
            </a:endParaRPr>
          </a:p>
        </p:txBody>
      </p:sp>
      <p:sp>
        <p:nvSpPr>
          <p:cNvPr id="89" name="TextBox 19">
            <a:extLst>
              <a:ext uri="{FF2B5EF4-FFF2-40B4-BE49-F238E27FC236}">
                <a16:creationId xmlns:a16="http://schemas.microsoft.com/office/drawing/2014/main" id="{9742DD1E-D7E3-4AB1-8A17-D5B59B6AB3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527" y="17994556"/>
            <a:ext cx="9598176" cy="142380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18" tIns="45709" rIns="91418" bIns="45709">
            <a:spAutoFit/>
          </a:bodyPr>
          <a:lstStyle>
            <a:defPPr>
              <a:defRPr kern="1200" smtId="4294967295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857250" indent="-8572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effectLst/>
                <a:latin typeface="+mj-lt"/>
                <a:cs typeface="Arial" panose="020B0604020202020204" pitchFamily="34" charset="0"/>
              </a:rPr>
              <a:t>785 persons all over the globe lack even the basic to clean drinking wter2 </a:t>
            </a:r>
          </a:p>
          <a:p>
            <a:pPr marL="857250" indent="-8572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effectLst/>
                <a:latin typeface="+mj-lt"/>
                <a:cs typeface="Arial" panose="020B0604020202020204" pitchFamily="34" charset="0"/>
              </a:rPr>
              <a:t> about 2 Billion persons use water that is contaminated with faces</a:t>
            </a:r>
          </a:p>
          <a:p>
            <a:pPr marL="857250" indent="-8572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effectLst/>
                <a:latin typeface="+mj-lt"/>
                <a:cs typeface="Arial" panose="020B0604020202020204" pitchFamily="34" charset="0"/>
              </a:rPr>
              <a:t>In the developed nations, 22 % of healthcare institution have no proper waste management services</a:t>
            </a:r>
          </a:p>
          <a:p>
            <a:pPr marL="857250" indent="-8572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effectLst/>
                <a:latin typeface="+mj-lt"/>
                <a:cs typeface="Arial" panose="020B0604020202020204" pitchFamily="34" charset="0"/>
              </a:rPr>
              <a:t>By 2025 half of the world population will face water shortages (</a:t>
            </a:r>
            <a:r>
              <a:rPr lang="en-GB" sz="60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Pedersen et al., 2020)</a:t>
            </a:r>
            <a:endParaRPr lang="en-GB" sz="6000" dirty="0">
              <a:effectLst/>
              <a:latin typeface="+mj-lt"/>
              <a:cs typeface="Arial" panose="020B0604020202020204" pitchFamily="34" charset="0"/>
            </a:endParaRPr>
          </a:p>
        </p:txBody>
      </p:sp>
      <p:sp>
        <p:nvSpPr>
          <p:cNvPr id="90" name="Rectangle 10">
            <a:extLst>
              <a:ext uri="{FF2B5EF4-FFF2-40B4-BE49-F238E27FC236}">
                <a16:creationId xmlns:a16="http://schemas.microsoft.com/office/drawing/2014/main" id="{8C463412-CC68-4A0F-AE72-68EF99EB2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0482" y="16922352"/>
            <a:ext cx="10058400" cy="873301"/>
          </a:xfrm>
          <a:prstGeom prst="snipRoundRect">
            <a:avLst>
              <a:gd name="adj1" fmla="val 0"/>
              <a:gd name="adj2" fmla="val 50000"/>
            </a:avLst>
          </a:prstGeom>
          <a:solidFill>
            <a:srgbClr val="664F93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kern="1200" smtId="4294967295"/>
            </a:defPPr>
          </a:lstStyle>
          <a:p>
            <a:pPr defTabSz="4702588">
              <a:defRPr/>
            </a:pPr>
            <a:r>
              <a:rPr lang="en-GB" sz="5400" b="1" dirty="0">
                <a:solidFill>
                  <a:schemeClr val="bg1"/>
                </a:solidFill>
                <a:effectLst/>
                <a:latin typeface="Quattrocento" panose="02020802030000000404" pitchFamily="18" charset="0"/>
              </a:rPr>
              <a:t>Access to Clean Water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65D5CB20-8752-4D75-A601-0EEB3443D27F}"/>
              </a:ext>
            </a:extLst>
          </p:cNvPr>
          <p:cNvSpPr/>
          <p:nvPr/>
        </p:nvSpPr>
        <p:spPr>
          <a:xfrm>
            <a:off x="33144541" y="17860265"/>
            <a:ext cx="10058400" cy="134270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 smtId="4294967295"/>
            </a:defPPr>
          </a:lstStyle>
          <a:p>
            <a:pPr algn="ctr"/>
            <a:endParaRPr lang="en-US" sz="9600" dirty="0">
              <a:latin typeface="+mj-lt"/>
            </a:endParaRPr>
          </a:p>
        </p:txBody>
      </p:sp>
      <p:sp>
        <p:nvSpPr>
          <p:cNvPr id="92" name="TextBox 19">
            <a:extLst>
              <a:ext uri="{FF2B5EF4-FFF2-40B4-BE49-F238E27FC236}">
                <a16:creationId xmlns:a16="http://schemas.microsoft.com/office/drawing/2014/main" id="{B4F3D693-DA0F-454D-94C0-CEAA07C14A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96978" y="17725846"/>
            <a:ext cx="9598176" cy="13561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18" tIns="45709" rIns="91418" bIns="45709">
            <a:spAutoFit/>
          </a:bodyPr>
          <a:lstStyle>
            <a:defPPr>
              <a:defRPr kern="1200" smtId="4294967295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457200" marR="0" indent="-45720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Dinka, M.O., 2018. Safe drinking water: concepts, benefits, principles, and standards. Water Challenges of an Urbanizing World, IntechOpen, London, pp.163-181.</a:t>
            </a:r>
          </a:p>
          <a:p>
            <a:pPr marL="457200" marR="0" indent="-4572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0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Pedersen, S., Gangås, K.E., Chetria M. and </a:t>
            </a:r>
            <a:r>
              <a:rPr lang="en-GB" sz="400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Andreassen</a:t>
            </a:r>
            <a:r>
              <a:rPr lang="en-GB" sz="40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H.P., 2020. Economic Gain vs. Ecological Pain—Environmental Sustainability in Economies Based on Renewable Biological Resources. </a:t>
            </a:r>
            <a:r>
              <a:rPr lang="en-GB" sz="4000" i="1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40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4000" i="1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GB" sz="40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(9), p.3557.</a:t>
            </a:r>
            <a:endParaRPr lang="en-GB" sz="40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3" name="Rectangle 10">
            <a:extLst>
              <a:ext uri="{FF2B5EF4-FFF2-40B4-BE49-F238E27FC236}">
                <a16:creationId xmlns:a16="http://schemas.microsoft.com/office/drawing/2014/main" id="{5EDC1F28-88BB-4DAD-9112-B4904B4A7E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53322" y="16790959"/>
            <a:ext cx="10058400" cy="873301"/>
          </a:xfrm>
          <a:prstGeom prst="snipRoundRect">
            <a:avLst>
              <a:gd name="adj1" fmla="val 0"/>
              <a:gd name="adj2" fmla="val 46622"/>
            </a:avLst>
          </a:prstGeom>
          <a:solidFill>
            <a:schemeClr val="bg1">
              <a:lumMod val="50000"/>
            </a:schemeClr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kern="1200" smtId="4294967295"/>
            </a:defPPr>
          </a:lstStyle>
          <a:p>
            <a:pPr defTabSz="4702588">
              <a:defRPr/>
            </a:pPr>
            <a:r>
              <a:rPr lang="en-GB" sz="6000" b="1">
                <a:solidFill>
                  <a:schemeClr val="bg1"/>
                </a:solidFill>
                <a:effectLst/>
                <a:latin typeface="Quattrocento" panose="02020802030000000404" pitchFamily="18" charset="0"/>
              </a:rPr>
              <a:t>Acknowledgements</a:t>
            </a:r>
          </a:p>
        </p:txBody>
      </p:sp>
      <p:pic>
        <p:nvPicPr>
          <p:cNvPr id="24" name="Content Placeholder 4" descr="How-much-water-is-on-Earth">
            <a:extLst>
              <a:ext uri="{FF2B5EF4-FFF2-40B4-BE49-F238E27FC236}">
                <a16:creationId xmlns:a16="http://schemas.microsoft.com/office/drawing/2014/main" id="{D786387A-FE85-4652-B806-2B9C3BD14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0791" y="26256342"/>
            <a:ext cx="9598176" cy="587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50AB356-40F4-433B-A081-456F6D9BC0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2790" y="24111168"/>
            <a:ext cx="9144000" cy="8143202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16.09.30"/>
  <p:tag name="AS_TITLE" val="Aspose.Slides for .NET 4.0"/>
  <p:tag name="AS_VERSION" val="16.9.0.0"/>
  <p:tag name="MAKESIGNSTEMPLATE" val="ponderingpeacock|09-2018"/>
</p:tagLst>
</file>

<file path=ppt/theme/theme1.xml><?xml version="1.0" encoding="utf-8"?>
<a:theme xmlns:a="http://schemas.openxmlformats.org/drawingml/2006/main" name="Default Desig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Default Design">
      <a:majorFont>
        <a:latin typeface="Times New Roman"/>
        <a:ea typeface="Arial"/>
        <a:cs typeface="Arial"/>
      </a:majorFont>
      <a:minorFont>
        <a:latin typeface="Times New Roman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1785</TotalTime>
  <Words>405</Words>
  <PresentationFormat>Custom</PresentationFormat>
  <Paragraphs>26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Quattrocento</vt:lpstr>
      <vt:lpstr>Arial</vt:lpstr>
      <vt:lpstr>Times New Roman</vt:lpstr>
      <vt:lpstr>Default Design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2000-08-03T00:31:24Z</cp:lastPrinted>
  <dcterms:modified xsi:type="dcterms:W3CDTF">2021-07-03T09:45:50Z</dcterms:modified>
</cp:coreProperties>
</file>