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57" r:id="rId6"/>
    <p:sldId id="258" r:id="rId7"/>
    <p:sldId id="259" r:id="rId8"/>
    <p:sldId id="260" r:id="rId9"/>
    <p:sldId id="268" r:id="rId10"/>
    <p:sldId id="261" r:id="rId11"/>
    <p:sldId id="269" r:id="rId12"/>
    <p:sldId id="262" r:id="rId13"/>
    <p:sldId id="270" r:id="rId14"/>
    <p:sldId id="263" r:id="rId15"/>
    <p:sldId id="271" r:id="rId16"/>
    <p:sldId id="264" r:id="rId17"/>
    <p:sldId id="272" r:id="rId18"/>
    <p:sldId id="265" r:id="rId19"/>
    <p:sldId id="266" r:id="rId20"/>
    <p:sldId id="267"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0A3BB-35FB-1CB1-5F14-5F7DEF2E73AA}" v="105" dt="2026-07-13T10:29:58.364"/>
    <p1510:client id="{22D2CBE0-8CC0-EFF4-EF7A-5A4350A91255}" v="1384" dt="2026-07-13T15:29:14.411"/>
    <p1510:client id="{25ED4471-A83A-5E45-EC14-34A83F7B5500}" v="3697" dt="2026-07-12T10:42:33.959"/>
    <p1510:client id="{401175E2-2379-40BA-96FA-229759A43446}" v="21" dt="2026-07-11T19:42:22.610"/>
    <p1510:client id="{4BF706F5-E5EB-EB53-06AB-2586FDA3EECD}" v="40" dt="2026-07-13T11:07:59.850"/>
    <p1510:client id="{714D59DA-7418-5CD6-4DC4-95AFDC7BC4D5}" v="2" dt="2026-07-13T15:29:31.198"/>
    <p1510:client id="{7E0D8624-7978-896B-F3FB-904EA6266DE2}" v="958" dt="2026-07-13T09:49:56.230"/>
    <p1510:client id="{860F9606-CD94-FB24-F9B6-8D9805952FA8}" v="566" dt="2026-07-13T12:03:43.443"/>
    <p1510:client id="{9D60028F-EA7E-ECC2-67D4-044732D817B7}" v="2016" dt="2026-07-11T22:46:59.766"/>
    <p1510:client id="{A2C2F726-8B17-3251-A4C5-B3C1904895D0}" v="2" dt="2026-07-11T16:53:23.214"/>
    <p1510:client id="{A5253787-08AF-6A1A-6462-ADDA3F2A8D70}" v="194" dt="2026-07-11T16:46:03.817"/>
    <p1510:client id="{A55B1B98-497F-2403-7F67-A02A11EEC9D6}" v="2" dt="2026-07-13T15:16:53.136"/>
    <p1510:client id="{A5F28EA2-AFF5-4A8C-9FE2-51CAEDA382F0}" v="911" dt="2026-07-12T14:37:27.260"/>
    <p1510:client id="{F7A97EDC-40F7-DA84-A793-B6E5B3C2356A}" v="164" dt="2026-07-11T19:36:05.129"/>
    <p1510:client id="{FDE2129C-CDBF-B8B8-0F9C-31BA2CB927FF}" v="5" dt="2026-07-12T13:10:25.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1T19:35:02.135"/>
    </inkml:context>
    <inkml:brush xml:id="br0">
      <inkml:brushProperty name="width" value="0.1" units="cm"/>
      <inkml:brushProperty name="height" value="0.1" units="cm"/>
    </inkml:brush>
  </inkml:definitions>
  <inkml:trace contextRef="#ctx0" brushRef="#br0">291 1667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a:t>Its helps improve communication for the professionals who work at or manage the nursing home, helping to promote more safety for their </a:t>
            </a:r>
            <a:r>
              <a:rPr lang="en-GB" b="1" err="1"/>
              <a:t>ppatients</a:t>
            </a:r>
            <a:r>
              <a:rPr lang="en-GB" b="1"/>
              <a:t>.</a:t>
            </a:r>
            <a:r>
              <a:rPr lang="en-US"/>
              <a:t>
</a:t>
            </a:r>
            <a:r>
              <a:rPr lang="en-GB" b="1"/>
              <a:t>Microsoft Word help nursing </a:t>
            </a:r>
            <a:r>
              <a:rPr lang="en-GB" b="1" err="1"/>
              <a:t>organize</a:t>
            </a:r>
            <a:r>
              <a:rPr lang="en-GB" b="1"/>
              <a:t> their records better; when</a:t>
            </a:r>
            <a:r>
              <a:rPr lang="en-GB" b="0"/>
              <a:t> </a:t>
            </a:r>
            <a:r>
              <a:rPr lang="en-GB" b="1"/>
              <a:t>done by hand they risk being altered, take much longer to prepare, and also have a cost, both economically and environmentally.</a:t>
            </a:r>
          </a:p>
          <a:p>
            <a:pPr marL="171450" indent="-171450">
              <a:buFont typeface="Arial" panose="020B0604020202020204" pitchFamily="34" charset="0"/>
              <a:buChar char="•"/>
            </a:pPr>
            <a:r>
              <a:rPr lang="en-GB" b="1"/>
              <a:t> TOWARDS A UNIFIED VISION OF NURSING AND MIDWIFERY DOCUMENTATION “ … this guidance sets the direction for all nursing documentation across hospitals, community and nursing homes. It is intended to help organisations implement record systems and polices which support nurses to produce good documentation that supports and evidences </a:t>
            </a:r>
            <a:r>
              <a:rPr lang="en-GB" b="1" err="1"/>
              <a:t>profissional</a:t>
            </a:r>
            <a:r>
              <a:rPr lang="en-GB" b="1"/>
              <a:t> decisions marking  and care while minimising time spent on producing those records”. ENGLAD.NHS.UK 2023 </a:t>
            </a:r>
            <a:r>
              <a:rPr lang="en-GB" b="0" i="1"/>
              <a:t>https://</a:t>
            </a:r>
            <a:r>
              <a:rPr lang="en-GB" b="0" i="1" err="1"/>
              <a:t>www.englad.nhs.uk</a:t>
            </a:r>
            <a:r>
              <a:rPr lang="en-GB" b="0" i="1"/>
              <a:t>/long-read/towards-a-unified-vision-of-nursing-and-midwifery-documentation</a:t>
            </a:r>
          </a:p>
          <a:p>
            <a:pPr marL="0" indent="0">
              <a:buFont typeface="Arial" panose="020B0604020202020204" pitchFamily="34" charset="0"/>
              <a:buNone/>
            </a:pPr>
            <a:r>
              <a:rPr lang="en-GB" b="1" i="1"/>
              <a:t>Thais Deodato </a:t>
            </a:r>
            <a:endParaRPr lang="en-US" b="1"/>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pPr marL="0" indent="0">
              <a:buFont typeface="Arial" panose="020B0604020202020204" pitchFamily="34" charset="0"/>
              <a:buNone/>
            </a:pPr>
            <a:r>
              <a:rPr lang="en-GB" b="1"/>
              <a:t>Pág: 1.3</a:t>
            </a:r>
          </a:p>
          <a:p>
            <a:pPr marL="171450" indent="-171450">
              <a:buFont typeface="Arial" panose="020B0604020202020204" pitchFamily="34" charset="0"/>
              <a:buChar char="•"/>
            </a:pPr>
            <a:endParaRPr lang="en-GB" b="1"/>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hatgpt.com/c/6a550100-4094-83eb-ae46-e90610e45c7f"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Ramzi Djemai
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Emma Akan, Thais Deodato, Patricia Pieternella, Abigail, Lisandra Amaral  </a:t>
            </a:r>
            <a:endParaRPr lang="en-US" sz="1300">
              <a:latin typeface="Calibri"/>
              <a:ea typeface="Calibri"/>
              <a:cs typeface="Calibri"/>
            </a:endParaRPr>
          </a:p>
          <a:p>
            <a:r>
              <a:rPr lang="en-US" sz="1300" i="1">
                <a:solidFill>
                  <a:srgbClr val="555555"/>
                </a:solidFill>
                <a:latin typeface="Calibri"/>
                <a:ea typeface="Calibri"/>
                <a:cs typeface="Calibri"/>
              </a:rPr>
              <a:t>Student IDs: 2539244, 2539406, 2426589, 2528128, 2539962</a:t>
            </a:r>
          </a:p>
          <a:p>
            <a:endParaRPr lang="en-US" sz="1300" i="1">
              <a:solidFill>
                <a:srgbClr val="555555"/>
              </a:solidFill>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r>
              <a:rPr lang="en-US" sz="1500">
                <a:solidFill>
                  <a:srgbClr val="555555"/>
                </a:solidFill>
                <a:latin typeface="Calibri"/>
                <a:ea typeface="Calibri"/>
                <a:cs typeface="Calibri"/>
              </a:rPr>
              <a:t>I acknowledge the use of ChatGPT (</a:t>
            </a:r>
            <a:r>
              <a:rPr lang="en-US" sz="1500">
                <a:solidFill>
                  <a:srgbClr val="555555"/>
                </a:solidFill>
                <a:latin typeface="Calibri"/>
                <a:ea typeface="Calibri"/>
                <a:cs typeface="Calibri"/>
                <a:hlinkClick r:id="rId3"/>
              </a:rPr>
              <a:t>insert URL)</a:t>
            </a:r>
            <a:r>
              <a:rPr lang="en-US" sz="1500">
                <a:solidFill>
                  <a:srgbClr val="555555"/>
                </a:solidFill>
                <a:latin typeface="Calibri"/>
                <a:ea typeface="Calibri"/>
                <a:cs typeface="Calibri"/>
              </a:rPr>
              <a:t> on [7th July] to support my work using the prompt(s):</a:t>
            </a:r>
            <a:endParaRPr lang="en-US" sz="1500">
              <a:latin typeface="Calibri"/>
              <a:ea typeface="Calibri"/>
              <a:cs typeface="Calibri"/>
            </a:endParaRPr>
          </a:p>
          <a:p>
            <a:pPr marL="0" indent="0">
              <a:buNone/>
            </a:pPr>
            <a:endParaRPr lang="en-US" sz="1500">
              <a:solidFill>
                <a:srgbClr val="555555"/>
              </a:solidFill>
              <a:ea typeface="Calibri"/>
              <a:cs typeface="Calibri"/>
            </a:endParaRPr>
          </a:p>
          <a:p>
            <a:pPr marL="285750" indent="-285750">
              <a:buFont typeface="Arial"/>
              <a:buChar char="•"/>
            </a:pPr>
            <a:r>
              <a:rPr lang="en-US" sz="1500">
                <a:solidFill>
                  <a:srgbClr val="555555"/>
                </a:solidFill>
                <a:latin typeface="Calibri"/>
                <a:ea typeface="Calibri"/>
                <a:cs typeface="Calibri"/>
              </a:rPr>
              <a:t>We asked the following questions: </a:t>
            </a:r>
          </a:p>
          <a:p>
            <a:pPr marL="285750" indent="-285750">
              <a:buFont typeface="Arial"/>
              <a:buChar char="•"/>
            </a:pPr>
            <a:r>
              <a:rPr lang="en-US" sz="1500">
                <a:solidFill>
                  <a:srgbClr val="555555"/>
                </a:solidFill>
                <a:latin typeface="Calibri"/>
                <a:ea typeface="Calibri"/>
                <a:cs typeface="Calibri"/>
              </a:rPr>
              <a:t>Can you correct my </a:t>
            </a:r>
            <a:r>
              <a:rPr lang="en-US" sz="1500" err="1">
                <a:solidFill>
                  <a:srgbClr val="555555"/>
                </a:solidFill>
                <a:latin typeface="Calibri" panose="020F0502020204030204"/>
                <a:ea typeface="Calibri" panose="020F0502020204030204"/>
                <a:cs typeface="Calibri" panose="020F0502020204030204"/>
              </a:rPr>
              <a:t>english</a:t>
            </a:r>
            <a:r>
              <a:rPr lang="en-US" sz="1500">
                <a:solidFill>
                  <a:srgbClr val="555555"/>
                </a:solidFill>
                <a:latin typeface="Calibri"/>
                <a:ea typeface="Calibri"/>
                <a:cs typeface="Calibri"/>
              </a:rPr>
              <a:t> on the following slide. </a:t>
            </a:r>
          </a:p>
          <a:p>
            <a:pPr marL="285750" indent="-285750">
              <a:buFont typeface="Arial"/>
              <a:buChar char="•"/>
            </a:pPr>
            <a:r>
              <a:rPr lang="en-US" sz="1500">
                <a:solidFill>
                  <a:srgbClr val="555555"/>
                </a:solidFill>
                <a:latin typeface="Calibri"/>
                <a:ea typeface="Calibri"/>
                <a:cs typeface="Calibri"/>
              </a:rPr>
              <a:t>Can you correct the </a:t>
            </a:r>
            <a:r>
              <a:rPr lang="en-US" sz="1500" err="1">
                <a:solidFill>
                  <a:srgbClr val="555555"/>
                </a:solidFill>
                <a:latin typeface="Calibri" panose="020F0502020204030204"/>
                <a:ea typeface="Calibri" panose="020F0502020204030204"/>
                <a:cs typeface="Calibri" panose="020F0502020204030204"/>
              </a:rPr>
              <a:t>grammer</a:t>
            </a:r>
            <a:r>
              <a:rPr lang="en-US" sz="1500">
                <a:solidFill>
                  <a:srgbClr val="555555"/>
                </a:solidFill>
                <a:latin typeface="Calibri"/>
                <a:ea typeface="Calibri"/>
                <a:cs typeface="Calibri"/>
              </a:rPr>
              <a:t> on my slides.</a:t>
            </a:r>
          </a:p>
          <a:p>
            <a:endParaRPr lang="en-US" sz="1500">
              <a:solidFill>
                <a:srgbClr val="000000"/>
              </a:solidFill>
              <a:latin typeface="Calibri" panose="020F0502020204030204"/>
              <a:ea typeface="Calibri" panose="020F0502020204030204"/>
              <a:cs typeface="Calibri" panose="020F0502020204030204"/>
            </a:endParaRPr>
          </a:p>
          <a:p>
            <a:pPr marL="0" indent="0">
              <a:buNone/>
            </a:pPr>
            <a:r>
              <a:rPr lang="en-US" sz="150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a:p>
          <a:p>
            <a:pPr marL="0" indent="0">
              <a:buNone/>
            </a:pPr>
            <a:endParaRPr lang="en-US" sz="1500"/>
          </a:p>
          <a:p>
            <a:pPr marL="0" indent="0">
              <a:buNone/>
            </a:pPr>
            <a:r>
              <a:rPr lang="en-US" sz="150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endParaRPr lang="en-US" sz="1200" i="1">
              <a:solidFill>
                <a:srgbClr val="C0392B"/>
              </a:solidFill>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1: Staff Communication → [MS Teams]</a:t>
            </a:r>
            <a:endParaRPr lang="en-US" sz="1600">
              <a:latin typeface="Calibri"/>
              <a:ea typeface="Calibri"/>
              <a:cs typeface="Calibri"/>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Emma Akan</a:t>
            </a:r>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2: Secure File Storage &amp; Sharing → [MS </a:t>
            </a:r>
            <a:r>
              <a:rPr lang="en-US" sz="1600" err="1">
                <a:solidFill>
                  <a:srgbClr val="1A1A1A"/>
                </a:solidFill>
                <a:latin typeface="Calibri"/>
                <a:ea typeface="Calibri"/>
                <a:cs typeface="Calibri"/>
              </a:rPr>
              <a:t>Onedrive</a:t>
            </a:r>
            <a:r>
              <a:rPr lang="en-US" sz="1600">
                <a:solidFill>
                  <a:srgbClr val="1A1A1A"/>
                </a:solidFill>
                <a:latin typeface="Calibri"/>
                <a:ea typeface="Calibri"/>
                <a:cs typeface="Calibri"/>
              </a:rPr>
              <a:t>]</a:t>
            </a:r>
            <a:endParaRPr lang="en-US" sz="1600">
              <a:latin typeface="Calibri"/>
              <a:ea typeface="Calibri"/>
              <a:cs typeface="Calibri"/>
            </a:endParaRPr>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Patricia Pierternella</a:t>
            </a: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Thais Deodato</a:t>
            </a: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Excel ]</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ea typeface="Calibri"/>
                <a:cs typeface="Calibri"/>
              </a:rPr>
              <a:t>Abigail</a:t>
            </a: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a:ea typeface="Calibri"/>
                <a:cs typeface="Calibri"/>
              </a:rPr>
              <a:t>6.</a:t>
            </a:r>
            <a:endParaRPr lang="en-US" sz="1600">
              <a:latin typeface="Calibri"/>
              <a:ea typeface="Calibri"/>
              <a:cs typeface="Calibri"/>
            </a:endParaRPr>
          </a:p>
        </p:txBody>
      </p:sp>
      <p:sp>
        <p:nvSpPr>
          <p:cNvPr id="25" name="Text 23"/>
          <p:cNvSpPr/>
          <p:nvPr/>
        </p:nvSpPr>
        <p:spPr>
          <a:xfrm>
            <a:off x="822960" y="3474720"/>
            <a:ext cx="6217920" cy="411480"/>
          </a:xfrm>
          <a:prstGeom prst="rect">
            <a:avLst/>
          </a:prstGeom>
          <a:noFill/>
          <a:ln/>
        </p:spPr>
        <p:txBody>
          <a:bodyPr wrap="square" lIns="0" tIns="0" rIns="0" bIns="0" rtlCol="0" anchor="ctr"/>
          <a:lstStyle/>
          <a:p>
            <a:r>
              <a:rPr lang="en-US" sz="1600">
                <a:ea typeface="Calibri"/>
                <a:cs typeface="Calibri"/>
              </a:rPr>
              <a:t>Task 5: Staff Training → [MS </a:t>
            </a:r>
            <a:r>
              <a:rPr lang="en-US" sz="1600" err="1">
                <a:ea typeface="Calibri"/>
                <a:cs typeface="Calibri"/>
              </a:rPr>
              <a:t>Powerpoint</a:t>
            </a:r>
            <a:r>
              <a:rPr lang="en-US" sz="1600">
                <a:ea typeface="Calibri"/>
                <a:cs typeface="Calibri"/>
              </a:rPr>
              <a:t>]</a:t>
            </a:r>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Lisandra Amaral</a:t>
            </a:r>
            <a:endParaRPr lang="en-US" sz="1300" i="1">
              <a:solidFill>
                <a:srgbClr val="555555"/>
              </a:solidFill>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2283823" y="3035373"/>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171450" indent="-171450">
              <a:buSzPct val="100000"/>
              <a:buFont typeface="Arial"/>
              <a:buChar char="•"/>
            </a:pPr>
            <a:r>
              <a:rPr lang="en-US" sz="1100">
                <a:latin typeface="Arial"/>
                <a:ea typeface="Calibri"/>
                <a:cs typeface="Arial"/>
              </a:rPr>
              <a:t>Riverdale is a Nursing home that was founded by Linda Dawson and her husband James Dawson on the 25th of July 1972. The couple founded the home after having to put </a:t>
            </a:r>
            <a:r>
              <a:rPr lang="en-US" sz="1100" err="1">
                <a:latin typeface="Arial"/>
                <a:ea typeface="Calibri"/>
                <a:cs typeface="Arial"/>
              </a:rPr>
              <a:t>Mr</a:t>
            </a:r>
            <a:r>
              <a:rPr lang="en-US" sz="1100">
                <a:latin typeface="Arial"/>
                <a:ea typeface="Calibri"/>
                <a:cs typeface="Arial"/>
              </a:rPr>
              <a:t> Dawson's mother in a nursing home as she required more assistance in her old age. </a:t>
            </a:r>
            <a:endParaRPr lang="en-US"/>
          </a:p>
          <a:p>
            <a:pPr marL="171450" indent="-171450">
              <a:buSzPct val="100000"/>
              <a:buFont typeface="Arial"/>
              <a:buChar char="•"/>
            </a:pPr>
            <a:r>
              <a:rPr lang="en-US" sz="1100">
                <a:latin typeface="Arial"/>
                <a:ea typeface="Calibri"/>
                <a:cs typeface="Arial"/>
              </a:rPr>
              <a:t>Riverdale is a nursing home that provides 24/7 services to elderly and/or vulnerable individuals. Some of the services are but not limited to: </a:t>
            </a:r>
            <a:endParaRPr lang="en-US" sz="1100">
              <a:latin typeface="Arial"/>
              <a:cs typeface="Arial"/>
            </a:endParaRPr>
          </a:p>
          <a:p>
            <a:pPr marL="628650" lvl="1" indent="-171450">
              <a:buSzPct val="100000"/>
              <a:buFont typeface="Courier New"/>
              <a:buChar char="o"/>
            </a:pPr>
            <a:r>
              <a:rPr lang="en-US" sz="1100">
                <a:latin typeface="Arial"/>
                <a:ea typeface="Calibri"/>
                <a:cs typeface="Arial"/>
              </a:rPr>
              <a:t>Assisting with the intake of medication</a:t>
            </a:r>
          </a:p>
          <a:p>
            <a:pPr marL="628650" lvl="1" indent="-171450">
              <a:buSzPct val="100000"/>
              <a:buFont typeface="Courier New"/>
              <a:buChar char="o"/>
            </a:pPr>
            <a:r>
              <a:rPr lang="en-US" sz="1100">
                <a:latin typeface="Arial"/>
                <a:ea typeface="Calibri"/>
                <a:cs typeface="Arial"/>
              </a:rPr>
              <a:t>Helping with showers and clothing</a:t>
            </a:r>
          </a:p>
          <a:p>
            <a:pPr marL="628650" lvl="1" indent="-171450">
              <a:buSzPct val="100000"/>
              <a:buFont typeface="Courier New"/>
              <a:buChar char="o"/>
            </a:pPr>
            <a:r>
              <a:rPr lang="en-US" sz="1100">
                <a:latin typeface="Arial"/>
                <a:ea typeface="Calibri"/>
                <a:cs typeface="Arial"/>
              </a:rPr>
              <a:t>Preparing food and assisting with feeding</a:t>
            </a:r>
          </a:p>
          <a:p>
            <a:pPr marL="628650" lvl="1" indent="-171450">
              <a:buSzPct val="100000"/>
              <a:buFont typeface="Courier New"/>
              <a:buChar char="o"/>
            </a:pPr>
            <a:r>
              <a:rPr lang="en-US" sz="1100">
                <a:latin typeface="Arial"/>
                <a:ea typeface="Calibri"/>
                <a:cs typeface="Arial"/>
              </a:rPr>
              <a:t>Providing </a:t>
            </a:r>
            <a:r>
              <a:rPr lang="en-US" sz="1100" err="1">
                <a:latin typeface="Arial"/>
                <a:ea typeface="Calibri"/>
                <a:cs typeface="Arial"/>
              </a:rPr>
              <a:t>theraputic</a:t>
            </a:r>
            <a:r>
              <a:rPr lang="en-US" sz="1100">
                <a:latin typeface="Arial"/>
                <a:ea typeface="Calibri"/>
                <a:cs typeface="Arial"/>
              </a:rPr>
              <a:t> care</a:t>
            </a:r>
          </a:p>
          <a:p>
            <a:pPr marL="628650" lvl="1" indent="-171450">
              <a:buSzPct val="100000"/>
              <a:buFont typeface="Courier New"/>
              <a:buChar char="o"/>
            </a:pPr>
            <a:r>
              <a:rPr lang="en-US" sz="1100">
                <a:latin typeface="Arial"/>
                <a:ea typeface="Calibri"/>
                <a:cs typeface="Arial"/>
              </a:rPr>
              <a:t>Assisting with daily living task</a:t>
            </a:r>
          </a:p>
          <a:p>
            <a:pPr marL="628650" lvl="1" indent="-171450">
              <a:buSzPct val="100000"/>
              <a:buFont typeface="Courier New"/>
              <a:buChar char="o"/>
            </a:pPr>
            <a:r>
              <a:rPr lang="en-US" sz="1100">
                <a:latin typeface="Arial"/>
                <a:ea typeface="Calibri"/>
                <a:cs typeface="Arial"/>
              </a:rPr>
              <a:t>Activities such as shopping </a:t>
            </a:r>
            <a:endParaRPr lang="en-US">
              <a:ea typeface="Calibri" panose="020F0502020204030204"/>
              <a:cs typeface="Calibri" panose="020F0502020204030204"/>
            </a:endParaRPr>
          </a:p>
          <a:p>
            <a:pPr marL="285750" indent="-2857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Riverdale operates across 2 buildings. One in North London, the second in East London. Each team is made up of 250 workers on each site. This consists of 110 nurses, 50 in admin and 90 carers. </a:t>
            </a:r>
          </a:p>
          <a:p>
            <a:pPr marL="171450" indent="-1714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The key challenges are widespread confusion, duplicated work, critical missed messages and inefficient workflow.</a:t>
            </a:r>
          </a:p>
          <a:p>
            <a:pPr marL="171450" indent="-1714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The group's objectives are to match the correct Microsoft 365 tool to each specific workplace task to </a:t>
            </a:r>
            <a:r>
              <a:rPr lang="en-US" sz="1100" err="1">
                <a:solidFill>
                  <a:srgbClr val="000000"/>
                </a:solidFill>
                <a:latin typeface="Arial"/>
                <a:ea typeface="Calibri"/>
                <a:cs typeface="Arial"/>
              </a:rPr>
              <a:t>optimise</a:t>
            </a:r>
            <a:r>
              <a:rPr lang="en-US" sz="1100">
                <a:solidFill>
                  <a:srgbClr val="000000"/>
                </a:solidFill>
                <a:latin typeface="Arial"/>
                <a:ea typeface="Calibri"/>
                <a:cs typeface="Arial"/>
              </a:rPr>
              <a:t> efficiency and unify team communication.</a:t>
            </a:r>
          </a:p>
          <a:p>
            <a:pPr marL="171450" indent="-171450">
              <a:buSzPct val="100000"/>
              <a:buFont typeface="Arial"/>
              <a:buChar char="•"/>
            </a:pPr>
            <a:endParaRPr lang="en-US" sz="1100">
              <a:solidFill>
                <a:srgbClr val="000000"/>
              </a:solidFill>
              <a:latin typeface="Arial"/>
              <a:ea typeface="Calibri"/>
              <a:cs typeface="Arial"/>
            </a:endParaRPr>
          </a:p>
          <a:p>
            <a:pPr marL="285750" indent="-285750">
              <a:buSzPct val="100000"/>
              <a:buFont typeface="Arial"/>
              <a:buChar char="•"/>
            </a:pPr>
            <a:endParaRPr lang="en-US" sz="1100">
              <a:solidFill>
                <a:srgbClr val="000000"/>
              </a:solidFill>
              <a:latin typeface="Arial Nova"/>
              <a:ea typeface="Calibri"/>
              <a:cs typeface="Calibri"/>
            </a:endParaRPr>
          </a:p>
          <a:p>
            <a:pPr marL="342900" indent="-342900">
              <a:buSzPct val="100000"/>
              <a:buFont typeface="Arial"/>
              <a:buChar char="•"/>
            </a:pPr>
            <a:endParaRPr lang="en-US" sz="1600">
              <a:solidFill>
                <a:srgbClr val="C0392B"/>
              </a:solidFill>
              <a:ea typeface="Calibri" panose="020F0502020204030204"/>
              <a:cs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Emma Akan 2539244</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33252" y="1424941"/>
            <a:ext cx="8277496" cy="2770414"/>
          </a:xfrm>
          <a:prstGeom prst="rect">
            <a:avLst/>
          </a:prstGeom>
          <a:noFill/>
          <a:ln/>
        </p:spPr>
        <p:txBody>
          <a:bodyPr wrap="square" lIns="0" tIns="0" rIns="0" bIns="0" rtlCol="0" anchor="t"/>
          <a:lstStyle/>
          <a:p>
            <a:pPr marL="171450" indent="-171450">
              <a:buSzPct val="100000"/>
              <a:buFont typeface="Arial"/>
              <a:buChar char="•"/>
            </a:pPr>
            <a:r>
              <a:rPr lang="en-US" sz="1100">
                <a:latin typeface="Arial"/>
                <a:ea typeface="+mn-lt"/>
                <a:cs typeface="Arial"/>
              </a:rPr>
              <a:t>Efficient communication is required between staff. These include admin, care assistants, nurses and the management team. They need to exchange clinical and operational data, coordinate staff </a:t>
            </a:r>
            <a:r>
              <a:rPr lang="en-US" sz="1100" err="1">
                <a:latin typeface="Arial"/>
                <a:ea typeface="+mn-lt"/>
                <a:cs typeface="Arial"/>
              </a:rPr>
              <a:t>rotas</a:t>
            </a:r>
            <a:r>
              <a:rPr lang="en-US" sz="1100">
                <a:latin typeface="Arial"/>
                <a:ea typeface="+mn-lt"/>
                <a:cs typeface="Arial"/>
              </a:rPr>
              <a:t>, manage handovers, update patients care plans, deal with emergency alerts and coordinate with external multidisciplinary teams.</a:t>
            </a:r>
          </a:p>
          <a:p>
            <a:pPr marL="171450" indent="-171450">
              <a:buSzPct val="100000"/>
              <a:buFont typeface="Arial"/>
              <a:buChar char="•"/>
            </a:pPr>
            <a:endParaRPr lang="en-US" sz="1100">
              <a:latin typeface="Arial"/>
              <a:ea typeface="+mn-lt"/>
              <a:cs typeface="Arial"/>
            </a:endParaRPr>
          </a:p>
          <a:p>
            <a:pPr marL="171450" indent="-171450">
              <a:buSzPct val="100000"/>
              <a:buFont typeface="Arial"/>
              <a:buChar char="•"/>
            </a:pPr>
            <a:r>
              <a:rPr lang="en-US" sz="1100">
                <a:latin typeface="Arial"/>
                <a:ea typeface="+mn-lt"/>
                <a:cs typeface="Arial"/>
              </a:rPr>
              <a:t>Microsoft Teams is a secure communications platform. It incorporates messaging, online meetings, video calls, and shared files, integrating the Microsoft Suite. In a clinical setting, this ensures the team works cohesively, keeps data secure and reduces the risk of medical errors caused by miscommunication and allowing for all staff to be on the same page (NHS, 2026).</a:t>
            </a:r>
            <a:endParaRPr lang="en-US">
              <a:ea typeface="Calibri" panose="020F0502020204030204"/>
              <a:cs typeface="Calibri" panose="020F0502020204030204"/>
            </a:endParaRPr>
          </a:p>
          <a:p>
            <a:pPr marL="171450" indent="-171450">
              <a:buSzPct val="100000"/>
              <a:buFont typeface="Arial"/>
              <a:buChar char="•"/>
            </a:pPr>
            <a:endParaRPr lang="en-US" sz="1100">
              <a:solidFill>
                <a:srgbClr val="000000"/>
              </a:solidFill>
              <a:latin typeface="Arial"/>
              <a:ea typeface="+mn-lt"/>
              <a:cs typeface="Arial"/>
            </a:endParaRPr>
          </a:p>
          <a:p>
            <a:pPr marL="171450" indent="-171450">
              <a:buSzPct val="100000"/>
              <a:buFont typeface="Arial"/>
              <a:buChar char="•"/>
            </a:pPr>
            <a:r>
              <a:rPr lang="en-US" sz="1100">
                <a:solidFill>
                  <a:srgbClr val="000000"/>
                </a:solidFill>
                <a:latin typeface="Arial"/>
                <a:ea typeface="+mn-lt"/>
                <a:cs typeface="Arial"/>
              </a:rPr>
              <a:t>Riverdale staff communication can be more efficient with Microsoft Teams. It enhances teamwork, eliminates fragmented data and saves time. 2 examples are:</a:t>
            </a:r>
            <a:endParaRPr lang="en-US">
              <a:solidFill>
                <a:srgbClr val="000000"/>
              </a:solidFill>
              <a:latin typeface="Arial"/>
              <a:ea typeface="+mn-lt"/>
              <a:cs typeface="Arial"/>
            </a:endParaRPr>
          </a:p>
          <a:p>
            <a:pPr marL="628650" lvl="1" indent="-171450">
              <a:buSzPct val="100000"/>
              <a:buFont typeface="Courier New"/>
              <a:buChar char="o"/>
            </a:pPr>
            <a:r>
              <a:rPr lang="en-US" sz="1100">
                <a:solidFill>
                  <a:srgbClr val="000000"/>
                </a:solidFill>
                <a:latin typeface="Arial"/>
                <a:ea typeface="+mn-lt"/>
                <a:cs typeface="Arial"/>
              </a:rPr>
              <a:t>Planner board: </a:t>
            </a:r>
            <a:r>
              <a:rPr lang="en-US" sz="1100" err="1">
                <a:solidFill>
                  <a:srgbClr val="000000"/>
                </a:solidFill>
                <a:latin typeface="Arial"/>
                <a:ea typeface="+mn-lt"/>
                <a:cs typeface="Arial"/>
              </a:rPr>
              <a:t>Organises</a:t>
            </a:r>
            <a:r>
              <a:rPr lang="en-US" sz="1100">
                <a:solidFill>
                  <a:srgbClr val="000000"/>
                </a:solidFill>
                <a:latin typeface="Arial"/>
                <a:ea typeface="+mn-lt"/>
                <a:cs typeface="Arial"/>
              </a:rPr>
              <a:t> personal tasks, shares team projects, flags email and tracks assignments for clear delegation..    </a:t>
            </a:r>
            <a:endParaRPr lang="en-US">
              <a:solidFill>
                <a:srgbClr val="000000"/>
              </a:solidFill>
              <a:latin typeface="Arial"/>
              <a:ea typeface="+mn-lt"/>
              <a:cs typeface="Arial"/>
            </a:endParaRPr>
          </a:p>
          <a:p>
            <a:pPr marL="628650" lvl="1" indent="-171450">
              <a:buFont typeface="Courier New"/>
              <a:buChar char="o"/>
            </a:pPr>
            <a:r>
              <a:rPr lang="en-US" sz="1100">
                <a:solidFill>
                  <a:srgbClr val="000000"/>
                </a:solidFill>
                <a:latin typeface="Arial"/>
                <a:ea typeface="Calibri"/>
                <a:cs typeface="Arial"/>
              </a:rPr>
              <a:t>Teams Online Meetings where messages, voice notes, files and reports can be shared in real time. Collaboration with all programs: share point, one drive, excel, word and power point.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362494" y="1149531"/>
            <a:ext cx="3931920" cy="2612573"/>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r>
              <a:rPr lang="en-US" sz="1100">
                <a:latin typeface="Arial"/>
                <a:ea typeface="Calibri"/>
                <a:cs typeface="Arial"/>
              </a:rPr>
              <a:t>Internet quality is crucial for smooth operation as Microsoft Teams use a lot of power and memory.</a:t>
            </a:r>
          </a:p>
          <a:p>
            <a:pPr marL="171450" indent="-171450">
              <a:buSzPct val="100000"/>
              <a:buFont typeface="Arial"/>
              <a:buChar char="•"/>
            </a:pPr>
            <a:r>
              <a:rPr lang="en-US" sz="1100">
                <a:latin typeface="Arial"/>
                <a:ea typeface="Calibri"/>
                <a:cs typeface="Arial"/>
              </a:rPr>
              <a:t>Various levels of digital literacy, staff training needed (Borges do Nascimento et al.(2023).</a:t>
            </a:r>
          </a:p>
          <a:p>
            <a:pPr marL="171450" indent="-171450">
              <a:buSzPct val="100000"/>
              <a:buFont typeface="Arial"/>
              <a:buChar char="•"/>
            </a:pPr>
            <a:r>
              <a:rPr lang="en-US" sz="1100">
                <a:latin typeface="Arial"/>
                <a:ea typeface="Calibri"/>
                <a:cs typeface="Arial"/>
              </a:rPr>
              <a:t>Licensing could prevent staff communication  (Microsoft, 2026)</a:t>
            </a:r>
          </a:p>
          <a:p>
            <a:pPr>
              <a:buSzPct val="100000"/>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p:txBody>
      </p:sp>
      <p:sp>
        <p:nvSpPr>
          <p:cNvPr id="13" name="TextBox 12">
            <a:extLst>
              <a:ext uri="{FF2B5EF4-FFF2-40B4-BE49-F238E27FC236}">
                <a16:creationId xmlns:a16="http://schemas.microsoft.com/office/drawing/2014/main" id="{1FFF0E5B-7E74-5B7F-5752-94FD3F17FD6C}"/>
              </a:ext>
            </a:extLst>
          </p:cNvPr>
          <p:cNvSpPr txBox="1"/>
          <p:nvPr/>
        </p:nvSpPr>
        <p:spPr>
          <a:xfrm>
            <a:off x="404784" y="1471277"/>
            <a:ext cx="3841533" cy="2231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latin typeface="Arial"/>
              <a:ea typeface="Calibri"/>
              <a:cs typeface="Arial"/>
            </a:endParaRPr>
          </a:p>
          <a:p>
            <a:pPr marL="285750" indent="-285750">
              <a:buFont typeface="Arial"/>
              <a:buChar char="•"/>
            </a:pPr>
            <a:r>
              <a:rPr lang="en-US" sz="1100">
                <a:latin typeface="Arial"/>
                <a:ea typeface="Calibri"/>
                <a:cs typeface="Arial"/>
              </a:rPr>
              <a:t>Easily accessible, being able to work from any location, phone or laptop.</a:t>
            </a:r>
          </a:p>
          <a:p>
            <a:pPr marL="285750" indent="-285750">
              <a:buFont typeface="Arial"/>
              <a:buChar char="•"/>
            </a:pPr>
            <a:r>
              <a:rPr lang="en-US" sz="1100" err="1">
                <a:latin typeface="Arial"/>
                <a:ea typeface="Calibri"/>
                <a:cs typeface="Arial"/>
              </a:rPr>
              <a:t>Centralised</a:t>
            </a:r>
            <a:r>
              <a:rPr lang="en-US" sz="1100">
                <a:latin typeface="Arial"/>
                <a:ea typeface="Calibri"/>
                <a:cs typeface="Arial"/>
              </a:rPr>
              <a:t> communication – Meetings, group chat, voice notes and messages all in one place..</a:t>
            </a:r>
          </a:p>
          <a:p>
            <a:pPr marL="285750" indent="-285750">
              <a:buFont typeface="Arial"/>
              <a:buChar char="•"/>
            </a:pPr>
            <a:r>
              <a:rPr lang="en-US" sz="1100">
                <a:latin typeface="Arial"/>
                <a:ea typeface="Calibri"/>
                <a:cs typeface="Arial"/>
              </a:rPr>
              <a:t>Meetings can be recorded, so information can be used later. This is good for staff that cannot make meetings</a:t>
            </a:r>
          </a:p>
          <a:p>
            <a:pPr marL="285750" indent="-285750">
              <a:buFont typeface="Arial"/>
              <a:buChar char="•"/>
            </a:pPr>
            <a:r>
              <a:rPr lang="en-US" sz="1100">
                <a:latin typeface="Arial"/>
                <a:ea typeface="Calibri"/>
                <a:cs typeface="Arial"/>
              </a:rPr>
              <a:t>Cloud storage - easy access on all devices and allowing staff to work together. (NHS,2026)</a:t>
            </a:r>
          </a:p>
          <a:p>
            <a:endParaRPr lang="en-US" sz="1100">
              <a:latin typeface="Arial"/>
              <a:ea typeface="Calibri"/>
              <a:cs typeface="Arial"/>
            </a:endParaRPr>
          </a:p>
          <a:p>
            <a:pPr marL="285750" indent="-285750">
              <a:buFont typeface="Arial"/>
              <a:buChar char="•"/>
            </a:pPr>
            <a:endParaRPr lang="en-US" sz="1100">
              <a:latin typeface="Arial"/>
              <a:ea typeface="Calibri"/>
              <a:cs typeface="Arial"/>
            </a:endParaRPr>
          </a:p>
          <a:p>
            <a:endParaRPr lang="en-US">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[Student Name]  |  [Student ID]</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124268" y="1068541"/>
            <a:ext cx="8609512" cy="336369"/>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Word          Presenter: [Student </a:t>
            </a:r>
            <a:r>
              <a:rPr lang="en-US" sz="1300" i="1" err="1">
                <a:solidFill>
                  <a:srgbClr val="555555"/>
                </a:solidFill>
                <a:latin typeface="Calibri"/>
                <a:ea typeface="Calibri"/>
                <a:cs typeface="Calibri"/>
              </a:rPr>
              <a:t>Name;Thais</a:t>
            </a:r>
            <a:r>
              <a:rPr lang="en-US" sz="1300" i="1">
                <a:solidFill>
                  <a:srgbClr val="555555"/>
                </a:solidFill>
                <a:latin typeface="Calibri"/>
                <a:ea typeface="Calibri"/>
                <a:cs typeface="Calibri"/>
              </a:rPr>
              <a:t> Deodato]  |  [</a:t>
            </a:r>
            <a:r>
              <a:rPr lang="en-US" sz="1300" i="1" err="1">
                <a:solidFill>
                  <a:srgbClr val="555555"/>
                </a:solidFill>
                <a:latin typeface="Calibri"/>
                <a:ea typeface="Calibri"/>
                <a:cs typeface="Calibri"/>
              </a:rPr>
              <a:t>Studen</a:t>
            </a:r>
            <a:r>
              <a:rPr lang="en-US" sz="1300" i="1">
                <a:solidFill>
                  <a:srgbClr val="555555"/>
                </a:solidFill>
                <a:latin typeface="Calibri"/>
                <a:ea typeface="Calibri"/>
                <a:cs typeface="Calibri"/>
              </a:rPr>
              <a:t> ID 2539406]</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96193" y="1391412"/>
            <a:ext cx="8358828" cy="505501"/>
          </a:xfrm>
          <a:prstGeom prst="rect">
            <a:avLst/>
          </a:prstGeom>
          <a:noFill/>
          <a:ln/>
        </p:spPr>
        <p:txBody>
          <a:bodyPr wrap="square" lIns="0" tIns="0" rIns="0" bIns="0" rtlCol="0" anchor="t"/>
          <a:lstStyle/>
          <a:p>
            <a:pPr marL="285750" indent="-285750">
              <a:buSzPct val="100000"/>
              <a:buFont typeface="Arial"/>
              <a:buChar char="•"/>
            </a:pPr>
            <a:r>
              <a:rPr lang="en-GB" sz="1400" b="1"/>
              <a:t>Its </a:t>
            </a:r>
            <a:r>
              <a:rPr lang="en-GB" sz="1400" b="1" err="1"/>
              <a:t>hel</a:t>
            </a:r>
            <a:r>
              <a:rPr lang="en-GB" sz="1400" b="1"/>
              <a:t>p improve communication for the professionals who work at or manage the nursing home, helping to promote more safety for their patients.</a:t>
            </a:r>
            <a:endParaRPr lang="en-US" sz="1400">
              <a:ea typeface="Calibri" panose="020F0502020204030204"/>
              <a:cs typeface="Calibri" panose="020F0502020204030204"/>
            </a:endParaRPr>
          </a:p>
        </p:txBody>
      </p:sp>
      <p:sp>
        <p:nvSpPr>
          <p:cNvPr id="7" name="Shape 5"/>
          <p:cNvSpPr/>
          <p:nvPr/>
        </p:nvSpPr>
        <p:spPr>
          <a:xfrm>
            <a:off x="411480" y="4663440"/>
            <a:ext cx="8321040" cy="99047"/>
          </a:xfrm>
          <a:prstGeom prst="rect">
            <a:avLst/>
          </a:prstGeom>
          <a:solidFill>
            <a:srgbClr val="F2F2F2"/>
          </a:solidFill>
          <a:ln w="6350">
            <a:solidFill>
              <a:srgbClr val="CCCCCC"/>
            </a:solidFill>
            <a:prstDash val="solid"/>
          </a:ln>
        </p:spPr>
        <p:txBody>
          <a:bodyPr/>
          <a:lstStyle/>
          <a:p>
            <a:endParaRPr lang="en-GB"/>
          </a:p>
        </p:txBody>
      </p:sp>
      <p:sp>
        <p:nvSpPr>
          <p:cNvPr id="10" name="CaixaDeTexto 9">
            <a:extLst>
              <a:ext uri="{FF2B5EF4-FFF2-40B4-BE49-F238E27FC236}">
                <a16:creationId xmlns:a16="http://schemas.microsoft.com/office/drawing/2014/main" id="{10074D2A-725D-509D-697B-CDCBECB33BC1}"/>
              </a:ext>
            </a:extLst>
          </p:cNvPr>
          <p:cNvSpPr txBox="1"/>
          <p:nvPr/>
        </p:nvSpPr>
        <p:spPr>
          <a:xfrm>
            <a:off x="0" y="1898902"/>
            <a:ext cx="8935314" cy="523220"/>
          </a:xfrm>
          <a:prstGeom prst="rect">
            <a:avLst/>
          </a:prstGeom>
          <a:noFill/>
        </p:spPr>
        <p:txBody>
          <a:bodyPr wrap="square" lIns="91440" tIns="45720" rIns="91440" bIns="45720" anchor="t">
            <a:spAutoFit/>
          </a:bodyPr>
          <a:lstStyle/>
          <a:p>
            <a:pPr marL="285750" indent="-285750">
              <a:buFont typeface="Arial"/>
              <a:buChar char="•"/>
            </a:pPr>
            <a:r>
              <a:rPr lang="en-GB" sz="1400" b="1"/>
              <a:t>Microsoft Word help nursing organize their records better; when</a:t>
            </a:r>
            <a:r>
              <a:rPr lang="en-GB" sz="1400" b="0"/>
              <a:t> </a:t>
            </a:r>
            <a:r>
              <a:rPr lang="en-GB" sz="1400" b="1"/>
              <a:t>done by hand they risk being altered, take much longer to prepare, and also have a cost, both economically and environmentally.</a:t>
            </a:r>
            <a:endParaRPr lang="en-US" sz="1400">
              <a:ea typeface="Calibri"/>
              <a:cs typeface="Calibri"/>
            </a:endParaRPr>
          </a:p>
        </p:txBody>
      </p:sp>
      <p:sp>
        <p:nvSpPr>
          <p:cNvPr id="14" name="CaixaDeTexto 13">
            <a:extLst>
              <a:ext uri="{FF2B5EF4-FFF2-40B4-BE49-F238E27FC236}">
                <a16:creationId xmlns:a16="http://schemas.microsoft.com/office/drawing/2014/main" id="{8AB29DA3-3012-0A55-24E5-4ED2FC6A36FE}"/>
              </a:ext>
            </a:extLst>
          </p:cNvPr>
          <p:cNvSpPr txBox="1"/>
          <p:nvPr/>
        </p:nvSpPr>
        <p:spPr>
          <a:xfrm>
            <a:off x="-77965" y="2759321"/>
            <a:ext cx="8935312" cy="1384995"/>
          </a:xfrm>
          <a:prstGeom prst="rect">
            <a:avLst/>
          </a:prstGeom>
          <a:noFill/>
        </p:spPr>
        <p:txBody>
          <a:bodyPr wrap="square" lIns="91440" tIns="45720" rIns="91440" bIns="45720" anchor="t">
            <a:spAutoFit/>
          </a:bodyPr>
          <a:lstStyle/>
          <a:p>
            <a:pPr marL="285750" indent="-285750">
              <a:buFont typeface="Arial"/>
              <a:buChar char="•"/>
            </a:pPr>
            <a:r>
              <a:rPr lang="en-GB" sz="1400" b="1"/>
              <a:t> TOWARDS A UNIFIED VISION OF NURSING AND MIDWIFERY DOCUMENTATION “ … this guidance sets the direction for all nursing documentation across hospitals, community and nursing homes. It is intended to help organisations implement record systems and polices which support nurses to produce good documentation that supports and evidences </a:t>
            </a:r>
            <a:r>
              <a:rPr lang="en-GB" sz="1400" b="1" err="1"/>
              <a:t>profissional</a:t>
            </a:r>
            <a:r>
              <a:rPr lang="en-GB" sz="1400" b="1"/>
              <a:t> decisions marking  and care while minimising time spent on producing those records”. ENGLAD.NHS.UK 2023 </a:t>
            </a:r>
            <a:r>
              <a:rPr lang="en-GB" sz="1400" b="0" i="1"/>
              <a:t>https://</a:t>
            </a:r>
            <a:r>
              <a:rPr lang="en-GB" sz="1400" b="0" i="1" err="1"/>
              <a:t>www.englad.nhs.uk</a:t>
            </a:r>
            <a:r>
              <a:rPr lang="en-GB" sz="1400" b="0" i="1"/>
              <a:t>/long-read/towards-a-unified-vision-of-nursing-and-midwifery-documentation</a:t>
            </a:r>
            <a:endParaRPr lang="pt-GB" sz="1400">
              <a:ea typeface="Calibri" panose="020F0502020204030204"/>
              <a:cs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28382"/>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4" name="CaixaDeTexto 13">
            <a:extLst>
              <a:ext uri="{FF2B5EF4-FFF2-40B4-BE49-F238E27FC236}">
                <a16:creationId xmlns:a16="http://schemas.microsoft.com/office/drawing/2014/main" id="{6ED286EF-9C29-09C2-44D7-FFB8456D66BB}"/>
              </a:ext>
            </a:extLst>
          </p:cNvPr>
          <p:cNvSpPr txBox="1"/>
          <p:nvPr/>
        </p:nvSpPr>
        <p:spPr>
          <a:xfrm>
            <a:off x="177438" y="1459725"/>
            <a:ext cx="4165961" cy="2308324"/>
          </a:xfrm>
          <a:prstGeom prst="rect">
            <a:avLst/>
          </a:prstGeom>
          <a:noFill/>
        </p:spPr>
        <p:txBody>
          <a:bodyPr wrap="square" lIns="91440" tIns="45720" rIns="91440" bIns="45720" anchor="t">
            <a:spAutoFit/>
          </a:bodyPr>
          <a:lstStyle/>
          <a:p>
            <a:pPr marL="171450" indent="-171450">
              <a:buFont typeface="Arial" panose="020B0604020202020204" pitchFamily="34" charset="0"/>
              <a:buChar char="•"/>
            </a:pPr>
            <a:r>
              <a:rPr lang="en-GB" b="1"/>
              <a:t>More time saved</a:t>
            </a:r>
          </a:p>
          <a:p>
            <a:pPr marL="171450" indent="-171450">
              <a:buFont typeface="Arial" panose="020B0604020202020204" pitchFamily="34" charset="0"/>
              <a:buChar char="•"/>
            </a:pPr>
            <a:r>
              <a:rPr lang="en-GB" b="1"/>
              <a:t>Nursing notes and medical reports can be well stored in files with security and easy access</a:t>
            </a:r>
          </a:p>
          <a:p>
            <a:pPr marL="171450" indent="-171450">
              <a:buFont typeface="Arial" panose="020B0604020202020204" pitchFamily="34" charset="0"/>
              <a:buChar char="•"/>
            </a:pPr>
            <a:r>
              <a:rPr lang="en-GB" b="1"/>
              <a:t>Sustainability </a:t>
            </a:r>
          </a:p>
          <a:p>
            <a:pPr marL="171450" indent="-171450">
              <a:buFont typeface="Arial" panose="020B0604020202020204" pitchFamily="34" charset="0"/>
              <a:buChar char="•"/>
            </a:pPr>
            <a:r>
              <a:rPr lang="en-GB" b="1"/>
              <a:t>Economical</a:t>
            </a:r>
          </a:p>
          <a:p>
            <a:pPr marL="171450" indent="-171450">
              <a:buFont typeface="Arial" panose="020B0604020202020204" pitchFamily="34" charset="0"/>
              <a:buChar char="•"/>
            </a:pPr>
            <a:r>
              <a:rPr lang="en-GB" b="1"/>
              <a:t>Reduces duplication of information </a:t>
            </a:r>
          </a:p>
          <a:p>
            <a:pPr marL="171450" indent="-171450">
              <a:buFont typeface="Arial" panose="020B0604020202020204" pitchFamily="34" charset="0"/>
              <a:buChar char="•"/>
            </a:pPr>
            <a:endParaRPr lang="en-GB" b="1">
              <a:ea typeface="Calibri"/>
              <a:cs typeface="Calibri"/>
            </a:endParaRPr>
          </a:p>
        </p:txBody>
      </p:sp>
      <p:sp>
        <p:nvSpPr>
          <p:cNvPr id="18" name="CaixaDeTexto 17">
            <a:extLst>
              <a:ext uri="{FF2B5EF4-FFF2-40B4-BE49-F238E27FC236}">
                <a16:creationId xmlns:a16="http://schemas.microsoft.com/office/drawing/2014/main" id="{B73FFC68-4433-090E-26E2-EF33402AA079}"/>
              </a:ext>
            </a:extLst>
          </p:cNvPr>
          <p:cNvSpPr txBox="1"/>
          <p:nvPr/>
        </p:nvSpPr>
        <p:spPr>
          <a:xfrm>
            <a:off x="4800601" y="1925419"/>
            <a:ext cx="4570934" cy="646331"/>
          </a:xfrm>
          <a:prstGeom prst="rect">
            <a:avLst/>
          </a:prstGeom>
          <a:noFill/>
        </p:spPr>
        <p:txBody>
          <a:bodyPr wrap="square">
            <a:spAutoFit/>
          </a:bodyPr>
          <a:lstStyle/>
          <a:p>
            <a:pPr marL="171450" indent="-171450">
              <a:buFont typeface="Arial" panose="020B0604020202020204" pitchFamily="34" charset="0"/>
              <a:buChar char="•"/>
            </a:pPr>
            <a:r>
              <a:rPr lang="en-GB" b="1"/>
              <a:t>Internet</a:t>
            </a:r>
          </a:p>
          <a:p>
            <a:pPr marL="171450" indent="-171450">
              <a:buFont typeface="Arial" panose="020B0604020202020204" pitchFamily="34" charset="0"/>
              <a:buChar char="•"/>
            </a:pPr>
            <a:r>
              <a:rPr lang="en-GB" b="1"/>
              <a:t>Financial resources </a:t>
            </a:r>
            <a:endParaRPr lang="pt-GB"/>
          </a:p>
        </p:txBody>
      </p:sp>
      <p:sp>
        <p:nvSpPr>
          <p:cNvPr id="11" name="CaixaDeTexto 6">
            <a:extLst>
              <a:ext uri="{FF2B5EF4-FFF2-40B4-BE49-F238E27FC236}">
                <a16:creationId xmlns:a16="http://schemas.microsoft.com/office/drawing/2014/main" id="{A0260E21-ACE4-71D1-12F4-45249C34F4D8}"/>
              </a:ext>
            </a:extLst>
          </p:cNvPr>
          <p:cNvSpPr txBox="1"/>
          <p:nvPr/>
        </p:nvSpPr>
        <p:spPr>
          <a:xfrm>
            <a:off x="4800600" y="2248490"/>
            <a:ext cx="8576236" cy="1477328"/>
          </a:xfrm>
          <a:prstGeom prst="rect">
            <a:avLst/>
          </a:prstGeom>
          <a:noFill/>
        </p:spPr>
        <p:txBody>
          <a:bodyPr wrap="square" lIns="91440" tIns="45720" rIns="91440" bIns="45720" anchor="t">
            <a:spAutoFit/>
          </a:bodyPr>
          <a:lstStyle/>
          <a:p>
            <a:endParaRPr lang="en-GB" b="1" i="0">
              <a:ea typeface="Calibri"/>
              <a:cs typeface="Calibri"/>
            </a:endParaRPr>
          </a:p>
          <a:p>
            <a:pPr marL="171450" indent="-171450">
              <a:buFont typeface="Arial" panose="020B0604020202020204" pitchFamily="34" charset="0"/>
              <a:buChar char="•"/>
            </a:pPr>
            <a:r>
              <a:rPr lang="en-GB" b="1" i="0"/>
              <a:t>Internet addiction </a:t>
            </a:r>
          </a:p>
          <a:p>
            <a:pPr marL="171450" indent="-171450">
              <a:buFont typeface="Arial" panose="020B0604020202020204" pitchFamily="34" charset="0"/>
              <a:buChar char="•"/>
            </a:pPr>
            <a:r>
              <a:rPr lang="en-GB" b="1" i="0"/>
              <a:t>Team training </a:t>
            </a:r>
          </a:p>
          <a:p>
            <a:pPr marL="171450" indent="-171450">
              <a:buFont typeface="Arial" panose="020B0604020202020204" pitchFamily="34" charset="0"/>
              <a:buChar char="•"/>
            </a:pPr>
            <a:r>
              <a:rPr lang="en-GB" b="1" i="0"/>
              <a:t>Access to computers that have these</a:t>
            </a:r>
            <a:endParaRPr lang="en-GB" b="1"/>
          </a:p>
          <a:p>
            <a:r>
              <a:rPr lang="en-GB" b="1"/>
              <a:t> </a:t>
            </a:r>
            <a:r>
              <a:rPr lang="en-GB" b="1" i="0"/>
              <a:t>programs </a:t>
            </a:r>
            <a:endParaRPr lang="en-GB">
              <a:ea typeface="Calibri" panose="020F0502020204030204"/>
              <a:cs typeface="Calibri" panose="020F0502020204030204"/>
            </a:endParaRPr>
          </a:p>
        </p:txBody>
      </p:sp>
      <p:sp>
        <p:nvSpPr>
          <p:cNvPr id="13" name="CaixaDeTexto 4">
            <a:extLst>
              <a:ext uri="{FF2B5EF4-FFF2-40B4-BE49-F238E27FC236}">
                <a16:creationId xmlns:a16="http://schemas.microsoft.com/office/drawing/2014/main" id="{FF1B5AC5-AB60-ECB0-04AC-7078047721B9}"/>
              </a:ext>
            </a:extLst>
          </p:cNvPr>
          <p:cNvSpPr txBox="1"/>
          <p:nvPr/>
        </p:nvSpPr>
        <p:spPr>
          <a:xfrm>
            <a:off x="174170" y="3306359"/>
            <a:ext cx="4239987" cy="1477328"/>
          </a:xfrm>
          <a:prstGeom prst="rect">
            <a:avLst/>
          </a:prstGeom>
          <a:noFill/>
        </p:spPr>
        <p:txBody>
          <a:bodyPr wrap="square" lIns="91440" tIns="45720" rIns="91440" bIns="45720" anchor="t">
            <a:spAutoFit/>
          </a:bodyPr>
          <a:lstStyle/>
          <a:p>
            <a:endParaRPr lang="en-GB" b="1" i="0">
              <a:ea typeface="Calibri"/>
              <a:cs typeface="Calibri"/>
            </a:endParaRPr>
          </a:p>
          <a:p>
            <a:pPr marL="171450" indent="-171450">
              <a:buFont typeface="Arial" panose="020B0604020202020204" pitchFamily="34" charset="0"/>
              <a:buChar char="•"/>
            </a:pPr>
            <a:r>
              <a:rPr lang="en-GB" b="1" i="0"/>
              <a:t>Make the space where you store documents more </a:t>
            </a:r>
            <a:r>
              <a:rPr lang="en-GB" b="1" i="0" err="1"/>
              <a:t>organized</a:t>
            </a:r>
            <a:endParaRPr lang="en-GB" b="1" i="0">
              <a:ea typeface="Calibri" panose="020F0502020204030204"/>
              <a:cs typeface="Calibri" panose="020F0502020204030204"/>
            </a:endParaRPr>
          </a:p>
          <a:p>
            <a:pPr marL="171450" indent="-171450">
              <a:buFont typeface="Arial" panose="020B0604020202020204" pitchFamily="34" charset="0"/>
              <a:buChar char="•"/>
            </a:pPr>
            <a:r>
              <a:rPr lang="en-GB" b="1" i="0"/>
              <a:t>MSWord in widely accepted in schools, businesses and public agencies</a:t>
            </a:r>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9577" y="-1020181"/>
            <a:ext cx="8062943" cy="2003197"/>
          </a:xfrm>
          <a:prstGeom prst="rect">
            <a:avLst/>
          </a:prstGeom>
          <a:noFill/>
          <a:ln/>
        </p:spPr>
        <p:txBody>
          <a:bodyPr wrap="square" lIns="0" tIns="0" rIns="0" bIns="0" rtlCol="0" anchor="b"/>
          <a:lstStyle/>
          <a:p>
            <a:r>
              <a:rPr lang="en-US" sz="2400">
                <a:solidFill>
                  <a:srgbClr val="1A1A1A"/>
                </a:solidFill>
                <a:latin typeface="Calibri"/>
                <a:ea typeface="Calibri"/>
                <a:cs typeface="Calibri"/>
              </a:rPr>
              <a:t>                     </a:t>
            </a:r>
          </a:p>
          <a:p>
            <a:r>
              <a:rPr lang="en-US" sz="2400">
                <a:solidFill>
                  <a:srgbClr val="1A1A1A"/>
                </a:solidFill>
                <a:latin typeface="Calibri"/>
                <a:ea typeface="Calibri"/>
                <a:cs typeface="Calibri"/>
              </a:rPr>
              <a:t>                         </a:t>
            </a:r>
          </a:p>
          <a:p>
            <a:r>
              <a:rPr lang="en-US" sz="2400">
                <a:solidFill>
                  <a:srgbClr val="1A1A1A"/>
                </a:solidFill>
                <a:latin typeface="Calibri"/>
                <a:ea typeface="Calibri"/>
                <a:cs typeface="Calibri"/>
              </a:rPr>
              <a:t>Task 4: Staff Scheduling / </a:t>
            </a:r>
            <a:r>
              <a:rPr lang="en-US" sz="2400" err="1">
                <a:solidFill>
                  <a:srgbClr val="1A1A1A"/>
                </a:solidFill>
                <a:latin typeface="Calibri"/>
                <a:ea typeface="Calibri"/>
                <a:cs typeface="Calibri"/>
              </a:rPr>
              <a:t>Rotas</a:t>
            </a:r>
            <a:endParaRPr lang="en-US" sz="2400" err="1">
              <a:latin typeface="Calibri"/>
              <a:ea typeface="Calibri"/>
              <a:cs typeface="Calibri"/>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Excel          Presenter: Abigail Owusu  |  [2528128]</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27125" y="1393907"/>
            <a:ext cx="8321040" cy="3429000"/>
          </a:xfrm>
          <a:prstGeom prst="rect">
            <a:avLst/>
          </a:prstGeom>
          <a:noFill/>
          <a:ln/>
        </p:spPr>
        <p:txBody>
          <a:bodyPr wrap="square" lIns="0" tIns="0" rIns="0" bIns="0" rtlCol="0" anchor="t"/>
          <a:lstStyle/>
          <a:p>
            <a:pPr marL="342900" indent="-342900">
              <a:buSzPct val="100000"/>
              <a:buChar char="•"/>
            </a:pPr>
            <a:r>
              <a:rPr lang="en-US" sz="1100">
                <a:latin typeface="Arial"/>
                <a:ea typeface="Calibri"/>
                <a:cs typeface="Arial"/>
              </a:rPr>
              <a:t>A proper arrangement of employees associated with their area of expertise are necessary in every individual operations.</a:t>
            </a:r>
            <a:endParaRPr lang="en-US" sz="1100">
              <a:latin typeface="Arial"/>
              <a:cs typeface="Arial"/>
            </a:endParaRPr>
          </a:p>
          <a:p>
            <a:pPr marL="342900" indent="-342900">
              <a:buSzPct val="100000"/>
              <a:buChar char="•"/>
            </a:pPr>
            <a:r>
              <a:rPr lang="en-US" sz="1100">
                <a:latin typeface="Arial"/>
                <a:ea typeface="Calibri"/>
                <a:cs typeface="Arial"/>
              </a:rPr>
              <a:t>Scheduling of staff  in a proper order with </a:t>
            </a:r>
            <a:r>
              <a:rPr lang="en-US" sz="1100" err="1">
                <a:latin typeface="Arial"/>
                <a:ea typeface="Calibri"/>
                <a:cs typeface="Arial"/>
              </a:rPr>
              <a:t>recognising</a:t>
            </a:r>
            <a:r>
              <a:rPr lang="en-US" sz="1100">
                <a:latin typeface="Arial"/>
                <a:ea typeface="Calibri"/>
                <a:cs typeface="Arial"/>
              </a:rPr>
              <a:t> expertise, adequacy ,and other factors are vital for every operation.  </a:t>
            </a:r>
          </a:p>
          <a:p>
            <a:pPr marL="342900" indent="-342900">
              <a:buSzPct val="100000"/>
              <a:buChar char="•"/>
            </a:pPr>
            <a:endParaRPr lang="en-US" sz="1100">
              <a:latin typeface="Arial"/>
              <a:ea typeface="Calibri"/>
              <a:cs typeface="Arial"/>
            </a:endParaRPr>
          </a:p>
          <a:p>
            <a:pPr marL="342900" indent="-342900">
              <a:buSzPct val="100000"/>
              <a:buChar char="•"/>
            </a:pPr>
            <a:r>
              <a:rPr lang="en-US" sz="1100">
                <a:latin typeface="Arial"/>
                <a:ea typeface="Calibri"/>
                <a:cs typeface="Arial"/>
              </a:rPr>
              <a:t>Application of MS Excel will provide a proper data analytical support and presentation</a:t>
            </a:r>
          </a:p>
          <a:p>
            <a:pPr marL="342900" indent="-342900">
              <a:buSzPct val="100000"/>
              <a:buChar char="•"/>
            </a:pPr>
            <a:r>
              <a:rPr lang="en-US" sz="1100">
                <a:latin typeface="Arial"/>
                <a:ea typeface="Calibri"/>
                <a:cs typeface="Arial"/>
              </a:rPr>
              <a:t>With applications of different spreadsheets it will structure the compatibility and adequacy of staff along with different shift requirements (Rahman et al, 2025)                            </a:t>
            </a:r>
            <a:endParaRPr lang="en-US" sz="1100">
              <a:latin typeface="Arial"/>
              <a:cs typeface="Arial"/>
            </a:endParaRPr>
          </a:p>
          <a:p>
            <a:pPr marL="342900" indent="-342900">
              <a:buSzPct val="100000"/>
              <a:buChar char="•"/>
            </a:pPr>
            <a:endParaRPr lang="en-US" sz="1100">
              <a:latin typeface="Arial"/>
              <a:ea typeface="Calibri"/>
              <a:cs typeface="Arial"/>
            </a:endParaRPr>
          </a:p>
          <a:p>
            <a:pPr marL="342900" indent="-342900">
              <a:buSzPct val="100000"/>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Using of Microsoft Excel will bring a proper distribution of working engagement for every individual staff.</a:t>
            </a:r>
          </a:p>
          <a:p>
            <a:pPr marL="342900" indent="-342900">
              <a:buSzPct val="100000"/>
              <a:buFont typeface="Arial"/>
              <a:buChar char="•"/>
            </a:pPr>
            <a:r>
              <a:rPr lang="en-US" sz="1100">
                <a:latin typeface="Arial"/>
                <a:ea typeface="Calibri"/>
                <a:cs typeface="Arial"/>
              </a:rPr>
              <a:t>It is equally supportive to eliminate the area of error and also compatible to suggest proper medications strategy.</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It is accountable for the maintenance of time based on the requisition (Goncalves, 2025)</a:t>
            </a:r>
          </a:p>
          <a:p>
            <a:pPr>
              <a:buSzPct val="100000"/>
            </a:pPr>
            <a:endParaRPr lang="en-US" sz="1100">
              <a:latin typeface="Arial"/>
              <a:ea typeface="Calibri"/>
              <a:cs typeface="Arial"/>
            </a:endParaRPr>
          </a:p>
          <a:p>
            <a:pPr marL="342900" indent="-342900">
              <a:buSzPct val="100000"/>
              <a:buChar char="•"/>
            </a:pPr>
            <a:r>
              <a:rPr lang="en-US" sz="1100">
                <a:latin typeface="Arial"/>
                <a:ea typeface="Calibri"/>
                <a:cs typeface="Arial"/>
              </a:rPr>
              <a:t>It may not be accurate  for a nursing home with small number of operations.</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mc:AlternateContent xmlns:mc="http://schemas.openxmlformats.org/markup-compatibility/2006" xmlns:p14="http://schemas.microsoft.com/office/powerpoint/2010/main">
        <mc:Choice Requires="p14">
          <p:contentPart p14:bwMode="auto" r:id="rId3">
            <p14:nvContentPartPr>
              <p14:cNvPr id="13" name="Ink 12">
                <a:extLst>
                  <a:ext uri="{FF2B5EF4-FFF2-40B4-BE49-F238E27FC236}">
                    <a16:creationId xmlns:a16="http://schemas.microsoft.com/office/drawing/2014/main" id="{3805C3FF-E05A-6A41-7C99-E798446CAC8E}"/>
                  </a:ext>
                </a:extLst>
              </p14:cNvPr>
              <p14:cNvContentPartPr/>
              <p14:nvPr/>
            </p14:nvContentPartPr>
            <p14:xfrm>
              <a:off x="-176560" y="148683"/>
              <a:ext cx="9292" cy="9292"/>
            </p14:xfrm>
          </p:contentPart>
        </mc:Choice>
        <mc:Fallback xmlns="">
          <p:pic>
            <p:nvPicPr>
              <p:cNvPr id="13" name="Ink 12">
                <a:extLst>
                  <a:ext uri="{FF2B5EF4-FFF2-40B4-BE49-F238E27FC236}">
                    <a16:creationId xmlns:a16="http://schemas.microsoft.com/office/drawing/2014/main" id="{3805C3FF-E05A-6A41-7C99-E798446CAC8E}"/>
                  </a:ext>
                </a:extLst>
              </p:cNvPr>
              <p:cNvPicPr/>
              <p:nvPr/>
            </p:nvPicPr>
            <p:blipFill>
              <a:blip r:embed="rId4"/>
              <a:stretch>
                <a:fillRect/>
              </a:stretch>
            </p:blipFill>
            <p:spPr>
              <a:xfrm>
                <a:off x="-641160" y="-315917"/>
                <a:ext cx="929200" cy="929200"/>
              </a:xfrm>
              <a:prstGeom prst="rect">
                <a:avLst/>
              </a:prstGeom>
            </p:spPr>
          </p:pic>
        </mc:Fallback>
      </mc:AlternateContent>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364707" y="-1036292"/>
            <a:ext cx="8054832" cy="3450380"/>
          </a:xfrm>
          <a:prstGeom prst="rect">
            <a:avLst/>
          </a:prstGeom>
          <a:noFill/>
          <a:ln/>
        </p:spPr>
        <p:txBody>
          <a:bodyPr wrap="square" lIns="0" tIns="0" rIns="0" bIns="0" rtlCol="0" anchor="b"/>
          <a:lstStyle/>
          <a:p>
            <a:r>
              <a:rPr lang="en-US" sz="3600">
                <a:solidFill>
                  <a:srgbClr val="1A1A1A"/>
                </a:solidFill>
                <a:latin typeface="Calibri"/>
                <a:ea typeface="Calibri"/>
                <a:cs typeface="Calibri"/>
              </a:rPr>
              <a:t>Benefits &amp; Limitations: MS Excel at Riverdale</a:t>
            </a:r>
          </a:p>
          <a:p>
            <a:r>
              <a:rPr lang="en-US" sz="1100">
                <a:solidFill>
                  <a:srgbClr val="1A1A1A"/>
                </a:solidFill>
                <a:latin typeface="Arial"/>
                <a:ea typeface="Calibri"/>
                <a:cs typeface="Arial"/>
              </a:rPr>
              <a:t>    </a:t>
            </a:r>
            <a:r>
              <a:rPr lang="en-US" sz="1600">
                <a:solidFill>
                  <a:srgbClr val="1A1A1A"/>
                </a:solidFill>
                <a:latin typeface="Arial"/>
                <a:ea typeface="Calibri"/>
                <a:cs typeface="Arial"/>
              </a:rPr>
              <a:t>Benefits</a:t>
            </a:r>
          </a:p>
          <a:p>
            <a:endParaRPr lang="en-US" sz="1100">
              <a:solidFill>
                <a:srgbClr val="1A1A1A"/>
              </a:solidFill>
              <a:latin typeface="Arial"/>
              <a:ea typeface="Calibri"/>
              <a:cs typeface="Arial"/>
            </a:endParaRPr>
          </a:p>
          <a:p>
            <a:r>
              <a:rPr lang="en-US" sz="1100">
                <a:solidFill>
                  <a:srgbClr val="1A1A1A"/>
                </a:solidFill>
                <a:latin typeface="Arial"/>
                <a:ea typeface="Calibri"/>
                <a:cs typeface="Arial"/>
              </a:rPr>
              <a:t>Excel provide a proper planning support and workforce </a:t>
            </a:r>
          </a:p>
          <a:p>
            <a:r>
              <a:rPr lang="en-US" sz="1100">
                <a:solidFill>
                  <a:srgbClr val="1A1A1A"/>
                </a:solidFill>
                <a:latin typeface="Arial"/>
                <a:ea typeface="Calibri"/>
                <a:cs typeface="Arial"/>
              </a:rPr>
              <a:t>engagement opportunity</a:t>
            </a:r>
          </a:p>
          <a:p>
            <a:endParaRPr lang="en-US" sz="1100">
              <a:solidFill>
                <a:srgbClr val="1A1A1A"/>
              </a:solidFill>
              <a:latin typeface="Arial"/>
              <a:ea typeface="Calibri"/>
              <a:cs typeface="Arial"/>
            </a:endParaRPr>
          </a:p>
          <a:p>
            <a:r>
              <a:rPr lang="en-US" sz="1100">
                <a:solidFill>
                  <a:srgbClr val="1A1A1A"/>
                </a:solidFill>
                <a:latin typeface="Arial"/>
                <a:ea typeface="Calibri"/>
                <a:cs typeface="Arial"/>
              </a:rPr>
              <a:t>It is applied for reducing the staff complications regarding work </a:t>
            </a:r>
          </a:p>
          <a:p>
            <a:r>
              <a:rPr lang="en-US" sz="1100">
                <a:solidFill>
                  <a:srgbClr val="1A1A1A"/>
                </a:solidFill>
                <a:latin typeface="Arial"/>
                <a:ea typeface="Calibri"/>
                <a:cs typeface="Arial"/>
              </a:rPr>
              <a:t>engagement</a:t>
            </a:r>
          </a:p>
        </p:txBody>
      </p:sp>
      <p:sp>
        <p:nvSpPr>
          <p:cNvPr id="7" name="Shape 5">
            <a:extLst>
              <a:ext uri="{FF2B5EF4-FFF2-40B4-BE49-F238E27FC236}">
                <a16:creationId xmlns:a16="http://schemas.microsoft.com/office/drawing/2014/main" id="{9DC5975C-0447-7B7C-2A75-EE2BD697663F}"/>
              </a:ext>
            </a:extLst>
          </p:cNvPr>
          <p:cNvSpPr/>
          <p:nvPr/>
        </p:nvSpPr>
        <p:spPr>
          <a:xfrm>
            <a:off x="4324124" y="71187"/>
            <a:ext cx="44364" cy="4509726"/>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78734" y="694746"/>
            <a:ext cx="4237051" cy="1361262"/>
          </a:xfrm>
          <a:prstGeom prst="rect">
            <a:avLst/>
          </a:prstGeom>
          <a:noFill/>
          <a:ln/>
        </p:spPr>
        <p:txBody>
          <a:bodyPr wrap="square" lIns="0" tIns="0" rIns="0" bIns="0" rtlCol="0" anchor="ctr"/>
          <a:lstStyle/>
          <a:p>
            <a:pPr marL="0" indent="0">
              <a:buNone/>
            </a:pPr>
            <a:endParaRPr lang="en-US" sz="1700" b="1">
              <a:solidFill>
                <a:srgbClr val="1A1A1A"/>
              </a:solidFill>
              <a:ea typeface="Calibri"/>
              <a:cs typeface="Calibri"/>
            </a:endParaRPr>
          </a:p>
        </p:txBody>
      </p:sp>
      <p:sp>
        <p:nvSpPr>
          <p:cNvPr id="10" name="Text 8">
            <a:extLst>
              <a:ext uri="{FF2B5EF4-FFF2-40B4-BE49-F238E27FC236}">
                <a16:creationId xmlns:a16="http://schemas.microsoft.com/office/drawing/2014/main" id="{3AD21BD2-32D2-D097-4F51-6EDC6B5C36EB}"/>
              </a:ext>
            </a:extLst>
          </p:cNvPr>
          <p:cNvSpPr/>
          <p:nvPr/>
        </p:nvSpPr>
        <p:spPr>
          <a:xfrm>
            <a:off x="4391589" y="1166862"/>
            <a:ext cx="4624196" cy="4076286"/>
          </a:xfrm>
          <a:prstGeom prst="rect">
            <a:avLst/>
          </a:prstGeom>
          <a:noFill/>
          <a:ln/>
        </p:spPr>
        <p:txBody>
          <a:bodyPr wrap="square" lIns="0" tIns="0" rIns="0" bIns="0" rtlCol="0" anchor="t"/>
          <a:lstStyle/>
          <a:p>
            <a:pPr>
              <a:buSzPct val="100000"/>
            </a:pPr>
            <a:r>
              <a:rPr lang="en-US" sz="1100">
                <a:latin typeface="Arial"/>
                <a:ea typeface="Calibri"/>
                <a:cs typeface="Arial"/>
              </a:rPr>
              <a:t>  </a:t>
            </a:r>
            <a:r>
              <a:rPr lang="en-US" sz="1600">
                <a:latin typeface="Arial"/>
                <a:ea typeface="Calibri"/>
                <a:cs typeface="Arial"/>
              </a:rPr>
              <a:t>Limitations</a:t>
            </a:r>
          </a:p>
          <a:p>
            <a:endParaRPr lang="en-US" sz="1100">
              <a:latin typeface="Arial"/>
              <a:ea typeface="Calibri"/>
              <a:cs typeface="Arial"/>
            </a:endParaRPr>
          </a:p>
          <a:p>
            <a:r>
              <a:rPr lang="en-US" sz="1100">
                <a:latin typeface="Arial"/>
                <a:ea typeface="Calibri"/>
                <a:cs typeface="Arial"/>
              </a:rPr>
              <a:t>A manual presentation is required which sometimes create complexities and issues </a:t>
            </a:r>
          </a:p>
          <a:p>
            <a:endParaRPr lang="en-US" sz="1100">
              <a:latin typeface="Arial"/>
              <a:ea typeface="Calibri"/>
              <a:cs typeface="Arial"/>
            </a:endParaRPr>
          </a:p>
          <a:p>
            <a:r>
              <a:rPr lang="en-US" sz="1100">
                <a:latin typeface="Arial"/>
                <a:ea typeface="Calibri"/>
                <a:cs typeface="Arial"/>
              </a:rPr>
              <a:t>It is also incompetents to notify everything like the </a:t>
            </a:r>
            <a:r>
              <a:rPr lang="en-US" sz="1100" err="1">
                <a:latin typeface="Arial"/>
                <a:ea typeface="Calibri"/>
                <a:cs typeface="Arial"/>
              </a:rPr>
              <a:t>applicabilty</a:t>
            </a:r>
            <a:r>
              <a:rPr lang="en-US" sz="1100">
                <a:latin typeface="Arial"/>
                <a:ea typeface="Calibri"/>
                <a:cs typeface="Arial"/>
              </a:rPr>
              <a:t> of Microsoft team</a:t>
            </a:r>
          </a:p>
          <a:p>
            <a:endParaRPr lang="en-US" sz="1100">
              <a:latin typeface="Arial"/>
              <a:ea typeface="Calibri"/>
              <a:cs typeface="Arial"/>
            </a:endParaRPr>
          </a:p>
          <a:p>
            <a:endParaRPr lang="en-US" sz="1400">
              <a:latin typeface="Arial"/>
              <a:ea typeface="Calibri"/>
              <a:cs typeface="Arial"/>
            </a:endParaRPr>
          </a:p>
          <a:p>
            <a:endParaRPr lang="en-US" sz="1100">
              <a:latin typeface="Arial"/>
              <a:ea typeface="Calibri"/>
              <a:cs typeface="Arial"/>
            </a:endParaRPr>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PowerPoint          Presenter: Lisandra Amaral, 2539962</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a:buSzPct val="100000"/>
            </a:pPr>
            <a:r>
              <a:rPr lang="en-US" sz="1500">
                <a:latin typeface="Calibri"/>
                <a:ea typeface="Calibri"/>
                <a:cs typeface="Calibri"/>
              </a:rPr>
              <a:t>Due to having so many staff members and having 2 different sites I decided </a:t>
            </a:r>
            <a:r>
              <a:rPr lang="en-US" sz="1500" err="1">
                <a:latin typeface="Calibri"/>
                <a:ea typeface="Calibri"/>
                <a:cs typeface="Calibri"/>
              </a:rPr>
              <a:t>powerpoint</a:t>
            </a:r>
            <a:r>
              <a:rPr lang="en-US" sz="1500">
                <a:latin typeface="Calibri"/>
                <a:ea typeface="Calibri"/>
                <a:cs typeface="Calibri"/>
              </a:rPr>
              <a:t> for staff training. </a:t>
            </a:r>
          </a:p>
          <a:p>
            <a:r>
              <a:rPr lang="en-US" sz="1500">
                <a:latin typeface="Calibri"/>
                <a:ea typeface="Calibri"/>
                <a:cs typeface="Calibri"/>
              </a:rPr>
              <a:t>This is because:</a:t>
            </a:r>
          </a:p>
          <a:p>
            <a:pPr marL="285750" indent="-285750">
              <a:buFont typeface="Arial"/>
              <a:buChar char="•"/>
            </a:pPr>
            <a:r>
              <a:rPr lang="en-US" sz="1500">
                <a:latin typeface="Calibri"/>
                <a:ea typeface="Calibri"/>
                <a:cs typeface="Calibri"/>
              </a:rPr>
              <a:t>We have different sites</a:t>
            </a:r>
          </a:p>
          <a:p>
            <a:pPr marL="285750" indent="-285750">
              <a:buFont typeface="Arial"/>
              <a:buChar char="•"/>
            </a:pPr>
            <a:r>
              <a:rPr lang="en-US" sz="1500">
                <a:latin typeface="Calibri"/>
                <a:ea typeface="Calibri"/>
                <a:cs typeface="Calibri"/>
              </a:rPr>
              <a:t>Different shifts</a:t>
            </a:r>
          </a:p>
          <a:p>
            <a:pPr marL="285750" indent="-285750">
              <a:buFont typeface="Arial"/>
              <a:buChar char="•"/>
            </a:pPr>
            <a:r>
              <a:rPr lang="en-US" sz="1500">
                <a:latin typeface="Calibri"/>
                <a:ea typeface="Calibri"/>
                <a:cs typeface="Calibri"/>
              </a:rPr>
              <a:t>Different departments</a:t>
            </a:r>
          </a:p>
          <a:p>
            <a:pPr marL="285750" indent="-285750">
              <a:buFont typeface="Arial"/>
              <a:buChar char="•"/>
            </a:pPr>
            <a:r>
              <a:rPr lang="en-US" sz="1500">
                <a:latin typeface="Calibri"/>
                <a:ea typeface="Calibri"/>
                <a:cs typeface="Calibri"/>
              </a:rPr>
              <a:t>Large number of staff members</a:t>
            </a:r>
          </a:p>
          <a:p>
            <a:pPr marL="285750" indent="-285750">
              <a:buFont typeface="Arial"/>
              <a:buChar char="•"/>
            </a:pPr>
            <a:endParaRPr lang="en-US" sz="1500">
              <a:latin typeface="Calibri"/>
              <a:ea typeface="Calibri"/>
              <a:cs typeface="Calibri"/>
            </a:endParaRPr>
          </a:p>
          <a:p>
            <a:pPr marL="285750" indent="-285750">
              <a:buFont typeface="Arial"/>
              <a:buChar char="•"/>
            </a:pPr>
            <a:r>
              <a:rPr lang="en-US" sz="1500">
                <a:latin typeface="Calibri"/>
                <a:ea typeface="Calibri"/>
                <a:cs typeface="Calibri"/>
              </a:rPr>
              <a:t>Using </a:t>
            </a:r>
            <a:r>
              <a:rPr lang="en-US" sz="1500" err="1">
                <a:latin typeface="Calibri"/>
                <a:ea typeface="Calibri"/>
                <a:cs typeface="Calibri"/>
              </a:rPr>
              <a:t>Powerpoint</a:t>
            </a:r>
            <a:r>
              <a:rPr lang="en-US" sz="1500">
                <a:latin typeface="Calibri"/>
                <a:ea typeface="Calibri"/>
                <a:cs typeface="Calibri"/>
              </a:rPr>
              <a:t> makes learning interesting, keeps staff members focused and can be animated. </a:t>
            </a:r>
            <a:r>
              <a:rPr lang="en-US" sz="1500" err="1">
                <a:latin typeface="Calibri"/>
                <a:ea typeface="Calibri"/>
                <a:cs typeface="Calibri"/>
              </a:rPr>
              <a:t>Powerpoint</a:t>
            </a:r>
            <a:r>
              <a:rPr lang="en-US" sz="1500">
                <a:latin typeface="Calibri"/>
                <a:ea typeface="Calibri"/>
                <a:cs typeface="Calibri"/>
              </a:rPr>
              <a:t> is also a type of software that is easy to use. It is also something that is not expensive to use.</a:t>
            </a:r>
          </a:p>
          <a:p>
            <a:pPr marL="285750" indent="-285750">
              <a:buFont typeface="Arial"/>
              <a:buChar char="•"/>
            </a:pPr>
            <a:r>
              <a:rPr lang="en-US" sz="1500">
                <a:latin typeface="Calibri"/>
                <a:ea typeface="Calibri"/>
                <a:cs typeface="Calibri"/>
              </a:rPr>
              <a:t>However there will be some people who may not have access to a computer at all which does make this slightly hard.</a:t>
            </a:r>
          </a:p>
          <a:p>
            <a:endParaRPr lang="en-US" sz="1500">
              <a:solidFill>
                <a:srgbClr val="C0392B"/>
              </a:solidFill>
              <a:latin typeface="Calibri"/>
              <a:ea typeface="Calibri"/>
              <a:cs typeface="Calibri"/>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182DA032-38FD-D5D6-E7A2-237DA5A97DB2}"/>
              </a:ext>
            </a:extLst>
          </p:cNvPr>
          <p:cNvSpPr txBox="1"/>
          <p:nvPr/>
        </p:nvSpPr>
        <p:spPr>
          <a:xfrm>
            <a:off x="513183" y="1819469"/>
            <a:ext cx="3533969" cy="25892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6073269C-6FCF-5E0B-CC07-E4588A4F9371}"/>
              </a:ext>
            </a:extLst>
          </p:cNvPr>
          <p:cNvSpPr txBox="1"/>
          <p:nvPr/>
        </p:nvSpPr>
        <p:spPr>
          <a:xfrm>
            <a:off x="384888" y="1796142"/>
            <a:ext cx="389553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Clear Structure</a:t>
            </a:r>
          </a:p>
          <a:p>
            <a:endParaRPr lang="en-GB" dirty="0">
              <a:ea typeface="Calibri"/>
              <a:cs typeface="Calibri"/>
            </a:endParaRPr>
          </a:p>
          <a:p>
            <a:r>
              <a:rPr lang="en-GB">
                <a:ea typeface="Calibri"/>
                <a:cs typeface="Calibri"/>
              </a:rPr>
              <a:t>Easy to use</a:t>
            </a:r>
          </a:p>
          <a:p>
            <a:endParaRPr lang="en-GB" dirty="0">
              <a:ea typeface="Calibri"/>
              <a:cs typeface="Calibri"/>
            </a:endParaRPr>
          </a:p>
          <a:p>
            <a:r>
              <a:rPr lang="en-GB">
                <a:ea typeface="Calibri"/>
                <a:cs typeface="Calibri"/>
              </a:rPr>
              <a:t>Visual learning (animations)</a:t>
            </a:r>
          </a:p>
          <a:p>
            <a:endParaRPr lang="en-GB" dirty="0">
              <a:ea typeface="Calibri"/>
              <a:cs typeface="Calibri"/>
            </a:endParaRPr>
          </a:p>
          <a:p>
            <a:r>
              <a:rPr lang="en-GB">
                <a:ea typeface="Calibri"/>
                <a:cs typeface="Calibri"/>
              </a:rPr>
              <a:t>Consistency</a:t>
            </a:r>
          </a:p>
          <a:p>
            <a:endParaRPr lang="en-GB" dirty="0">
              <a:ea typeface="Calibri"/>
              <a:cs typeface="Calibri"/>
            </a:endParaRPr>
          </a:p>
          <a:p>
            <a:r>
              <a:rPr lang="en-GB">
                <a:ea typeface="Calibri"/>
                <a:cs typeface="Calibri"/>
              </a:rPr>
              <a:t>Printables</a:t>
            </a:r>
            <a:endParaRPr lang="en-GB" dirty="0">
              <a:ea typeface="Calibri"/>
              <a:cs typeface="Calibri"/>
            </a:endParaRPr>
          </a:p>
        </p:txBody>
      </p:sp>
      <p:sp>
        <p:nvSpPr>
          <p:cNvPr id="15" name="TextBox 14">
            <a:extLst>
              <a:ext uri="{FF2B5EF4-FFF2-40B4-BE49-F238E27FC236}">
                <a16:creationId xmlns:a16="http://schemas.microsoft.com/office/drawing/2014/main" id="{DAD7A982-1F8A-CE97-9A4B-2E159B92EC58}"/>
              </a:ext>
            </a:extLst>
          </p:cNvPr>
          <p:cNvSpPr txBox="1"/>
          <p:nvPr/>
        </p:nvSpPr>
        <p:spPr>
          <a:xfrm>
            <a:off x="4921897" y="1819469"/>
            <a:ext cx="34406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Information overload if too many slides presented</a:t>
            </a:r>
          </a:p>
          <a:p>
            <a:endParaRPr lang="en-GB" dirty="0">
              <a:ea typeface="Calibri"/>
              <a:cs typeface="Calibri"/>
            </a:endParaRPr>
          </a:p>
          <a:p>
            <a:r>
              <a:rPr lang="en-GB" dirty="0">
                <a:ea typeface="Calibri"/>
                <a:cs typeface="Calibri"/>
              </a:rPr>
              <a:t>Difficult for practical </a:t>
            </a:r>
            <a:r>
              <a:rPr lang="en-GB">
                <a:ea typeface="Calibri"/>
                <a:cs typeface="Calibri"/>
              </a:rPr>
              <a:t>learners</a:t>
            </a:r>
          </a:p>
          <a:p>
            <a:endParaRPr lang="en-GB" dirty="0">
              <a:ea typeface="Calibri"/>
              <a:cs typeface="Calibri"/>
            </a:endParaRPr>
          </a:p>
          <a:p>
            <a:r>
              <a:rPr lang="en-GB">
                <a:ea typeface="Calibri"/>
                <a:cs typeface="Calibri"/>
              </a:rPr>
              <a:t>Technical issues</a:t>
            </a:r>
          </a:p>
          <a:p>
            <a:endParaRPr lang="en-GB" dirty="0">
              <a:ea typeface="Calibri"/>
              <a:cs typeface="Calibri"/>
            </a:endParaRPr>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4204868694"/>
              </p:ext>
            </p:extLst>
          </p:nvPr>
        </p:nvGraphicFramePr>
        <p:xfrm>
          <a:off x="309818" y="892099"/>
          <a:ext cx="8536817" cy="4804381"/>
        </p:xfrm>
        <a:graphic>
          <a:graphicData uri="http://schemas.openxmlformats.org/drawingml/2006/table">
            <a:tbl>
              <a:tblPr/>
              <a:tblGrid>
                <a:gridCol w="2063288">
                  <a:extLst>
                    <a:ext uri="{9D8B030D-6E8A-4147-A177-3AD203B41FA5}">
                      <a16:colId xmlns:a16="http://schemas.microsoft.com/office/drawing/2014/main" val="20000"/>
                    </a:ext>
                  </a:extLst>
                </a:gridCol>
                <a:gridCol w="1406787">
                  <a:extLst>
                    <a:ext uri="{9D8B030D-6E8A-4147-A177-3AD203B41FA5}">
                      <a16:colId xmlns:a16="http://schemas.microsoft.com/office/drawing/2014/main" val="20001"/>
                    </a:ext>
                  </a:extLst>
                </a:gridCol>
                <a:gridCol w="2532217">
                  <a:extLst>
                    <a:ext uri="{9D8B030D-6E8A-4147-A177-3AD203B41FA5}">
                      <a16:colId xmlns:a16="http://schemas.microsoft.com/office/drawing/2014/main" val="20002"/>
                    </a:ext>
                  </a:extLst>
                </a:gridCol>
                <a:gridCol w="2534525">
                  <a:extLst>
                    <a:ext uri="{9D8B030D-6E8A-4147-A177-3AD203B41FA5}">
                      <a16:colId xmlns:a16="http://schemas.microsoft.com/office/drawing/2014/main" val="20003"/>
                    </a:ext>
                  </a:extLst>
                </a:gridCol>
              </a:tblGrid>
              <a:tr h="560179">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0179">
                <a:tc>
                  <a:txBody>
                    <a:bodyPr/>
                    <a:lstStyle/>
                    <a:p>
                      <a:pPr marL="0" indent="0">
                        <a:buNone/>
                      </a:pPr>
                      <a:r>
                        <a:rPr lang="en-US" sz="1100">
                          <a:solidFill>
                            <a:srgbClr val="1A1A1A"/>
                          </a:solidFill>
                          <a:latin typeface="Arial"/>
                          <a:ea typeface="Calibri"/>
                          <a:cs typeface="Arial"/>
                        </a:rPr>
                        <a:t>Staff Communication</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Teams</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Improved collaboration and communication (NHS,2026)</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dirty="0">
                          <a:solidFill>
                            <a:srgbClr val="1A1A1A"/>
                          </a:solidFill>
                          <a:latin typeface="Arial"/>
                          <a:ea typeface="Calibri"/>
                          <a:cs typeface="Arial"/>
                        </a:rPr>
                        <a:t>Digital Literacy </a:t>
                      </a:r>
                      <a:r>
                        <a:rPr lang="en-US" sz="1100" b="0" i="0" u="none" strike="noStrike" noProof="0" dirty="0">
                          <a:solidFill>
                            <a:srgbClr val="000000"/>
                          </a:solidFill>
                          <a:latin typeface="Arial"/>
                          <a:ea typeface="Calibri"/>
                          <a:cs typeface="Arial"/>
                        </a:rPr>
                        <a:t>(</a:t>
                      </a:r>
                      <a:r>
                        <a:rPr lang="en-US" sz="1100" b="0" i="0" u="none" strike="noStrike" noProof="0" dirty="0" err="1">
                          <a:solidFill>
                            <a:srgbClr val="000000"/>
                          </a:solidFill>
                          <a:latin typeface="Arial"/>
                          <a:ea typeface="Calibri"/>
                          <a:cs typeface="Arial"/>
                        </a:rPr>
                        <a:t>Borgesdo</a:t>
                      </a:r>
                      <a:r>
                        <a:rPr lang="en-US" sz="1100" b="0" i="0" u="none" strike="noStrike" noProof="0" dirty="0">
                          <a:solidFill>
                            <a:srgbClr val="000000"/>
                          </a:solidFill>
                          <a:latin typeface="Arial"/>
                          <a:ea typeface="Calibri"/>
                          <a:cs typeface="Arial"/>
                        </a:rPr>
                        <a:t> Nascimento et al.(2023).</a:t>
                      </a:r>
                      <a:endParaRPr lang="en-US" sz="1100" dirty="0" err="1">
                        <a:solidFill>
                          <a:srgbClr val="1A1A1A"/>
                        </a:solidFill>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94004">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215512">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Calibri"/>
                          <a:ea typeface="Calibri"/>
                          <a:cs typeface="Calibri"/>
                        </a:rPr>
                        <a:t>More time is saved because, if the professionals at Nursing home had to do it manually would take longer to archive documents</a:t>
                      </a:r>
                      <a:endParaRPr lang="en-US" sz="11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dirty="0">
                          <a:solidFill>
                            <a:srgbClr val="1A1A1A"/>
                          </a:solidFill>
                          <a:latin typeface="Calibri"/>
                          <a:ea typeface="Calibri"/>
                          <a:cs typeface="Calibri"/>
                        </a:rPr>
                        <a:t>Economically, the nursing home would need adequate financials resources to implement the software across the organization, ensuring that all staff members, including the entire nursing and health care team, have access to the documents.</a:t>
                      </a:r>
                      <a:endParaRPr lang="en-US" sz="1100" dirty="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0179">
                <a:tc>
                  <a:txBody>
                    <a:bodyPr/>
                    <a:lstStyle/>
                    <a:p>
                      <a:pPr marL="0" indent="0">
                        <a:buNone/>
                      </a:pPr>
                      <a:r>
                        <a:rPr lang="en-US" sz="1300" dirty="0">
                          <a:solidFill>
                            <a:srgbClr val="1A1A1A"/>
                          </a:solidFill>
                          <a:latin typeface="Calibri"/>
                          <a:ea typeface="Calibri"/>
                          <a:cs typeface="Calibri"/>
                        </a:rPr>
                        <a:t>Staff Scheduling / </a:t>
                      </a:r>
                      <a:r>
                        <a:rPr lang="en-US" sz="1300" dirty="0" err="1">
                          <a:solidFill>
                            <a:srgbClr val="1A1A1A"/>
                          </a:solidFill>
                          <a:latin typeface="Calibri"/>
                          <a:ea typeface="Calibri"/>
                          <a:cs typeface="Calibri"/>
                        </a:rPr>
                        <a:t>Rotas</a:t>
                      </a:r>
                      <a:endParaRPr lang="en-US" sz="1300" dirty="0" err="1">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An applied presence of MS Excel will provide a proper planning and </a:t>
                      </a:r>
                      <a:r>
                        <a:rPr lang="en-US" sz="1100" err="1">
                          <a:solidFill>
                            <a:srgbClr val="1A1A1A"/>
                          </a:solidFill>
                          <a:latin typeface="Arial"/>
                          <a:ea typeface="Calibri"/>
                          <a:cs typeface="Arial"/>
                        </a:rPr>
                        <a:t>workforc</a:t>
                      </a:r>
                      <a:r>
                        <a:rPr lang="en-US" sz="1100">
                          <a:solidFill>
                            <a:srgbClr val="1A1A1A"/>
                          </a:solidFill>
                          <a:latin typeface="Arial"/>
                          <a:ea typeface="Calibri"/>
                          <a:cs typeface="Arial"/>
                        </a:rPr>
                        <a:t>e initiations benefit.</a:t>
                      </a:r>
                    </a:p>
                    <a:p>
                      <a:pPr marL="0" lvl="0" indent="0">
                        <a:buNone/>
                      </a:pPr>
                      <a:r>
                        <a:rPr lang="en-US" sz="1100">
                          <a:solidFill>
                            <a:srgbClr val="1A1A1A"/>
                          </a:solidFill>
                          <a:latin typeface="Arial"/>
                          <a:ea typeface="Calibri"/>
                          <a:cs typeface="Arial"/>
                        </a:rPr>
                        <a:t>With reducing the staff scheduling error it will bring proper </a:t>
                      </a:r>
                      <a:r>
                        <a:rPr lang="en-US" sz="1100" err="1">
                          <a:solidFill>
                            <a:srgbClr val="1A1A1A"/>
                          </a:solidFill>
                          <a:latin typeface="Arial"/>
                          <a:ea typeface="Calibri"/>
                          <a:cs typeface="Arial"/>
                        </a:rPr>
                        <a:t>guidanc</a:t>
                      </a:r>
                      <a:r>
                        <a:rPr lang="en-US" sz="1100">
                          <a:solidFill>
                            <a:srgbClr val="1A1A1A"/>
                          </a:solidFill>
                          <a:latin typeface="Arial"/>
                          <a:ea typeface="Calibri"/>
                          <a:cs typeface="Arial"/>
                        </a:rPr>
                        <a:t>e to management for decisions (Goncalves, 2024)</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There are limited tools for forecasting staffing requirements based on historical sales or workload.</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0179">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a:ea typeface="Calibri"/>
                          <a:cs typeface="Calibri"/>
                        </a:rPr>
                        <a:t>Consistency across the different </a:t>
                      </a:r>
                      <a:r>
                        <a:rPr lang="en-US" sz="1300">
                          <a:solidFill>
                            <a:srgbClr val="1A1A1A"/>
                          </a:solidFill>
                          <a:latin typeface="Calibri"/>
                          <a:ea typeface="Calibri"/>
                          <a:cs typeface="Calibri"/>
                        </a:rPr>
                        <a:t>departments. (NHS, 2026)</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err="1">
                          <a:solidFill>
                            <a:srgbClr val="1A1A1A"/>
                          </a:solidFill>
                          <a:latin typeface="Calibri"/>
                          <a:ea typeface="Calibri"/>
                          <a:cs typeface="Calibri"/>
                        </a:rPr>
                        <a:t>Te</a:t>
                      </a:r>
                      <a:r>
                        <a:rPr lang="en-US" sz="1300" dirty="0">
                          <a:solidFill>
                            <a:srgbClr val="1A1A1A"/>
                          </a:solidFill>
                          <a:latin typeface="Calibri"/>
                          <a:ea typeface="Calibri"/>
                          <a:cs typeface="Calibri"/>
                        </a:rPr>
                        <a:t>chnical difficulty.</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2999"/>
            <a:ext cx="8405418" cy="3805609"/>
          </a:xfrm>
          <a:prstGeom prst="rect">
            <a:avLst/>
          </a:prstGeom>
          <a:noFill/>
          <a:ln/>
        </p:spPr>
        <p:txBody>
          <a:bodyPr wrap="square" lIns="0" tIns="0" rIns="0" bIns="0" rtlCol="0" anchor="t"/>
          <a:lstStyle/>
          <a:p>
            <a:pPr marL="342900" indent="-342900">
              <a:buSzPct val="100000"/>
              <a:buFont typeface="Arial"/>
              <a:buChar char="•"/>
            </a:pPr>
            <a:endParaRPr lang="en-US" sz="1700">
              <a:solidFill>
                <a:srgbClr val="C0392B"/>
              </a:solidFill>
              <a:latin typeface="Calibri" pitchFamily="34" charset="0"/>
              <a:ea typeface="Calibri" pitchFamily="34" charset="-122"/>
              <a:cs typeface="Calibri" pitchFamily="34" charset="-120"/>
            </a:endParaRPr>
          </a:p>
          <a:p>
            <a:pPr marL="342900" indent="-342900">
              <a:buSzPct val="100000"/>
              <a:buFont typeface="Arial"/>
              <a:buChar char="•"/>
            </a:pPr>
            <a:endParaRPr lang="en-US" sz="1700">
              <a:solidFill>
                <a:srgbClr val="C0392B"/>
              </a:solidFill>
              <a:latin typeface="Calibri"/>
              <a:ea typeface="Calibri"/>
              <a:cs typeface="Calibri"/>
            </a:endParaRPr>
          </a:p>
          <a:p>
            <a:pPr marL="342900" indent="-342900">
              <a:buSzPct val="100000"/>
              <a:buFont typeface="Arial"/>
              <a:buChar char="•"/>
            </a:pPr>
            <a:r>
              <a:rPr lang="en-US" sz="1100">
                <a:latin typeface="Arial"/>
                <a:ea typeface="Calibri"/>
                <a:cs typeface="Arial"/>
              </a:rPr>
              <a:t>In conclusion, implementing Microsoft 365 at Riverdale Nursing Home would improve communication and the way staff work together. Training and the initial cost would be necessary so the long-term benefits, such as saving time, reducing paper use, lowering costs, and allowing staff to focus on providing high-quality care to residents, make it a worthwhile investment.</a:t>
            </a:r>
            <a:endParaRPr lang="en-US">
              <a:ea typeface="Calibri"/>
              <a:cs typeface="Calibri"/>
            </a:endParaRP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The presence of staff scheduling is essential to bring a safe and efficient operation in the nursing home.</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Using Microsoft Teams for communication provides a structured workplace environment that bridges the gap between both buildings and secures residents' care. </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dirty="0" err="1">
                <a:latin typeface="Arial"/>
                <a:ea typeface="Calibri"/>
                <a:cs typeface="Arial"/>
              </a:rPr>
              <a:t>Powerpoint</a:t>
            </a:r>
            <a:r>
              <a:rPr lang="en-US" sz="1100" dirty="0">
                <a:latin typeface="Arial"/>
                <a:ea typeface="Calibri"/>
                <a:cs typeface="Arial"/>
              </a:rPr>
              <a:t> is also a very efficient way of keeping staff members engaged and interested in the training side of things. Its easy </a:t>
            </a:r>
            <a:r>
              <a:rPr lang="en-US" sz="1100" dirty="0" err="1">
                <a:latin typeface="Arial"/>
                <a:ea typeface="Calibri"/>
                <a:cs typeface="Arial"/>
              </a:rPr>
              <a:t>tp</a:t>
            </a:r>
            <a:r>
              <a:rPr lang="en-US" sz="1100" dirty="0">
                <a:latin typeface="Arial"/>
                <a:ea typeface="Calibri"/>
                <a:cs typeface="Arial"/>
              </a:rPr>
              <a:t> understand and access. It is also a way of presenting structured and visually pleasing information. By providing good staff training we can ensure that the team is work well together and delivering the best services to the patients.</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Riverdale Management should adopt the Microsoft 365 framework by implementing workshops for staff training and upgrading Wi-Fi for stable, reliable internet. </a:t>
            </a:r>
            <a:endParaRPr lang="en-US">
              <a:ea typeface="Calibri" panose="020F0502020204030204"/>
              <a:cs typeface="Calibri" panose="020F0502020204030204"/>
            </a:endParaRPr>
          </a:p>
          <a:p>
            <a:pPr>
              <a:buSzPct val="100000"/>
            </a:pPr>
            <a:endParaRPr lang="en-US" sz="1100">
              <a:latin typeface="Arial"/>
              <a:ea typeface="Calibri"/>
              <a:cs typeface="Arial"/>
            </a:endParaRP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endParaRPr lang="en-US" sz="1100">
              <a:latin typeface="Arial"/>
              <a:ea typeface="Calibri"/>
              <a:cs typeface="Arial"/>
            </a:endParaRPr>
          </a:p>
          <a:p>
            <a:pPr>
              <a:buSzPct val="100000"/>
            </a:pPr>
            <a:endParaRPr lang="en-US" sz="1100">
              <a:latin typeface="Arial"/>
              <a:ea typeface="Calibri"/>
              <a:cs typeface="Arial"/>
            </a:endParaRPr>
          </a:p>
          <a:p>
            <a:pPr>
              <a:buSzPct val="100000"/>
            </a:pPr>
            <a:endParaRPr lang="en-US" sz="1100">
              <a:latin typeface="Arial"/>
              <a:ea typeface="Calibri"/>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endParaRPr lang="en-US" sz="1100">
              <a:solidFill>
                <a:srgbClr val="555555"/>
              </a:solidFill>
              <a:latin typeface="Arial"/>
              <a:ea typeface="Calibri"/>
              <a:cs typeface="Arial"/>
            </a:endParaRPr>
          </a:p>
          <a:p>
            <a:r>
              <a:rPr lang="en-US" sz="1100">
                <a:solidFill>
                  <a:srgbClr val="222222"/>
                </a:solidFill>
                <a:highlight>
                  <a:srgbClr val="FFFFFF"/>
                </a:highlight>
                <a:latin typeface="Arial"/>
                <a:ea typeface="+mn-lt"/>
                <a:cs typeface="Arial"/>
              </a:rPr>
              <a:t>Borges do Nascimento, I.J., Abdulazeem, H., Vasanthan, L.T., Martinez, E.Z., Zucoloto, M.L., Østengaard, L., Azzopardi-Muscat, N., Zapata, T. and Novillo-Ortiz, D. (2023) 'Barriers and facilitators to utilizing digital health technologies by healthcare professionals', </a:t>
            </a:r>
            <a:r>
              <a:rPr lang="en-US" sz="1100" i="1" err="1">
                <a:solidFill>
                  <a:srgbClr val="222222"/>
                </a:solidFill>
                <a:highlight>
                  <a:srgbClr val="FFFFFF"/>
                </a:highlight>
                <a:latin typeface="Arial"/>
                <a:ea typeface="+mn-lt"/>
                <a:cs typeface="Arial"/>
              </a:rPr>
              <a:t>npj</a:t>
            </a:r>
            <a:r>
              <a:rPr lang="en-US" sz="1100" i="1">
                <a:solidFill>
                  <a:srgbClr val="222222"/>
                </a:solidFill>
                <a:highlight>
                  <a:srgbClr val="FFFFFF"/>
                </a:highlight>
                <a:latin typeface="Arial"/>
                <a:ea typeface="+mn-lt"/>
                <a:cs typeface="Arial"/>
              </a:rPr>
              <a:t> Digital Medicine</a:t>
            </a:r>
            <a:r>
              <a:rPr lang="en-US" sz="1100">
                <a:solidFill>
                  <a:srgbClr val="222222"/>
                </a:solidFill>
                <a:highlight>
                  <a:srgbClr val="FFFFFF"/>
                </a:highlight>
                <a:latin typeface="Arial"/>
                <a:ea typeface="+mn-lt"/>
                <a:cs typeface="Arial"/>
              </a:rPr>
              <a:t>, 6(162). </a:t>
            </a:r>
            <a:r>
              <a:rPr lang="en-US" sz="1100" err="1">
                <a:solidFill>
                  <a:srgbClr val="222222"/>
                </a:solidFill>
                <a:highlight>
                  <a:srgbClr val="FFFFFF"/>
                </a:highlight>
                <a:latin typeface="Arial"/>
                <a:ea typeface="+mn-lt"/>
                <a:cs typeface="Arial"/>
              </a:rPr>
              <a:t>doi</a:t>
            </a:r>
            <a:r>
              <a:rPr lang="en-US" sz="1100">
                <a:solidFill>
                  <a:srgbClr val="222222"/>
                </a:solidFill>
                <a:highlight>
                  <a:srgbClr val="FFFFFF"/>
                </a:highlight>
                <a:latin typeface="Arial"/>
                <a:ea typeface="+mn-lt"/>
                <a:cs typeface="Arial"/>
              </a:rPr>
              <a:t>: 10.1038/s41746-023-00899-4.</a:t>
            </a:r>
            <a:endParaRPr lang="en-US"/>
          </a:p>
          <a:p>
            <a:endParaRPr lang="en-US" sz="1100">
              <a:solidFill>
                <a:srgbClr val="555555"/>
              </a:solidFill>
              <a:latin typeface="Arial"/>
              <a:ea typeface="+mn-lt"/>
              <a:cs typeface="Arial"/>
            </a:endParaRPr>
          </a:p>
          <a:p>
            <a:r>
              <a:rPr lang="en-US" sz="1100">
                <a:solidFill>
                  <a:srgbClr val="0563C1"/>
                </a:solidFill>
                <a:latin typeface="Arial"/>
                <a:ea typeface="+mn-lt"/>
                <a:cs typeface="Arial"/>
                <a:hlinkClick r:id="rId3">
                  <a:extLst>
                    <a:ext uri="{A12FA001-AC4F-418D-AE19-62706E023703}">
                      <ahyp:hlinkClr xmlns:ahyp="http://schemas.microsoft.com/office/drawing/2018/hyperlinkcolor" val="tx"/>
                    </a:ext>
                  </a:extLst>
                </a:hlinkClick>
              </a:rPr>
              <a:t> </a:t>
            </a:r>
            <a:r>
              <a:rPr lang="en-US" sz="1100">
                <a:solidFill>
                  <a:srgbClr val="000000"/>
                </a:solidFill>
                <a:latin typeface="Arial"/>
                <a:ea typeface="+mn-lt"/>
                <a:cs typeface="Arial"/>
                <a:hlinkClick r:id="rId3">
                  <a:extLst>
                    <a:ext uri="{A12FA001-AC4F-418D-AE19-62706E023703}">
                      <ahyp:hlinkClr xmlns:ahyp="http://schemas.microsoft.com/office/drawing/2018/hyperlinkcolor" val="tx"/>
                    </a:ext>
                  </a:extLst>
                </a:hlinkClick>
              </a:rPr>
              <a:t>NHS (2025) Microsoft Teams and remot</a:t>
            </a:r>
            <a:r>
              <a:rPr lang="en-US" sz="1100">
                <a:latin typeface="Arial"/>
                <a:ea typeface="+mn-lt"/>
                <a:cs typeface="Arial"/>
                <a:hlinkClick r:id="rId3">
                  <a:extLst>
                    <a:ext uri="{A12FA001-AC4F-418D-AE19-62706E023703}">
                      <ahyp:hlinkClr xmlns:ahyp="http://schemas.microsoft.com/office/drawing/2018/hyperlinkcolor" val="tx"/>
                    </a:ext>
                  </a:extLst>
                </a:hlinkClick>
              </a:rPr>
              <a:t>e working</a:t>
            </a:r>
            <a:r>
              <a:rPr lang="en-US" sz="1100">
                <a:solidFill>
                  <a:srgbClr val="000000"/>
                </a:solidFill>
                <a:latin typeface="Arial"/>
                <a:ea typeface="+mn-lt"/>
                <a:cs typeface="Arial"/>
                <a:hlinkClick r:id="rId3">
                  <a:extLst>
                    <a:ext uri="{A12FA001-AC4F-418D-AE19-62706E023703}">
                      <ahyp:hlinkClr xmlns:ahyp="http://schemas.microsoft.com/office/drawing/2018/hyperlinkcolor" val="tx"/>
                    </a:ext>
                  </a:extLst>
                </a:hlinkClick>
              </a:rPr>
              <a:t> Available at: NHS England » Microsoft Teams and remote working</a:t>
            </a:r>
            <a:r>
              <a:rPr lang="en-US" sz="1100">
                <a:solidFill>
                  <a:srgbClr val="000000"/>
                </a:solidFill>
                <a:latin typeface="Arial"/>
                <a:ea typeface="+mn-lt"/>
                <a:cs typeface="Arial"/>
              </a:rPr>
              <a:t> ( Accessed: 11 July 2026)</a:t>
            </a:r>
            <a:endParaRPr lang="en-US" sz="1100">
              <a:latin typeface="Arial"/>
              <a:ea typeface="+mn-lt"/>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8a14efc-8158-4062-9bc8-f81230b4ef5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B5D19D5245B9409983EC810C9067F8" ma:contentTypeVersion="5" ma:contentTypeDescription="Create a new document." ma:contentTypeScope="" ma:versionID="8a2863d9f0925f6809a1d5baa2e13109">
  <xsd:schema xmlns:xsd="http://www.w3.org/2001/XMLSchema" xmlns:xs="http://www.w3.org/2001/XMLSchema" xmlns:p="http://schemas.microsoft.com/office/2006/metadata/properties" xmlns:ns3="b8a14efc-8158-4062-9bc8-f81230b4ef5c" targetNamespace="http://schemas.microsoft.com/office/2006/metadata/properties" ma:root="true" ma:fieldsID="514353494887e446a816d8c3bd2b3c7b" ns3:_="">
    <xsd:import namespace="b8a14efc-8158-4062-9bc8-f81230b4ef5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a14efc-8158-4062-9bc8-f81230b4ef5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C75DB4-2DC4-4E03-9B10-ECFFECD4EDC4}">
  <ds:schemaRefs>
    <ds:schemaRef ds:uri="b8a14efc-8158-4062-9bc8-f81230b4ef5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1FDF808-F0B9-4BFC-837A-7B378BEE8108}">
  <ds:schemaRefs>
    <ds:schemaRef ds:uri="b8a14efc-8158-4062-9bc8-f81230b4ef5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9A0D581-2E1F-4D31-A7A7-480B403E93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revision>40</cp:revision>
  <dcterms:created xsi:type="dcterms:W3CDTF">2026-06-21T15:50:06Z</dcterms:created>
  <dcterms:modified xsi:type="dcterms:W3CDTF">2026-07-13T15:32:26Z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0x010100AFB5D19D5245B9409983EC810C9067F8</vt:lpwstr>
  </property>
</Properties>
</file>