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317" r:id="rId2"/>
    <p:sldId id="318" r:id="rId3"/>
    <p:sldId id="319" r:id="rId4"/>
    <p:sldId id="320" r:id="rId5"/>
    <p:sldId id="321" r:id="rId6"/>
    <p:sldId id="322" r:id="rId7"/>
    <p:sldId id="337" r:id="rId8"/>
    <p:sldId id="33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0099"/>
    <a:srgbClr val="660033"/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8" autoAdjust="0"/>
    <p:restoredTop sz="75844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59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DFB5F2-EEA0-4FC5-BB35-8B5399AD111C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686D24-04FC-422A-ABE7-2FEEA51A456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405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68580" tIns="34290" rIns="68580" bIns="34290" rtlCol="0" anchor="ctr" anchorCtr="0">
            <a:normAutofit/>
          </a:bodyPr>
          <a:lstStyle/>
          <a:p>
            <a:pPr algn="ctr" defTabSz="685800" rtl="0" eaLnBrk="1" latinLnBrk="0" hangingPunct="1">
              <a:spcBef>
                <a:spcPts val="300"/>
              </a:spcBef>
              <a:buNone/>
            </a:pPr>
            <a:endParaRPr lang="en-US" sz="135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1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2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2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2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68580" tIns="34290" rIns="68580" bIns="34290" rtlCol="0" anchor="ctr" anchorCtr="0">
            <a:normAutofit/>
          </a:bodyPr>
          <a:lstStyle/>
          <a:p>
            <a:pPr algn="ctr" defTabSz="685800" rtl="0" eaLnBrk="1" latinLnBrk="0" hangingPunct="1">
              <a:spcBef>
                <a:spcPts val="300"/>
              </a:spcBef>
              <a:buNone/>
            </a:pPr>
            <a:endParaRPr lang="en-US" sz="135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68" y="3367247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35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4" y="4084579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685800" rtl="0" eaLnBrk="1" latinLnBrk="0" hangingPunct="1">
              <a:spcBef>
                <a:spcPts val="300"/>
              </a:spcBef>
              <a:buNone/>
              <a:defRPr lang="en-US" sz="1350" b="1" kern="1200" cap="none" spc="15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685800" rtl="0" eaLnBrk="1" latinLnBrk="0" hangingPunct="1">
              <a:spcBef>
                <a:spcPts val="300"/>
              </a:spcBef>
              <a:buNone/>
              <a:defRPr lang="en-US" sz="1350" b="1" i="0" kern="1200" cap="none" spc="15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 algn="ctr" defTabSz="685800" rtl="0" eaLnBrk="1" latinLnBrk="0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7"/>
            <a:ext cx="6172200" cy="35109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05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25" y="2026918"/>
            <a:ext cx="5439583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685800" rtl="0" eaLnBrk="1" latinLnBrk="0" hangingPunct="1">
              <a:spcBef>
                <a:spcPts val="300"/>
              </a:spcBef>
              <a:buNone/>
              <a:defRPr lang="en-US" sz="135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050" b="0" i="0" kern="1200" cap="none" spc="23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28588" indent="1191">
              <a:buNone/>
              <a:defRPr>
                <a:solidFill>
                  <a:schemeClr val="bg2"/>
                </a:solidFill>
              </a:defRPr>
            </a:lvl2pPr>
            <a:lvl3pPr marL="258366" indent="4763">
              <a:buNone/>
              <a:defRPr>
                <a:solidFill>
                  <a:schemeClr val="bg2"/>
                </a:solidFill>
              </a:defRPr>
            </a:lvl3pPr>
            <a:lvl4pPr marL="386954" indent="2381">
              <a:buNone/>
              <a:defRPr>
                <a:solidFill>
                  <a:schemeClr val="bg2"/>
                </a:solidFill>
              </a:defRPr>
            </a:lvl4pPr>
            <a:lvl5pPr marL="516731" indent="-1191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685800" rtl="0" eaLnBrk="1" latinLnBrk="0" hangingPunct="1">
              <a:spcBef>
                <a:spcPts val="45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41" y="273181"/>
            <a:ext cx="3181351" cy="292100"/>
          </a:xfrm>
        </p:spPr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6"/>
            <a:ext cx="6248400" cy="29210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3" y="914401"/>
            <a:ext cx="92698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85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41" y="273181"/>
            <a:ext cx="3181351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900" b="0" cap="all" spc="225" baseline="0">
                <a:solidFill>
                  <a:schemeClr val="tx1"/>
                </a:solidFill>
              </a:defRPr>
            </a:lvl1pPr>
          </a:lstStyle>
          <a:p>
            <a:fld id="{565170A2-FB95-475A-B0EC-B9421D8CD07E}" type="datetimeFigureOut">
              <a:rPr lang="en-GB" smtClean="0"/>
              <a:pPr/>
              <a:t>27/05/2019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6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825" b="0" cap="all" spc="225" baseline="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900" b="1">
                <a:solidFill>
                  <a:schemeClr val="tx1"/>
                </a:solidFill>
              </a:defRPr>
            </a:lvl1pPr>
          </a:lstStyle>
          <a:p>
            <a:fld id="{B217E257-D71C-457A-B019-CD078B439BAE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spcBef>
          <a:spcPts val="300"/>
        </a:spcBef>
        <a:buNone/>
        <a:defRPr sz="135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685800" rtl="0" eaLnBrk="1" latinLnBrk="0" hangingPunct="1">
        <a:lnSpc>
          <a:spcPct val="100000"/>
        </a:lnSpc>
        <a:spcBef>
          <a:spcPts val="450"/>
        </a:spcBef>
        <a:spcAft>
          <a:spcPts val="0"/>
        </a:spcAft>
        <a:buClr>
          <a:schemeClr val="accent1"/>
        </a:buClr>
        <a:buFontTx/>
        <a:buNone/>
        <a:defRPr sz="1500" b="0" i="0" kern="1200" cap="none" spc="23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685800" rtl="0" eaLnBrk="1" latinLnBrk="0" hangingPunct="1">
        <a:lnSpc>
          <a:spcPct val="100000"/>
        </a:lnSpc>
        <a:spcBef>
          <a:spcPts val="900"/>
        </a:spcBef>
        <a:buClr>
          <a:schemeClr val="accent1"/>
        </a:buClr>
        <a:buFontTx/>
        <a:buNone/>
        <a:defRPr sz="135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685800" rtl="0" eaLnBrk="1" latinLnBrk="0" hangingPunct="1">
        <a:lnSpc>
          <a:spcPct val="100000"/>
        </a:lnSpc>
        <a:spcBef>
          <a:spcPts val="900"/>
        </a:spcBef>
        <a:buClr>
          <a:schemeClr val="accent1"/>
        </a:buClr>
        <a:buFontTx/>
        <a:buNone/>
        <a:defRPr sz="12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685800" rtl="0" eaLnBrk="1" latinLnBrk="0" hangingPunct="1">
        <a:lnSpc>
          <a:spcPct val="100000"/>
        </a:lnSpc>
        <a:spcBef>
          <a:spcPts val="900"/>
        </a:spcBef>
        <a:buClr>
          <a:schemeClr val="accent1"/>
        </a:buClr>
        <a:buFontTx/>
        <a:buNone/>
        <a:defRPr sz="105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685800" rtl="0" eaLnBrk="1" latinLnBrk="0" hangingPunct="1">
        <a:lnSpc>
          <a:spcPct val="100000"/>
        </a:lnSpc>
        <a:spcBef>
          <a:spcPts val="900"/>
        </a:spcBef>
        <a:buClr>
          <a:schemeClr val="accent1"/>
        </a:buClr>
        <a:buFontTx/>
        <a:buNone/>
        <a:defRPr sz="105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685800" rtl="0" eaLnBrk="1" latinLnBrk="0" hangingPunct="1">
        <a:lnSpc>
          <a:spcPct val="100000"/>
        </a:lnSpc>
        <a:spcBef>
          <a:spcPts val="900"/>
        </a:spcBef>
        <a:buFont typeface="Arial" pitchFamily="34" charset="0"/>
        <a:buNone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685800" rtl="0" eaLnBrk="1" latinLnBrk="0" hangingPunct="1">
        <a:lnSpc>
          <a:spcPct val="100000"/>
        </a:lnSpc>
        <a:spcBef>
          <a:spcPts val="900"/>
        </a:spcBef>
        <a:buFont typeface="Arial" pitchFamily="34" charset="0"/>
        <a:buNone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685800" rtl="0" eaLnBrk="1" latinLnBrk="0" hangingPunct="1">
        <a:lnSpc>
          <a:spcPct val="100000"/>
        </a:lnSpc>
        <a:spcBef>
          <a:spcPts val="900"/>
        </a:spcBef>
        <a:buFont typeface="Arial" pitchFamily="34" charset="0"/>
        <a:buNone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685800" rtl="0" eaLnBrk="1" latinLnBrk="0" hangingPunct="1">
        <a:lnSpc>
          <a:spcPct val="100000"/>
        </a:lnSpc>
        <a:spcBef>
          <a:spcPts val="900"/>
        </a:spcBef>
        <a:buFont typeface="Arial" pitchFamily="34" charset="0"/>
        <a:buNone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55576" y="6669135"/>
            <a:ext cx="3995936" cy="45719"/>
          </a:xfrm>
        </p:spPr>
        <p:txBody>
          <a:bodyPr>
            <a:normAutofit fontScale="32500" lnSpcReduction="20000"/>
          </a:bodyPr>
          <a:lstStyle/>
          <a:p>
            <a:endParaRPr lang="en-GB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9" b="4859"/>
          <a:stretch>
            <a:fillRect/>
          </a:stretch>
        </p:blipFill>
        <p:spPr>
          <a:xfrm>
            <a:off x="0" y="34925"/>
            <a:ext cx="5029200" cy="6707188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48064" y="1412776"/>
            <a:ext cx="3995936" cy="3600400"/>
          </a:xfrm>
        </p:spPr>
        <p:txBody>
          <a:bodyPr/>
          <a:lstStyle/>
          <a:p>
            <a:r>
              <a:rPr lang="en-GB" sz="1800" dirty="0" smtClean="0">
                <a:solidFill>
                  <a:srgbClr val="C00000"/>
                </a:solidFill>
              </a:rPr>
              <a:t>ANATOMICAL LECTURES AND DEMONSTRATIONS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Johannes </a:t>
            </a:r>
            <a:r>
              <a:rPr lang="en-GB" dirty="0" err="1" smtClean="0"/>
              <a:t>ketham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err="1" smtClean="0"/>
              <a:t>fasciculo</a:t>
            </a:r>
            <a:r>
              <a:rPr lang="en-GB" i="1" dirty="0" smtClean="0"/>
              <a:t> di </a:t>
            </a:r>
            <a:r>
              <a:rPr lang="en-GB" i="1" dirty="0" err="1" smtClean="0"/>
              <a:t>medicina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Venice: Giovanni and Gregorio de </a:t>
            </a:r>
            <a:r>
              <a:rPr lang="en-GB" dirty="0" err="1"/>
              <a:t>Gregori</a:t>
            </a:r>
            <a:r>
              <a:rPr lang="en-GB" dirty="0"/>
              <a:t>, 1493 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Yale University</a:t>
            </a:r>
            <a:br>
              <a:rPr lang="en-GB" dirty="0" smtClean="0"/>
            </a:br>
            <a:r>
              <a:rPr lang="en-GB" dirty="0" smtClean="0"/>
              <a:t>Harvey </a:t>
            </a:r>
            <a:r>
              <a:rPr lang="en-GB" dirty="0"/>
              <a:t>Cushing/John Hay Whitney Medical Library</a:t>
            </a:r>
          </a:p>
        </p:txBody>
      </p:sp>
    </p:spTree>
    <p:extLst>
      <p:ext uri="{BB962C8B-B14F-4D97-AF65-F5344CB8AC3E}">
        <p14:creationId xmlns:p14="http://schemas.microsoft.com/office/powerpoint/2010/main" val="419347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55576" y="6669135"/>
            <a:ext cx="3995936" cy="45719"/>
          </a:xfrm>
        </p:spPr>
        <p:txBody>
          <a:bodyPr>
            <a:normAutofit fontScale="32500" lnSpcReduction="20000"/>
          </a:bodyPr>
          <a:lstStyle/>
          <a:p>
            <a:endParaRPr lang="en-GB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9" b="4859"/>
          <a:stretch>
            <a:fillRect/>
          </a:stretch>
        </p:blipFill>
        <p:spPr>
          <a:xfrm>
            <a:off x="0" y="34925"/>
            <a:ext cx="5029200" cy="6707188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48064" y="1412776"/>
            <a:ext cx="3995936" cy="2376264"/>
          </a:xfrm>
        </p:spPr>
        <p:txBody>
          <a:bodyPr/>
          <a:lstStyle/>
          <a:p>
            <a:r>
              <a:rPr lang="en-GB" dirty="0" smtClean="0"/>
              <a:t>Johannes </a:t>
            </a:r>
            <a:r>
              <a:rPr lang="en-GB" dirty="0" err="1" smtClean="0"/>
              <a:t>ketham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err="1" smtClean="0"/>
              <a:t>fasciculo</a:t>
            </a:r>
            <a:r>
              <a:rPr lang="en-GB" i="1" dirty="0" smtClean="0"/>
              <a:t> di </a:t>
            </a:r>
            <a:r>
              <a:rPr lang="en-GB" i="1" dirty="0" err="1" smtClean="0"/>
              <a:t>medicina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Venice: Giovanni and Gregorio de </a:t>
            </a:r>
            <a:r>
              <a:rPr lang="en-GB" dirty="0" err="1"/>
              <a:t>Gregori</a:t>
            </a:r>
            <a:r>
              <a:rPr lang="en-GB" dirty="0"/>
              <a:t>, 1493 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Yale University</a:t>
            </a:r>
            <a:br>
              <a:rPr lang="en-GB" dirty="0" smtClean="0"/>
            </a:br>
            <a:r>
              <a:rPr lang="en-GB" dirty="0" smtClean="0"/>
              <a:t>Harvey </a:t>
            </a:r>
            <a:r>
              <a:rPr lang="en-GB" dirty="0"/>
              <a:t>Cushing/John Hay Whitney Medical Library</a:t>
            </a:r>
          </a:p>
        </p:txBody>
      </p:sp>
      <p:sp>
        <p:nvSpPr>
          <p:cNvPr id="2" name="Left Arrow 1"/>
          <p:cNvSpPr/>
          <p:nvPr/>
        </p:nvSpPr>
        <p:spPr>
          <a:xfrm>
            <a:off x="3059832" y="1052736"/>
            <a:ext cx="1122424" cy="48463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Lector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448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55576" y="6669135"/>
            <a:ext cx="3995936" cy="45719"/>
          </a:xfrm>
        </p:spPr>
        <p:txBody>
          <a:bodyPr>
            <a:normAutofit fontScale="32500" lnSpcReduction="20000"/>
          </a:bodyPr>
          <a:lstStyle/>
          <a:p>
            <a:endParaRPr lang="en-GB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9" b="4859"/>
          <a:stretch>
            <a:fillRect/>
          </a:stretch>
        </p:blipFill>
        <p:spPr>
          <a:xfrm>
            <a:off x="0" y="34925"/>
            <a:ext cx="5029200" cy="6707188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48064" y="1412776"/>
            <a:ext cx="3995936" cy="2376264"/>
          </a:xfrm>
        </p:spPr>
        <p:txBody>
          <a:bodyPr/>
          <a:lstStyle/>
          <a:p>
            <a:r>
              <a:rPr lang="en-GB" dirty="0" smtClean="0"/>
              <a:t>Johannes </a:t>
            </a:r>
            <a:r>
              <a:rPr lang="en-GB" dirty="0" err="1" smtClean="0"/>
              <a:t>ketham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err="1" smtClean="0"/>
              <a:t>fasciculo</a:t>
            </a:r>
            <a:r>
              <a:rPr lang="en-GB" i="1" dirty="0" smtClean="0"/>
              <a:t> di </a:t>
            </a:r>
            <a:r>
              <a:rPr lang="en-GB" i="1" dirty="0" err="1" smtClean="0"/>
              <a:t>medicina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Venice: Giovanni and Gregorio de </a:t>
            </a:r>
            <a:r>
              <a:rPr lang="en-GB" dirty="0" err="1"/>
              <a:t>Gregori</a:t>
            </a:r>
            <a:r>
              <a:rPr lang="en-GB" dirty="0"/>
              <a:t>, 1493 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Yale University</a:t>
            </a:r>
            <a:br>
              <a:rPr lang="en-GB" dirty="0" smtClean="0"/>
            </a:br>
            <a:r>
              <a:rPr lang="en-GB" dirty="0" smtClean="0"/>
              <a:t>Harvey </a:t>
            </a:r>
            <a:r>
              <a:rPr lang="en-GB" dirty="0"/>
              <a:t>Cushing/John Hay Whitney Medical Library</a:t>
            </a:r>
          </a:p>
        </p:txBody>
      </p:sp>
      <p:sp>
        <p:nvSpPr>
          <p:cNvPr id="2" name="Left Arrow 1"/>
          <p:cNvSpPr/>
          <p:nvPr/>
        </p:nvSpPr>
        <p:spPr>
          <a:xfrm>
            <a:off x="3059832" y="1052736"/>
            <a:ext cx="1122424" cy="48463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Lector</a:t>
            </a:r>
            <a:endParaRPr lang="en-GB" dirty="0"/>
          </a:p>
        </p:txBody>
      </p:sp>
      <p:sp>
        <p:nvSpPr>
          <p:cNvPr id="7" name="Right Arrow 6"/>
          <p:cNvSpPr/>
          <p:nvPr/>
        </p:nvSpPr>
        <p:spPr>
          <a:xfrm>
            <a:off x="1547664" y="3789040"/>
            <a:ext cx="1080120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Sector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43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55576" y="6669135"/>
            <a:ext cx="3995936" cy="45719"/>
          </a:xfrm>
        </p:spPr>
        <p:txBody>
          <a:bodyPr>
            <a:normAutofit fontScale="32500" lnSpcReduction="20000"/>
          </a:bodyPr>
          <a:lstStyle/>
          <a:p>
            <a:endParaRPr lang="en-GB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9" b="4859"/>
          <a:stretch>
            <a:fillRect/>
          </a:stretch>
        </p:blipFill>
        <p:spPr>
          <a:xfrm>
            <a:off x="0" y="34925"/>
            <a:ext cx="5029200" cy="6707188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48064" y="1412776"/>
            <a:ext cx="3995936" cy="2376264"/>
          </a:xfrm>
        </p:spPr>
        <p:txBody>
          <a:bodyPr/>
          <a:lstStyle/>
          <a:p>
            <a:r>
              <a:rPr lang="en-GB" dirty="0" smtClean="0"/>
              <a:t>Johannes </a:t>
            </a:r>
            <a:r>
              <a:rPr lang="en-GB" dirty="0" err="1" smtClean="0"/>
              <a:t>ketham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err="1" smtClean="0"/>
              <a:t>fasciculo</a:t>
            </a:r>
            <a:r>
              <a:rPr lang="en-GB" i="1" dirty="0" smtClean="0"/>
              <a:t> di </a:t>
            </a:r>
            <a:r>
              <a:rPr lang="en-GB" i="1" dirty="0" err="1" smtClean="0"/>
              <a:t>medicina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Venice: Giovanni and Gregorio de </a:t>
            </a:r>
            <a:r>
              <a:rPr lang="en-GB" dirty="0" err="1"/>
              <a:t>Gregori</a:t>
            </a:r>
            <a:r>
              <a:rPr lang="en-GB" dirty="0"/>
              <a:t>, 1493 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Yale University</a:t>
            </a:r>
            <a:br>
              <a:rPr lang="en-GB" dirty="0" smtClean="0"/>
            </a:br>
            <a:r>
              <a:rPr lang="en-GB" dirty="0" smtClean="0"/>
              <a:t>Harvey </a:t>
            </a:r>
            <a:r>
              <a:rPr lang="en-GB" dirty="0"/>
              <a:t>Cushing/John Hay Whitney Medical Library</a:t>
            </a:r>
          </a:p>
        </p:txBody>
      </p:sp>
      <p:sp>
        <p:nvSpPr>
          <p:cNvPr id="2" name="Left Arrow 1"/>
          <p:cNvSpPr/>
          <p:nvPr/>
        </p:nvSpPr>
        <p:spPr>
          <a:xfrm>
            <a:off x="3059832" y="1052736"/>
            <a:ext cx="1122424" cy="48463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Lector</a:t>
            </a:r>
            <a:endParaRPr lang="en-GB" dirty="0"/>
          </a:p>
        </p:txBody>
      </p:sp>
      <p:sp>
        <p:nvSpPr>
          <p:cNvPr id="7" name="Right Arrow 6"/>
          <p:cNvSpPr/>
          <p:nvPr/>
        </p:nvSpPr>
        <p:spPr>
          <a:xfrm>
            <a:off x="1547664" y="3789040"/>
            <a:ext cx="1080120" cy="484632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Sector</a:t>
            </a:r>
            <a:endParaRPr lang="en-GB" dirty="0"/>
          </a:p>
        </p:txBody>
      </p:sp>
      <p:sp>
        <p:nvSpPr>
          <p:cNvPr id="5" name="Left Arrow 4"/>
          <p:cNvSpPr/>
          <p:nvPr/>
        </p:nvSpPr>
        <p:spPr>
          <a:xfrm>
            <a:off x="4569104" y="3789040"/>
            <a:ext cx="1157920" cy="48463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Ostensor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30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55576" y="6669135"/>
            <a:ext cx="3995936" cy="45719"/>
          </a:xfrm>
        </p:spPr>
        <p:txBody>
          <a:bodyPr>
            <a:normAutofit fontScale="32500" lnSpcReduction="20000"/>
          </a:bodyPr>
          <a:lstStyle/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48064" y="1412776"/>
            <a:ext cx="3995936" cy="2376264"/>
          </a:xfrm>
        </p:spPr>
        <p:txBody>
          <a:bodyPr/>
          <a:lstStyle/>
          <a:p>
            <a:r>
              <a:rPr lang="en-GB" dirty="0"/>
              <a:t>Andreas </a:t>
            </a:r>
            <a:r>
              <a:rPr lang="en-GB" dirty="0" err="1"/>
              <a:t>vesalius</a:t>
            </a:r>
            <a:r>
              <a:rPr lang="en-GB" dirty="0"/>
              <a:t/>
            </a:r>
            <a:br>
              <a:rPr lang="en-GB" dirty="0"/>
            </a:br>
            <a:r>
              <a:rPr lang="en-GB" i="1" dirty="0"/>
              <a:t>de </a:t>
            </a:r>
            <a:r>
              <a:rPr lang="en-GB" i="1" dirty="0" err="1"/>
              <a:t>humani</a:t>
            </a:r>
            <a:r>
              <a:rPr lang="en-GB" i="1" dirty="0"/>
              <a:t> </a:t>
            </a:r>
            <a:r>
              <a:rPr lang="en-GB" i="1" dirty="0" err="1"/>
              <a:t>corporis</a:t>
            </a:r>
            <a:r>
              <a:rPr lang="en-GB" i="1" dirty="0"/>
              <a:t> </a:t>
            </a:r>
            <a:r>
              <a:rPr lang="en-GB" i="1" dirty="0" err="1"/>
              <a:t>fabrica</a:t>
            </a:r>
            <a:r>
              <a:rPr lang="en-GB" i="1" dirty="0"/>
              <a:t> </a:t>
            </a:r>
            <a:r>
              <a:rPr lang="en-GB" i="1" dirty="0" err="1"/>
              <a:t>libri</a:t>
            </a:r>
            <a:r>
              <a:rPr lang="en-GB" i="1" dirty="0"/>
              <a:t> </a:t>
            </a:r>
            <a:r>
              <a:rPr lang="en-GB" i="1" dirty="0" err="1"/>
              <a:t>septem</a:t>
            </a:r>
            <a:r>
              <a:rPr lang="en-GB" i="1" dirty="0"/>
              <a:t/>
            </a:r>
            <a:br>
              <a:rPr lang="en-GB" i="1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Basle: Johann </a:t>
            </a:r>
            <a:r>
              <a:rPr lang="en-GB" dirty="0" err="1"/>
              <a:t>Oporinus</a:t>
            </a:r>
            <a:r>
              <a:rPr lang="en-GB" dirty="0"/>
              <a:t>, 1543 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Wellcome</a:t>
            </a:r>
            <a:r>
              <a:rPr lang="en-GB" dirty="0" smtClean="0"/>
              <a:t> </a:t>
            </a:r>
            <a:r>
              <a:rPr lang="en-GB" dirty="0"/>
              <a:t>Library, London</a:t>
            </a: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13" b="6313"/>
          <a:stretch>
            <a:fillRect/>
          </a:stretch>
        </p:blipFill>
        <p:spPr>
          <a:xfrm>
            <a:off x="0" y="-24934"/>
            <a:ext cx="5148263" cy="6815138"/>
          </a:xfrm>
        </p:spPr>
      </p:pic>
    </p:spTree>
    <p:extLst>
      <p:ext uri="{BB962C8B-B14F-4D97-AF65-F5344CB8AC3E}">
        <p14:creationId xmlns:p14="http://schemas.microsoft.com/office/powerpoint/2010/main" val="306523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55576" y="6669135"/>
            <a:ext cx="3995936" cy="45719"/>
          </a:xfrm>
        </p:spPr>
        <p:txBody>
          <a:bodyPr>
            <a:normAutofit fontScale="32500" lnSpcReduction="20000"/>
          </a:bodyPr>
          <a:lstStyle/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6"/>
          </a:xfrm>
        </p:spPr>
        <p:txBody>
          <a:bodyPr/>
          <a:lstStyle/>
          <a:p>
            <a:r>
              <a:rPr lang="en-GB" dirty="0"/>
              <a:t>Andreas </a:t>
            </a:r>
            <a:r>
              <a:rPr lang="en-GB" dirty="0" smtClean="0"/>
              <a:t>Vesalius, </a:t>
            </a:r>
            <a:r>
              <a:rPr lang="en-GB" i="1" dirty="0" smtClean="0"/>
              <a:t>de </a:t>
            </a:r>
            <a:r>
              <a:rPr lang="en-GB" i="1" dirty="0" err="1"/>
              <a:t>humani</a:t>
            </a:r>
            <a:r>
              <a:rPr lang="en-GB" i="1" dirty="0"/>
              <a:t> </a:t>
            </a:r>
            <a:r>
              <a:rPr lang="en-GB" i="1" dirty="0" err="1"/>
              <a:t>corporis</a:t>
            </a:r>
            <a:r>
              <a:rPr lang="en-GB" i="1" dirty="0"/>
              <a:t> </a:t>
            </a:r>
            <a:r>
              <a:rPr lang="en-GB" i="1" dirty="0" err="1"/>
              <a:t>fabrica</a:t>
            </a:r>
            <a:r>
              <a:rPr lang="en-GB" i="1" dirty="0"/>
              <a:t> </a:t>
            </a:r>
            <a:r>
              <a:rPr lang="en-GB" i="1" dirty="0" err="1"/>
              <a:t>libri</a:t>
            </a:r>
            <a:r>
              <a:rPr lang="en-GB" i="1" dirty="0"/>
              <a:t> </a:t>
            </a:r>
            <a:r>
              <a:rPr lang="en-GB" i="1" dirty="0" err="1"/>
              <a:t>septem</a:t>
            </a:r>
            <a:r>
              <a:rPr lang="en-GB" i="1" dirty="0"/>
              <a:t/>
            </a:r>
            <a:br>
              <a:rPr lang="en-GB" i="1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Basle: Johann </a:t>
            </a:r>
            <a:r>
              <a:rPr lang="en-GB" dirty="0" err="1"/>
              <a:t>Oporinus</a:t>
            </a:r>
            <a:r>
              <a:rPr lang="en-GB" dirty="0"/>
              <a:t>, 1543 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Wellcome</a:t>
            </a:r>
            <a:r>
              <a:rPr lang="en-GB" dirty="0" smtClean="0"/>
              <a:t> </a:t>
            </a:r>
            <a:r>
              <a:rPr lang="en-GB" dirty="0"/>
              <a:t>Library, London</a:t>
            </a: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48" b="30348"/>
          <a:stretch>
            <a:fillRect/>
          </a:stretch>
        </p:blipFill>
        <p:spPr>
          <a:xfrm>
            <a:off x="0" y="1412875"/>
            <a:ext cx="9144000" cy="5445125"/>
          </a:xfrm>
        </p:spPr>
      </p:pic>
      <p:sp>
        <p:nvSpPr>
          <p:cNvPr id="8" name="Down Arrow 7"/>
          <p:cNvSpPr/>
          <p:nvPr/>
        </p:nvSpPr>
        <p:spPr>
          <a:xfrm>
            <a:off x="3275856" y="3551801"/>
            <a:ext cx="484632" cy="978408"/>
          </a:xfrm>
          <a:prstGeom prst="down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44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55576" y="6669135"/>
            <a:ext cx="3995936" cy="45719"/>
          </a:xfrm>
        </p:spPr>
        <p:txBody>
          <a:bodyPr>
            <a:normAutofit fontScale="32500" lnSpcReduction="20000"/>
          </a:bodyPr>
          <a:lstStyle/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148064" y="1412776"/>
            <a:ext cx="3995936" cy="3096344"/>
          </a:xfrm>
        </p:spPr>
        <p:txBody>
          <a:bodyPr>
            <a:normAutofit fontScale="90000"/>
          </a:bodyPr>
          <a:lstStyle/>
          <a:p>
            <a:r>
              <a:rPr lang="en-GB" sz="1800" dirty="0"/>
              <a:t>Pieter </a:t>
            </a:r>
            <a:r>
              <a:rPr lang="en-GB" sz="1800" dirty="0" err="1"/>
              <a:t>pauw</a:t>
            </a:r>
            <a:r>
              <a:rPr lang="en-GB" sz="1600" dirty="0"/>
              <a:t/>
            </a:r>
            <a:br>
              <a:rPr lang="en-GB" sz="1600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An anatomical dissection by Pieter </a:t>
            </a:r>
            <a:r>
              <a:rPr lang="en-GB" dirty="0" err="1"/>
              <a:t>Pauw</a:t>
            </a:r>
            <a:r>
              <a:rPr lang="en-GB" dirty="0"/>
              <a:t> in the Leiden anatomy theatre</a:t>
            </a:r>
            <a:r>
              <a:rPr lang="en-GB" dirty="0" smtClean="0"/>
              <a:t>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Engraving </a:t>
            </a:r>
            <a:r>
              <a:rPr lang="en-GB" dirty="0"/>
              <a:t>by </a:t>
            </a:r>
            <a:r>
              <a:rPr lang="en-GB" dirty="0" err="1"/>
              <a:t>Andries</a:t>
            </a:r>
            <a:r>
              <a:rPr lang="en-GB" dirty="0"/>
              <a:t> Stock after a drawing by Jacques de </a:t>
            </a:r>
            <a:r>
              <a:rPr lang="en-GB" dirty="0" err="1"/>
              <a:t>Gheyn</a:t>
            </a:r>
            <a:r>
              <a:rPr lang="en-GB" dirty="0"/>
              <a:t> II, 1615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Plate </a:t>
            </a:r>
            <a:r>
              <a:rPr lang="en-GB" dirty="0"/>
              <a:t>to: Pieter </a:t>
            </a:r>
            <a:r>
              <a:rPr lang="en-GB" dirty="0" err="1"/>
              <a:t>Pauw</a:t>
            </a:r>
            <a:r>
              <a:rPr lang="en-GB" dirty="0"/>
              <a:t>, </a:t>
            </a:r>
            <a:r>
              <a:rPr lang="en-GB" i="1" dirty="0" err="1"/>
              <a:t>Succenturiantus</a:t>
            </a:r>
            <a:r>
              <a:rPr lang="en-GB" i="1" dirty="0"/>
              <a:t> </a:t>
            </a:r>
            <a:r>
              <a:rPr lang="en-GB" i="1" dirty="0" err="1"/>
              <a:t>anatomicus</a:t>
            </a:r>
            <a:r>
              <a:rPr lang="en-GB" i="1" dirty="0"/>
              <a:t> </a:t>
            </a:r>
            <a:r>
              <a:rPr lang="en-GB" i="1" dirty="0" err="1"/>
              <a:t>continens</a:t>
            </a:r>
            <a:r>
              <a:rPr lang="en-GB" i="1" dirty="0"/>
              <a:t> </a:t>
            </a:r>
            <a:r>
              <a:rPr lang="en-GB" i="1" dirty="0" err="1"/>
              <a:t>commentaria</a:t>
            </a:r>
            <a:r>
              <a:rPr lang="en-GB" i="1" dirty="0"/>
              <a:t> in </a:t>
            </a:r>
            <a:r>
              <a:rPr lang="en-GB" i="1" dirty="0" err="1"/>
              <a:t>Hippocratende</a:t>
            </a:r>
            <a:r>
              <a:rPr lang="en-GB" i="1" dirty="0"/>
              <a:t> capitis </a:t>
            </a:r>
            <a:r>
              <a:rPr lang="en-GB" i="1" dirty="0" err="1"/>
              <a:t>vulveribus</a:t>
            </a:r>
            <a:r>
              <a:rPr lang="en-GB" dirty="0"/>
              <a:t> Leiden, 1616 </a:t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Wellcome</a:t>
            </a:r>
            <a:r>
              <a:rPr lang="en-GB" dirty="0" smtClean="0"/>
              <a:t> </a:t>
            </a:r>
            <a:r>
              <a:rPr lang="en-GB" dirty="0"/>
              <a:t>Library, London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51"/>
            <a:ext cx="5148263" cy="6768771"/>
          </a:xfrm>
        </p:spPr>
      </p:pic>
    </p:spTree>
    <p:extLst>
      <p:ext uri="{BB962C8B-B14F-4D97-AF65-F5344CB8AC3E}">
        <p14:creationId xmlns:p14="http://schemas.microsoft.com/office/powerpoint/2010/main" val="254007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763688" y="6165304"/>
            <a:ext cx="5669280" cy="692696"/>
          </a:xfrm>
        </p:spPr>
        <p:txBody>
          <a:bodyPr/>
          <a:lstStyle/>
          <a:p>
            <a:r>
              <a:rPr lang="en-GB" sz="1100" dirty="0">
                <a:solidFill>
                  <a:schemeClr val="tx1"/>
                </a:solidFill>
              </a:rPr>
              <a:t>Dissection scene from a set of plates commissioned by </a:t>
            </a:r>
          </a:p>
          <a:p>
            <a:r>
              <a:rPr lang="en-GB" sz="1100" dirty="0">
                <a:solidFill>
                  <a:schemeClr val="tx1"/>
                </a:solidFill>
              </a:rPr>
              <a:t>John Banister, and attributed to Nicholas Hilliard, to be found in MS Hunter 364, VI.1, frontispiece</a:t>
            </a:r>
          </a:p>
          <a:p>
            <a:r>
              <a:rPr lang="en-GB" sz="1100" dirty="0">
                <a:solidFill>
                  <a:schemeClr val="tx1"/>
                </a:solidFill>
              </a:rPr>
              <a:t>Glasgow University Library, Special Collections Department</a:t>
            </a:r>
            <a:endParaRPr lang="en-US" sz="11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14600" y="260648"/>
            <a:ext cx="4114800" cy="701040"/>
          </a:xfrm>
        </p:spPr>
        <p:txBody>
          <a:bodyPr>
            <a:normAutofit fontScale="90000"/>
          </a:bodyPr>
          <a:lstStyle/>
          <a:p>
            <a:r>
              <a:rPr lang="en-GB" dirty="0"/>
              <a:t>Mystery and communality of barbers and surgeons of </a:t>
            </a:r>
            <a:r>
              <a:rPr lang="en-GB" dirty="0" err="1"/>
              <a:t>london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(c. 1580)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2" b="11642"/>
          <a:stretch>
            <a:fillRect/>
          </a:stretch>
        </p:blipFill>
        <p:spPr>
          <a:xfrm>
            <a:off x="468313" y="1125538"/>
            <a:ext cx="8280400" cy="4895850"/>
          </a:xfrm>
        </p:spPr>
      </p:pic>
    </p:spTree>
    <p:extLst>
      <p:ext uri="{BB962C8B-B14F-4D97-AF65-F5344CB8AC3E}">
        <p14:creationId xmlns:p14="http://schemas.microsoft.com/office/powerpoint/2010/main" val="6051898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4484</TotalTime>
  <Words>74</Words>
  <Application>Microsoft Office PowerPoint</Application>
  <PresentationFormat>On-screen Show (4:3)</PresentationFormat>
  <Paragraphs>17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Garamond</vt:lpstr>
      <vt:lpstr>Tahoma</vt:lpstr>
      <vt:lpstr>Tunga</vt:lpstr>
      <vt:lpstr>BlackTie</vt:lpstr>
      <vt:lpstr>ANATOMICAL LECTURES AND DEMONSTRATIONS   Johannes ketham fasciculo di medicina  Venice: Giovanni and Gregorio de Gregori, 1493   Yale University Harvey Cushing/John Hay Whitney Medical Library</vt:lpstr>
      <vt:lpstr>Johannes ketham fasciculo di medicina  Venice: Giovanni and Gregorio de Gregori, 1493   Yale University Harvey Cushing/John Hay Whitney Medical Library</vt:lpstr>
      <vt:lpstr>Johannes ketham fasciculo di medicina  Venice: Giovanni and Gregorio de Gregori, 1493   Yale University Harvey Cushing/John Hay Whitney Medical Library</vt:lpstr>
      <vt:lpstr>Johannes ketham fasciculo di medicina  Venice: Giovanni and Gregorio de Gregori, 1493   Yale University Harvey Cushing/John Hay Whitney Medical Library</vt:lpstr>
      <vt:lpstr>Andreas vesalius de humani corporis fabrica libri septem  Basle: Johann Oporinus, 1543   Wellcome Library, London </vt:lpstr>
      <vt:lpstr>Andreas Vesalius, de humani corporis fabrica libri septem  Basle: Johann Oporinus, 1543   Wellcome Library, London </vt:lpstr>
      <vt:lpstr>Pieter pauw  An anatomical dissection by Pieter Pauw in the Leiden anatomy theatre.  Engraving by Andries Stock after a drawing by Jacques de Gheyn II, 1615  Plate to: Pieter Pauw, Succenturiantus anatomicus continens commentaria in Hippocratende capitis vulveribus Leiden, 1616   Wellcome Library, London</vt:lpstr>
      <vt:lpstr>Mystery and communality of barbers and surgeons of london (c. 1580)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Feminist Reading of Roland Barthes’ A Lover’s Discourse</dc:title>
  <dc:creator>Jonathan Harries</dc:creator>
  <cp:lastModifiedBy>Peter Mitchell</cp:lastModifiedBy>
  <cp:revision>191</cp:revision>
  <dcterms:created xsi:type="dcterms:W3CDTF">2013-12-08T18:11:10Z</dcterms:created>
  <dcterms:modified xsi:type="dcterms:W3CDTF">2019-05-27T17:34:44Z</dcterms:modified>
</cp:coreProperties>
</file>