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72" r:id="rId1"/>
  </p:sldMasterIdLst>
  <p:notesMasterIdLst>
    <p:notesMasterId r:id="rId23"/>
  </p:notesMasterIdLst>
  <p:handoutMasterIdLst>
    <p:handoutMasterId r:id="rId24"/>
  </p:handoutMasterIdLst>
  <p:sldIdLst>
    <p:sldId id="332" r:id="rId2"/>
    <p:sldId id="435" r:id="rId3"/>
    <p:sldId id="339" r:id="rId4"/>
    <p:sldId id="440" r:id="rId5"/>
    <p:sldId id="442" r:id="rId6"/>
    <p:sldId id="441" r:id="rId7"/>
    <p:sldId id="393" r:id="rId8"/>
    <p:sldId id="443" r:id="rId9"/>
    <p:sldId id="375" r:id="rId10"/>
    <p:sldId id="376" r:id="rId11"/>
    <p:sldId id="377" r:id="rId12"/>
    <p:sldId id="378" r:id="rId13"/>
    <p:sldId id="406" r:id="rId14"/>
    <p:sldId id="380" r:id="rId15"/>
    <p:sldId id="392" r:id="rId16"/>
    <p:sldId id="407" r:id="rId17"/>
    <p:sldId id="445" r:id="rId18"/>
    <p:sldId id="444" r:id="rId19"/>
    <p:sldId id="446" r:id="rId20"/>
    <p:sldId id="447" r:id="rId21"/>
    <p:sldId id="448" r:id="rId22"/>
  </p:sldIdLst>
  <p:sldSz cx="9144000" cy="6858000" type="screen4x3"/>
  <p:notesSz cx="6797675" cy="9926638"/>
  <p:custDataLst>
    <p:tags r:id="rId25"/>
  </p:custDataLst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5pPr>
    <a:lvl6pPr marL="2286000" algn="l" defTabSz="914400" rtl="0" eaLnBrk="1" latinLnBrk="0" hangingPunct="1"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6pPr>
    <a:lvl7pPr marL="2743200" algn="l" defTabSz="914400" rtl="0" eaLnBrk="1" latinLnBrk="0" hangingPunct="1"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7pPr>
    <a:lvl8pPr marL="3200400" algn="l" defTabSz="914400" rtl="0" eaLnBrk="1" latinLnBrk="0" hangingPunct="1"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8pPr>
    <a:lvl9pPr marL="3657600" algn="l" defTabSz="914400" rtl="0" eaLnBrk="1" latinLnBrk="0" hangingPunct="1"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0">
          <p15:clr>
            <a:srgbClr val="A4A3A4"/>
          </p15:clr>
        </p15:guide>
        <p15:guide id="2" orient="horz" pos="4080">
          <p15:clr>
            <a:srgbClr val="A4A3A4"/>
          </p15:clr>
        </p15:guide>
        <p15:guide id="3" orient="horz" pos="2160">
          <p15:clr>
            <a:srgbClr val="A4A3A4"/>
          </p15:clr>
        </p15:guide>
        <p15:guide id="4" orient="horz" pos="720">
          <p15:clr>
            <a:srgbClr val="A4A3A4"/>
          </p15:clr>
        </p15:guide>
        <p15:guide id="5" orient="horz" pos="3888">
          <p15:clr>
            <a:srgbClr val="A4A3A4"/>
          </p15:clr>
        </p15:guide>
        <p15:guide id="6" orient="horz" pos="1200">
          <p15:clr>
            <a:srgbClr val="A4A3A4"/>
          </p15:clr>
        </p15:guide>
        <p15:guide id="7" orient="horz" pos="2400">
          <p15:clr>
            <a:srgbClr val="A4A3A4"/>
          </p15:clr>
        </p15:guide>
        <p15:guide id="8" pos="5520">
          <p15:clr>
            <a:srgbClr val="A4A3A4"/>
          </p15:clr>
        </p15:guide>
        <p15:guide id="9" pos="2880">
          <p15:clr>
            <a:srgbClr val="A4A3A4"/>
          </p15:clr>
        </p15:guide>
        <p15:guide id="10" pos="528">
          <p15:clr>
            <a:srgbClr val="A4A3A4"/>
          </p15:clr>
        </p15:guide>
        <p15:guide id="11" pos="816">
          <p15:clr>
            <a:srgbClr val="A4A3A4"/>
          </p15:clr>
        </p15:guide>
        <p15:guide id="12" pos="2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4">
          <p15:clr>
            <a:srgbClr val="A4A3A4"/>
          </p15:clr>
        </p15:guide>
        <p15:guide id="2" pos="2304">
          <p15:clr>
            <a:srgbClr val="A4A3A4"/>
          </p15:clr>
        </p15:guide>
        <p15:guide id="3" orient="horz" pos="3127">
          <p15:clr>
            <a:srgbClr val="A4A3A4"/>
          </p15:clr>
        </p15:guide>
        <p15:guide id="4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showAnimation="0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7AFF"/>
    <a:srgbClr val="0000FF"/>
    <a:srgbClr val="D9EB6B"/>
    <a:srgbClr val="FF6666"/>
    <a:srgbClr val="E37900"/>
    <a:srgbClr val="E30000"/>
    <a:srgbClr val="DEF0B5"/>
    <a:srgbClr val="FAF0D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1392" y="60"/>
      </p:cViewPr>
      <p:guideLst>
        <p:guide orient="horz" pos="240"/>
        <p:guide orient="horz" pos="4080"/>
        <p:guide orient="horz" pos="2160"/>
        <p:guide orient="horz" pos="720"/>
        <p:guide orient="horz" pos="3888"/>
        <p:guide orient="horz" pos="1200"/>
        <p:guide orient="horz" pos="2400"/>
        <p:guide pos="5520"/>
        <p:guide pos="2880"/>
        <p:guide pos="528"/>
        <p:guide pos="816"/>
        <p:guide pos="2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4206"/>
    </p:cViewPr>
  </p:sorterViewPr>
  <p:notesViewPr>
    <p:cSldViewPr>
      <p:cViewPr varScale="1">
        <p:scale>
          <a:sx n="55" d="100"/>
          <a:sy n="55" d="100"/>
        </p:scale>
        <p:origin x="-1752" y="-84"/>
      </p:cViewPr>
      <p:guideLst>
        <p:guide orient="horz" pos="3024"/>
        <p:guide pos="2304"/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gs" Target="tags/tag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5955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t" anchorCtr="0" compatLnSpc="1">
            <a:prstTxWarp prst="textNoShape">
              <a:avLst/>
            </a:prstTxWarp>
          </a:bodyPr>
          <a:lstStyle>
            <a:lvl1pPr defTabSz="971550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824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51722" y="1"/>
            <a:ext cx="2945954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t" anchorCtr="0" compatLnSpc="1">
            <a:prstTxWarp prst="textNoShape">
              <a:avLst/>
            </a:prstTxWarp>
          </a:bodyPr>
          <a:lstStyle>
            <a:lvl1pPr algn="r" defTabSz="971550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824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30963"/>
            <a:ext cx="2945955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b" anchorCtr="0" compatLnSpc="1">
            <a:prstTxWarp prst="textNoShape">
              <a:avLst/>
            </a:prstTxWarp>
          </a:bodyPr>
          <a:lstStyle>
            <a:lvl1pPr defTabSz="971550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824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51722" y="9430963"/>
            <a:ext cx="2945954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b" anchorCtr="0" compatLnSpc="1">
            <a:prstTxWarp prst="textNoShape">
              <a:avLst/>
            </a:prstTxWarp>
          </a:bodyPr>
          <a:lstStyle>
            <a:lvl1pPr algn="r" defTabSz="971550">
              <a:defRPr sz="1300"/>
            </a:lvl1pPr>
          </a:lstStyle>
          <a:p>
            <a:pPr>
              <a:defRPr/>
            </a:pPr>
            <a:fld id="{8FFDA364-C2D6-4B49-920A-73ED343E294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404800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5955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t" anchorCtr="0" compatLnSpc="1">
            <a:prstTxWarp prst="textNoShape">
              <a:avLst/>
            </a:prstTxWarp>
          </a:bodyPr>
          <a:lstStyle>
            <a:lvl1pPr defTabSz="971550">
              <a:defRPr sz="13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1722" y="1"/>
            <a:ext cx="2945954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t" anchorCtr="0" compatLnSpc="1">
            <a:prstTxWarp prst="textNoShape">
              <a:avLst/>
            </a:prstTxWarp>
          </a:bodyPr>
          <a:lstStyle>
            <a:lvl1pPr algn="r" defTabSz="971550">
              <a:defRPr sz="13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662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5767" y="4710558"/>
            <a:ext cx="4986142" cy="44709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3687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30963"/>
            <a:ext cx="2945955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b" anchorCtr="0" compatLnSpc="1">
            <a:prstTxWarp prst="textNoShape">
              <a:avLst/>
            </a:prstTxWarp>
          </a:bodyPr>
          <a:lstStyle>
            <a:lvl1pPr defTabSz="971550">
              <a:defRPr sz="13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687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722" y="9430963"/>
            <a:ext cx="2945954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b" anchorCtr="0" compatLnSpc="1">
            <a:prstTxWarp prst="textNoShape">
              <a:avLst/>
            </a:prstTxWarp>
          </a:bodyPr>
          <a:lstStyle>
            <a:lvl1pPr algn="r" defTabSz="971550">
              <a:defRPr sz="1300"/>
            </a:lvl1pPr>
          </a:lstStyle>
          <a:p>
            <a:pPr>
              <a:defRPr/>
            </a:pPr>
            <a:fld id="{455F1EBE-EF3C-45A7-BC4D-95AAB26C11A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61442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6AE370C-AC0B-425D-833C-66618267CF7D}" type="slidenum">
              <a:rPr lang="en-US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4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33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9433639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6452AF3-29AC-4848-9A59-DD25FCAC520C}" type="slidenum">
              <a:rPr lang="en-US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6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5004170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2910" y="1785926"/>
            <a:ext cx="7658208" cy="81599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910" y="3143248"/>
            <a:ext cx="6429420" cy="71438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CB7DE5-08DA-4A9B-B377-6B5C6A0C1EC9}" type="datetimeFigureOut">
              <a:rPr lang="en-US"/>
              <a:pPr>
                <a:defRPr/>
              </a:pPr>
              <a:t>2/1/2018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AF27A0-DD49-47A5-8362-645C548B475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 userDrawn="1"/>
        </p:nvCxnSpPr>
        <p:spPr>
          <a:xfrm>
            <a:off x="714375" y="1285875"/>
            <a:ext cx="8429625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4348" y="285728"/>
            <a:ext cx="8429652" cy="928694"/>
          </a:xfrm>
          <a:solidFill>
            <a:schemeClr val="bg1"/>
          </a:solidFill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4348" y="1600201"/>
            <a:ext cx="8072494" cy="4114816"/>
          </a:xfrm>
        </p:spPr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8A1775-B4F5-4FDB-B697-C407FA3A1AA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F69115-4DED-42B4-BFE4-BBE01029FEDD}" type="datetimeFigureOut">
              <a:rPr lang="en-US"/>
              <a:pPr>
                <a:defRPr/>
              </a:pPr>
              <a:t>2/1/2018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58F205-B494-4192-BA9D-62A32401699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8501090" cy="9286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97D95B-71E5-4648-ABD6-0613F7A119DB}" type="datetimeFigureOut">
              <a:rPr lang="en-US"/>
              <a:pPr>
                <a:defRPr/>
              </a:pPr>
              <a:t>2/1/2018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EFABFD-FA11-4163-BB7B-630437F7870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CBBE46-D367-47AA-BD49-5BE1787557E6}" type="datetimeFigureOut">
              <a:rPr lang="en-US"/>
              <a:pPr>
                <a:defRPr/>
              </a:pPr>
              <a:t>2/1/2018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0FAC54-9C2A-4223-88A0-8353932A74E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AD4D6A-4DFD-4C92-8F0C-50D1B10BAB3D}" type="datetimeFigureOut">
              <a:rPr lang="en-US"/>
              <a:pPr>
                <a:defRPr/>
              </a:pPr>
              <a:t>2/1/2018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6BCFBC-2304-4568-8BBE-91EFC198884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6874EA-5FB1-40E7-A239-8E7D2C004FE5}" type="datetimeFigureOut">
              <a:rPr lang="en-US"/>
              <a:pPr>
                <a:defRPr/>
              </a:pPr>
              <a:t>2/1/2018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CD843A-FF91-4BA2-860A-62AA4F87D3F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4D5616-FDF4-446D-931E-A8DF451BBCF8}" type="datetimeFigureOut">
              <a:rPr lang="en-US"/>
              <a:pPr>
                <a:defRPr/>
              </a:pPr>
              <a:t>2/1/2018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B907B6-5436-4912-A92B-7EE44AD3510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F867C5-A20C-48F3-B46C-C37F54CBF5EF}" type="datetimeFigureOut">
              <a:rPr lang="en-US"/>
              <a:pPr>
                <a:defRPr/>
              </a:pPr>
              <a:t>2/1/2018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769D41-FA52-4B3A-A0EF-48210324D7F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BA8FED-4C83-4C28-AFAF-1C20625E819A}" type="datetimeFigureOut">
              <a:rPr lang="en-US"/>
              <a:pPr>
                <a:defRPr/>
              </a:pPr>
              <a:t>2/1/2018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7777A9-2076-47B1-9B30-53BD3E25E9A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D927D1-2C4C-40FA-9088-8080A64EB8E5}" type="datetimeFigureOut">
              <a:rPr lang="en-US"/>
              <a:pPr>
                <a:defRPr/>
              </a:pPr>
              <a:t>2/1/2018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46F84D-C9C0-4368-86A1-3D205E72F15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42938" y="285750"/>
            <a:ext cx="8501062" cy="107156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42938" y="1600200"/>
            <a:ext cx="8043862" cy="404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26743927-CD5B-4884-92A4-66E18ABABA9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 userDrawn="1"/>
        </p:nvCxnSpPr>
        <p:spPr>
          <a:xfrm>
            <a:off x="714375" y="1285875"/>
            <a:ext cx="8429625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 descr="Logo email"/>
          <p:cNvPicPr>
            <a:picLocks noChangeAspect="1" noChangeArrowheads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805264"/>
            <a:ext cx="2232247" cy="8729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15" r:id="rId2"/>
    <p:sldLayoutId id="2147483806" r:id="rId3"/>
    <p:sldLayoutId id="2147483807" r:id="rId4"/>
    <p:sldLayoutId id="2147483808" r:id="rId5"/>
    <p:sldLayoutId id="2147483809" r:id="rId6"/>
    <p:sldLayoutId id="2147483810" r:id="rId7"/>
    <p:sldLayoutId id="2147483811" r:id="rId8"/>
    <p:sldLayoutId id="2147483812" r:id="rId9"/>
    <p:sldLayoutId id="2147483813" r:id="rId10"/>
    <p:sldLayoutId id="2147483814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rgbClr val="0D0D0D"/>
          </a:solidFill>
          <a:latin typeface="+mn-lt"/>
          <a:ea typeface="+mj-ea"/>
          <a:cs typeface="Arial" pitchFamily="34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Arial" pitchFamily="34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Arial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Arial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Arial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Suzanne.wells@uwtsd.ac.uk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4" Type="http://schemas.openxmlformats.org/officeDocument/2006/relationships/hyperlink" Target="http://www.google.co.uk/url?url=http://www.imore.com/ipad-3&amp;rct=j&amp;frm=1&amp;q=&amp;esrc=s&amp;sa=U&amp;ei=lnwZVNyLL9PG7AbUz4HYCQ&amp;ved=0CB4Q9QEwBA&amp;sig2=d2IqKmYyybakx_6uWujP7g&amp;usg=AFQjCNH3pL6acf6wyzYo-AOi45V6mwMj-A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5.wmf"/><Relationship Id="rId5" Type="http://schemas.openxmlformats.org/officeDocument/2006/relationships/image" Target="../media/image14.jpeg"/><Relationship Id="rId4" Type="http://schemas.openxmlformats.org/officeDocument/2006/relationships/image" Target="../media/image1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rketingweek.com/" TargetMode="External"/><Relationship Id="rId2" Type="http://schemas.openxmlformats.org/officeDocument/2006/relationships/hyperlink" Target="https://www.campaignlive.co.uk/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LFgD6Sm9Bxg&amp;list=PLJaYu-SSvU1yyuFScfH48WOVw7S6retmu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42938" y="1428750"/>
            <a:ext cx="7772400" cy="1470025"/>
          </a:xfrm>
        </p:spPr>
        <p:txBody>
          <a:bodyPr/>
          <a:lstStyle/>
          <a:p>
            <a:pPr eaLnBrk="1" hangingPunct="1"/>
            <a:r>
              <a:rPr lang="en-GB" dirty="0" smtClean="0">
                <a:cs typeface="Arial" charset="0"/>
              </a:rPr>
              <a:t>Leisure Marketing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714375" y="2928938"/>
            <a:ext cx="6400800" cy="20002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 smtClean="0">
                <a:solidFill>
                  <a:schemeClr val="tx1"/>
                </a:solidFill>
              </a:rPr>
              <a:t>Introduction – module, assessments and key concepts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 smtClean="0">
                <a:solidFill>
                  <a:schemeClr val="tx1"/>
                </a:solidFill>
              </a:rPr>
              <a:t>Suzanne Wells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051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Hello again…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Huw Thomas</a:t>
            </a:r>
          </a:p>
          <a:p>
            <a:pPr marL="0" indent="0">
              <a:buNone/>
            </a:pPr>
            <a:r>
              <a:rPr lang="en-GB" dirty="0" smtClean="0"/>
              <a:t>Email: huw.thomas@uwtsd.ac.uk</a:t>
            </a:r>
          </a:p>
          <a:p>
            <a:pPr marL="0" indent="0">
              <a:buNone/>
            </a:pPr>
            <a:r>
              <a:rPr lang="en-GB" dirty="0" smtClean="0"/>
              <a:t>01792 481025 </a:t>
            </a:r>
            <a:r>
              <a:rPr lang="en-GB" dirty="0" err="1" smtClean="0"/>
              <a:t>ext</a:t>
            </a:r>
            <a:r>
              <a:rPr lang="en-GB" dirty="0" smtClean="0"/>
              <a:t> 4735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Suzanne Wells</a:t>
            </a:r>
          </a:p>
          <a:p>
            <a:pPr marL="0" indent="0">
              <a:buNone/>
            </a:pPr>
            <a:r>
              <a:rPr lang="en-GB" dirty="0" smtClean="0"/>
              <a:t>Email: </a:t>
            </a:r>
            <a:r>
              <a:rPr lang="en-GB" dirty="0" smtClean="0">
                <a:hlinkClick r:id="rId2"/>
              </a:rPr>
              <a:t>Suzanne.wells@uwtsd.ac.uk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01792 481025 </a:t>
            </a:r>
            <a:r>
              <a:rPr lang="en-GB" dirty="0" err="1" smtClean="0"/>
              <a:t>ext</a:t>
            </a:r>
            <a:r>
              <a:rPr lang="en-GB" dirty="0" smtClean="0"/>
              <a:t> 4234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5834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>
          <a:xfrm>
            <a:off x="714375" y="285750"/>
            <a:ext cx="8429625" cy="928688"/>
          </a:xfrm>
        </p:spPr>
        <p:txBody>
          <a:bodyPr/>
          <a:lstStyle/>
          <a:p>
            <a:r>
              <a:rPr lang="en-GB" dirty="0" smtClean="0"/>
              <a:t>Learning </a:t>
            </a:r>
            <a:r>
              <a:rPr lang="en-GB" dirty="0"/>
              <a:t>Outcomes for today</a:t>
            </a:r>
            <a:endParaRPr lang="en-GB" dirty="0" smtClean="0">
              <a:cs typeface="Arial" charset="0"/>
            </a:endParaRPr>
          </a:p>
        </p:txBody>
      </p:sp>
      <p:sp>
        <p:nvSpPr>
          <p:cNvPr id="4099" name="Content Placeholder 2"/>
          <p:cNvSpPr>
            <a:spLocks noGrp="1"/>
          </p:cNvSpPr>
          <p:nvPr>
            <p:ph idx="1"/>
          </p:nvPr>
        </p:nvSpPr>
        <p:spPr>
          <a:xfrm>
            <a:off x="714375" y="1600200"/>
            <a:ext cx="8072438" cy="4114800"/>
          </a:xfrm>
        </p:spPr>
        <p:txBody>
          <a:bodyPr/>
          <a:lstStyle/>
          <a:p>
            <a:r>
              <a:rPr lang="en-GB" dirty="0" smtClean="0"/>
              <a:t>Appreciate the key concepts for Leisure Marketing</a:t>
            </a:r>
          </a:p>
          <a:p>
            <a:r>
              <a:rPr lang="en-GB" dirty="0" smtClean="0"/>
              <a:t>Consider the assessment requirements for the module</a:t>
            </a:r>
          </a:p>
          <a:p>
            <a:r>
              <a:rPr lang="en-GB" dirty="0" smtClean="0"/>
              <a:t>Consider the ‘products’ Swansea Bay and The Peninsula have to offer</a:t>
            </a:r>
          </a:p>
          <a:p>
            <a:endParaRPr lang="en-GB" dirty="0" smtClean="0"/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 smtClean="0"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sz="4000" smtClean="0"/>
              <a:t>Overview of the module</a:t>
            </a:r>
            <a:endParaRPr lang="en-US" altLang="en-US" sz="4000" smtClean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Learning Outcomes</a:t>
            </a:r>
          </a:p>
          <a:p>
            <a:pPr eaLnBrk="1" hangingPunct="1"/>
            <a:r>
              <a:rPr lang="en-GB" altLang="en-US" dirty="0" smtClean="0"/>
              <a:t>Reading, Writing and Referencing. How have you got on so far?</a:t>
            </a:r>
          </a:p>
          <a:p>
            <a:pPr eaLnBrk="1" hangingPunct="1"/>
            <a:r>
              <a:rPr lang="en-GB" altLang="en-US" dirty="0" smtClean="0"/>
              <a:t>Attendance </a:t>
            </a:r>
          </a:p>
        </p:txBody>
      </p:sp>
    </p:spTree>
    <p:extLst>
      <p:ext uri="{BB962C8B-B14F-4D97-AF65-F5344CB8AC3E}">
        <p14:creationId xmlns:p14="http://schemas.microsoft.com/office/powerpoint/2010/main" val="28393654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Tutorials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Lecture/Tutorial Schedule</a:t>
            </a:r>
          </a:p>
          <a:p>
            <a:pPr marL="457200" lvl="1" indent="0" eaLnBrk="1" hangingPunct="1">
              <a:buNone/>
            </a:pPr>
            <a:r>
              <a:rPr lang="en-GB" altLang="en-US" dirty="0"/>
              <a:t>Tuesdays with Huw </a:t>
            </a:r>
            <a:r>
              <a:rPr lang="en-GB" altLang="en-US" dirty="0" smtClean="0"/>
              <a:t> - 10-11 </a:t>
            </a:r>
            <a:r>
              <a:rPr lang="en-GB" altLang="en-US" dirty="0"/>
              <a:t>ALL Room </a:t>
            </a:r>
            <a:r>
              <a:rPr lang="en-GB" altLang="en-US" dirty="0" smtClean="0"/>
              <a:t>301 then</a:t>
            </a:r>
          </a:p>
          <a:p>
            <a:pPr marL="457200" lvl="1" indent="0" eaLnBrk="1" hangingPunct="1">
              <a:buNone/>
            </a:pPr>
            <a:r>
              <a:rPr lang="en-GB" altLang="en-US" dirty="0" smtClean="0"/>
              <a:t>11-12 and 12-1 Room 229 Tutorial groups A and B (rotate)</a:t>
            </a:r>
          </a:p>
          <a:p>
            <a:pPr marL="457200" lvl="1" indent="0" eaLnBrk="1" hangingPunct="1">
              <a:buNone/>
            </a:pPr>
            <a:endParaRPr lang="en-GB" altLang="en-US" dirty="0"/>
          </a:p>
          <a:p>
            <a:pPr marL="457200" lvl="1" indent="0" eaLnBrk="1" hangingPunct="1">
              <a:buNone/>
            </a:pPr>
            <a:r>
              <a:rPr lang="en-GB" altLang="en-US" dirty="0" smtClean="0"/>
              <a:t>Thursdays with Suzanne – 2-3 ALL</a:t>
            </a:r>
          </a:p>
          <a:p>
            <a:pPr marL="457200" lvl="1" indent="0" eaLnBrk="1" hangingPunct="1">
              <a:buNone/>
            </a:pPr>
            <a:r>
              <a:rPr lang="en-GB" altLang="en-US" dirty="0" smtClean="0"/>
              <a:t>then 3-4 and 4-5 Tutorial groups A and B (rotate) in G01</a:t>
            </a:r>
          </a:p>
          <a:p>
            <a:pPr marL="457200" lvl="1" indent="0" eaLnBrk="1" hangingPunct="1">
              <a:buNone/>
            </a:pPr>
            <a:endParaRPr lang="en-GB" altLang="en-US" dirty="0"/>
          </a:p>
          <a:p>
            <a:pPr marL="457200" lvl="1" indent="0" eaLnBrk="1" hangingPunct="1">
              <a:buNone/>
            </a:pPr>
            <a:endParaRPr lang="en-GB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60512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dirty="0" smtClean="0"/>
              <a:t>Assessments</a:t>
            </a:r>
            <a:endParaRPr lang="en-US" altLang="en-US" dirty="0" smtClean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71550" y="1557338"/>
            <a:ext cx="7920038" cy="5157787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en-GB" dirty="0" smtClean="0"/>
              <a:t>Two summative assessments:</a:t>
            </a:r>
          </a:p>
          <a:p>
            <a:pPr marL="457200" indent="-457200"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b="1" dirty="0" smtClean="0"/>
              <a:t>1. Marketing Plan</a:t>
            </a:r>
            <a:endParaRPr lang="en-GB" sz="2400" b="1" dirty="0"/>
          </a:p>
          <a:p>
            <a:pPr marL="457200" indent="-457200"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dirty="0"/>
              <a:t>	Individual </a:t>
            </a:r>
            <a:r>
              <a:rPr lang="en-GB" sz="2400" dirty="0" smtClean="0"/>
              <a:t>report, 1,500 words</a:t>
            </a:r>
          </a:p>
          <a:p>
            <a:pPr marL="457200" indent="-457200"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dirty="0"/>
              <a:t>	</a:t>
            </a:r>
            <a:r>
              <a:rPr lang="en-GB" sz="2400" dirty="0" smtClean="0"/>
              <a:t>50% of </a:t>
            </a:r>
            <a:r>
              <a:rPr lang="en-GB" sz="2400" dirty="0"/>
              <a:t>module </a:t>
            </a:r>
            <a:r>
              <a:rPr lang="en-GB" sz="2400" dirty="0" smtClean="0"/>
              <a:t>marks</a:t>
            </a:r>
          </a:p>
          <a:p>
            <a:pPr marL="457200" indent="-457200"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dirty="0" smtClean="0"/>
              <a:t>	Monday 26</a:t>
            </a:r>
            <a:r>
              <a:rPr lang="en-GB" sz="2400" baseline="30000" dirty="0" smtClean="0"/>
              <a:t>th</a:t>
            </a:r>
            <a:r>
              <a:rPr lang="en-GB" sz="2400" dirty="0" smtClean="0"/>
              <a:t> March</a:t>
            </a:r>
            <a:endParaRPr lang="en-GB" sz="2400" dirty="0"/>
          </a:p>
          <a:p>
            <a:pPr marL="457200" indent="-457200"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b="1" dirty="0" smtClean="0"/>
              <a:t>2. Presentation – Marketing communications</a:t>
            </a:r>
            <a:endParaRPr lang="en-GB" sz="2400" b="1" dirty="0"/>
          </a:p>
          <a:p>
            <a:pPr marL="457200" indent="-457200"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dirty="0"/>
              <a:t>	</a:t>
            </a:r>
            <a:r>
              <a:rPr lang="en-GB" sz="2400" dirty="0" smtClean="0"/>
              <a:t>15 mins</a:t>
            </a:r>
            <a:endParaRPr lang="en-GB" sz="2400" dirty="0"/>
          </a:p>
          <a:p>
            <a:pPr marL="457200" indent="-457200"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dirty="0"/>
              <a:t>	</a:t>
            </a:r>
            <a:r>
              <a:rPr lang="en-GB" sz="2400" dirty="0" smtClean="0"/>
              <a:t>Paired presentation</a:t>
            </a:r>
            <a:endParaRPr lang="en-GB" sz="2400" dirty="0"/>
          </a:p>
          <a:p>
            <a:pPr marL="457200" indent="-457200"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dirty="0"/>
              <a:t>	</a:t>
            </a:r>
            <a:r>
              <a:rPr lang="en-GB" sz="2400" dirty="0" smtClean="0"/>
              <a:t>50% </a:t>
            </a:r>
            <a:r>
              <a:rPr lang="en-GB" sz="2400" dirty="0"/>
              <a:t>of module </a:t>
            </a:r>
            <a:r>
              <a:rPr lang="en-GB" sz="2400" dirty="0" smtClean="0"/>
              <a:t>marks</a:t>
            </a:r>
          </a:p>
          <a:p>
            <a:pPr marL="457200" indent="-457200"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dirty="0" smtClean="0"/>
              <a:t>	Week beginning 7</a:t>
            </a:r>
            <a:r>
              <a:rPr lang="en-GB" sz="2400" baseline="30000" dirty="0" smtClean="0"/>
              <a:t>th</a:t>
            </a:r>
            <a:r>
              <a:rPr lang="en-GB" sz="2400" dirty="0" smtClean="0"/>
              <a:t> May</a:t>
            </a:r>
          </a:p>
          <a:p>
            <a:pPr marL="457200" indent="-457200" eaLnBrk="1" hangingPunct="1">
              <a:lnSpc>
                <a:spcPct val="90000"/>
              </a:lnSpc>
              <a:buFontTx/>
              <a:buNone/>
              <a:defRPr/>
            </a:pPr>
            <a:endParaRPr lang="en-GB" sz="2400" dirty="0"/>
          </a:p>
          <a:p>
            <a:pPr marL="457200" indent="-457200" eaLnBrk="1" hangingPunct="1">
              <a:lnSpc>
                <a:spcPct val="90000"/>
              </a:lnSpc>
              <a:buFontTx/>
              <a:buNone/>
              <a:defRPr/>
            </a:pPr>
            <a:endParaRPr lang="en-GB" sz="2400" dirty="0" smtClean="0"/>
          </a:p>
          <a:p>
            <a:pPr marL="457200" indent="-457200"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dirty="0"/>
              <a:t>		</a:t>
            </a:r>
            <a:endParaRPr lang="en-GB" sz="1800" dirty="0" smtClean="0"/>
          </a:p>
        </p:txBody>
      </p:sp>
    </p:spTree>
    <p:extLst>
      <p:ext uri="{BB962C8B-B14F-4D97-AF65-F5344CB8AC3E}">
        <p14:creationId xmlns:p14="http://schemas.microsoft.com/office/powerpoint/2010/main" val="30064252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Think about an organisation you work for or know of</a:t>
            </a:r>
          </a:p>
          <a:p>
            <a:r>
              <a:rPr lang="en-GB" dirty="0" smtClean="0"/>
              <a:t>What are they offering to their customers?</a:t>
            </a:r>
          </a:p>
          <a:p>
            <a:r>
              <a:rPr lang="en-GB" dirty="0" smtClean="0"/>
              <a:t>How do customers find out about them?</a:t>
            </a:r>
          </a:p>
          <a:p>
            <a:r>
              <a:rPr lang="en-GB" dirty="0" smtClean="0"/>
              <a:t>Who is involved in marketing?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1891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So, what is marketing?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7117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few definitions...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i="1" dirty="0" smtClean="0"/>
          </a:p>
          <a:p>
            <a:endParaRPr lang="en-GB" sz="1600" dirty="0"/>
          </a:p>
        </p:txBody>
      </p:sp>
      <p:sp>
        <p:nvSpPr>
          <p:cNvPr id="4" name="Rounded Rectangular Callout 3"/>
          <p:cNvSpPr/>
          <p:nvPr/>
        </p:nvSpPr>
        <p:spPr>
          <a:xfrm>
            <a:off x="4860032" y="2060848"/>
            <a:ext cx="4104456" cy="3384376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Marketing is the activity, set of institutions, and processes for creating, communicating, delivering, and exchanging offerings that have value for customers, clients, partners, and society at large</a:t>
            </a:r>
            <a:r>
              <a:rPr lang="en-GB" dirty="0" smtClean="0"/>
              <a:t>.</a:t>
            </a:r>
          </a:p>
          <a:p>
            <a:pPr algn="ctr"/>
            <a:r>
              <a:rPr lang="en-GB" i="1" dirty="0" smtClean="0"/>
              <a:t>American Marketing Association (2013)</a:t>
            </a:r>
          </a:p>
          <a:p>
            <a:pPr algn="ctr"/>
            <a:endParaRPr lang="en-GB" dirty="0"/>
          </a:p>
        </p:txBody>
      </p:sp>
      <p:sp>
        <p:nvSpPr>
          <p:cNvPr id="5" name="Oval Callout 4"/>
          <p:cNvSpPr/>
          <p:nvPr/>
        </p:nvSpPr>
        <p:spPr>
          <a:xfrm>
            <a:off x="467544" y="1844824"/>
            <a:ext cx="4176464" cy="3528392"/>
          </a:xfrm>
          <a:prstGeom prst="wedgeEllipseCallou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i="1" dirty="0" smtClean="0"/>
              <a:t>Marketing is the process by which companies create value for customers and build strong customer relationships in order to capture value from customers in return.</a:t>
            </a:r>
          </a:p>
          <a:p>
            <a:pPr algn="ctr"/>
            <a:r>
              <a:rPr lang="en-GB" i="1" dirty="0" smtClean="0"/>
              <a:t>Kotler &amp; Armstrong(2014)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CIM definitions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11560" y="1600201"/>
            <a:ext cx="4032448" cy="2692895"/>
          </a:xfrm>
          <a:prstGeom prst="wedgeEllipseCallou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indent="0">
              <a:buNone/>
            </a:pPr>
            <a:r>
              <a:rPr lang="en-GB" sz="2000" dirty="0"/>
              <a:t>Marketing is the management process responsible for identifying, anticipating and satisfying customer requirements </a:t>
            </a:r>
            <a:r>
              <a:rPr lang="en-GB" sz="2000" dirty="0" smtClean="0"/>
              <a:t>profitably </a:t>
            </a:r>
            <a:r>
              <a:rPr lang="en-GB" sz="2000" i="1" dirty="0" smtClean="0"/>
              <a:t>CIM </a:t>
            </a:r>
            <a:r>
              <a:rPr lang="en-GB" sz="2000" i="1" dirty="0"/>
              <a:t>(2010)</a:t>
            </a:r>
            <a:endParaRPr lang="en-GB" sz="2000" dirty="0"/>
          </a:p>
        </p:txBody>
      </p:sp>
      <p:sp>
        <p:nvSpPr>
          <p:cNvPr id="5" name="Rounded Rectangular Callout 4"/>
          <p:cNvSpPr/>
          <p:nvPr/>
        </p:nvSpPr>
        <p:spPr>
          <a:xfrm>
            <a:off x="5076056" y="1628800"/>
            <a:ext cx="3528392" cy="3024336"/>
          </a:xfrm>
          <a:prstGeom prst="wedgeRoundRectCallou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The strategic business function </a:t>
            </a:r>
            <a:r>
              <a:rPr lang="en-GB" dirty="0" smtClean="0"/>
              <a:t>that creates </a:t>
            </a:r>
            <a:r>
              <a:rPr lang="en-GB" dirty="0"/>
              <a:t>value by stimulating, </a:t>
            </a:r>
            <a:r>
              <a:rPr lang="en-GB" dirty="0" smtClean="0"/>
              <a:t>facilitating and </a:t>
            </a:r>
            <a:r>
              <a:rPr lang="en-GB" dirty="0"/>
              <a:t>fulfilling customer demand.</a:t>
            </a:r>
          </a:p>
          <a:p>
            <a:r>
              <a:rPr lang="en-GB" i="1" dirty="0"/>
              <a:t>CIM (2007)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0804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Customer Needs, Wants, and Demands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844823"/>
            <a:ext cx="5760640" cy="36199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al Callout 3"/>
          <p:cNvSpPr/>
          <p:nvPr/>
        </p:nvSpPr>
        <p:spPr>
          <a:xfrm>
            <a:off x="6568008" y="1448779"/>
            <a:ext cx="1800200" cy="79208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 need food!</a:t>
            </a:r>
            <a:endParaRPr lang="en-GB" dirty="0"/>
          </a:p>
        </p:txBody>
      </p:sp>
      <p:sp>
        <p:nvSpPr>
          <p:cNvPr id="6" name="Oval Callout 5"/>
          <p:cNvSpPr/>
          <p:nvPr/>
        </p:nvSpPr>
        <p:spPr>
          <a:xfrm>
            <a:off x="6568008" y="2834359"/>
            <a:ext cx="1800200" cy="792088"/>
          </a:xfrm>
          <a:prstGeom prst="wedgeEllipseCallou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 want a Big Mac. </a:t>
            </a:r>
            <a:endParaRPr lang="en-GB" dirty="0"/>
          </a:p>
        </p:txBody>
      </p:sp>
      <p:sp>
        <p:nvSpPr>
          <p:cNvPr id="7" name="Oval Callout 6"/>
          <p:cNvSpPr/>
          <p:nvPr/>
        </p:nvSpPr>
        <p:spPr>
          <a:xfrm>
            <a:off x="6568008" y="4219938"/>
            <a:ext cx="1892424" cy="937253"/>
          </a:xfrm>
          <a:prstGeom prst="wedgeEllipseCallout">
            <a:avLst>
              <a:gd name="adj1" fmla="val -22806"/>
              <a:gd name="adj2" fmla="val 83795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 demand fast service.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0115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 Offerings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Customer needs and wants are fulfilled through market </a:t>
            </a:r>
            <a:r>
              <a:rPr lang="en-GB" dirty="0" smtClean="0"/>
              <a:t>offerings…and are backed by purchasing power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0005" y="3212976"/>
            <a:ext cx="3384376" cy="25382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48728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Customer Benefits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4348" y="1600201"/>
            <a:ext cx="4000528" cy="4114816"/>
          </a:xfrm>
        </p:spPr>
        <p:txBody>
          <a:bodyPr/>
          <a:lstStyle/>
          <a:p>
            <a:r>
              <a:rPr lang="en-GB" sz="2400" dirty="0" smtClean="0"/>
              <a:t>Work with a partner - choose one of the products or services.</a:t>
            </a:r>
          </a:p>
          <a:p>
            <a:r>
              <a:rPr lang="en-GB" sz="2400" dirty="0"/>
              <a:t>I</a:t>
            </a:r>
            <a:r>
              <a:rPr lang="en-GB" sz="2400" dirty="0" smtClean="0"/>
              <a:t>dentify the underlying benefits it offers the customer.</a:t>
            </a:r>
          </a:p>
          <a:p>
            <a:r>
              <a:rPr lang="en-GB" sz="2400" dirty="0" smtClean="0"/>
              <a:t>To what extent does the product or service address a need or a want?</a:t>
            </a: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0671" y="-157158"/>
            <a:ext cx="2314575" cy="305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62999" y="2900367"/>
            <a:ext cx="1335432" cy="14859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268" name="Picture 4" descr="https://encrypted-tbn1.gstatic.com/images?q=tbn:ANd9GcQoH1KCc6Rhds4uF6k0s8OktBrZ9k-9KAe9JFcMN6iglYEh58XpSrisLdFtUw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6897" y="114830"/>
            <a:ext cx="1811823" cy="1811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2955" y="4077072"/>
            <a:ext cx="3067654" cy="19939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91909" y="2183288"/>
            <a:ext cx="2537076" cy="177595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12166" y="5013698"/>
            <a:ext cx="2911671" cy="1638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29974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Exchanges and relationships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b="1" dirty="0"/>
              <a:t>Exchange </a:t>
            </a:r>
            <a:r>
              <a:rPr lang="en-GB" dirty="0"/>
              <a:t>is the act of obtaining a desired </a:t>
            </a:r>
            <a:r>
              <a:rPr lang="en-GB" dirty="0" smtClean="0"/>
              <a:t>‘something</a:t>
            </a:r>
            <a:r>
              <a:rPr lang="en-GB" dirty="0"/>
              <a:t>’ from someone by offering another thing in </a:t>
            </a:r>
            <a:r>
              <a:rPr lang="en-GB" dirty="0" smtClean="0"/>
              <a:t>return.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3117" y="2204864"/>
            <a:ext cx="4097557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87769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Exchanges and relationships cont.</a:t>
            </a:r>
            <a:endParaRPr lang="en-GB" dirty="0"/>
          </a:p>
        </p:txBody>
      </p:sp>
      <p:pic>
        <p:nvPicPr>
          <p:cNvPr id="2050" name="Picture 2" descr="C:\Users\bus-ac2\AppData\Local\Microsoft\Windows\Temporary Internet Files\Content.IE5\4JQPAJ82\MP9003859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780928"/>
            <a:ext cx="2491923" cy="1779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bus-ac2\AppData\Local\Microsoft\Windows\Temporary Internet Files\Content.IE5\T04OGYQZ\MP9001779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8131" y="1488925"/>
            <a:ext cx="2154029" cy="1436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bus-ac2\AppData\Local\Microsoft\Windows\Temporary Internet Files\Content.IE5\T04OGYQZ\MC90044035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1278" y="2780928"/>
            <a:ext cx="2757032" cy="1742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bus-ac2\AppData\Local\Microsoft\Windows\Temporary Internet Files\Content.IE5\KBHF68X6\MP90039985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5619" y="4883968"/>
            <a:ext cx="2376264" cy="1583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bus-ac2\AppData\Local\Microsoft\Windows\Temporary Internet Files\Content.IE5\4JQPAJ82\MC90036662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8665" y="4883968"/>
            <a:ext cx="1375037" cy="1463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827584" y="1700808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This ‘something’ can be </a:t>
            </a:r>
            <a:endParaRPr lang="en-GB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4181153" y="433004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</a:t>
            </a:r>
            <a:r>
              <a:rPr lang="en-GB" sz="2400" dirty="0" smtClean="0"/>
              <a:t> service</a:t>
            </a:r>
            <a:endParaRPr lang="en-GB" sz="2400" dirty="0"/>
          </a:p>
        </p:txBody>
      </p:sp>
      <p:sp>
        <p:nvSpPr>
          <p:cNvPr id="8" name="TextBox 7"/>
          <p:cNvSpPr txBox="1"/>
          <p:nvPr/>
        </p:nvSpPr>
        <p:spPr>
          <a:xfrm>
            <a:off x="4177543" y="3140968"/>
            <a:ext cx="16185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</a:t>
            </a:r>
            <a:r>
              <a:rPr lang="en-GB" sz="2400" dirty="0" smtClean="0"/>
              <a:t> product</a:t>
            </a:r>
            <a:endParaRPr lang="en-GB" sz="2400" dirty="0"/>
          </a:p>
        </p:txBody>
      </p:sp>
      <p:sp>
        <p:nvSpPr>
          <p:cNvPr id="9" name="TextBox 8"/>
          <p:cNvSpPr txBox="1"/>
          <p:nvPr/>
        </p:nvSpPr>
        <p:spPr>
          <a:xfrm>
            <a:off x="7092951" y="4523219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</a:t>
            </a:r>
            <a:r>
              <a:rPr lang="en-GB" sz="2400" dirty="0" smtClean="0"/>
              <a:t> cause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1275603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And the return may be …</a:t>
            </a:r>
            <a:endParaRPr lang="en-GB" dirty="0"/>
          </a:p>
        </p:txBody>
      </p:sp>
      <p:pic>
        <p:nvPicPr>
          <p:cNvPr id="12290" name="Picture 2" descr="C:\Users\bus-ac2\AppData\Local\Microsoft\Windows\Temporary Internet Files\Content.IE5\4JQPAJ82\MP90044844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84784"/>
            <a:ext cx="2372085" cy="2779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3" name="Picture 5" descr="C:\Users\bus-ac2\AppData\Local\Microsoft\Windows\Temporary Internet Files\Content.IE5\4JQPAJ82\MC90043392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7609">
            <a:off x="3901018" y="169802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5" name="Picture 7" descr="C:\Users\bus-ac2\AppData\Local\Microsoft\Windows\Temporary Internet Files\Content.IE5\4JQPAJ82\MP90017856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583383"/>
            <a:ext cx="2878253" cy="1908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755576" y="4509120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Time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5436096" y="2492896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Money/profit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660232" y="5510678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Effort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051720" y="4713185"/>
            <a:ext cx="1656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…or changed behaviour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17131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 – Marketing Introduction (1)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484784"/>
            <a:ext cx="8103274" cy="4230233"/>
          </a:xfrm>
        </p:spPr>
        <p:txBody>
          <a:bodyPr/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000" dirty="0"/>
              <a:t>Marketing is about satisfying customer needs, wants and demands –profitably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000" dirty="0" smtClean="0"/>
              <a:t>The </a:t>
            </a:r>
            <a:r>
              <a:rPr lang="en-GB" sz="2000" dirty="0"/>
              <a:t>Marketing Concept is based on a customer-centred approach to business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000" dirty="0" smtClean="0"/>
              <a:t>Marketing </a:t>
            </a:r>
            <a:r>
              <a:rPr lang="en-GB" sz="2000" dirty="0"/>
              <a:t>management involves choosing which customers to serve and forming an ‘offer’ that provides value to customers </a:t>
            </a:r>
            <a:endParaRPr lang="en-GB" sz="2000" dirty="0" smtClean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000" dirty="0"/>
              <a:t>Marketing is constantly changing to adapt to the changing environment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000" dirty="0"/>
              <a:t>Marketing’s future is uncertain, but key factors such as technology are having a big impact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0771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Read…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https://www.campaignlive.co.uk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r>
              <a:rPr lang="en-GB" dirty="0">
                <a:hlinkClick r:id="rId3"/>
              </a:rPr>
              <a:t>https://www.marketingweek.com</a:t>
            </a:r>
            <a:r>
              <a:rPr lang="en-GB" dirty="0" smtClean="0">
                <a:hlinkClick r:id="rId3"/>
              </a:rPr>
              <a:t>/</a:t>
            </a:r>
            <a:endParaRPr lang="en-GB" dirty="0" smtClean="0"/>
          </a:p>
          <a:p>
            <a:r>
              <a:rPr lang="en-GB" dirty="0" smtClean="0"/>
              <a:t>Kotler and Armstrong (2018) Chapter 1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24445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Tutorial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www.youtube.com/watch?v=LFgD6Sm9Bxg&amp;list=PLJaYu-SSvU1yyuFScfH48WOVw7S6retmu</a:t>
            </a:r>
            <a:endParaRPr lang="en-GB" dirty="0" smtClean="0"/>
          </a:p>
          <a:p>
            <a:r>
              <a:rPr lang="en-GB" dirty="0" smtClean="0"/>
              <a:t>Watch the short video clip from Visit Swansea Bay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453756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4348" y="1340768"/>
            <a:ext cx="8072494" cy="4114816"/>
          </a:xfrm>
        </p:spPr>
        <p:txBody>
          <a:bodyPr/>
          <a:lstStyle/>
          <a:p>
            <a:r>
              <a:rPr lang="en-GB" sz="2800" dirty="0" smtClean="0"/>
              <a:t>Did it attract you? If not why not?</a:t>
            </a:r>
          </a:p>
          <a:p>
            <a:r>
              <a:rPr lang="en-GB" sz="2800" dirty="0" smtClean="0"/>
              <a:t>What does Swansea and the Gower have to offer? Take some time to compile a list of attractions, events, activities that you know of</a:t>
            </a:r>
          </a:p>
          <a:p>
            <a:r>
              <a:rPr lang="en-GB" sz="2800" dirty="0" smtClean="0"/>
              <a:t>Will everything appeal to everyone?</a:t>
            </a:r>
          </a:p>
          <a:p>
            <a:r>
              <a:rPr lang="en-GB" sz="2800" dirty="0" smtClean="0"/>
              <a:t>Can you categorise your list to match groups who may be interested</a:t>
            </a:r>
          </a:p>
          <a:p>
            <a:r>
              <a:rPr lang="en-GB" sz="2800" dirty="0" smtClean="0"/>
              <a:t>Is anything missing?</a:t>
            </a:r>
          </a:p>
          <a:p>
            <a:r>
              <a:rPr lang="en-GB" sz="2800" dirty="0" smtClean="0"/>
              <a:t>Present your findings!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2101231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End of session one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See you on Thursday at 2pm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7201412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08"/>
  <p:tag name="MMPROD_UIDATA" val="&lt;database version=&quot;6.0&quot;&gt;&lt;object type=&quot;1&quot; unique_id=&quot;10001&quot;&gt;&lt;object type=&quot;8&quot; unique_id=&quot;10002&quot;&gt;&lt;/object&gt;&lt;object type=&quot;2&quot; unique_id=&quot;10003&quot;&gt;&lt;object type=&quot;3&quot; unique_id=&quot;10004&quot;&gt;&lt;property id=&quot;20148&quot; value=&quot;5&quot;/&gt;&lt;property id=&quot;20300&quot; value=&quot;Slide 1&quot;/&gt;&lt;property id=&quot;20307&quot; value=&quot;324&quot;/&gt;&lt;/object&gt;&lt;object type=&quot;3&quot; unique_id=&quot;10013&quot;&gt;&lt;property id=&quot;20148&quot; value=&quot;5&quot;/&gt;&lt;property id=&quot;20300&quot; value=&quot;Slide 10&quot;/&gt;&lt;property id=&quot;20307&quot; value=&quot;334&quot;/&gt;&lt;/object&gt;&lt;object type=&quot;3&quot; unique_id=&quot;10014&quot;&gt;&lt;property id=&quot;20148&quot; value=&quot;5&quot;/&gt;&lt;property id=&quot;20300&quot; value=&quot;Slide 2&quot;/&gt;&lt;property id=&quot;20307&quot; value=&quot;335&quot;/&gt;&lt;/object&gt;&lt;object type=&quot;3&quot; unique_id=&quot;10015&quot;&gt;&lt;property id=&quot;20148&quot; value=&quot;5&quot;/&gt;&lt;property id=&quot;20300&quot; value=&quot;Slide 3&quot;/&gt;&lt;property id=&quot;20307&quot; value=&quot;336&quot;/&gt;&lt;/object&gt;&lt;object type=&quot;3&quot; unique_id=&quot;10016&quot;&gt;&lt;property id=&quot;20148&quot; value=&quot;5&quot;/&gt;&lt;property id=&quot;20300&quot; value=&quot;Slide 4&quot;/&gt;&lt;property id=&quot;20307&quot; value=&quot;337&quot;/&gt;&lt;/object&gt;&lt;object type=&quot;3&quot; unique_id=&quot;10017&quot;&gt;&lt;property id=&quot;20148&quot; value=&quot;5&quot;/&gt;&lt;property id=&quot;20300&quot; value=&quot;Slide 5&quot;/&gt;&lt;property id=&quot;20307&quot; value=&quot;338&quot;/&gt;&lt;/object&gt;&lt;object type=&quot;3&quot; unique_id=&quot;10018&quot;&gt;&lt;property id=&quot;20148&quot; value=&quot;5&quot;/&gt;&lt;property id=&quot;20300&quot; value=&quot;Slide 6&quot;/&gt;&lt;property id=&quot;20307&quot; value=&quot;339&quot;/&gt;&lt;/object&gt;&lt;object type=&quot;3&quot; unique_id=&quot;10019&quot;&gt;&lt;property id=&quot;20148&quot; value=&quot;5&quot;/&gt;&lt;property id=&quot;20300&quot; value=&quot;Slide 7&quot;/&gt;&lt;property id=&quot;20307&quot; value=&quot;340&quot;/&gt;&lt;/object&gt;&lt;object type=&quot;3&quot; unique_id=&quot;10020&quot;&gt;&lt;property id=&quot;20148&quot; value=&quot;5&quot;/&gt;&lt;property id=&quot;20300&quot; value=&quot;Slide 8&quot;/&gt;&lt;property id=&quot;20307&quot; value=&quot;341&quot;/&gt;&lt;/object&gt;&lt;object type=&quot;3&quot; unique_id=&quot;10021&quot;&gt;&lt;property id=&quot;20148&quot; value=&quot;5&quot;/&gt;&lt;property id=&quot;20300&quot; value=&quot;Slide 9&quot;/&gt;&lt;property id=&quot;20307&quot; value=&quot;342&quot;/&gt;&lt;/object&gt;&lt;object type=&quot;3&quot; unique_id=&quot;10022&quot;&gt;&lt;property id=&quot;20148&quot; value=&quot;5&quot;/&gt;&lt;property id=&quot;20300&quot; value=&quot;Slide 11&quot;/&gt;&lt;property id=&quot;20307&quot; value=&quot;344&quot;/&gt;&lt;/object&gt;&lt;object type=&quot;3&quot; unique_id=&quot;10023&quot;&gt;&lt;property id=&quot;20148&quot; value=&quot;5&quot;/&gt;&lt;property id=&quot;20300&quot; value=&quot;Slide 12&quot;/&gt;&lt;property id=&quot;20307&quot; value=&quot;345&quot;/&gt;&lt;/object&gt;&lt;object type=&quot;3&quot; unique_id=&quot;10024&quot;&gt;&lt;property id=&quot;20148&quot; value=&quot;5&quot;/&gt;&lt;property id=&quot;20300&quot; value=&quot;Slide 13&quot;/&gt;&lt;property id=&quot;20307&quot; value=&quot;346&quot;/&gt;&lt;/object&gt;&lt;object type=&quot;3&quot; unique_id=&quot;10025&quot;&gt;&lt;property id=&quot;20148&quot; value=&quot;5&quot;/&gt;&lt;property id=&quot;20300&quot; value=&quot;Slide 14&quot;/&gt;&lt;property id=&quot;20307&quot; value=&quot;343&quot;/&gt;&lt;/object&gt;&lt;/object&gt;&lt;/object&gt;&lt;/database&gt;"/>
</p:tagLst>
</file>

<file path=ppt/theme/theme1.xml><?xml version="1.0" encoding="utf-8"?>
<a:theme xmlns:a="http://schemas.openxmlformats.org/drawingml/2006/main" name="1_Office Theme">
  <a:themeElements>
    <a:clrScheme name="Custom 1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EA0000"/>
      </a:accent1>
      <a:accent2>
        <a:srgbClr val="AB0042"/>
      </a:accent2>
      <a:accent3>
        <a:srgbClr val="17AD45"/>
      </a:accent3>
      <a:accent4>
        <a:srgbClr val="2D6B29"/>
      </a:accent4>
      <a:accent5>
        <a:srgbClr val="4C4C4C"/>
      </a:accent5>
      <a:accent6>
        <a:srgbClr val="696969"/>
      </a:accent6>
      <a:hlink>
        <a:srgbClr val="9D9D9D"/>
      </a:hlink>
      <a:folHlink>
        <a:srgbClr val="BDBDBD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5285</TotalTime>
  <Words>609</Words>
  <Application>Microsoft Office PowerPoint</Application>
  <PresentationFormat>On-screen Show (4:3)</PresentationFormat>
  <Paragraphs>104</Paragraphs>
  <Slides>21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Times</vt:lpstr>
      <vt:lpstr>1_Office Theme</vt:lpstr>
      <vt:lpstr>Leisure Marketing</vt:lpstr>
      <vt:lpstr>Hello again…</vt:lpstr>
      <vt:lpstr>Learning Outcomes for today</vt:lpstr>
      <vt:lpstr>Overview of the module</vt:lpstr>
      <vt:lpstr>Tutorials</vt:lpstr>
      <vt:lpstr>Assessments</vt:lpstr>
      <vt:lpstr>Task…</vt:lpstr>
      <vt:lpstr>So, what is marketing?</vt:lpstr>
      <vt:lpstr>A few definitions...</vt:lpstr>
      <vt:lpstr>CIM definitions</vt:lpstr>
      <vt:lpstr>Customer Needs, Wants, and Demands</vt:lpstr>
      <vt:lpstr>Market Offerings</vt:lpstr>
      <vt:lpstr>Customer Benefits</vt:lpstr>
      <vt:lpstr>Exchanges and relationships</vt:lpstr>
      <vt:lpstr>Exchanges and relationships cont.</vt:lpstr>
      <vt:lpstr>And the return may be …</vt:lpstr>
      <vt:lpstr>Recap – Marketing Introduction (1)</vt:lpstr>
      <vt:lpstr>Read…</vt:lpstr>
      <vt:lpstr>Tutorial</vt:lpstr>
      <vt:lpstr>Questions!</vt:lpstr>
      <vt:lpstr>End of session one</vt:lpstr>
    </vt:vector>
  </TitlesOfParts>
  <Company>FP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RB</dc:creator>
  <cp:lastModifiedBy>Suzanne Wells</cp:lastModifiedBy>
  <cp:revision>598</cp:revision>
  <cp:lastPrinted>2015-09-28T08:51:29Z</cp:lastPrinted>
  <dcterms:created xsi:type="dcterms:W3CDTF">2002-01-09T07:28:14Z</dcterms:created>
  <dcterms:modified xsi:type="dcterms:W3CDTF">2018-02-01T09:18:13Z</dcterms:modified>
</cp:coreProperties>
</file>