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6" r:id="rId6"/>
    <p:sldId id="321" r:id="rId7"/>
    <p:sldId id="315" r:id="rId8"/>
    <p:sldId id="308" r:id="rId9"/>
    <p:sldId id="309" r:id="rId10"/>
    <p:sldId id="322" r:id="rId11"/>
    <p:sldId id="323" r:id="rId12"/>
    <p:sldId id="324" r:id="rId13"/>
    <p:sldId id="325" r:id="rId14"/>
    <p:sldId id="317" r:id="rId15"/>
    <p:sldId id="326" r:id="rId16"/>
    <p:sldId id="327" r:id="rId17"/>
    <p:sldId id="328" r:id="rId18"/>
    <p:sldId id="329" r:id="rId19"/>
    <p:sldId id="333" r:id="rId20"/>
    <p:sldId id="287" r:id="rId21"/>
    <p:sldId id="334" r:id="rId22"/>
    <p:sldId id="330" r:id="rId23"/>
    <p:sldId id="343" r:id="rId24"/>
    <p:sldId id="331" r:id="rId25"/>
    <p:sldId id="336" r:id="rId26"/>
    <p:sldId id="335" r:id="rId27"/>
    <p:sldId id="339" r:id="rId28"/>
    <p:sldId id="341" r:id="rId29"/>
    <p:sldId id="338" r:id="rId30"/>
    <p:sldId id="337" r:id="rId31"/>
    <p:sldId id="342" r:id="rId32"/>
    <p:sldId id="265" r:id="rId33"/>
    <p:sldId id="34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FA7414-9564-4521-AFE8-B9A6324A1C2C}" v="42" dt="2022-02-16T11:40:36.7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9" autoAdjust="0"/>
    <p:restoredTop sz="94660"/>
  </p:normalViewPr>
  <p:slideViewPr>
    <p:cSldViewPr snapToGrid="0">
      <p:cViewPr varScale="1">
        <p:scale>
          <a:sx n="70" d="100"/>
          <a:sy n="70" d="100"/>
        </p:scale>
        <p:origin x="7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E72BB-EBAC-4161-812F-115001BA69F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5F9CEF2-DD3E-41DB-B030-2BD54404F57B}">
      <dgm:prSet/>
      <dgm:spPr/>
      <dgm:t>
        <a:bodyPr/>
        <a:lstStyle/>
        <a:p>
          <a:pPr>
            <a:lnSpc>
              <a:spcPct val="100000"/>
            </a:lnSpc>
          </a:pPr>
          <a:r>
            <a:rPr lang="en-GB"/>
            <a:t>The group is seen as the therapeutic</a:t>
          </a:r>
          <a:endParaRPr lang="en-US"/>
        </a:p>
      </dgm:t>
    </dgm:pt>
    <dgm:pt modelId="{60041B22-1EBC-4EC8-92E4-0A888B4A55C6}" type="parTrans" cxnId="{A8B07428-73CF-40CE-AB70-466C63B04A5F}">
      <dgm:prSet/>
      <dgm:spPr/>
      <dgm:t>
        <a:bodyPr/>
        <a:lstStyle/>
        <a:p>
          <a:endParaRPr lang="en-US"/>
        </a:p>
      </dgm:t>
    </dgm:pt>
    <dgm:pt modelId="{E7C299C2-D3C9-41F3-8835-9F48BE995648}" type="sibTrans" cxnId="{A8B07428-73CF-40CE-AB70-466C63B04A5F}">
      <dgm:prSet/>
      <dgm:spPr/>
      <dgm:t>
        <a:bodyPr/>
        <a:lstStyle/>
        <a:p>
          <a:pPr>
            <a:lnSpc>
              <a:spcPct val="100000"/>
            </a:lnSpc>
          </a:pPr>
          <a:endParaRPr lang="en-US"/>
        </a:p>
      </dgm:t>
    </dgm:pt>
    <dgm:pt modelId="{1A087CAA-61B9-4881-A05F-0854191139B6}">
      <dgm:prSet/>
      <dgm:spPr/>
      <dgm:t>
        <a:bodyPr/>
        <a:lstStyle/>
        <a:p>
          <a:pPr>
            <a:lnSpc>
              <a:spcPct val="100000"/>
            </a:lnSpc>
          </a:pPr>
          <a:r>
            <a:rPr lang="en-GB"/>
            <a:t>Reduces feeling of isolation</a:t>
          </a:r>
          <a:endParaRPr lang="en-US"/>
        </a:p>
      </dgm:t>
    </dgm:pt>
    <dgm:pt modelId="{548C99F5-3D60-4ED9-85AF-1C172F5BD32B}" type="parTrans" cxnId="{E08C117B-D54F-497C-B9BD-8111DA790C99}">
      <dgm:prSet/>
      <dgm:spPr/>
      <dgm:t>
        <a:bodyPr/>
        <a:lstStyle/>
        <a:p>
          <a:endParaRPr lang="en-US"/>
        </a:p>
      </dgm:t>
    </dgm:pt>
    <dgm:pt modelId="{BB6C73B6-20D1-4159-9C6C-06E235F5ED8B}" type="sibTrans" cxnId="{E08C117B-D54F-497C-B9BD-8111DA790C99}">
      <dgm:prSet/>
      <dgm:spPr/>
      <dgm:t>
        <a:bodyPr/>
        <a:lstStyle/>
        <a:p>
          <a:pPr>
            <a:lnSpc>
              <a:spcPct val="100000"/>
            </a:lnSpc>
          </a:pPr>
          <a:endParaRPr lang="en-US"/>
        </a:p>
      </dgm:t>
    </dgm:pt>
    <dgm:pt modelId="{0BBAFEA0-0462-4763-96F9-5C0228233CB0}">
      <dgm:prSet/>
      <dgm:spPr/>
      <dgm:t>
        <a:bodyPr/>
        <a:lstStyle/>
        <a:p>
          <a:pPr>
            <a:lnSpc>
              <a:spcPct val="100000"/>
            </a:lnSpc>
          </a:pPr>
          <a:r>
            <a:rPr lang="en-GB"/>
            <a:t>Improves social skills</a:t>
          </a:r>
          <a:endParaRPr lang="en-US"/>
        </a:p>
      </dgm:t>
    </dgm:pt>
    <dgm:pt modelId="{B2873023-3251-45DA-9A26-C410AAEFC223}" type="parTrans" cxnId="{F1986679-7B4C-4539-9E9D-75BB35AC927C}">
      <dgm:prSet/>
      <dgm:spPr/>
      <dgm:t>
        <a:bodyPr/>
        <a:lstStyle/>
        <a:p>
          <a:endParaRPr lang="en-US"/>
        </a:p>
      </dgm:t>
    </dgm:pt>
    <dgm:pt modelId="{54CE2B32-0364-43F4-B108-6EEC94905BCF}" type="sibTrans" cxnId="{F1986679-7B4C-4539-9E9D-75BB35AC927C}">
      <dgm:prSet/>
      <dgm:spPr/>
      <dgm:t>
        <a:bodyPr/>
        <a:lstStyle/>
        <a:p>
          <a:pPr>
            <a:lnSpc>
              <a:spcPct val="100000"/>
            </a:lnSpc>
          </a:pPr>
          <a:endParaRPr lang="en-US"/>
        </a:p>
      </dgm:t>
    </dgm:pt>
    <dgm:pt modelId="{F1417E09-DF1E-4919-99A5-7DBAE53B04C6}">
      <dgm:prSet/>
      <dgm:spPr/>
      <dgm:t>
        <a:bodyPr/>
        <a:lstStyle/>
        <a:p>
          <a:pPr>
            <a:lnSpc>
              <a:spcPct val="100000"/>
            </a:lnSpc>
          </a:pPr>
          <a:r>
            <a:rPr lang="en-GB"/>
            <a:t>Builds healthy relationships</a:t>
          </a:r>
          <a:endParaRPr lang="en-US"/>
        </a:p>
      </dgm:t>
    </dgm:pt>
    <dgm:pt modelId="{BD7FD2C5-5951-456F-BE31-8403E607F044}" type="parTrans" cxnId="{E1860526-27F2-4722-B75E-BF75F3AF4842}">
      <dgm:prSet/>
      <dgm:spPr/>
      <dgm:t>
        <a:bodyPr/>
        <a:lstStyle/>
        <a:p>
          <a:endParaRPr lang="en-US"/>
        </a:p>
      </dgm:t>
    </dgm:pt>
    <dgm:pt modelId="{C1E7B530-628E-431E-B3E4-4B147739C393}" type="sibTrans" cxnId="{E1860526-27F2-4722-B75E-BF75F3AF4842}">
      <dgm:prSet/>
      <dgm:spPr/>
      <dgm:t>
        <a:bodyPr/>
        <a:lstStyle/>
        <a:p>
          <a:pPr>
            <a:lnSpc>
              <a:spcPct val="100000"/>
            </a:lnSpc>
          </a:pPr>
          <a:endParaRPr lang="en-US"/>
        </a:p>
      </dgm:t>
    </dgm:pt>
    <dgm:pt modelId="{3B1E3E6C-1B60-4718-84DA-91DE7AB84750}">
      <dgm:prSet custT="1"/>
      <dgm:spPr/>
      <dgm:t>
        <a:bodyPr/>
        <a:lstStyle/>
        <a:p>
          <a:pPr>
            <a:lnSpc>
              <a:spcPct val="100000"/>
            </a:lnSpc>
          </a:pPr>
          <a:r>
            <a:rPr lang="en-GB" sz="2400" dirty="0"/>
            <a:t>How and where can this be carried out?</a:t>
          </a:r>
          <a:endParaRPr lang="en-US" sz="2400" dirty="0"/>
        </a:p>
      </dgm:t>
    </dgm:pt>
    <dgm:pt modelId="{6A2EE842-A404-4186-AD5C-D5EC01BE2890}" type="parTrans" cxnId="{31867B2C-AE53-43F2-A547-24DBC6C8E9E3}">
      <dgm:prSet/>
      <dgm:spPr/>
      <dgm:t>
        <a:bodyPr/>
        <a:lstStyle/>
        <a:p>
          <a:endParaRPr lang="en-US"/>
        </a:p>
      </dgm:t>
    </dgm:pt>
    <dgm:pt modelId="{85BCE3E0-4280-483E-8A5A-BF59DFFE5CB2}" type="sibTrans" cxnId="{31867B2C-AE53-43F2-A547-24DBC6C8E9E3}">
      <dgm:prSet/>
      <dgm:spPr/>
      <dgm:t>
        <a:bodyPr/>
        <a:lstStyle/>
        <a:p>
          <a:endParaRPr lang="en-US"/>
        </a:p>
      </dgm:t>
    </dgm:pt>
    <dgm:pt modelId="{614D2E9F-76AA-428C-A33E-4A3033715DD7}" type="pres">
      <dgm:prSet presAssocID="{B99E72BB-EBAC-4161-812F-115001BA69FA}" presName="root" presStyleCnt="0">
        <dgm:presLayoutVars>
          <dgm:dir/>
          <dgm:resizeHandles val="exact"/>
        </dgm:presLayoutVars>
      </dgm:prSet>
      <dgm:spPr/>
    </dgm:pt>
    <dgm:pt modelId="{70CE1276-C500-43D1-96A9-B10A8886D4D8}" type="pres">
      <dgm:prSet presAssocID="{B99E72BB-EBAC-4161-812F-115001BA69FA}" presName="container" presStyleCnt="0">
        <dgm:presLayoutVars>
          <dgm:dir/>
          <dgm:resizeHandles val="exact"/>
        </dgm:presLayoutVars>
      </dgm:prSet>
      <dgm:spPr/>
    </dgm:pt>
    <dgm:pt modelId="{3C53284D-3185-49AA-97D7-29B2D1830D0B}" type="pres">
      <dgm:prSet presAssocID="{15F9CEF2-DD3E-41DB-B030-2BD54404F57B}" presName="compNode" presStyleCnt="0"/>
      <dgm:spPr/>
    </dgm:pt>
    <dgm:pt modelId="{3E26D492-593E-4158-A7C9-D0F3D290547E}" type="pres">
      <dgm:prSet presAssocID="{15F9CEF2-DD3E-41DB-B030-2BD54404F57B}" presName="iconBgRect" presStyleLbl="bgShp" presStyleIdx="0" presStyleCnt="5"/>
      <dgm:spPr/>
    </dgm:pt>
    <dgm:pt modelId="{C91EA0EC-4BC0-4E28-918C-458E25689248}" type="pres">
      <dgm:prSet presAssocID="{15F9CEF2-DD3E-41DB-B030-2BD54404F5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9972234F-3C8F-48AD-AB92-B704A3719541}" type="pres">
      <dgm:prSet presAssocID="{15F9CEF2-DD3E-41DB-B030-2BD54404F57B}" presName="spaceRect" presStyleCnt="0"/>
      <dgm:spPr/>
    </dgm:pt>
    <dgm:pt modelId="{4328B8B9-008A-435A-8EFF-A7E8773E7319}" type="pres">
      <dgm:prSet presAssocID="{15F9CEF2-DD3E-41DB-B030-2BD54404F57B}" presName="textRect" presStyleLbl="revTx" presStyleIdx="0" presStyleCnt="5">
        <dgm:presLayoutVars>
          <dgm:chMax val="1"/>
          <dgm:chPref val="1"/>
        </dgm:presLayoutVars>
      </dgm:prSet>
      <dgm:spPr/>
    </dgm:pt>
    <dgm:pt modelId="{8691450C-04DE-4500-AA18-8427EB8CA50F}" type="pres">
      <dgm:prSet presAssocID="{E7C299C2-D3C9-41F3-8835-9F48BE995648}" presName="sibTrans" presStyleLbl="sibTrans2D1" presStyleIdx="0" presStyleCnt="0"/>
      <dgm:spPr/>
    </dgm:pt>
    <dgm:pt modelId="{C83F94AC-58BA-4A5B-817B-6E235A40C804}" type="pres">
      <dgm:prSet presAssocID="{1A087CAA-61B9-4881-A05F-0854191139B6}" presName="compNode" presStyleCnt="0"/>
      <dgm:spPr/>
    </dgm:pt>
    <dgm:pt modelId="{8B64B9A8-0C24-4C99-99DD-C15E9942E425}" type="pres">
      <dgm:prSet presAssocID="{1A087CAA-61B9-4881-A05F-0854191139B6}" presName="iconBgRect" presStyleLbl="bgShp" presStyleIdx="1" presStyleCnt="5"/>
      <dgm:spPr/>
    </dgm:pt>
    <dgm:pt modelId="{CAA60671-B6FC-437E-A51E-140E94310196}" type="pres">
      <dgm:prSet presAssocID="{1A087CAA-61B9-4881-A05F-0854191139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EEFC1110-6D89-4435-84F6-8150E0CAEBB5}" type="pres">
      <dgm:prSet presAssocID="{1A087CAA-61B9-4881-A05F-0854191139B6}" presName="spaceRect" presStyleCnt="0"/>
      <dgm:spPr/>
    </dgm:pt>
    <dgm:pt modelId="{2D3B397D-F364-4C2F-B2AC-EFAC540B3DAC}" type="pres">
      <dgm:prSet presAssocID="{1A087CAA-61B9-4881-A05F-0854191139B6}" presName="textRect" presStyleLbl="revTx" presStyleIdx="1" presStyleCnt="5">
        <dgm:presLayoutVars>
          <dgm:chMax val="1"/>
          <dgm:chPref val="1"/>
        </dgm:presLayoutVars>
      </dgm:prSet>
      <dgm:spPr/>
    </dgm:pt>
    <dgm:pt modelId="{7CE7ACA3-6A5D-48B0-B199-595744F4839D}" type="pres">
      <dgm:prSet presAssocID="{BB6C73B6-20D1-4159-9C6C-06E235F5ED8B}" presName="sibTrans" presStyleLbl="sibTrans2D1" presStyleIdx="0" presStyleCnt="0"/>
      <dgm:spPr/>
    </dgm:pt>
    <dgm:pt modelId="{ED0F7697-F57F-40EF-85A8-863CBABED844}" type="pres">
      <dgm:prSet presAssocID="{0BBAFEA0-0462-4763-96F9-5C0228233CB0}" presName="compNode" presStyleCnt="0"/>
      <dgm:spPr/>
    </dgm:pt>
    <dgm:pt modelId="{667557C1-518D-4467-B1CC-B4269B4EA524}" type="pres">
      <dgm:prSet presAssocID="{0BBAFEA0-0462-4763-96F9-5C0228233CB0}" presName="iconBgRect" presStyleLbl="bgShp" presStyleIdx="2" presStyleCnt="5"/>
      <dgm:spPr/>
    </dgm:pt>
    <dgm:pt modelId="{68DC12C5-05E6-4007-AD54-6A4BF6B2F73C}" type="pres">
      <dgm:prSet presAssocID="{0BBAFEA0-0462-4763-96F9-5C0228233CB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10C05571-D2D3-41DF-B142-AC0686D0CF4A}" type="pres">
      <dgm:prSet presAssocID="{0BBAFEA0-0462-4763-96F9-5C0228233CB0}" presName="spaceRect" presStyleCnt="0"/>
      <dgm:spPr/>
    </dgm:pt>
    <dgm:pt modelId="{D344A70F-7222-42AC-9006-107345A6F00D}" type="pres">
      <dgm:prSet presAssocID="{0BBAFEA0-0462-4763-96F9-5C0228233CB0}" presName="textRect" presStyleLbl="revTx" presStyleIdx="2" presStyleCnt="5">
        <dgm:presLayoutVars>
          <dgm:chMax val="1"/>
          <dgm:chPref val="1"/>
        </dgm:presLayoutVars>
      </dgm:prSet>
      <dgm:spPr/>
    </dgm:pt>
    <dgm:pt modelId="{62337D46-275F-4261-A5F7-FC7B828AA2E2}" type="pres">
      <dgm:prSet presAssocID="{54CE2B32-0364-43F4-B108-6EEC94905BCF}" presName="sibTrans" presStyleLbl="sibTrans2D1" presStyleIdx="0" presStyleCnt="0"/>
      <dgm:spPr/>
    </dgm:pt>
    <dgm:pt modelId="{1E380F65-F615-4F2C-9BC3-EDB028CBB352}" type="pres">
      <dgm:prSet presAssocID="{F1417E09-DF1E-4919-99A5-7DBAE53B04C6}" presName="compNode" presStyleCnt="0"/>
      <dgm:spPr/>
    </dgm:pt>
    <dgm:pt modelId="{C2309695-AD9E-4CBE-865F-B2E9920396A6}" type="pres">
      <dgm:prSet presAssocID="{F1417E09-DF1E-4919-99A5-7DBAE53B04C6}" presName="iconBgRect" presStyleLbl="bgShp" presStyleIdx="3" presStyleCnt="5"/>
      <dgm:spPr/>
    </dgm:pt>
    <dgm:pt modelId="{9F898BFC-7A24-4CD0-A1C2-A3F57319B320}" type="pres">
      <dgm:prSet presAssocID="{F1417E09-DF1E-4919-99A5-7DBAE53B04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13117D48-B793-4A6D-A0FF-172F1722FFD9}" type="pres">
      <dgm:prSet presAssocID="{F1417E09-DF1E-4919-99A5-7DBAE53B04C6}" presName="spaceRect" presStyleCnt="0"/>
      <dgm:spPr/>
    </dgm:pt>
    <dgm:pt modelId="{3403F55D-065E-4331-9B8A-11914D2B620F}" type="pres">
      <dgm:prSet presAssocID="{F1417E09-DF1E-4919-99A5-7DBAE53B04C6}" presName="textRect" presStyleLbl="revTx" presStyleIdx="3" presStyleCnt="5">
        <dgm:presLayoutVars>
          <dgm:chMax val="1"/>
          <dgm:chPref val="1"/>
        </dgm:presLayoutVars>
      </dgm:prSet>
      <dgm:spPr/>
    </dgm:pt>
    <dgm:pt modelId="{16CF7152-8270-4C39-80F6-ABBE5EA0E436}" type="pres">
      <dgm:prSet presAssocID="{C1E7B530-628E-431E-B3E4-4B147739C393}" presName="sibTrans" presStyleLbl="sibTrans2D1" presStyleIdx="0" presStyleCnt="0"/>
      <dgm:spPr/>
    </dgm:pt>
    <dgm:pt modelId="{659EAE9C-7D38-4AA0-9154-91480682FC7F}" type="pres">
      <dgm:prSet presAssocID="{3B1E3E6C-1B60-4718-84DA-91DE7AB84750}" presName="compNode" presStyleCnt="0"/>
      <dgm:spPr/>
    </dgm:pt>
    <dgm:pt modelId="{7B32D02C-8527-4FE2-A86A-F341FC313E56}" type="pres">
      <dgm:prSet presAssocID="{3B1E3E6C-1B60-4718-84DA-91DE7AB84750}" presName="iconBgRect" presStyleLbl="bgShp" presStyleIdx="4" presStyleCnt="5"/>
      <dgm:spPr/>
    </dgm:pt>
    <dgm:pt modelId="{C48930FC-81C2-4361-A281-0FE14AE2081C}" type="pres">
      <dgm:prSet presAssocID="{3B1E3E6C-1B60-4718-84DA-91DE7AB8475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nching Diagram"/>
        </a:ext>
      </dgm:extLst>
    </dgm:pt>
    <dgm:pt modelId="{1EBF422A-507B-43F2-B8D9-744DDEEEDEE5}" type="pres">
      <dgm:prSet presAssocID="{3B1E3E6C-1B60-4718-84DA-91DE7AB84750}" presName="spaceRect" presStyleCnt="0"/>
      <dgm:spPr/>
    </dgm:pt>
    <dgm:pt modelId="{73F5AFE7-FBD7-45ED-9F31-AB69C32AE73B}" type="pres">
      <dgm:prSet presAssocID="{3B1E3E6C-1B60-4718-84DA-91DE7AB84750}" presName="textRect" presStyleLbl="revTx" presStyleIdx="4" presStyleCnt="5">
        <dgm:presLayoutVars>
          <dgm:chMax val="1"/>
          <dgm:chPref val="1"/>
        </dgm:presLayoutVars>
      </dgm:prSet>
      <dgm:spPr/>
    </dgm:pt>
  </dgm:ptLst>
  <dgm:cxnLst>
    <dgm:cxn modelId="{E1860526-27F2-4722-B75E-BF75F3AF4842}" srcId="{B99E72BB-EBAC-4161-812F-115001BA69FA}" destId="{F1417E09-DF1E-4919-99A5-7DBAE53B04C6}" srcOrd="3" destOrd="0" parTransId="{BD7FD2C5-5951-456F-BE31-8403E607F044}" sibTransId="{C1E7B530-628E-431E-B3E4-4B147739C393}"/>
    <dgm:cxn modelId="{A8B07428-73CF-40CE-AB70-466C63B04A5F}" srcId="{B99E72BB-EBAC-4161-812F-115001BA69FA}" destId="{15F9CEF2-DD3E-41DB-B030-2BD54404F57B}" srcOrd="0" destOrd="0" parTransId="{60041B22-1EBC-4EC8-92E4-0A888B4A55C6}" sibTransId="{E7C299C2-D3C9-41F3-8835-9F48BE995648}"/>
    <dgm:cxn modelId="{31867B2C-AE53-43F2-A547-24DBC6C8E9E3}" srcId="{B99E72BB-EBAC-4161-812F-115001BA69FA}" destId="{3B1E3E6C-1B60-4718-84DA-91DE7AB84750}" srcOrd="4" destOrd="0" parTransId="{6A2EE842-A404-4186-AD5C-D5EC01BE2890}" sibTransId="{85BCE3E0-4280-483E-8A5A-BF59DFFE5CB2}"/>
    <dgm:cxn modelId="{72F79C3D-BB36-41A6-A4C1-BE881B13FF85}" type="presOf" srcId="{BB6C73B6-20D1-4159-9C6C-06E235F5ED8B}" destId="{7CE7ACA3-6A5D-48B0-B199-595744F4839D}" srcOrd="0" destOrd="0" presId="urn:microsoft.com/office/officeart/2018/2/layout/IconCircleList"/>
    <dgm:cxn modelId="{592DC640-BD7B-488D-98EB-530E54127893}" type="presOf" srcId="{0BBAFEA0-0462-4763-96F9-5C0228233CB0}" destId="{D344A70F-7222-42AC-9006-107345A6F00D}" srcOrd="0" destOrd="0" presId="urn:microsoft.com/office/officeart/2018/2/layout/IconCircleList"/>
    <dgm:cxn modelId="{BF148642-3331-49FE-BF3E-B246B839469C}" type="presOf" srcId="{3B1E3E6C-1B60-4718-84DA-91DE7AB84750}" destId="{73F5AFE7-FBD7-45ED-9F31-AB69C32AE73B}" srcOrd="0" destOrd="0" presId="urn:microsoft.com/office/officeart/2018/2/layout/IconCircleList"/>
    <dgm:cxn modelId="{B8D7B052-440C-4793-860F-2C4B50FD6417}" type="presOf" srcId="{15F9CEF2-DD3E-41DB-B030-2BD54404F57B}" destId="{4328B8B9-008A-435A-8EFF-A7E8773E7319}" srcOrd="0" destOrd="0" presId="urn:microsoft.com/office/officeart/2018/2/layout/IconCircleList"/>
    <dgm:cxn modelId="{F1986679-7B4C-4539-9E9D-75BB35AC927C}" srcId="{B99E72BB-EBAC-4161-812F-115001BA69FA}" destId="{0BBAFEA0-0462-4763-96F9-5C0228233CB0}" srcOrd="2" destOrd="0" parTransId="{B2873023-3251-45DA-9A26-C410AAEFC223}" sibTransId="{54CE2B32-0364-43F4-B108-6EEC94905BCF}"/>
    <dgm:cxn modelId="{E08C117B-D54F-497C-B9BD-8111DA790C99}" srcId="{B99E72BB-EBAC-4161-812F-115001BA69FA}" destId="{1A087CAA-61B9-4881-A05F-0854191139B6}" srcOrd="1" destOrd="0" parTransId="{548C99F5-3D60-4ED9-85AF-1C172F5BD32B}" sibTransId="{BB6C73B6-20D1-4159-9C6C-06E235F5ED8B}"/>
    <dgm:cxn modelId="{4983767E-4D38-4FC8-A6BC-A4CE4FC9C299}" type="presOf" srcId="{F1417E09-DF1E-4919-99A5-7DBAE53B04C6}" destId="{3403F55D-065E-4331-9B8A-11914D2B620F}" srcOrd="0" destOrd="0" presId="urn:microsoft.com/office/officeart/2018/2/layout/IconCircleList"/>
    <dgm:cxn modelId="{2B2D5786-456D-4027-A40A-4755A4B3E771}" type="presOf" srcId="{B99E72BB-EBAC-4161-812F-115001BA69FA}" destId="{614D2E9F-76AA-428C-A33E-4A3033715DD7}" srcOrd="0" destOrd="0" presId="urn:microsoft.com/office/officeart/2018/2/layout/IconCircleList"/>
    <dgm:cxn modelId="{34CD21A4-A047-4D99-8A4C-69C137E4B931}" type="presOf" srcId="{C1E7B530-628E-431E-B3E4-4B147739C393}" destId="{16CF7152-8270-4C39-80F6-ABBE5EA0E436}" srcOrd="0" destOrd="0" presId="urn:microsoft.com/office/officeart/2018/2/layout/IconCircleList"/>
    <dgm:cxn modelId="{664264B8-1996-4506-9532-2B6FFB7BD2D0}" type="presOf" srcId="{E7C299C2-D3C9-41F3-8835-9F48BE995648}" destId="{8691450C-04DE-4500-AA18-8427EB8CA50F}" srcOrd="0" destOrd="0" presId="urn:microsoft.com/office/officeart/2018/2/layout/IconCircleList"/>
    <dgm:cxn modelId="{569BC5CA-9AA3-4A17-8AB2-7E4CCF6B8448}" type="presOf" srcId="{1A087CAA-61B9-4881-A05F-0854191139B6}" destId="{2D3B397D-F364-4C2F-B2AC-EFAC540B3DAC}" srcOrd="0" destOrd="0" presId="urn:microsoft.com/office/officeart/2018/2/layout/IconCircleList"/>
    <dgm:cxn modelId="{285BE4EF-ABFC-4B01-8F31-FA4F3244A8F2}" type="presOf" srcId="{54CE2B32-0364-43F4-B108-6EEC94905BCF}" destId="{62337D46-275F-4261-A5F7-FC7B828AA2E2}" srcOrd="0" destOrd="0" presId="urn:microsoft.com/office/officeart/2018/2/layout/IconCircleList"/>
    <dgm:cxn modelId="{6515FC27-2294-4438-93E4-49C0FEBABE85}" type="presParOf" srcId="{614D2E9F-76AA-428C-A33E-4A3033715DD7}" destId="{70CE1276-C500-43D1-96A9-B10A8886D4D8}" srcOrd="0" destOrd="0" presId="urn:microsoft.com/office/officeart/2018/2/layout/IconCircleList"/>
    <dgm:cxn modelId="{39EC8834-BA5B-4AFB-8FD4-151E73408287}" type="presParOf" srcId="{70CE1276-C500-43D1-96A9-B10A8886D4D8}" destId="{3C53284D-3185-49AA-97D7-29B2D1830D0B}" srcOrd="0" destOrd="0" presId="urn:microsoft.com/office/officeart/2018/2/layout/IconCircleList"/>
    <dgm:cxn modelId="{07DDC454-2DA9-4642-8799-1112E941B2BA}" type="presParOf" srcId="{3C53284D-3185-49AA-97D7-29B2D1830D0B}" destId="{3E26D492-593E-4158-A7C9-D0F3D290547E}" srcOrd="0" destOrd="0" presId="urn:microsoft.com/office/officeart/2018/2/layout/IconCircleList"/>
    <dgm:cxn modelId="{EA334663-A891-41E2-A03A-5CAC637213FF}" type="presParOf" srcId="{3C53284D-3185-49AA-97D7-29B2D1830D0B}" destId="{C91EA0EC-4BC0-4E28-918C-458E25689248}" srcOrd="1" destOrd="0" presId="urn:microsoft.com/office/officeart/2018/2/layout/IconCircleList"/>
    <dgm:cxn modelId="{15E2FEA2-BC16-4586-B5C4-2A11009C0237}" type="presParOf" srcId="{3C53284D-3185-49AA-97D7-29B2D1830D0B}" destId="{9972234F-3C8F-48AD-AB92-B704A3719541}" srcOrd="2" destOrd="0" presId="urn:microsoft.com/office/officeart/2018/2/layout/IconCircleList"/>
    <dgm:cxn modelId="{42032603-C43C-4222-A205-3A96B4839E65}" type="presParOf" srcId="{3C53284D-3185-49AA-97D7-29B2D1830D0B}" destId="{4328B8B9-008A-435A-8EFF-A7E8773E7319}" srcOrd="3" destOrd="0" presId="urn:microsoft.com/office/officeart/2018/2/layout/IconCircleList"/>
    <dgm:cxn modelId="{BB100C35-BE2A-4371-92CA-40F8B98C1C14}" type="presParOf" srcId="{70CE1276-C500-43D1-96A9-B10A8886D4D8}" destId="{8691450C-04DE-4500-AA18-8427EB8CA50F}" srcOrd="1" destOrd="0" presId="urn:microsoft.com/office/officeart/2018/2/layout/IconCircleList"/>
    <dgm:cxn modelId="{1DDCE986-2241-4907-8832-C3612E8805B4}" type="presParOf" srcId="{70CE1276-C500-43D1-96A9-B10A8886D4D8}" destId="{C83F94AC-58BA-4A5B-817B-6E235A40C804}" srcOrd="2" destOrd="0" presId="urn:microsoft.com/office/officeart/2018/2/layout/IconCircleList"/>
    <dgm:cxn modelId="{697CA836-D9AA-4EAB-8903-3E37B089BA80}" type="presParOf" srcId="{C83F94AC-58BA-4A5B-817B-6E235A40C804}" destId="{8B64B9A8-0C24-4C99-99DD-C15E9942E425}" srcOrd="0" destOrd="0" presId="urn:microsoft.com/office/officeart/2018/2/layout/IconCircleList"/>
    <dgm:cxn modelId="{5B6E1620-8D20-4F8E-AB9E-98B69CFEE51B}" type="presParOf" srcId="{C83F94AC-58BA-4A5B-817B-6E235A40C804}" destId="{CAA60671-B6FC-437E-A51E-140E94310196}" srcOrd="1" destOrd="0" presId="urn:microsoft.com/office/officeart/2018/2/layout/IconCircleList"/>
    <dgm:cxn modelId="{C0F7A01D-ABF1-4F26-B785-26691420CC1A}" type="presParOf" srcId="{C83F94AC-58BA-4A5B-817B-6E235A40C804}" destId="{EEFC1110-6D89-4435-84F6-8150E0CAEBB5}" srcOrd="2" destOrd="0" presId="urn:microsoft.com/office/officeart/2018/2/layout/IconCircleList"/>
    <dgm:cxn modelId="{6F32697F-219C-443D-BE7E-59D0960B3D45}" type="presParOf" srcId="{C83F94AC-58BA-4A5B-817B-6E235A40C804}" destId="{2D3B397D-F364-4C2F-B2AC-EFAC540B3DAC}" srcOrd="3" destOrd="0" presId="urn:microsoft.com/office/officeart/2018/2/layout/IconCircleList"/>
    <dgm:cxn modelId="{67125BE0-1AAD-42F7-9E30-31E859F392A9}" type="presParOf" srcId="{70CE1276-C500-43D1-96A9-B10A8886D4D8}" destId="{7CE7ACA3-6A5D-48B0-B199-595744F4839D}" srcOrd="3" destOrd="0" presId="urn:microsoft.com/office/officeart/2018/2/layout/IconCircleList"/>
    <dgm:cxn modelId="{AD018CBC-C4D2-423E-A670-1A1D4C0F4B57}" type="presParOf" srcId="{70CE1276-C500-43D1-96A9-B10A8886D4D8}" destId="{ED0F7697-F57F-40EF-85A8-863CBABED844}" srcOrd="4" destOrd="0" presId="urn:microsoft.com/office/officeart/2018/2/layout/IconCircleList"/>
    <dgm:cxn modelId="{80F5AEB4-BEA5-4618-8251-658DE2EDB5D1}" type="presParOf" srcId="{ED0F7697-F57F-40EF-85A8-863CBABED844}" destId="{667557C1-518D-4467-B1CC-B4269B4EA524}" srcOrd="0" destOrd="0" presId="urn:microsoft.com/office/officeart/2018/2/layout/IconCircleList"/>
    <dgm:cxn modelId="{B120F36A-C64D-4F86-A385-5FDA49D9D0C1}" type="presParOf" srcId="{ED0F7697-F57F-40EF-85A8-863CBABED844}" destId="{68DC12C5-05E6-4007-AD54-6A4BF6B2F73C}" srcOrd="1" destOrd="0" presId="urn:microsoft.com/office/officeart/2018/2/layout/IconCircleList"/>
    <dgm:cxn modelId="{699A9B7B-361F-463C-A2F7-4FBFCA07314B}" type="presParOf" srcId="{ED0F7697-F57F-40EF-85A8-863CBABED844}" destId="{10C05571-D2D3-41DF-B142-AC0686D0CF4A}" srcOrd="2" destOrd="0" presId="urn:microsoft.com/office/officeart/2018/2/layout/IconCircleList"/>
    <dgm:cxn modelId="{5DF90657-7318-4F01-9ADB-BFE2E7A694EB}" type="presParOf" srcId="{ED0F7697-F57F-40EF-85A8-863CBABED844}" destId="{D344A70F-7222-42AC-9006-107345A6F00D}" srcOrd="3" destOrd="0" presId="urn:microsoft.com/office/officeart/2018/2/layout/IconCircleList"/>
    <dgm:cxn modelId="{9763F008-E4E6-4F81-9B38-83660CE93673}" type="presParOf" srcId="{70CE1276-C500-43D1-96A9-B10A8886D4D8}" destId="{62337D46-275F-4261-A5F7-FC7B828AA2E2}" srcOrd="5" destOrd="0" presId="urn:microsoft.com/office/officeart/2018/2/layout/IconCircleList"/>
    <dgm:cxn modelId="{256C5A65-FD26-4B55-9384-47BF6AA300B9}" type="presParOf" srcId="{70CE1276-C500-43D1-96A9-B10A8886D4D8}" destId="{1E380F65-F615-4F2C-9BC3-EDB028CBB352}" srcOrd="6" destOrd="0" presId="urn:microsoft.com/office/officeart/2018/2/layout/IconCircleList"/>
    <dgm:cxn modelId="{B62375C0-2659-4239-AF32-063C41A7EAFA}" type="presParOf" srcId="{1E380F65-F615-4F2C-9BC3-EDB028CBB352}" destId="{C2309695-AD9E-4CBE-865F-B2E9920396A6}" srcOrd="0" destOrd="0" presId="urn:microsoft.com/office/officeart/2018/2/layout/IconCircleList"/>
    <dgm:cxn modelId="{CFDD6269-BA35-424E-A7AE-64E9AB717FA2}" type="presParOf" srcId="{1E380F65-F615-4F2C-9BC3-EDB028CBB352}" destId="{9F898BFC-7A24-4CD0-A1C2-A3F57319B320}" srcOrd="1" destOrd="0" presId="urn:microsoft.com/office/officeart/2018/2/layout/IconCircleList"/>
    <dgm:cxn modelId="{AB0CAB7A-F006-41F8-A435-33124BBB7D14}" type="presParOf" srcId="{1E380F65-F615-4F2C-9BC3-EDB028CBB352}" destId="{13117D48-B793-4A6D-A0FF-172F1722FFD9}" srcOrd="2" destOrd="0" presId="urn:microsoft.com/office/officeart/2018/2/layout/IconCircleList"/>
    <dgm:cxn modelId="{B936C272-5E13-46FD-92C8-AEA7FB5BDEB6}" type="presParOf" srcId="{1E380F65-F615-4F2C-9BC3-EDB028CBB352}" destId="{3403F55D-065E-4331-9B8A-11914D2B620F}" srcOrd="3" destOrd="0" presId="urn:microsoft.com/office/officeart/2018/2/layout/IconCircleList"/>
    <dgm:cxn modelId="{1FE04159-07F7-46E3-A78B-A62EB38C01E0}" type="presParOf" srcId="{70CE1276-C500-43D1-96A9-B10A8886D4D8}" destId="{16CF7152-8270-4C39-80F6-ABBE5EA0E436}" srcOrd="7" destOrd="0" presId="urn:microsoft.com/office/officeart/2018/2/layout/IconCircleList"/>
    <dgm:cxn modelId="{23B9DECA-AEED-4D41-B82C-96B05C4F5F0E}" type="presParOf" srcId="{70CE1276-C500-43D1-96A9-B10A8886D4D8}" destId="{659EAE9C-7D38-4AA0-9154-91480682FC7F}" srcOrd="8" destOrd="0" presId="urn:microsoft.com/office/officeart/2018/2/layout/IconCircleList"/>
    <dgm:cxn modelId="{5EF09F92-4DF6-4BDF-BDC5-DF51C4F1511E}" type="presParOf" srcId="{659EAE9C-7D38-4AA0-9154-91480682FC7F}" destId="{7B32D02C-8527-4FE2-A86A-F341FC313E56}" srcOrd="0" destOrd="0" presId="urn:microsoft.com/office/officeart/2018/2/layout/IconCircleList"/>
    <dgm:cxn modelId="{C096E0BF-62B7-4DBA-AB5E-9A773644666D}" type="presParOf" srcId="{659EAE9C-7D38-4AA0-9154-91480682FC7F}" destId="{C48930FC-81C2-4361-A281-0FE14AE2081C}" srcOrd="1" destOrd="0" presId="urn:microsoft.com/office/officeart/2018/2/layout/IconCircleList"/>
    <dgm:cxn modelId="{BC7EEA9D-93A5-4A31-AFFC-5AA43DB9823F}" type="presParOf" srcId="{659EAE9C-7D38-4AA0-9154-91480682FC7F}" destId="{1EBF422A-507B-43F2-B8D9-744DDEEEDEE5}" srcOrd="2" destOrd="0" presId="urn:microsoft.com/office/officeart/2018/2/layout/IconCircleList"/>
    <dgm:cxn modelId="{AA6188EC-9F7E-4D9F-8709-E55D2B77C9EB}" type="presParOf" srcId="{659EAE9C-7D38-4AA0-9154-91480682FC7F}" destId="{73F5AFE7-FBD7-45ED-9F31-AB69C32AE73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6D492-593E-4158-A7C9-D0F3D290547E}">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EA0EC-4BC0-4E28-918C-458E25689248}">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8B8B9-008A-435A-8EFF-A7E8773E7319}">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The group is seen as the therapeutic</a:t>
          </a:r>
          <a:endParaRPr lang="en-US" sz="2200" kern="1200"/>
        </a:p>
      </dsp:txBody>
      <dsp:txXfrm>
        <a:off x="1172126" y="908559"/>
        <a:ext cx="2114937" cy="897246"/>
      </dsp:txXfrm>
    </dsp:sp>
    <dsp:sp modelId="{8B64B9A8-0C24-4C99-99DD-C15E9942E425}">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60671-B6FC-437E-A51E-140E94310196}">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B397D-F364-4C2F-B2AC-EFAC540B3DAC}">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Reduces feeling of isolation</a:t>
          </a:r>
          <a:endParaRPr lang="en-US" sz="2200" kern="1200"/>
        </a:p>
      </dsp:txBody>
      <dsp:txXfrm>
        <a:off x="4745088" y="908559"/>
        <a:ext cx="2114937" cy="897246"/>
      </dsp:txXfrm>
    </dsp:sp>
    <dsp:sp modelId="{667557C1-518D-4467-B1CC-B4269B4EA524}">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C12C5-05E6-4007-AD54-6A4BF6B2F73C}">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4A70F-7222-42AC-9006-107345A6F00D}">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Improves social skills</a:t>
          </a:r>
          <a:endParaRPr lang="en-US" sz="2200" kern="1200"/>
        </a:p>
      </dsp:txBody>
      <dsp:txXfrm>
        <a:off x="8318049" y="908559"/>
        <a:ext cx="2114937" cy="897246"/>
      </dsp:txXfrm>
    </dsp:sp>
    <dsp:sp modelId="{C2309695-AD9E-4CBE-865F-B2E9920396A6}">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98BFC-7A24-4CD0-A1C2-A3F57319B320}">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03F55D-065E-4331-9B8A-11914D2B620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Builds healthy relationships</a:t>
          </a:r>
          <a:endParaRPr lang="en-US" sz="2200" kern="1200"/>
        </a:p>
      </dsp:txBody>
      <dsp:txXfrm>
        <a:off x="1172126" y="2545532"/>
        <a:ext cx="2114937" cy="897246"/>
      </dsp:txXfrm>
    </dsp:sp>
    <dsp:sp modelId="{7B32D02C-8527-4FE2-A86A-F341FC313E56}">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930FC-81C2-4361-A281-0FE14AE2081C}">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5AFE7-FBD7-45ED-9F31-AB69C32AE73B}">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How and where can this be carried out?</a:t>
          </a:r>
          <a:endParaRPr lang="en-US" sz="2400" kern="1200" dirty="0"/>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639E-6E5F-49DF-8529-73AA9C0ACC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14ED9A-94BE-40E7-A655-7928120E17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95825D-A866-43E4-A4D7-1170FEBC32D0}"/>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5" name="Footer Placeholder 4">
            <a:extLst>
              <a:ext uri="{FF2B5EF4-FFF2-40B4-BE49-F238E27FC236}">
                <a16:creationId xmlns:a16="http://schemas.microsoft.com/office/drawing/2014/main" id="{526AF5B4-7ED1-4969-B59B-49B3B0EC19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0A8D03-C924-421E-A23E-6874C749E5D6}"/>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352609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7ED7-660B-4BC4-BE67-412D1356FD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BFAE14-0315-45A4-8F25-E38730705D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7FAD3-77FA-4955-B250-276313860558}"/>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5" name="Footer Placeholder 4">
            <a:extLst>
              <a:ext uri="{FF2B5EF4-FFF2-40B4-BE49-F238E27FC236}">
                <a16:creationId xmlns:a16="http://schemas.microsoft.com/office/drawing/2014/main" id="{41CC6808-06F9-414D-B7A7-5FCA5EB929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5B069-BC2A-47A0-B7BD-369D19CEEE07}"/>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40125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0CDB-1DFD-486F-9DEC-275C00850C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7A7814-CC9A-406E-AA5C-23D27C3840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37C593-1163-492A-9C3E-5C79E2800AF3}"/>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5" name="Footer Placeholder 4">
            <a:extLst>
              <a:ext uri="{FF2B5EF4-FFF2-40B4-BE49-F238E27FC236}">
                <a16:creationId xmlns:a16="http://schemas.microsoft.com/office/drawing/2014/main" id="{EE623D56-B738-4CEF-9CA2-4FA7A7E05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0B8B4-A3DC-418E-AE13-3B20C348BFB4}"/>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132144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FD25B-4BC2-44FA-A1CA-79C2457381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27774E-9054-419E-B026-9EEBDBE35C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99494E-7540-44C1-89FD-33C87DF867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A29A14-9B4D-4798-91A8-5031CBE3C8B7}"/>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6" name="Footer Placeholder 5">
            <a:extLst>
              <a:ext uri="{FF2B5EF4-FFF2-40B4-BE49-F238E27FC236}">
                <a16:creationId xmlns:a16="http://schemas.microsoft.com/office/drawing/2014/main" id="{50FA8E84-7E50-4CF1-ACC3-372AFB0DB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C664ED-6276-4BBA-A817-B116C477F713}"/>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1101490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9E39-3CFA-4444-94DD-1F0268BF5C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702BF-E8F8-4341-8CB6-226FA2560D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DF25D7-288B-4E14-90D6-60CAFE94BD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BBBB82-B393-426F-8767-AD09CF06D2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FF2386-09B1-4040-AF14-0D1918FC70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8D70C1-5DED-4A3B-B1B5-2D8E18F00A23}"/>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8" name="Footer Placeholder 7">
            <a:extLst>
              <a:ext uri="{FF2B5EF4-FFF2-40B4-BE49-F238E27FC236}">
                <a16:creationId xmlns:a16="http://schemas.microsoft.com/office/drawing/2014/main" id="{DEDF41F2-7FC2-4834-92BF-76AA60826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28517E-C1E3-49A6-B82C-469C94BEEAA3}"/>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721909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1550F-7D2C-4079-B01E-A8020F1149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34FD14-B5B8-4C4E-ACCC-41BD646080A8}"/>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4" name="Footer Placeholder 3">
            <a:extLst>
              <a:ext uri="{FF2B5EF4-FFF2-40B4-BE49-F238E27FC236}">
                <a16:creationId xmlns:a16="http://schemas.microsoft.com/office/drawing/2014/main" id="{1942E7AE-CCAA-42ED-90C9-DEF7169203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CEA723-FC61-4B08-A4F0-B603DEEF4691}"/>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3394472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3C1F91-0151-452D-AF1C-A78AF818B690}"/>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3" name="Footer Placeholder 2">
            <a:extLst>
              <a:ext uri="{FF2B5EF4-FFF2-40B4-BE49-F238E27FC236}">
                <a16:creationId xmlns:a16="http://schemas.microsoft.com/office/drawing/2014/main" id="{796DA25A-E3FC-4A4B-96E6-D78FB76546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A4DFF9-22F3-4DAB-9A58-A1CF5C56FC5B}"/>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2972601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FD66-3518-4446-8893-B5159D625E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ECF842-F4D0-443D-90EC-E73B6CB083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4E391F-B316-4EB6-9B8C-C5464C58A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62036-BC1C-441E-A5FE-D9C103ADC72B}"/>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6" name="Footer Placeholder 5">
            <a:extLst>
              <a:ext uri="{FF2B5EF4-FFF2-40B4-BE49-F238E27FC236}">
                <a16:creationId xmlns:a16="http://schemas.microsoft.com/office/drawing/2014/main" id="{6558063A-5C15-471D-8E4A-9AE2DA6ED2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B51EAB-98D7-467F-9C51-54E04C210909}"/>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3201320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74240-EA9A-4CFC-85FE-C83895E6C8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3D3B2A-23BE-487B-A8C9-060E34F675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0D0934-BA31-4FF9-BEB1-9D3171A50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C2470-A879-4168-B21E-9DB410BBF697}"/>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6" name="Footer Placeholder 5">
            <a:extLst>
              <a:ext uri="{FF2B5EF4-FFF2-40B4-BE49-F238E27FC236}">
                <a16:creationId xmlns:a16="http://schemas.microsoft.com/office/drawing/2014/main" id="{31876449-5352-4117-A402-1BB30E7FF9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B5197A-0C7F-496D-AA48-DC9F1083B4D5}"/>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663293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A46BE-EDA9-474E-97A3-77309D8330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80C03F-7531-484B-8D8E-ACF594CFDB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1E993-6A42-449C-ABB1-17CC6B8F4643}"/>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5" name="Footer Placeholder 4">
            <a:extLst>
              <a:ext uri="{FF2B5EF4-FFF2-40B4-BE49-F238E27FC236}">
                <a16:creationId xmlns:a16="http://schemas.microsoft.com/office/drawing/2014/main" id="{5F5145C8-5F57-4751-B704-54C50750B4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235B6-AE0F-4C74-96AD-22AA53AAE5B8}"/>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178050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3BBE4F-3D78-4E41-8BCC-C77CE48E8D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45E57-D078-47B6-8311-3759990A5E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55B5F0-89C7-4B2C-9D32-D6599AF3D82E}"/>
              </a:ext>
            </a:extLst>
          </p:cNvPr>
          <p:cNvSpPr>
            <a:spLocks noGrp="1"/>
          </p:cNvSpPr>
          <p:nvPr>
            <p:ph type="dt" sz="half" idx="10"/>
          </p:nvPr>
        </p:nvSpPr>
        <p:spPr/>
        <p:txBody>
          <a:bodyPr/>
          <a:lstStyle/>
          <a:p>
            <a:fld id="{84D35A62-C5CE-4422-9BA9-30773480BFC4}" type="datetimeFigureOut">
              <a:rPr lang="en-GB" smtClean="0"/>
              <a:t>21/02/2023</a:t>
            </a:fld>
            <a:endParaRPr lang="en-GB"/>
          </a:p>
        </p:txBody>
      </p:sp>
      <p:sp>
        <p:nvSpPr>
          <p:cNvPr id="5" name="Footer Placeholder 4">
            <a:extLst>
              <a:ext uri="{FF2B5EF4-FFF2-40B4-BE49-F238E27FC236}">
                <a16:creationId xmlns:a16="http://schemas.microsoft.com/office/drawing/2014/main" id="{7F40BAAC-F84E-42AA-A4AD-7C286509F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39C8F-5320-4838-974A-F7E71F0CBD1C}"/>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708212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7C6903-61F4-4B63-BA85-9201ED201E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99A536-249E-4053-AED7-62AE67F058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D8C17B-C7F9-47D2-BC25-909B3C22B7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35A62-C5CE-4422-9BA9-30773480BFC4}" type="datetimeFigureOut">
              <a:rPr lang="en-GB" smtClean="0"/>
              <a:t>21/02/2023</a:t>
            </a:fld>
            <a:endParaRPr lang="en-GB"/>
          </a:p>
        </p:txBody>
      </p:sp>
      <p:sp>
        <p:nvSpPr>
          <p:cNvPr id="5" name="Footer Placeholder 4">
            <a:extLst>
              <a:ext uri="{FF2B5EF4-FFF2-40B4-BE49-F238E27FC236}">
                <a16:creationId xmlns:a16="http://schemas.microsoft.com/office/drawing/2014/main" id="{679D9D67-3704-4F05-BE91-E3B6AF4A79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278D605-BF13-4592-B9EC-ADE99029CD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A0EC49-8E6A-4E6A-B649-DB1F480C5777}" type="slidenum">
              <a:rPr lang="en-GB" smtClean="0"/>
              <a:t>‹#›</a:t>
            </a:fld>
            <a:endParaRPr lang="en-GB"/>
          </a:p>
        </p:txBody>
      </p:sp>
    </p:spTree>
    <p:extLst>
      <p:ext uri="{BB962C8B-B14F-4D97-AF65-F5344CB8AC3E}">
        <p14:creationId xmlns:p14="http://schemas.microsoft.com/office/powerpoint/2010/main" val="3018790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gov.wales/topics/educationandskills/publications/circulars/antibullying/?lang=e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xFhxfLB0-5U" TargetMode="External"/><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hyperlink" Target="http://https/www.bing.com/videos/search?q=youtube+what+is+art+therapy&amp;docid=608035866426549916&amp;mid=055790E2A23B0DB6F45A055790E2A23B0DB6F45A&amp;view=detail&amp;FORM=VIRE" TargetMode="External"/><Relationship Id="rId2" Type="http://schemas.openxmlformats.org/officeDocument/2006/relationships/hyperlink" Target="https://youtu.be/l-Jqj3WrrR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playconnectgrow.org/course/motivate-and-wait-play-styl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s.ainsworth@uwetsd.ac.u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gov.wales/sites/default/files/publications/2020-01/knowing-your-children-supporting-pupils-with-adverse-childhood%20experiences.pdf" TargetMode="External"/><Relationship Id="rId7" Type="http://schemas.openxmlformats.org/officeDocument/2006/relationships/hyperlink" Target="https://phw.nhs.wales/topics/adverse-childhood-experiences/" TargetMode="External"/><Relationship Id="rId2" Type="http://schemas.openxmlformats.org/officeDocument/2006/relationships/hyperlink" Target="https://youngminds.org.uk/media/3091/adversity-and-trauma-informed-practice-guide-for-professionals.pdf"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ypes-of-mental-health-problems/anxiety-and-panic-attacks/anxiety-disorders/" TargetMode="External"/><Relationship Id="rId5" Type="http://schemas.openxmlformats.org/officeDocument/2006/relationships/hyperlink" Target="https://www.mind.org.uk/about-us/our-policy-work/equality-and-human-rights/autism-and-mental-health/" TargetMode="External"/><Relationship Id="rId4" Type="http://schemas.openxmlformats.org/officeDocument/2006/relationships/hyperlink" Target="https://www.gosh.nhs.uk/your-hospital-visit/before-you-come-gosh/if-your-child-has-additional-needs/children-and-young-people-learning-disabilitie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stopbullying.gov/bullying/effects" TargetMode="External"/><Relationship Id="rId2" Type="http://schemas.openxmlformats.org/officeDocument/2006/relationships/hyperlink" Target="https://www.ons.gov.uk/peoplepopulationandcommunity/wellbeing/articles/childrenswellbeingindicatorreviewuk2020/2020-09-02" TargetMode="External"/><Relationship Id="rId1" Type="http://schemas.openxmlformats.org/officeDocument/2006/relationships/slideLayout" Target="../slideLayouts/slideLayout2.xml"/><Relationship Id="rId6" Type="http://schemas.openxmlformats.org/officeDocument/2006/relationships/hyperlink" Target="https://www.youngminds.org.uk/young-person/coping-with-life/bullying/" TargetMode="External"/><Relationship Id="rId5" Type="http://schemas.openxmlformats.org/officeDocument/2006/relationships/hyperlink" Target="https://www.youngminds.org.uk/about-us/media-centre/mental-health-statistics/" TargetMode="External"/><Relationship Id="rId4" Type="http://schemas.openxmlformats.org/officeDocument/2006/relationships/hyperlink" Target="http://www.legislation.gov.uk/anaw/2015/2/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FB6FF5-AA8D-4720-A8D1-8E20BFE7FA98}"/>
              </a:ext>
            </a:extLst>
          </p:cNvPr>
          <p:cNvSpPr>
            <a:spLocks noGrp="1"/>
          </p:cNvSpPr>
          <p:nvPr>
            <p:ph type="ctrTitle"/>
          </p:nvPr>
        </p:nvSpPr>
        <p:spPr>
          <a:xfrm>
            <a:off x="4038600" y="1939159"/>
            <a:ext cx="7644627" cy="2751086"/>
          </a:xfrm>
        </p:spPr>
        <p:txBody>
          <a:bodyPr>
            <a:normAutofit/>
          </a:bodyPr>
          <a:lstStyle/>
          <a:p>
            <a:pPr algn="r"/>
            <a:r>
              <a:rPr lang="en-GB" dirty="0"/>
              <a:t>Working therapeutically with children and young people</a:t>
            </a:r>
          </a:p>
        </p:txBody>
      </p:sp>
      <p:sp>
        <p:nvSpPr>
          <p:cNvPr id="3" name="Subtitle 2">
            <a:extLst>
              <a:ext uri="{FF2B5EF4-FFF2-40B4-BE49-F238E27FC236}">
                <a16:creationId xmlns:a16="http://schemas.microsoft.com/office/drawing/2014/main" id="{C075BDAD-5865-4861-9DC4-B928BF107234}"/>
              </a:ext>
            </a:extLst>
          </p:cNvPr>
          <p:cNvSpPr>
            <a:spLocks noGrp="1"/>
          </p:cNvSpPr>
          <p:nvPr>
            <p:ph type="subTitle" idx="1"/>
          </p:nvPr>
        </p:nvSpPr>
        <p:spPr>
          <a:xfrm>
            <a:off x="4038600" y="4782320"/>
            <a:ext cx="7644627" cy="1329443"/>
          </a:xfrm>
        </p:spPr>
        <p:txBody>
          <a:bodyPr vert="horz" lIns="91440" tIns="45720" rIns="91440" bIns="45720" rtlCol="0" anchor="t">
            <a:normAutofit lnSpcReduction="10000"/>
          </a:bodyPr>
          <a:lstStyle/>
          <a:p>
            <a:pPr algn="r"/>
            <a:r>
              <a:rPr lang="en-GB" dirty="0"/>
              <a:t>Sessions 9 &amp; 10</a:t>
            </a:r>
          </a:p>
          <a:p>
            <a:pPr algn="r"/>
            <a:r>
              <a:rPr lang="en-GB" dirty="0"/>
              <a:t>21.03.2023</a:t>
            </a:r>
          </a:p>
          <a:p>
            <a:pPr algn="r"/>
            <a:r>
              <a:rPr lang="en-GB" dirty="0"/>
              <a:t>Sue Ainsworth </a:t>
            </a:r>
            <a:r>
              <a:rPr lang="en-GB" dirty="0">
                <a:hlinkClick r:id="rId2"/>
              </a:rPr>
              <a:t>s.ainsworth@uwtsd.ac.uk</a:t>
            </a:r>
            <a:r>
              <a:rPr lang="en-GB" dirty="0"/>
              <a:t> </a:t>
            </a:r>
          </a:p>
          <a:p>
            <a:pPr algn="r"/>
            <a:endParaRPr lang="en-GB" dirty="0"/>
          </a:p>
        </p:txBody>
      </p:sp>
    </p:spTree>
    <p:extLst>
      <p:ext uri="{BB962C8B-B14F-4D97-AF65-F5344CB8AC3E}">
        <p14:creationId xmlns:p14="http://schemas.microsoft.com/office/powerpoint/2010/main" val="218978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E89F7A-58AB-4ED8-9B5B-0E44109793AE}"/>
              </a:ext>
            </a:extLst>
          </p:cNvPr>
          <p:cNvSpPr>
            <a:spLocks noGrp="1"/>
          </p:cNvSpPr>
          <p:nvPr>
            <p:ph type="title"/>
          </p:nvPr>
        </p:nvSpPr>
        <p:spPr>
          <a:xfrm>
            <a:off x="1271588" y="662400"/>
            <a:ext cx="10055721" cy="1325563"/>
          </a:xfrm>
        </p:spPr>
        <p:txBody>
          <a:bodyPr anchor="t">
            <a:normAutofit/>
          </a:bodyPr>
          <a:lstStyle/>
          <a:p>
            <a:r>
              <a:rPr lang="en-GB" dirty="0"/>
              <a:t>Aims and objectives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FE52301C-A0F9-49F5-B5F0-997FB5A00231}"/>
              </a:ext>
            </a:extLst>
          </p:cNvPr>
          <p:cNvSpPr>
            <a:spLocks noGrp="1"/>
          </p:cNvSpPr>
          <p:nvPr>
            <p:ph idx="1"/>
          </p:nvPr>
        </p:nvSpPr>
        <p:spPr>
          <a:xfrm>
            <a:off x="759655" y="1716259"/>
            <a:ext cx="10691447" cy="4726744"/>
          </a:xfrm>
        </p:spPr>
        <p:txBody>
          <a:bodyPr>
            <a:noAutofit/>
          </a:bodyPr>
          <a:lstStyle/>
          <a:p>
            <a:pPr marL="0" indent="0">
              <a:buNone/>
            </a:pPr>
            <a:r>
              <a:rPr lang="en-GB" sz="2400" b="1" dirty="0">
                <a:solidFill>
                  <a:schemeClr val="tx1">
                    <a:alpha val="60000"/>
                  </a:schemeClr>
                </a:solidFill>
              </a:rPr>
              <a:t>Aims</a:t>
            </a:r>
          </a:p>
          <a:p>
            <a:pPr marL="342900" lvl="0" indent="-342900" algn="just" fontAlgn="auto" hangingPunct="1">
              <a:spcBef>
                <a:spcPts val="1200"/>
              </a:spcBef>
              <a:spcAft>
                <a:spcPts val="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rPr>
              <a:t>To o</a:t>
            </a:r>
            <a:r>
              <a:rPr lang="en-GB" sz="1800" dirty="0">
                <a:effectLst/>
                <a:latin typeface="Arial" panose="020B0604020202020204" pitchFamily="34" charset="0"/>
                <a:ea typeface="Times New Roman" panose="02020603050405020304" pitchFamily="18" charset="0"/>
              </a:rPr>
              <a:t>utline some circumstances and diagnoses that may lead to the need for therapeutic interventions.</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To identify learner needs in the setting up and provision of therapeutic environments. </a:t>
            </a:r>
          </a:p>
          <a:p>
            <a:pPr marL="342900" lvl="0" indent="-342900" algn="just" fontAlgn="auto" hangingPunct="1">
              <a:spcBef>
                <a:spcPts val="1200"/>
              </a:spcBef>
              <a:spcAft>
                <a:spcPts val="0"/>
              </a:spcAft>
              <a:buFont typeface="Symbol" panose="05050102010706020507" pitchFamily="18" charset="2"/>
              <a:buChar char=""/>
            </a:pPr>
            <a:endParaRPr lang="en-GB" sz="1800" dirty="0">
              <a:latin typeface="Arial" panose="020B0604020202020204" pitchFamily="34" charset="0"/>
              <a:ea typeface="Times New Roman" panose="02020603050405020304" pitchFamily="18" charset="0"/>
            </a:endParaRPr>
          </a:p>
          <a:p>
            <a:pPr marL="0" indent="0">
              <a:buNone/>
            </a:pPr>
            <a:endParaRPr lang="en-GB" sz="2400" b="1" dirty="0">
              <a:solidFill>
                <a:schemeClr val="tx1">
                  <a:alpha val="60000"/>
                </a:schemeClr>
              </a:solidFill>
            </a:endParaRPr>
          </a:p>
          <a:p>
            <a:pPr marL="0" indent="0">
              <a:buNone/>
            </a:pPr>
            <a:r>
              <a:rPr lang="en-GB" sz="2400" b="1" dirty="0">
                <a:solidFill>
                  <a:schemeClr val="tx1">
                    <a:alpha val="60000"/>
                  </a:schemeClr>
                </a:solidFill>
              </a:rPr>
              <a:t>Objectives</a:t>
            </a:r>
          </a:p>
          <a:p>
            <a:pPr marL="342900" lvl="0" indent="-342900" algn="just" fontAlgn="auto" hangingPunct="1">
              <a:spcBef>
                <a:spcPts val="1200"/>
              </a:spcBef>
              <a:spcAft>
                <a:spcPts val="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Arial" panose="020B0604020202020204" pitchFamily="34" charset="0"/>
              </a:rPr>
              <a:t>To recognise diagnoses and issues that are not mental health conditions but which can lead to experiencing poor mental health and require therapeutic intervention, in particular children &amp; young people with ALN</a:t>
            </a: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To analyse the </a:t>
            </a:r>
            <a:r>
              <a:rPr lang="en-GB" sz="1800" dirty="0">
                <a:latin typeface="Arial" panose="020B0604020202020204" pitchFamily="34" charset="0"/>
                <a:ea typeface="Times New Roman" panose="02020603050405020304" pitchFamily="18" charset="0"/>
                <a:cs typeface="Arial" panose="020B0604020202020204" pitchFamily="34" charset="0"/>
              </a:rPr>
              <a:t>rationale and delivery of play therapy and art therapy</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b="1" dirty="0">
              <a:solidFill>
                <a:schemeClr val="tx1">
                  <a:alpha val="60000"/>
                </a:schemeClr>
              </a:solidFill>
            </a:endParaRPr>
          </a:p>
        </p:txBody>
      </p:sp>
    </p:spTree>
    <p:extLst>
      <p:ext uri="{BB962C8B-B14F-4D97-AF65-F5344CB8AC3E}">
        <p14:creationId xmlns:p14="http://schemas.microsoft.com/office/powerpoint/2010/main" val="301655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44D1-390E-3ED5-B476-789D58AA707D}"/>
              </a:ext>
            </a:extLst>
          </p:cNvPr>
          <p:cNvSpPr>
            <a:spLocks noGrp="1"/>
          </p:cNvSpPr>
          <p:nvPr>
            <p:ph type="title"/>
          </p:nvPr>
        </p:nvSpPr>
        <p:spPr/>
        <p:txBody>
          <a:bodyPr/>
          <a:lstStyle/>
          <a:p>
            <a:r>
              <a:rPr lang="en-GB" dirty="0"/>
              <a:t>Mental health: a big issue for all children and young people </a:t>
            </a:r>
            <a:r>
              <a:rPr lang="en-GB" sz="1000" dirty="0" err="1"/>
              <a:t>Youngminds</a:t>
            </a:r>
            <a:r>
              <a:rPr lang="en-GB" sz="1000" dirty="0"/>
              <a:t>, 2021</a:t>
            </a:r>
            <a:endParaRPr lang="en-GB" dirty="0"/>
          </a:p>
        </p:txBody>
      </p:sp>
      <p:sp>
        <p:nvSpPr>
          <p:cNvPr id="3" name="Content Placeholder 2">
            <a:extLst>
              <a:ext uri="{FF2B5EF4-FFF2-40B4-BE49-F238E27FC236}">
                <a16:creationId xmlns:a16="http://schemas.microsoft.com/office/drawing/2014/main" id="{72EC0F4B-18B3-129A-81A4-8DFCCED4184F}"/>
              </a:ext>
            </a:extLst>
          </p:cNvPr>
          <p:cNvSpPr>
            <a:spLocks noGrp="1"/>
          </p:cNvSpPr>
          <p:nvPr>
            <p:ph idx="1"/>
          </p:nvPr>
        </p:nvSpPr>
        <p:spPr/>
        <p:txBody>
          <a:bodyPr>
            <a:normAutofit fontScale="70000" lnSpcReduction="20000"/>
          </a:bodyPr>
          <a:lstStyle/>
          <a:p>
            <a:pPr>
              <a:buFont typeface="Arial" panose="020B0604020202020204" pitchFamily="34" charset="0"/>
              <a:buChar char="•"/>
            </a:pPr>
            <a:r>
              <a:rPr lang="en-GB" b="1" i="0" dirty="0">
                <a:solidFill>
                  <a:srgbClr val="FF0000"/>
                </a:solidFill>
                <a:effectLst/>
                <a:latin typeface="lato" panose="020F0502020204030203" pitchFamily="34" charset="0"/>
              </a:rPr>
              <a:t>One in six children </a:t>
            </a:r>
            <a:r>
              <a:rPr lang="en-GB" b="0" i="0" dirty="0">
                <a:solidFill>
                  <a:srgbClr val="555454"/>
                </a:solidFill>
                <a:effectLst/>
                <a:latin typeface="lato" panose="020F0502020204030203" pitchFamily="34" charset="0"/>
              </a:rPr>
              <a:t>aged five to 16 were identified as having a </a:t>
            </a:r>
            <a:r>
              <a:rPr lang="en-GB" b="1" i="0" dirty="0">
                <a:solidFill>
                  <a:srgbClr val="FF0000"/>
                </a:solidFill>
                <a:effectLst/>
                <a:latin typeface="lato" panose="020F0502020204030203" pitchFamily="34" charset="0"/>
              </a:rPr>
              <a:t>probable mental health problem </a:t>
            </a:r>
            <a:r>
              <a:rPr lang="en-GB" b="0" i="0" dirty="0">
                <a:solidFill>
                  <a:srgbClr val="555454"/>
                </a:solidFill>
                <a:effectLst/>
                <a:latin typeface="lato" panose="020F0502020204030203" pitchFamily="34" charset="0"/>
              </a:rPr>
              <a:t>in July 2021, a huge increase from one in nine in 2017. </a:t>
            </a:r>
            <a:r>
              <a:rPr lang="en-GB" b="1" i="0" dirty="0">
                <a:solidFill>
                  <a:srgbClr val="FF0000"/>
                </a:solidFill>
                <a:effectLst/>
                <a:latin typeface="lato" panose="020F0502020204030203" pitchFamily="34" charset="0"/>
              </a:rPr>
              <a:t>That’s five children in every classroom </a:t>
            </a:r>
          </a:p>
          <a:p>
            <a:pPr algn="l">
              <a:buFont typeface="Arial" panose="020B0604020202020204" pitchFamily="34" charset="0"/>
              <a:buChar char="•"/>
            </a:pPr>
            <a:r>
              <a:rPr lang="en-GB" b="0" i="0" dirty="0">
                <a:solidFill>
                  <a:srgbClr val="555454"/>
                </a:solidFill>
                <a:effectLst/>
                <a:latin typeface="lato" panose="020F0502020204030203" pitchFamily="34" charset="0"/>
              </a:rPr>
              <a:t>The number of A&amp;E attendances by young people aged 18 or under with a recorded diagnosis of a psychiatric condition more than tripled between 2010 and 2018-19 </a:t>
            </a:r>
          </a:p>
          <a:p>
            <a:pPr algn="l">
              <a:buFont typeface="Arial" panose="020B0604020202020204" pitchFamily="34" charset="0"/>
              <a:buChar char="•"/>
            </a:pPr>
            <a:r>
              <a:rPr lang="en-GB" b="0" i="0" dirty="0">
                <a:solidFill>
                  <a:srgbClr val="555454"/>
                </a:solidFill>
                <a:effectLst/>
                <a:latin typeface="lato" panose="020F0502020204030203" pitchFamily="34" charset="0"/>
              </a:rPr>
              <a:t>83% of young people with mental health needs agreed that the coronavirus pandemic had made their mental health worse </a:t>
            </a:r>
          </a:p>
          <a:p>
            <a:pPr algn="l">
              <a:buFont typeface="Arial" panose="020B0604020202020204" pitchFamily="34" charset="0"/>
              <a:buChar char="•"/>
            </a:pPr>
            <a:r>
              <a:rPr lang="en-GB" b="0" i="0" dirty="0">
                <a:solidFill>
                  <a:srgbClr val="555454"/>
                </a:solidFill>
                <a:effectLst/>
                <a:latin typeface="lato" panose="020F0502020204030203" pitchFamily="34" charset="0"/>
              </a:rPr>
              <a:t>In 2018-19, 24% of 17-year-olds reported having self-harmed in the previous year, and seven per cent reported having self-harmed with suicidal intent at some point in their lives. 16% reported high levels of psychological distress </a:t>
            </a:r>
          </a:p>
          <a:p>
            <a:pPr algn="l">
              <a:buFont typeface="Arial" panose="020B0604020202020204" pitchFamily="34" charset="0"/>
              <a:buChar char="•"/>
            </a:pPr>
            <a:r>
              <a:rPr lang="en-GB" b="0" i="0" dirty="0">
                <a:solidFill>
                  <a:srgbClr val="555454"/>
                </a:solidFill>
                <a:effectLst/>
                <a:latin typeface="lato" panose="020F0502020204030203" pitchFamily="34" charset="0"/>
              </a:rPr>
              <a:t>Suicide was the leading cause of death for males and females aged between five to 34 in 2019 </a:t>
            </a:r>
          </a:p>
          <a:p>
            <a:pPr algn="l">
              <a:buFont typeface="Arial" panose="020B0604020202020204" pitchFamily="34" charset="0"/>
              <a:buChar char="•"/>
            </a:pPr>
            <a:r>
              <a:rPr lang="en-GB" b="0" i="0" dirty="0">
                <a:solidFill>
                  <a:srgbClr val="555454"/>
                </a:solidFill>
                <a:effectLst/>
                <a:latin typeface="lato" panose="020F0502020204030203" pitchFamily="34" charset="0"/>
              </a:rPr>
              <a:t>Nearly half of 17-19 year-olds with a diagnosable mental health disorder has self-harmed or attempted suicide at some point, rising to 52.7% for young women</a:t>
            </a:r>
          </a:p>
          <a:p>
            <a:pPr marL="0" indent="0" algn="r">
              <a:buNone/>
            </a:pPr>
            <a:r>
              <a:rPr lang="en-GB" dirty="0" err="1">
                <a:solidFill>
                  <a:srgbClr val="555454"/>
                </a:solidFill>
                <a:latin typeface="lato" panose="020F0502020204030203" pitchFamily="34" charset="0"/>
              </a:rPr>
              <a:t>Youngminds</a:t>
            </a:r>
            <a:r>
              <a:rPr lang="en-GB" dirty="0">
                <a:solidFill>
                  <a:srgbClr val="555454"/>
                </a:solidFill>
                <a:latin typeface="lato" panose="020F0502020204030203" pitchFamily="34" charset="0"/>
              </a:rPr>
              <a:t>, 2021</a:t>
            </a:r>
            <a:endParaRPr lang="en-GB" b="0" i="0" dirty="0">
              <a:solidFill>
                <a:srgbClr val="555454"/>
              </a:solidFill>
              <a:effectLst/>
              <a:latin typeface="lato" panose="020F0502020204030203" pitchFamily="34" charset="0"/>
            </a:endParaRPr>
          </a:p>
          <a:p>
            <a:endParaRPr lang="en-GB" dirty="0"/>
          </a:p>
        </p:txBody>
      </p:sp>
    </p:spTree>
    <p:extLst>
      <p:ext uri="{BB962C8B-B14F-4D97-AF65-F5344CB8AC3E}">
        <p14:creationId xmlns:p14="http://schemas.microsoft.com/office/powerpoint/2010/main" val="564677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F2C6-3A41-4616-AFA0-925E4376C9CB}"/>
              </a:ext>
            </a:extLst>
          </p:cNvPr>
          <p:cNvSpPr>
            <a:spLocks noGrp="1"/>
          </p:cNvSpPr>
          <p:nvPr>
            <p:ph type="title"/>
          </p:nvPr>
        </p:nvSpPr>
        <p:spPr/>
        <p:txBody>
          <a:bodyPr/>
          <a:lstStyle/>
          <a:p>
            <a:r>
              <a:rPr lang="en-GB" dirty="0"/>
              <a:t>Child wellbeing indicators for education</a:t>
            </a:r>
          </a:p>
        </p:txBody>
      </p:sp>
      <p:sp>
        <p:nvSpPr>
          <p:cNvPr id="3" name="Content Placeholder 2">
            <a:extLst>
              <a:ext uri="{FF2B5EF4-FFF2-40B4-BE49-F238E27FC236}">
                <a16:creationId xmlns:a16="http://schemas.microsoft.com/office/drawing/2014/main" id="{A8DD0BCF-993E-4E52-A7C8-F33E5F5F772B}"/>
              </a:ext>
            </a:extLst>
          </p:cNvPr>
          <p:cNvSpPr>
            <a:spLocks noGrp="1"/>
          </p:cNvSpPr>
          <p:nvPr>
            <p:ph idx="1"/>
          </p:nvPr>
        </p:nvSpPr>
        <p:spPr/>
        <p:txBody>
          <a:bodyPr/>
          <a:lstStyle/>
          <a:p>
            <a:pPr>
              <a:defRPr/>
            </a:pPr>
            <a:r>
              <a:rPr lang="en-GB" dirty="0">
                <a:solidFill>
                  <a:schemeClr val="accent1">
                    <a:lumMod val="75000"/>
                  </a:schemeClr>
                </a:solidFill>
              </a:rPr>
              <a:t>Quality of family relationships                                  </a:t>
            </a:r>
          </a:p>
          <a:p>
            <a:pPr>
              <a:defRPr/>
            </a:pPr>
            <a:r>
              <a:rPr lang="en-GB" dirty="0">
                <a:solidFill>
                  <a:schemeClr val="accent1">
                    <a:lumMod val="75000"/>
                  </a:schemeClr>
                </a:solidFill>
              </a:rPr>
              <a:t>Attendance at playgroup/nursery</a:t>
            </a:r>
          </a:p>
          <a:p>
            <a:pPr>
              <a:defRPr/>
            </a:pPr>
            <a:r>
              <a:rPr lang="en-GB" dirty="0">
                <a:solidFill>
                  <a:schemeClr val="accent1">
                    <a:lumMod val="75000"/>
                  </a:schemeClr>
                </a:solidFill>
              </a:rPr>
              <a:t>Attendance at school </a:t>
            </a:r>
          </a:p>
          <a:p>
            <a:pPr>
              <a:defRPr/>
            </a:pPr>
            <a:r>
              <a:rPr lang="en-GB" dirty="0">
                <a:solidFill>
                  <a:schemeClr val="accent1">
                    <a:lumMod val="75000"/>
                  </a:schemeClr>
                </a:solidFill>
              </a:rPr>
              <a:t>Completion of school</a:t>
            </a:r>
          </a:p>
          <a:p>
            <a:pPr>
              <a:defRPr/>
            </a:pPr>
            <a:r>
              <a:rPr lang="en-GB" dirty="0">
                <a:solidFill>
                  <a:schemeClr val="accent1">
                    <a:lumMod val="75000"/>
                  </a:schemeClr>
                </a:solidFill>
              </a:rPr>
              <a:t>Parental education level attained</a:t>
            </a:r>
          </a:p>
          <a:p>
            <a:pPr marL="0" indent="0">
              <a:buNone/>
            </a:pPr>
            <a:endParaRPr lang="en-GB" dirty="0"/>
          </a:p>
          <a:p>
            <a:pPr marL="0" indent="0">
              <a:buNone/>
            </a:pPr>
            <a:r>
              <a:rPr lang="en-GB" dirty="0"/>
              <a:t>ONS, 2020</a:t>
            </a:r>
          </a:p>
        </p:txBody>
      </p:sp>
      <p:pic>
        <p:nvPicPr>
          <p:cNvPr id="4" name="Picture 2" descr="C:\Users\Dave\AppData\Local\Microsoft\Windows\INetCache\IE\IWL3BNE3\EDUCATION_Heading[1].jpg">
            <a:extLst>
              <a:ext uri="{FF2B5EF4-FFF2-40B4-BE49-F238E27FC236}">
                <a16:creationId xmlns:a16="http://schemas.microsoft.com/office/drawing/2014/main" id="{979A8854-432D-44B2-BF31-94A2D373B3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421" y="3563843"/>
            <a:ext cx="3906734" cy="2347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964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38E9-5D68-4053-8F53-B763ADE34138}"/>
              </a:ext>
            </a:extLst>
          </p:cNvPr>
          <p:cNvSpPr>
            <a:spLocks noGrp="1"/>
          </p:cNvSpPr>
          <p:nvPr>
            <p:ph type="title"/>
          </p:nvPr>
        </p:nvSpPr>
        <p:spPr/>
        <p:txBody>
          <a:bodyPr/>
          <a:lstStyle/>
          <a:p>
            <a:r>
              <a:rPr lang="en-GB" dirty="0"/>
              <a:t>Learning and Physical disabilities and mental health</a:t>
            </a:r>
          </a:p>
        </p:txBody>
      </p:sp>
      <p:sp>
        <p:nvSpPr>
          <p:cNvPr id="3" name="Content Placeholder 2">
            <a:extLst>
              <a:ext uri="{FF2B5EF4-FFF2-40B4-BE49-F238E27FC236}">
                <a16:creationId xmlns:a16="http://schemas.microsoft.com/office/drawing/2014/main" id="{E59F8156-9257-40FF-8834-120B7866835A}"/>
              </a:ext>
            </a:extLst>
          </p:cNvPr>
          <p:cNvSpPr>
            <a:spLocks noGrp="1"/>
          </p:cNvSpPr>
          <p:nvPr>
            <p:ph idx="1"/>
          </p:nvPr>
        </p:nvSpPr>
        <p:spPr>
          <a:xfrm>
            <a:off x="2589212" y="2133600"/>
            <a:ext cx="8915400" cy="4267200"/>
          </a:xfrm>
        </p:spPr>
        <p:txBody>
          <a:bodyPr>
            <a:normAutofit/>
          </a:bodyPr>
          <a:lstStyle/>
          <a:p>
            <a:r>
              <a:rPr lang="en-US" sz="2000" dirty="0"/>
              <a:t>Children with </a:t>
            </a:r>
            <a:r>
              <a:rPr lang="en-US" sz="2000" dirty="0">
                <a:solidFill>
                  <a:srgbClr val="FF0000"/>
                </a:solidFill>
              </a:rPr>
              <a:t>learning and physical disabilities </a:t>
            </a:r>
            <a:r>
              <a:rPr lang="en-US" sz="2000" dirty="0"/>
              <a:t>are at much </a:t>
            </a:r>
            <a:r>
              <a:rPr lang="en-US" sz="2000" dirty="0">
                <a:solidFill>
                  <a:srgbClr val="FF0000"/>
                </a:solidFill>
              </a:rPr>
              <a:t>greater risk</a:t>
            </a:r>
            <a:r>
              <a:rPr lang="en-US" sz="2000" dirty="0"/>
              <a:t> of having mental health problems than the general population</a:t>
            </a:r>
          </a:p>
          <a:p>
            <a:r>
              <a:rPr lang="en-US" sz="2000" dirty="0"/>
              <a:t>Over one in three children and adolescents with a learning disability in Britain </a:t>
            </a:r>
            <a:r>
              <a:rPr lang="en-US" sz="2000" dirty="0">
                <a:solidFill>
                  <a:srgbClr val="FF0000"/>
                </a:solidFill>
              </a:rPr>
              <a:t>(36%) </a:t>
            </a:r>
            <a:r>
              <a:rPr lang="en-US" sz="2000" dirty="0"/>
              <a:t>have a diagnosable psychiatric disorder They are also more likely to:</a:t>
            </a:r>
          </a:p>
          <a:p>
            <a:r>
              <a:rPr lang="en-US" sz="2000" dirty="0"/>
              <a:t>live in </a:t>
            </a:r>
            <a:r>
              <a:rPr lang="en-US" sz="2000" dirty="0">
                <a:solidFill>
                  <a:srgbClr val="FF0000"/>
                </a:solidFill>
              </a:rPr>
              <a:t>poverty</a:t>
            </a:r>
          </a:p>
          <a:p>
            <a:r>
              <a:rPr lang="en-US" sz="2000" dirty="0"/>
              <a:t>have </a:t>
            </a:r>
            <a:r>
              <a:rPr lang="en-US" sz="2000" dirty="0">
                <a:solidFill>
                  <a:srgbClr val="FF0000"/>
                </a:solidFill>
              </a:rPr>
              <a:t>few friends </a:t>
            </a:r>
          </a:p>
          <a:p>
            <a:r>
              <a:rPr lang="en-US" sz="2000" dirty="0"/>
              <a:t>have additional </a:t>
            </a:r>
            <a:r>
              <a:rPr lang="en-US" sz="2000" dirty="0">
                <a:solidFill>
                  <a:srgbClr val="FF0000"/>
                </a:solidFill>
              </a:rPr>
              <a:t>long term health problems </a:t>
            </a:r>
            <a:r>
              <a:rPr lang="en-US" sz="2000" dirty="0"/>
              <a:t>and disabilities (</a:t>
            </a:r>
            <a:r>
              <a:rPr lang="en-US" sz="1300" dirty="0"/>
              <a:t>GOSH, 2023)</a:t>
            </a:r>
            <a:endParaRPr lang="en-US" sz="2000" dirty="0"/>
          </a:p>
          <a:p>
            <a:r>
              <a:rPr lang="en-US" sz="2000" dirty="0"/>
              <a:t>find it </a:t>
            </a:r>
            <a:r>
              <a:rPr lang="en-US" sz="2000" dirty="0">
                <a:solidFill>
                  <a:srgbClr val="FF0000"/>
                </a:solidFill>
              </a:rPr>
              <a:t>hard to build social relationships</a:t>
            </a:r>
          </a:p>
          <a:p>
            <a:r>
              <a:rPr lang="en-US" sz="2000" dirty="0"/>
              <a:t>say that they have </a:t>
            </a:r>
            <a:r>
              <a:rPr lang="en-US" sz="2000" dirty="0">
                <a:solidFill>
                  <a:srgbClr val="FF0000"/>
                </a:solidFill>
              </a:rPr>
              <a:t>difficulties</a:t>
            </a:r>
            <a:r>
              <a:rPr lang="en-US" sz="2000" dirty="0"/>
              <a:t> getting on with their peers than children without learning</a:t>
            </a:r>
            <a:r>
              <a:rPr lang="en-US" dirty="0"/>
              <a:t> </a:t>
            </a:r>
            <a:r>
              <a:rPr lang="en-US" sz="2000" dirty="0"/>
              <a:t>disabilities  </a:t>
            </a:r>
            <a:r>
              <a:rPr lang="en-US" dirty="0"/>
              <a:t>                                        </a:t>
            </a:r>
            <a:r>
              <a:rPr lang="en-US" sz="1200" dirty="0"/>
              <a:t>(</a:t>
            </a:r>
            <a:r>
              <a:rPr lang="en-US" sz="1200" dirty="0" err="1"/>
              <a:t>Youngminds</a:t>
            </a:r>
            <a:r>
              <a:rPr lang="en-US" sz="1200" dirty="0"/>
              <a:t>, 2022)</a:t>
            </a:r>
            <a:endParaRPr lang="en-GB" sz="1200" dirty="0"/>
          </a:p>
        </p:txBody>
      </p:sp>
    </p:spTree>
    <p:extLst>
      <p:ext uri="{BB962C8B-B14F-4D97-AF65-F5344CB8AC3E}">
        <p14:creationId xmlns:p14="http://schemas.microsoft.com/office/powerpoint/2010/main" val="1337188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4724-0508-46A9-8444-B16483CD803C}"/>
              </a:ext>
            </a:extLst>
          </p:cNvPr>
          <p:cNvSpPr>
            <a:spLocks noGrp="1"/>
          </p:cNvSpPr>
          <p:nvPr>
            <p:ph type="title"/>
          </p:nvPr>
        </p:nvSpPr>
        <p:spPr/>
        <p:txBody>
          <a:bodyPr/>
          <a:lstStyle/>
          <a:p>
            <a:r>
              <a:rPr lang="en-US" dirty="0"/>
              <a:t>Autism and Mental Health    </a:t>
            </a:r>
            <a:br>
              <a:rPr lang="en-US" dirty="0"/>
            </a:br>
            <a:endParaRPr lang="en-GB" dirty="0"/>
          </a:p>
        </p:txBody>
      </p:sp>
      <p:sp>
        <p:nvSpPr>
          <p:cNvPr id="3" name="Content Placeholder 2">
            <a:extLst>
              <a:ext uri="{FF2B5EF4-FFF2-40B4-BE49-F238E27FC236}">
                <a16:creationId xmlns:a16="http://schemas.microsoft.com/office/drawing/2014/main" id="{5A93C14C-3BBA-478B-BB62-7123D3C4E7A6}"/>
              </a:ext>
            </a:extLst>
          </p:cNvPr>
          <p:cNvSpPr>
            <a:spLocks noGrp="1"/>
          </p:cNvSpPr>
          <p:nvPr>
            <p:ph idx="1"/>
          </p:nvPr>
        </p:nvSpPr>
        <p:spPr/>
        <p:txBody>
          <a:bodyPr/>
          <a:lstStyle/>
          <a:p>
            <a:r>
              <a:rPr lang="en-US" sz="3200" dirty="0"/>
              <a:t>70 % children with Autistic Spectrum Disorder (ASD) will have a mental health concern at some point in their life </a:t>
            </a:r>
          </a:p>
          <a:p>
            <a:r>
              <a:rPr lang="en-US" sz="3200" dirty="0"/>
              <a:t>40% will have two or more conditions (co-morbidity)</a:t>
            </a:r>
          </a:p>
          <a:p>
            <a:pPr marL="0" indent="0" algn="r">
              <a:buNone/>
            </a:pPr>
            <a:r>
              <a:rPr lang="en-GB" dirty="0"/>
              <a:t>(</a:t>
            </a:r>
            <a:r>
              <a:rPr lang="en-GB" dirty="0" err="1"/>
              <a:t>Youngminds</a:t>
            </a:r>
            <a:r>
              <a:rPr lang="en-GB" dirty="0"/>
              <a:t>, 2021)</a:t>
            </a:r>
            <a:endParaRPr lang="en-US" dirty="0"/>
          </a:p>
          <a:p>
            <a:pPr marL="0" indent="0">
              <a:buNone/>
            </a:pPr>
            <a:endParaRPr lang="en-GB" dirty="0"/>
          </a:p>
        </p:txBody>
      </p:sp>
      <p:pic>
        <p:nvPicPr>
          <p:cNvPr id="4" name="Picture 3">
            <a:extLst>
              <a:ext uri="{FF2B5EF4-FFF2-40B4-BE49-F238E27FC236}">
                <a16:creationId xmlns:a16="http://schemas.microsoft.com/office/drawing/2014/main" id="{F5796166-2909-4C78-B7C6-6E97DCC9B0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6360" y="35155"/>
            <a:ext cx="1220922" cy="1790700"/>
          </a:xfrm>
          <a:prstGeom prst="rect">
            <a:avLst/>
          </a:prstGeom>
        </p:spPr>
      </p:pic>
    </p:spTree>
    <p:extLst>
      <p:ext uri="{BB962C8B-B14F-4D97-AF65-F5344CB8AC3E}">
        <p14:creationId xmlns:p14="http://schemas.microsoft.com/office/powerpoint/2010/main" val="3561029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4724-0508-46A9-8444-B16483CD803C}"/>
              </a:ext>
            </a:extLst>
          </p:cNvPr>
          <p:cNvSpPr>
            <a:spLocks noGrp="1"/>
          </p:cNvSpPr>
          <p:nvPr>
            <p:ph type="title"/>
          </p:nvPr>
        </p:nvSpPr>
        <p:spPr/>
        <p:txBody>
          <a:bodyPr/>
          <a:lstStyle/>
          <a:p>
            <a:r>
              <a:rPr lang="en-US" dirty="0"/>
              <a:t>Autism and Mental Health    </a:t>
            </a:r>
            <a:br>
              <a:rPr lang="en-US" dirty="0"/>
            </a:br>
            <a:endParaRPr lang="en-GB" dirty="0"/>
          </a:p>
        </p:txBody>
      </p:sp>
      <p:sp>
        <p:nvSpPr>
          <p:cNvPr id="3" name="Content Placeholder 2">
            <a:extLst>
              <a:ext uri="{FF2B5EF4-FFF2-40B4-BE49-F238E27FC236}">
                <a16:creationId xmlns:a16="http://schemas.microsoft.com/office/drawing/2014/main" id="{5A93C14C-3BBA-478B-BB62-7123D3C4E7A6}"/>
              </a:ext>
            </a:extLst>
          </p:cNvPr>
          <p:cNvSpPr>
            <a:spLocks noGrp="1"/>
          </p:cNvSpPr>
          <p:nvPr>
            <p:ph idx="1"/>
          </p:nvPr>
        </p:nvSpPr>
        <p:spPr/>
        <p:txBody>
          <a:bodyPr>
            <a:normAutofit fontScale="92500" lnSpcReduction="10000"/>
          </a:bodyPr>
          <a:lstStyle/>
          <a:p>
            <a:pPr marL="0" indent="0" algn="r">
              <a:buNone/>
            </a:pPr>
            <a:endParaRPr lang="en-GB" dirty="0"/>
          </a:p>
          <a:p>
            <a:pPr marL="0" indent="0">
              <a:buNone/>
            </a:pPr>
            <a:r>
              <a:rPr lang="en-GB" sz="4300" dirty="0"/>
              <a:t>How does ASD affect mental health and wellbeing?</a:t>
            </a:r>
          </a:p>
          <a:p>
            <a:r>
              <a:rPr lang="en-GB" sz="4300" dirty="0"/>
              <a:t>Hyper (over) sensitivity</a:t>
            </a:r>
          </a:p>
          <a:p>
            <a:r>
              <a:rPr lang="en-GB" sz="4300" dirty="0"/>
              <a:t>Hypo (under) sensitivity</a:t>
            </a:r>
          </a:p>
          <a:p>
            <a:r>
              <a:rPr lang="en-GB" sz="4300" dirty="0"/>
              <a:t>Links to theory(</a:t>
            </a:r>
            <a:r>
              <a:rPr lang="en-GB" sz="4300" dirty="0" err="1"/>
              <a:t>ies</a:t>
            </a:r>
            <a:r>
              <a:rPr lang="en-GB" sz="4300" dirty="0"/>
              <a:t>)?</a:t>
            </a:r>
          </a:p>
          <a:p>
            <a:pPr marL="0" indent="0">
              <a:buNone/>
            </a:pPr>
            <a:endParaRPr lang="en-GB" dirty="0"/>
          </a:p>
          <a:p>
            <a:pPr marL="0" indent="0" algn="r">
              <a:buNone/>
            </a:pPr>
            <a:r>
              <a:rPr lang="en-GB" dirty="0"/>
              <a:t>(Mind, 2023)</a:t>
            </a:r>
          </a:p>
        </p:txBody>
      </p:sp>
      <p:pic>
        <p:nvPicPr>
          <p:cNvPr id="4" name="Picture 3">
            <a:extLst>
              <a:ext uri="{FF2B5EF4-FFF2-40B4-BE49-F238E27FC236}">
                <a16:creationId xmlns:a16="http://schemas.microsoft.com/office/drawing/2014/main" id="{F5796166-2909-4C78-B7C6-6E97DCC9B0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6360" y="35155"/>
            <a:ext cx="1220922" cy="1790700"/>
          </a:xfrm>
          <a:prstGeom prst="rect">
            <a:avLst/>
          </a:prstGeom>
        </p:spPr>
      </p:pic>
    </p:spTree>
    <p:extLst>
      <p:ext uri="{BB962C8B-B14F-4D97-AF65-F5344CB8AC3E}">
        <p14:creationId xmlns:p14="http://schemas.microsoft.com/office/powerpoint/2010/main" val="75996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5A8B-7976-4278-9156-BEDBCDC9FE85}"/>
              </a:ext>
            </a:extLst>
          </p:cNvPr>
          <p:cNvSpPr>
            <a:spLocks noGrp="1"/>
          </p:cNvSpPr>
          <p:nvPr>
            <p:ph type="title"/>
          </p:nvPr>
        </p:nvSpPr>
        <p:spPr/>
        <p:txBody>
          <a:bodyPr/>
          <a:lstStyle/>
          <a:p>
            <a:r>
              <a:rPr lang="en-GB" dirty="0"/>
              <a:t>Attention Deficit and Hyperactivity Disorder (ADHD)</a:t>
            </a:r>
          </a:p>
        </p:txBody>
      </p:sp>
      <p:sp>
        <p:nvSpPr>
          <p:cNvPr id="3" name="Content Placeholder 2">
            <a:extLst>
              <a:ext uri="{FF2B5EF4-FFF2-40B4-BE49-F238E27FC236}">
                <a16:creationId xmlns:a16="http://schemas.microsoft.com/office/drawing/2014/main" id="{36D72EE6-32D6-4195-93B0-62CDA712F1DF}"/>
              </a:ext>
            </a:extLst>
          </p:cNvPr>
          <p:cNvSpPr>
            <a:spLocks noGrp="1"/>
          </p:cNvSpPr>
          <p:nvPr>
            <p:ph idx="1"/>
          </p:nvPr>
        </p:nvSpPr>
        <p:spPr/>
        <p:txBody>
          <a:bodyPr>
            <a:normAutofit/>
          </a:bodyPr>
          <a:lstStyle/>
          <a:p>
            <a:r>
              <a:rPr lang="en-GB" sz="2800" dirty="0"/>
              <a:t>Persistent pattern of inattention , hyperactivity and impulsivity</a:t>
            </a:r>
          </a:p>
          <a:p>
            <a:r>
              <a:rPr lang="en-GB" sz="3000" dirty="0">
                <a:solidFill>
                  <a:schemeClr val="tx1"/>
                </a:solidFill>
              </a:rPr>
              <a:t>ADOLESCENTS with ADHD are at increased risk for academic problems; difficult interpersonal relationships; low self-esteem; car accidents; higher incidence of psychiatric disorders; substance use and antisocial behaviour </a:t>
            </a:r>
          </a:p>
          <a:p>
            <a:r>
              <a:rPr lang="en-GB" sz="3000" dirty="0">
                <a:solidFill>
                  <a:schemeClr val="tx1"/>
                </a:solidFill>
              </a:rPr>
              <a:t>Links to theories?</a:t>
            </a:r>
          </a:p>
          <a:p>
            <a:pPr marL="0" indent="0">
              <a:buNone/>
            </a:pPr>
            <a:endParaRPr lang="en-GB" sz="3000" dirty="0">
              <a:solidFill>
                <a:schemeClr val="tx1"/>
              </a:solidFill>
            </a:endParaRPr>
          </a:p>
          <a:p>
            <a:endParaRPr lang="en-GB" sz="3600" dirty="0"/>
          </a:p>
          <a:p>
            <a:endParaRPr lang="en-GB" dirty="0"/>
          </a:p>
        </p:txBody>
      </p:sp>
      <p:pic>
        <p:nvPicPr>
          <p:cNvPr id="4" name="Picture 3">
            <a:extLst>
              <a:ext uri="{FF2B5EF4-FFF2-40B4-BE49-F238E27FC236}">
                <a16:creationId xmlns:a16="http://schemas.microsoft.com/office/drawing/2014/main" id="{E2A42887-5369-4B87-826E-4A5C68626464}"/>
              </a:ext>
            </a:extLst>
          </p:cNvPr>
          <p:cNvPicPr>
            <a:picLocks noChangeAspect="1"/>
          </p:cNvPicPr>
          <p:nvPr/>
        </p:nvPicPr>
        <p:blipFill>
          <a:blip r:embed="rId2"/>
          <a:stretch>
            <a:fillRect/>
          </a:stretch>
        </p:blipFill>
        <p:spPr>
          <a:xfrm>
            <a:off x="9249863" y="5447198"/>
            <a:ext cx="2942137" cy="1385248"/>
          </a:xfrm>
          <a:prstGeom prst="rect">
            <a:avLst/>
          </a:prstGeom>
        </p:spPr>
      </p:pic>
    </p:spTree>
    <p:extLst>
      <p:ext uri="{BB962C8B-B14F-4D97-AF65-F5344CB8AC3E}">
        <p14:creationId xmlns:p14="http://schemas.microsoft.com/office/powerpoint/2010/main" val="3897858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AA70-93CD-46A5-AB09-12E672C0F21D}"/>
              </a:ext>
            </a:extLst>
          </p:cNvPr>
          <p:cNvSpPr>
            <a:spLocks noGrp="1"/>
          </p:cNvSpPr>
          <p:nvPr>
            <p:ph type="title"/>
          </p:nvPr>
        </p:nvSpPr>
        <p:spPr/>
        <p:txBody>
          <a:bodyPr/>
          <a:lstStyle/>
          <a:p>
            <a:r>
              <a:rPr lang="en-GB" dirty="0"/>
              <a:t>Associated disorders and features</a:t>
            </a:r>
          </a:p>
        </p:txBody>
      </p:sp>
      <p:sp>
        <p:nvSpPr>
          <p:cNvPr id="3" name="Content Placeholder 2">
            <a:extLst>
              <a:ext uri="{FF2B5EF4-FFF2-40B4-BE49-F238E27FC236}">
                <a16:creationId xmlns:a16="http://schemas.microsoft.com/office/drawing/2014/main" id="{939F075A-DE1D-4ED1-BEBB-737AF99F071F}"/>
              </a:ext>
            </a:extLst>
          </p:cNvPr>
          <p:cNvSpPr>
            <a:spLocks noGrp="1"/>
          </p:cNvSpPr>
          <p:nvPr>
            <p:ph idx="1"/>
          </p:nvPr>
        </p:nvSpPr>
        <p:spPr/>
        <p:txBody>
          <a:bodyPr>
            <a:normAutofit lnSpcReduction="10000"/>
          </a:bodyPr>
          <a:lstStyle/>
          <a:p>
            <a:r>
              <a:rPr lang="en-GB" dirty="0"/>
              <a:t>44% of children with ADHD with at least one other psychiatric comorbid; 31% with at least two other disorders; and 11% with at least three disorders</a:t>
            </a:r>
          </a:p>
          <a:p>
            <a:r>
              <a:rPr lang="en-GB" dirty="0"/>
              <a:t>Other disorders/problems</a:t>
            </a:r>
          </a:p>
          <a:p>
            <a:pPr lvl="1"/>
            <a:r>
              <a:rPr lang="en-GB" sz="1800" dirty="0"/>
              <a:t>Conduct disorders </a:t>
            </a:r>
          </a:p>
          <a:p>
            <a:pPr lvl="1"/>
            <a:r>
              <a:rPr lang="en-GB" sz="1800" dirty="0"/>
              <a:t>Oppositional Defiant Disorder (ODD)</a:t>
            </a:r>
          </a:p>
          <a:p>
            <a:pPr lvl="1"/>
            <a:r>
              <a:rPr lang="en-GB" sz="1800" dirty="0"/>
              <a:t>Difficult family relationships </a:t>
            </a:r>
          </a:p>
          <a:p>
            <a:pPr lvl="1"/>
            <a:r>
              <a:rPr lang="en-GB" sz="1800" dirty="0"/>
              <a:t>Substance Use during adolescence</a:t>
            </a:r>
          </a:p>
          <a:p>
            <a:pPr lvl="2"/>
            <a:r>
              <a:rPr lang="en-GB" sz="1800" dirty="0"/>
              <a:t>Conduct disorder</a:t>
            </a:r>
          </a:p>
          <a:p>
            <a:pPr lvl="2"/>
            <a:r>
              <a:rPr lang="en-GB" sz="1800" dirty="0"/>
              <a:t>Rejection by classmates/peers</a:t>
            </a:r>
          </a:p>
          <a:p>
            <a:pPr lvl="2"/>
            <a:r>
              <a:rPr lang="en-GB" sz="1800" dirty="0"/>
              <a:t>Peer pressure</a:t>
            </a:r>
          </a:p>
          <a:p>
            <a:pPr lvl="1"/>
            <a:r>
              <a:rPr lang="en-GB" sz="1800" dirty="0"/>
              <a:t>Smoking – nicotine to help improve concentration and behavioural inhibition</a:t>
            </a:r>
          </a:p>
          <a:p>
            <a:pPr lvl="1"/>
            <a:r>
              <a:rPr lang="en-GB" sz="1800" dirty="0"/>
              <a:t>Anxiety and Mood Disorders</a:t>
            </a:r>
          </a:p>
          <a:p>
            <a:pPr lvl="1"/>
            <a:endParaRPr lang="en-GB" sz="1800" dirty="0"/>
          </a:p>
          <a:p>
            <a:endParaRPr lang="en-GB" dirty="0"/>
          </a:p>
        </p:txBody>
      </p:sp>
    </p:spTree>
    <p:extLst>
      <p:ext uri="{BB962C8B-B14F-4D97-AF65-F5344CB8AC3E}">
        <p14:creationId xmlns:p14="http://schemas.microsoft.com/office/powerpoint/2010/main" val="2443535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E78E2-F913-4586-9819-75CC80605E2E}"/>
              </a:ext>
            </a:extLst>
          </p:cNvPr>
          <p:cNvSpPr>
            <a:spLocks noGrp="1"/>
          </p:cNvSpPr>
          <p:nvPr>
            <p:ph type="title"/>
          </p:nvPr>
        </p:nvSpPr>
        <p:spPr/>
        <p:txBody>
          <a:bodyPr/>
          <a:lstStyle/>
          <a:p>
            <a:r>
              <a:rPr lang="en-GB" dirty="0"/>
              <a:t>ADHD – IMPACT IN SCHOOL</a:t>
            </a:r>
          </a:p>
        </p:txBody>
      </p:sp>
      <p:sp>
        <p:nvSpPr>
          <p:cNvPr id="3" name="Content Placeholder 2">
            <a:extLst>
              <a:ext uri="{FF2B5EF4-FFF2-40B4-BE49-F238E27FC236}">
                <a16:creationId xmlns:a16="http://schemas.microsoft.com/office/drawing/2014/main" id="{213B8B27-13E8-4EEB-A771-20F48FD31AA1}"/>
              </a:ext>
            </a:extLst>
          </p:cNvPr>
          <p:cNvSpPr>
            <a:spLocks noGrp="1"/>
          </p:cNvSpPr>
          <p:nvPr>
            <p:ph idx="1"/>
          </p:nvPr>
        </p:nvSpPr>
        <p:spPr/>
        <p:txBody>
          <a:bodyPr/>
          <a:lstStyle/>
          <a:p>
            <a:r>
              <a:rPr lang="en-GB" dirty="0"/>
              <a:t>Cognitive processing problems that interfere with the ability to  learn in traditional academic settings</a:t>
            </a:r>
          </a:p>
          <a:p>
            <a:r>
              <a:rPr lang="en-GB" dirty="0"/>
              <a:t>Example: </a:t>
            </a:r>
          </a:p>
          <a:p>
            <a:r>
              <a:rPr lang="en-GB" dirty="0"/>
              <a:t>Missing information presented by teachers </a:t>
            </a:r>
          </a:p>
          <a:p>
            <a:r>
              <a:rPr lang="en-GB" dirty="0"/>
              <a:t>Missing opportunities to practice newly learned academic skills</a:t>
            </a:r>
          </a:p>
          <a:p>
            <a:r>
              <a:rPr lang="en-GB" dirty="0"/>
              <a:t>General lower fund of information</a:t>
            </a:r>
          </a:p>
          <a:p>
            <a:r>
              <a:rPr lang="en-GB" dirty="0"/>
              <a:t>Deficit in working memory</a:t>
            </a:r>
          </a:p>
          <a:p>
            <a:r>
              <a:rPr lang="en-GB" dirty="0"/>
              <a:t>Organizing information and relating information to others</a:t>
            </a:r>
          </a:p>
          <a:p>
            <a:endParaRPr lang="en-GB" dirty="0"/>
          </a:p>
        </p:txBody>
      </p:sp>
    </p:spTree>
    <p:extLst>
      <p:ext uri="{BB962C8B-B14F-4D97-AF65-F5344CB8AC3E}">
        <p14:creationId xmlns:p14="http://schemas.microsoft.com/office/powerpoint/2010/main" val="287858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D70C-3C6A-4957-A1BF-4B6CE0C50BCD}"/>
              </a:ext>
            </a:extLst>
          </p:cNvPr>
          <p:cNvSpPr>
            <a:spLocks noGrp="1"/>
          </p:cNvSpPr>
          <p:nvPr>
            <p:ph type="title"/>
          </p:nvPr>
        </p:nvSpPr>
        <p:spPr/>
        <p:txBody>
          <a:bodyPr/>
          <a:lstStyle/>
          <a:p>
            <a:r>
              <a:rPr lang="en-GB" dirty="0"/>
              <a:t>What is bullying</a:t>
            </a:r>
          </a:p>
        </p:txBody>
      </p:sp>
      <p:sp>
        <p:nvSpPr>
          <p:cNvPr id="3" name="Content Placeholder 2">
            <a:extLst>
              <a:ext uri="{FF2B5EF4-FFF2-40B4-BE49-F238E27FC236}">
                <a16:creationId xmlns:a16="http://schemas.microsoft.com/office/drawing/2014/main" id="{C31CFE7C-D4A0-4D5C-9A56-344EC0C6DD97}"/>
              </a:ext>
            </a:extLst>
          </p:cNvPr>
          <p:cNvSpPr>
            <a:spLocks noGrp="1"/>
          </p:cNvSpPr>
          <p:nvPr>
            <p:ph idx="1"/>
          </p:nvPr>
        </p:nvSpPr>
        <p:spPr>
          <a:xfrm>
            <a:off x="2592925" y="2112084"/>
            <a:ext cx="8915400" cy="4288716"/>
          </a:xfrm>
        </p:spPr>
        <p:txBody>
          <a:bodyPr/>
          <a:lstStyle/>
          <a:p>
            <a:r>
              <a:rPr lang="en-GB" sz="2400" dirty="0"/>
              <a:t>Bullying is </a:t>
            </a:r>
            <a:r>
              <a:rPr lang="en-GB" sz="2400" b="1" dirty="0"/>
              <a:t>aggressive behaviour </a:t>
            </a:r>
            <a:r>
              <a:rPr lang="en-GB" sz="2400" dirty="0"/>
              <a:t>that is intended to harm or disturb another person. It occurs </a:t>
            </a:r>
            <a:r>
              <a:rPr lang="en-GB" sz="2400" b="1" dirty="0"/>
              <a:t>repeatedly over time</a:t>
            </a:r>
            <a:r>
              <a:rPr lang="en-GB" sz="2400" dirty="0"/>
              <a:t>, and it involves an imbalance of power, such as a more powerful person or group of bullies and a less powerful individual or group</a:t>
            </a:r>
          </a:p>
          <a:p>
            <a:r>
              <a:rPr lang="en-GB" sz="2400" dirty="0"/>
              <a:t>Can cause trauma                                                         </a:t>
            </a:r>
            <a:r>
              <a:rPr lang="en-GB" sz="1800" dirty="0"/>
              <a:t>(</a:t>
            </a:r>
            <a:r>
              <a:rPr lang="en-GB" sz="1800" dirty="0" err="1"/>
              <a:t>Youngminds</a:t>
            </a:r>
            <a:r>
              <a:rPr lang="en-GB" sz="1800" dirty="0"/>
              <a:t>, 2023) </a:t>
            </a:r>
          </a:p>
          <a:p>
            <a:pPr marL="0" indent="0">
              <a:buNone/>
            </a:pPr>
            <a:endParaRPr lang="en-GB" dirty="0"/>
          </a:p>
        </p:txBody>
      </p:sp>
      <p:pic>
        <p:nvPicPr>
          <p:cNvPr id="4" name="Content Placeholder 4">
            <a:extLst>
              <a:ext uri="{FF2B5EF4-FFF2-40B4-BE49-F238E27FC236}">
                <a16:creationId xmlns:a16="http://schemas.microsoft.com/office/drawing/2014/main" id="{4267B833-CFFD-4603-BE17-88944D302BEC}"/>
              </a:ext>
            </a:extLst>
          </p:cNvPr>
          <p:cNvPicPr>
            <a:picLocks noChangeAspect="1"/>
          </p:cNvPicPr>
          <p:nvPr/>
        </p:nvPicPr>
        <p:blipFill>
          <a:blip r:embed="rId2"/>
          <a:stretch>
            <a:fillRect/>
          </a:stretch>
        </p:blipFill>
        <p:spPr>
          <a:xfrm>
            <a:off x="5844967" y="4162567"/>
            <a:ext cx="3571538" cy="2445317"/>
          </a:xfrm>
          <a:prstGeom prst="rect">
            <a:avLst/>
          </a:prstGeom>
        </p:spPr>
      </p:pic>
    </p:spTree>
    <p:extLst>
      <p:ext uri="{BB962C8B-B14F-4D97-AF65-F5344CB8AC3E}">
        <p14:creationId xmlns:p14="http://schemas.microsoft.com/office/powerpoint/2010/main" val="2253826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C055-B093-4DE8-8E5B-34461813AB17}"/>
              </a:ext>
            </a:extLst>
          </p:cNvPr>
          <p:cNvSpPr>
            <a:spLocks noGrp="1"/>
          </p:cNvSpPr>
          <p:nvPr>
            <p:ph type="title"/>
          </p:nvPr>
        </p:nvSpPr>
        <p:spPr/>
        <p:txBody>
          <a:bodyPr/>
          <a:lstStyle/>
          <a:p>
            <a:r>
              <a:rPr lang="en-GB" dirty="0"/>
              <a:t>Bullying </a:t>
            </a:r>
          </a:p>
        </p:txBody>
      </p:sp>
      <p:sp>
        <p:nvSpPr>
          <p:cNvPr id="3" name="Content Placeholder 2">
            <a:extLst>
              <a:ext uri="{FF2B5EF4-FFF2-40B4-BE49-F238E27FC236}">
                <a16:creationId xmlns:a16="http://schemas.microsoft.com/office/drawing/2014/main" id="{BB84493E-0390-450C-B7DA-53D51BC20039}"/>
              </a:ext>
            </a:extLst>
          </p:cNvPr>
          <p:cNvSpPr>
            <a:spLocks noGrp="1"/>
          </p:cNvSpPr>
          <p:nvPr>
            <p:ph idx="1"/>
          </p:nvPr>
        </p:nvSpPr>
        <p:spPr/>
        <p:txBody>
          <a:bodyPr/>
          <a:lstStyle/>
          <a:p>
            <a:r>
              <a:rPr lang="en-GB" dirty="0"/>
              <a:t>Traumatic</a:t>
            </a:r>
          </a:p>
          <a:p>
            <a:r>
              <a:rPr lang="en-GB" dirty="0"/>
              <a:t>An important factor affecting mental health in  children and young children</a:t>
            </a:r>
          </a:p>
          <a:p>
            <a:r>
              <a:rPr lang="en-GB" dirty="0"/>
              <a:t>Internalised symptoms such as depression and anxiety</a:t>
            </a:r>
          </a:p>
          <a:p>
            <a:r>
              <a:rPr lang="en-GB" dirty="0"/>
              <a:t>Can have substantial effect to both victim and perpetrators (stopbullying.gov.uk, 2020)</a:t>
            </a:r>
          </a:p>
          <a:p>
            <a:endParaRPr lang="en-GB" dirty="0"/>
          </a:p>
          <a:p>
            <a:endParaRPr lang="en-GB" dirty="0"/>
          </a:p>
        </p:txBody>
      </p:sp>
      <p:pic>
        <p:nvPicPr>
          <p:cNvPr id="4" name="Picture 3">
            <a:extLst>
              <a:ext uri="{FF2B5EF4-FFF2-40B4-BE49-F238E27FC236}">
                <a16:creationId xmlns:a16="http://schemas.microsoft.com/office/drawing/2014/main" id="{D040AB08-3B17-4BA8-86D5-DA616D766D34}"/>
              </a:ext>
            </a:extLst>
          </p:cNvPr>
          <p:cNvPicPr>
            <a:picLocks noChangeAspect="1"/>
          </p:cNvPicPr>
          <p:nvPr/>
        </p:nvPicPr>
        <p:blipFill>
          <a:blip r:embed="rId2"/>
          <a:stretch>
            <a:fillRect/>
          </a:stretch>
        </p:blipFill>
        <p:spPr>
          <a:xfrm>
            <a:off x="1598550" y="4896073"/>
            <a:ext cx="2724420" cy="1280890"/>
          </a:xfrm>
          <a:prstGeom prst="rect">
            <a:avLst/>
          </a:prstGeom>
        </p:spPr>
      </p:pic>
      <p:pic>
        <p:nvPicPr>
          <p:cNvPr id="5" name="Picture 4">
            <a:extLst>
              <a:ext uri="{FF2B5EF4-FFF2-40B4-BE49-F238E27FC236}">
                <a16:creationId xmlns:a16="http://schemas.microsoft.com/office/drawing/2014/main" id="{A163DE99-7307-4F8E-863D-7FFBF6DBB69D}"/>
              </a:ext>
            </a:extLst>
          </p:cNvPr>
          <p:cNvPicPr>
            <a:picLocks noChangeAspect="1"/>
          </p:cNvPicPr>
          <p:nvPr/>
        </p:nvPicPr>
        <p:blipFill>
          <a:blip r:embed="rId3"/>
          <a:stretch>
            <a:fillRect/>
          </a:stretch>
        </p:blipFill>
        <p:spPr>
          <a:xfrm>
            <a:off x="4783567" y="4896073"/>
            <a:ext cx="2624866" cy="1280890"/>
          </a:xfrm>
          <a:prstGeom prst="rect">
            <a:avLst/>
          </a:prstGeom>
        </p:spPr>
      </p:pic>
      <p:pic>
        <p:nvPicPr>
          <p:cNvPr id="6" name="Picture 5">
            <a:extLst>
              <a:ext uri="{FF2B5EF4-FFF2-40B4-BE49-F238E27FC236}">
                <a16:creationId xmlns:a16="http://schemas.microsoft.com/office/drawing/2014/main" id="{A04E20B1-B270-4C4F-A72C-8748A9123BD5}"/>
              </a:ext>
            </a:extLst>
          </p:cNvPr>
          <p:cNvPicPr>
            <a:picLocks noChangeAspect="1"/>
          </p:cNvPicPr>
          <p:nvPr/>
        </p:nvPicPr>
        <p:blipFill>
          <a:blip r:embed="rId4"/>
          <a:stretch>
            <a:fillRect/>
          </a:stretch>
        </p:blipFill>
        <p:spPr>
          <a:xfrm>
            <a:off x="8018460" y="4896073"/>
            <a:ext cx="2452744" cy="1259375"/>
          </a:xfrm>
          <a:prstGeom prst="rect">
            <a:avLst/>
          </a:prstGeom>
        </p:spPr>
      </p:pic>
    </p:spTree>
    <p:extLst>
      <p:ext uri="{BB962C8B-B14F-4D97-AF65-F5344CB8AC3E}">
        <p14:creationId xmlns:p14="http://schemas.microsoft.com/office/powerpoint/2010/main" val="2180671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AE94-9C31-41AC-B90A-F8EFDA731747}"/>
              </a:ext>
            </a:extLst>
          </p:cNvPr>
          <p:cNvSpPr>
            <a:spLocks noGrp="1"/>
          </p:cNvSpPr>
          <p:nvPr>
            <p:ph type="title"/>
          </p:nvPr>
        </p:nvSpPr>
        <p:spPr/>
        <p:txBody>
          <a:bodyPr/>
          <a:lstStyle/>
          <a:p>
            <a:r>
              <a:rPr lang="en-GB" dirty="0"/>
              <a:t>Psychological Links</a:t>
            </a:r>
          </a:p>
        </p:txBody>
      </p:sp>
      <p:sp>
        <p:nvSpPr>
          <p:cNvPr id="3" name="Content Placeholder 2">
            <a:extLst>
              <a:ext uri="{FF2B5EF4-FFF2-40B4-BE49-F238E27FC236}">
                <a16:creationId xmlns:a16="http://schemas.microsoft.com/office/drawing/2014/main" id="{8B7A54C9-8FA2-4656-9BF0-129449119F6D}"/>
              </a:ext>
            </a:extLst>
          </p:cNvPr>
          <p:cNvSpPr>
            <a:spLocks noGrp="1"/>
          </p:cNvSpPr>
          <p:nvPr>
            <p:ph sz="half" idx="1"/>
          </p:nvPr>
        </p:nvSpPr>
        <p:spPr/>
        <p:txBody>
          <a:bodyPr/>
          <a:lstStyle/>
          <a:p>
            <a:r>
              <a:rPr lang="en-GB" sz="2000" dirty="0"/>
              <a:t>Should we worry only about the victims? </a:t>
            </a:r>
          </a:p>
          <a:p>
            <a:r>
              <a:rPr lang="en-GB" sz="2000" dirty="0"/>
              <a:t>NO. </a:t>
            </a:r>
          </a:p>
          <a:p>
            <a:endParaRPr lang="en-GB" sz="2000" dirty="0"/>
          </a:p>
          <a:p>
            <a:r>
              <a:rPr lang="en-GB" sz="2000" dirty="0"/>
              <a:t>Perpetrators are likely exposed to risk factors that have led to their harmful and antisocial behaviour </a:t>
            </a:r>
          </a:p>
          <a:p>
            <a:pPr marL="0" indent="0" algn="r">
              <a:buNone/>
            </a:pPr>
            <a:r>
              <a:rPr lang="en-GB" dirty="0" err="1"/>
              <a:t>Youngminds</a:t>
            </a:r>
            <a:r>
              <a:rPr lang="en-GB" dirty="0"/>
              <a:t>, 2023</a:t>
            </a:r>
          </a:p>
        </p:txBody>
      </p:sp>
      <p:sp>
        <p:nvSpPr>
          <p:cNvPr id="4" name="Content Placeholder 3">
            <a:extLst>
              <a:ext uri="{FF2B5EF4-FFF2-40B4-BE49-F238E27FC236}">
                <a16:creationId xmlns:a16="http://schemas.microsoft.com/office/drawing/2014/main" id="{6AABB263-7D6B-4611-A0B0-B752E78D0B2C}"/>
              </a:ext>
            </a:extLst>
          </p:cNvPr>
          <p:cNvSpPr>
            <a:spLocks noGrp="1"/>
          </p:cNvSpPr>
          <p:nvPr>
            <p:ph sz="half" idx="2"/>
          </p:nvPr>
        </p:nvSpPr>
        <p:spPr/>
        <p:txBody>
          <a:bodyPr/>
          <a:lstStyle/>
          <a:p>
            <a:r>
              <a:rPr lang="en-GB" sz="2000" dirty="0"/>
              <a:t>Insecure Attachment</a:t>
            </a:r>
          </a:p>
          <a:p>
            <a:r>
              <a:rPr lang="en-GB" sz="2000" dirty="0"/>
              <a:t>Harsh physical discipline </a:t>
            </a:r>
          </a:p>
          <a:p>
            <a:r>
              <a:rPr lang="en-GB" sz="2000" dirty="0"/>
              <a:t>Being victim of overprotective parents</a:t>
            </a:r>
          </a:p>
          <a:p>
            <a:r>
              <a:rPr lang="en-GB" sz="2000" dirty="0"/>
              <a:t>Parental maltreatment, neglect, abuse</a:t>
            </a:r>
          </a:p>
          <a:p>
            <a:pPr marL="0" indent="0">
              <a:buNone/>
            </a:pPr>
            <a:endParaRPr lang="en-GB" dirty="0"/>
          </a:p>
        </p:txBody>
      </p:sp>
    </p:spTree>
    <p:extLst>
      <p:ext uri="{BB962C8B-B14F-4D97-AF65-F5344CB8AC3E}">
        <p14:creationId xmlns:p14="http://schemas.microsoft.com/office/powerpoint/2010/main" val="1621732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48C5-7237-457B-8385-8F7DE0142D4F}"/>
              </a:ext>
            </a:extLst>
          </p:cNvPr>
          <p:cNvSpPr>
            <a:spLocks noGrp="1"/>
          </p:cNvSpPr>
          <p:nvPr>
            <p:ph type="title"/>
          </p:nvPr>
        </p:nvSpPr>
        <p:spPr/>
        <p:txBody>
          <a:bodyPr/>
          <a:lstStyle/>
          <a:p>
            <a:r>
              <a:rPr lang="en-GB" dirty="0"/>
              <a:t>Links to theories and policies</a:t>
            </a:r>
          </a:p>
        </p:txBody>
      </p:sp>
      <p:sp>
        <p:nvSpPr>
          <p:cNvPr id="3" name="Content Placeholder 2">
            <a:extLst>
              <a:ext uri="{FF2B5EF4-FFF2-40B4-BE49-F238E27FC236}">
                <a16:creationId xmlns:a16="http://schemas.microsoft.com/office/drawing/2014/main" id="{200B7F4A-8B46-4BB9-A474-5541788B4967}"/>
              </a:ext>
            </a:extLst>
          </p:cNvPr>
          <p:cNvSpPr>
            <a:spLocks noGrp="1"/>
          </p:cNvSpPr>
          <p:nvPr>
            <p:ph idx="1"/>
          </p:nvPr>
        </p:nvSpPr>
        <p:spPr/>
        <p:txBody>
          <a:bodyPr/>
          <a:lstStyle/>
          <a:p>
            <a:r>
              <a:rPr lang="en-GB" dirty="0"/>
              <a:t>Maslow</a:t>
            </a:r>
          </a:p>
          <a:p>
            <a:r>
              <a:rPr lang="en-GB" dirty="0"/>
              <a:t>Bandura</a:t>
            </a:r>
          </a:p>
          <a:p>
            <a:r>
              <a:rPr lang="en-GB" dirty="0"/>
              <a:t>Wales Anti-bullying Guidance (2019)</a:t>
            </a:r>
            <a:r>
              <a:rPr lang="en-GB" dirty="0">
                <a:hlinkClick r:id="rId2"/>
              </a:rPr>
              <a:t>http://gov.wales/topics/educationandskills/publications/circulars/antibullying/?lang=en</a:t>
            </a:r>
            <a:endParaRPr lang="en-GB" dirty="0"/>
          </a:p>
          <a:p>
            <a:r>
              <a:rPr lang="en-GB" dirty="0"/>
              <a:t>School Anti-bullying policy</a:t>
            </a:r>
          </a:p>
        </p:txBody>
      </p:sp>
    </p:spTree>
    <p:extLst>
      <p:ext uri="{BB962C8B-B14F-4D97-AF65-F5344CB8AC3E}">
        <p14:creationId xmlns:p14="http://schemas.microsoft.com/office/powerpoint/2010/main" val="1705326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208B-1F30-4A3A-81DE-C66F84FA323A}"/>
              </a:ext>
            </a:extLst>
          </p:cNvPr>
          <p:cNvSpPr>
            <a:spLocks noGrp="1"/>
          </p:cNvSpPr>
          <p:nvPr>
            <p:ph type="title"/>
          </p:nvPr>
        </p:nvSpPr>
        <p:spPr/>
        <p:txBody>
          <a:bodyPr/>
          <a:lstStyle/>
          <a:p>
            <a:r>
              <a:rPr lang="en-GB" dirty="0"/>
              <a:t>Anxiety Disorders</a:t>
            </a:r>
          </a:p>
        </p:txBody>
      </p:sp>
      <p:sp>
        <p:nvSpPr>
          <p:cNvPr id="4" name="Content Placeholder 3">
            <a:extLst>
              <a:ext uri="{FF2B5EF4-FFF2-40B4-BE49-F238E27FC236}">
                <a16:creationId xmlns:a16="http://schemas.microsoft.com/office/drawing/2014/main" id="{49A2C81C-7FDE-4939-AF62-32F08D40CDE6}"/>
              </a:ext>
            </a:extLst>
          </p:cNvPr>
          <p:cNvSpPr>
            <a:spLocks noGrp="1"/>
          </p:cNvSpPr>
          <p:nvPr>
            <p:ph sz="half" idx="2"/>
          </p:nvPr>
        </p:nvSpPr>
        <p:spPr/>
        <p:txBody>
          <a:bodyPr/>
          <a:lstStyle/>
          <a:p>
            <a:pPr marL="0" indent="0">
              <a:buNone/>
            </a:pPr>
            <a:r>
              <a:rPr lang="en-GB" dirty="0"/>
              <a:t>For example</a:t>
            </a:r>
          </a:p>
          <a:p>
            <a:r>
              <a:rPr lang="en-GB" dirty="0"/>
              <a:t>Social Anxiety disorders</a:t>
            </a:r>
          </a:p>
          <a:p>
            <a:r>
              <a:rPr lang="en-GB" dirty="0"/>
              <a:t>Perinatal Anxiety</a:t>
            </a:r>
          </a:p>
          <a:p>
            <a:r>
              <a:rPr lang="en-GB" dirty="0"/>
              <a:t>Panic disorder</a:t>
            </a:r>
          </a:p>
          <a:p>
            <a:r>
              <a:rPr lang="en-GB" dirty="0"/>
              <a:t>Body </a:t>
            </a:r>
            <a:r>
              <a:rPr lang="en-GB" dirty="0" err="1"/>
              <a:t>Dismorphic</a:t>
            </a:r>
            <a:r>
              <a:rPr lang="en-GB" dirty="0"/>
              <a:t> disorder</a:t>
            </a:r>
          </a:p>
          <a:p>
            <a:r>
              <a:rPr lang="en-GB" dirty="0"/>
              <a:t>Phobias</a:t>
            </a:r>
          </a:p>
          <a:p>
            <a:r>
              <a:rPr lang="en-GB" dirty="0"/>
              <a:t>Post Traumatic Stress disorder</a:t>
            </a:r>
          </a:p>
          <a:p>
            <a:pPr marL="0" indent="0" algn="r">
              <a:buNone/>
            </a:pPr>
            <a:r>
              <a:rPr lang="en-GB" dirty="0"/>
              <a:t>Mind, 2023</a:t>
            </a:r>
          </a:p>
        </p:txBody>
      </p:sp>
      <p:pic>
        <p:nvPicPr>
          <p:cNvPr id="5" name="Content Placeholder 3">
            <a:extLst>
              <a:ext uri="{FF2B5EF4-FFF2-40B4-BE49-F238E27FC236}">
                <a16:creationId xmlns:a16="http://schemas.microsoft.com/office/drawing/2014/main" id="{091153BF-5B0C-4FDE-9F2C-E143C87E3121}"/>
              </a:ext>
            </a:extLst>
          </p:cNvPr>
          <p:cNvPicPr>
            <a:picLocks noGrp="1" noChangeAspect="1"/>
          </p:cNvPicPr>
          <p:nvPr>
            <p:ph sz="half" idx="1"/>
          </p:nvPr>
        </p:nvPicPr>
        <p:blipFill>
          <a:blip r:embed="rId2"/>
          <a:stretch>
            <a:fillRect/>
          </a:stretch>
        </p:blipFill>
        <p:spPr>
          <a:xfrm>
            <a:off x="838200" y="2065629"/>
            <a:ext cx="4442909" cy="2232212"/>
          </a:xfrm>
          <a:prstGeom prst="rect">
            <a:avLst/>
          </a:prstGeom>
        </p:spPr>
      </p:pic>
      <p:sp>
        <p:nvSpPr>
          <p:cNvPr id="8" name="Rectangle 7">
            <a:extLst>
              <a:ext uri="{FF2B5EF4-FFF2-40B4-BE49-F238E27FC236}">
                <a16:creationId xmlns:a16="http://schemas.microsoft.com/office/drawing/2014/main" id="{3B7E95BD-FD15-4C8A-9636-C285A3C57E16}"/>
              </a:ext>
            </a:extLst>
          </p:cNvPr>
          <p:cNvSpPr/>
          <p:nvPr/>
        </p:nvSpPr>
        <p:spPr>
          <a:xfrm>
            <a:off x="1541929" y="1670966"/>
            <a:ext cx="4554071" cy="2308324"/>
          </a:xfrm>
          <a:prstGeom prst="rect">
            <a:avLst/>
          </a:prstGeom>
        </p:spPr>
        <p:txBody>
          <a:bodyPr wrap="square">
            <a:spAutoFit/>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p:txBody>
      </p:sp>
    </p:spTree>
    <p:extLst>
      <p:ext uri="{BB962C8B-B14F-4D97-AF65-F5344CB8AC3E}">
        <p14:creationId xmlns:p14="http://schemas.microsoft.com/office/powerpoint/2010/main" val="2917334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B6D8A-C304-4F4F-BCD8-FA03F4944BB0}"/>
              </a:ext>
            </a:extLst>
          </p:cNvPr>
          <p:cNvSpPr>
            <a:spLocks noGrp="1"/>
          </p:cNvSpPr>
          <p:nvPr>
            <p:ph type="title"/>
          </p:nvPr>
        </p:nvSpPr>
        <p:spPr/>
        <p:txBody>
          <a:bodyPr/>
          <a:lstStyle/>
          <a:p>
            <a:r>
              <a:rPr lang="en-GB" dirty="0"/>
              <a:t>Group work with children</a:t>
            </a:r>
            <a:br>
              <a:rPr lang="en-GB" dirty="0"/>
            </a:br>
            <a:r>
              <a:rPr lang="en-GB" sz="1200" dirty="0"/>
              <a:t>(Psychology Today, 2017)</a:t>
            </a:r>
            <a:endParaRPr lang="en-GB" dirty="0"/>
          </a:p>
        </p:txBody>
      </p:sp>
      <p:graphicFrame>
        <p:nvGraphicFramePr>
          <p:cNvPr id="5" name="Content Placeholder 2">
            <a:extLst>
              <a:ext uri="{FF2B5EF4-FFF2-40B4-BE49-F238E27FC236}">
                <a16:creationId xmlns:a16="http://schemas.microsoft.com/office/drawing/2014/main" id="{BAD70477-61B9-4999-9B89-E04015B0B13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377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Activity- based therapies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marL="0" indent="0">
              <a:buNone/>
            </a:pPr>
            <a:r>
              <a:rPr lang="en-GB" sz="2400" dirty="0"/>
              <a:t>Art therapy</a:t>
            </a:r>
          </a:p>
          <a:p>
            <a:r>
              <a:rPr lang="en-GB" sz="2400" dirty="0"/>
              <a:t>Can be used when a child feels unable to express themselves verbally. Watch this clip</a:t>
            </a:r>
          </a:p>
          <a:p>
            <a:pPr marL="0" indent="0">
              <a:buNone/>
            </a:pPr>
            <a:endParaRPr lang="en-GB" sz="2400" dirty="0"/>
          </a:p>
          <a:p>
            <a:endParaRPr lang="en-GB" sz="2400" dirty="0"/>
          </a:p>
          <a:p>
            <a:pPr marL="0" indent="0">
              <a:buNone/>
            </a:pPr>
            <a:r>
              <a:rPr lang="en-GB" sz="2400" dirty="0"/>
              <a:t>Play/activity interventions</a:t>
            </a:r>
          </a:p>
          <a:p>
            <a:r>
              <a:rPr lang="en-GB" sz="2400" dirty="0"/>
              <a:t>Play therapy provides a way for a child to make sense of their internal and external world.</a:t>
            </a:r>
          </a:p>
          <a:p>
            <a:pPr marL="0" indent="0">
              <a:buNone/>
            </a:pPr>
            <a:r>
              <a:rPr lang="en-GB" sz="2400" b="1" dirty="0"/>
              <a:t>Task</a:t>
            </a:r>
          </a:p>
          <a:p>
            <a:pPr marL="0" indent="0">
              <a:buNone/>
            </a:pPr>
            <a:r>
              <a:rPr lang="en-GB" sz="2400" dirty="0"/>
              <a:t>Watch this video</a:t>
            </a:r>
          </a:p>
          <a:p>
            <a:r>
              <a:rPr lang="en-GB" sz="2400" dirty="0">
                <a:hlinkClick r:id="rId2"/>
              </a:rPr>
              <a:t>https://youtu.be/l-Jqj3WrrRU</a:t>
            </a:r>
            <a:r>
              <a:rPr lang="en-GB" sz="2400" dirty="0"/>
              <a:t> </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Action Button: Video 3">
            <a:hlinkClick r:id="rId3" highlightClick="1"/>
            <a:extLst>
              <a:ext uri="{FF2B5EF4-FFF2-40B4-BE49-F238E27FC236}">
                <a16:creationId xmlns:a16="http://schemas.microsoft.com/office/drawing/2014/main" id="{A84B4747-A1C9-E66A-1B78-E943402AF0FA}"/>
              </a:ext>
            </a:extLst>
          </p:cNvPr>
          <p:cNvSpPr/>
          <p:nvPr/>
        </p:nvSpPr>
        <p:spPr>
          <a:xfrm>
            <a:off x="9564955" y="1910686"/>
            <a:ext cx="1042416"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25865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The British Association of Play Therapists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r>
              <a:rPr lang="en-GB" sz="2400" dirty="0">
                <a:solidFill>
                  <a:schemeClr val="tx1">
                    <a:alpha val="80000"/>
                  </a:schemeClr>
                </a:solidFill>
              </a:rPr>
              <a:t>Set up in 1992</a:t>
            </a:r>
          </a:p>
          <a:p>
            <a:r>
              <a:rPr lang="en-GB" sz="2400" dirty="0">
                <a:solidFill>
                  <a:schemeClr val="tx1">
                    <a:alpha val="80000"/>
                  </a:schemeClr>
                </a:solidFill>
              </a:rPr>
              <a:t>Regulates codes of practice and conduct for play therapists</a:t>
            </a:r>
          </a:p>
          <a:p>
            <a:r>
              <a:rPr lang="en-GB" sz="2400" dirty="0">
                <a:solidFill>
                  <a:schemeClr val="tx1">
                    <a:alpha val="80000"/>
                  </a:schemeClr>
                </a:solidFill>
              </a:rPr>
              <a:t>Registers play therapists</a:t>
            </a:r>
          </a:p>
          <a:p>
            <a:r>
              <a:rPr lang="en-GB" sz="2400" dirty="0">
                <a:solidFill>
                  <a:schemeClr val="tx1">
                    <a:alpha val="80000"/>
                  </a:schemeClr>
                </a:solidFill>
              </a:rPr>
              <a:t>Regulates training.</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137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The British Association of Art Therapists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Set up in 1964</a:t>
            </a:r>
          </a:p>
          <a:p>
            <a:r>
              <a:rPr lang="en-GB" sz="2000" dirty="0">
                <a:solidFill>
                  <a:schemeClr val="tx1">
                    <a:alpha val="80000"/>
                  </a:schemeClr>
                </a:solidFill>
              </a:rPr>
              <a:t>Regulates codes of practice and conduct for art therapists</a:t>
            </a:r>
          </a:p>
          <a:p>
            <a:r>
              <a:rPr lang="en-GB" sz="2000" dirty="0">
                <a:solidFill>
                  <a:schemeClr val="tx1">
                    <a:alpha val="80000"/>
                  </a:schemeClr>
                </a:solidFill>
              </a:rPr>
              <a:t>Registers art therapists</a:t>
            </a:r>
          </a:p>
          <a:p>
            <a:r>
              <a:rPr lang="en-GB" sz="2000" dirty="0">
                <a:solidFill>
                  <a:schemeClr val="tx1">
                    <a:alpha val="80000"/>
                  </a:schemeClr>
                </a:solidFill>
              </a:rPr>
              <a:t>Provides training.</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335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Week 3</a:t>
            </a:r>
            <a:br>
              <a:rPr lang="en-GB" sz="5600" dirty="0">
                <a:solidFill>
                  <a:srgbClr val="FFFFFF"/>
                </a:solidFill>
              </a:rPr>
            </a:br>
            <a:r>
              <a:rPr lang="en-GB" sz="4000" dirty="0">
                <a:solidFill>
                  <a:srgbClr val="FFFFFF"/>
                </a:solidFill>
              </a:rPr>
              <a:t>Asynchronous task</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marL="0" indent="0" hangingPunct="0">
              <a:spcBef>
                <a:spcPts val="1200"/>
              </a:spcBef>
              <a:spcAft>
                <a:spcPts val="600"/>
              </a:spcAft>
              <a:buNone/>
              <a:tabLst>
                <a:tab pos="457200" algn="l"/>
                <a:tab pos="914400" algn="l"/>
                <a:tab pos="1371600" algn="l"/>
                <a:tab pos="1828800" algn="l"/>
              </a:tabLst>
            </a:pPr>
            <a:r>
              <a:rPr lang="en-GB" sz="3200" b="0" dirty="0">
                <a:effectLst/>
                <a:ea typeface="Times New Roman" panose="02020603050405020304" pitchFamily="18" charset="0"/>
              </a:rPr>
              <a:t>Play therapy and autism</a:t>
            </a:r>
            <a:endParaRPr lang="en-GB" sz="3200" b="1" dirty="0">
              <a:effectLst/>
              <a:ea typeface="Times New Roman" panose="02020603050405020304" pitchFamily="18" charset="0"/>
            </a:endParaRPr>
          </a:p>
          <a:p>
            <a:pPr marL="0" indent="0" hangingPunct="0">
              <a:spcBef>
                <a:spcPts val="1200"/>
              </a:spcBef>
              <a:spcAft>
                <a:spcPts val="600"/>
              </a:spcAft>
              <a:buNone/>
              <a:tabLst>
                <a:tab pos="457200" algn="l"/>
                <a:tab pos="914400" algn="l"/>
                <a:tab pos="1371600" algn="l"/>
                <a:tab pos="1828800" algn="l"/>
              </a:tabLst>
            </a:pPr>
            <a:r>
              <a:rPr lang="en-GB" sz="3200" b="1" u="sng" dirty="0">
                <a:solidFill>
                  <a:srgbClr val="0563C1"/>
                </a:solidFill>
                <a:effectLst/>
                <a:ea typeface="Times New Roman" panose="02020603050405020304" pitchFamily="18" charset="0"/>
                <a:hlinkClick r:id="rId2"/>
              </a:rPr>
              <a:t>https://playconnectgrow.org/course/motivate-and-wait-play-style/</a:t>
            </a:r>
            <a:endParaRPr lang="en-GB" sz="3200" b="1" dirty="0">
              <a:effectLst/>
              <a:ea typeface="Times New Roman" panose="02020603050405020304" pitchFamily="18" charset="0"/>
            </a:endParaRP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72684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Review assignment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a:tabLst>
                <a:tab pos="971550" algn="l"/>
              </a:tabLst>
            </a:pPr>
            <a:r>
              <a:rPr lang="en-GB" sz="2400" dirty="0">
                <a:effectLst/>
                <a:latin typeface="Arial" panose="020B0604020202020204" pitchFamily="34" charset="0"/>
                <a:ea typeface="Times New Roman" panose="02020603050405020304" pitchFamily="18" charset="0"/>
              </a:rPr>
              <a:t>Essay 4000 words:</a:t>
            </a:r>
            <a:endParaRPr lang="en-GB" sz="2400" dirty="0">
              <a:effectLst/>
              <a:latin typeface="Times New Roman" panose="02020603050405020304" pitchFamily="18" charset="0"/>
              <a:ea typeface="Times New Roman" panose="02020603050405020304" pitchFamily="18" charset="0"/>
            </a:endParaRPr>
          </a:p>
          <a:p>
            <a:pPr marL="0" indent="0">
              <a:buNone/>
              <a:tabLst>
                <a:tab pos="971550" algn="l"/>
              </a:tabLst>
            </a:pPr>
            <a:endParaRPr lang="en-GB" sz="2400" dirty="0">
              <a:effectLst/>
              <a:latin typeface="Times New Roman" panose="02020603050405020304" pitchFamily="18" charset="0"/>
              <a:ea typeface="Times New Roman" panose="02020603050405020304" pitchFamily="18" charset="0"/>
            </a:endParaRPr>
          </a:p>
          <a:p>
            <a:pPr>
              <a:tabLst>
                <a:tab pos="971550" algn="l"/>
              </a:tabLst>
            </a:pPr>
            <a:r>
              <a:rPr lang="en-GB" sz="2400" i="1" dirty="0">
                <a:effectLst/>
                <a:latin typeface="Arial" panose="020B0604020202020204" pitchFamily="34" charset="0"/>
                <a:ea typeface="Times New Roman" panose="02020603050405020304" pitchFamily="18" charset="0"/>
              </a:rPr>
              <a:t>Critically discuss the impact that bereavement, trauma, or abuse has on a child’s health and development across the lifespan.  Critically analyse the support and invention(s) available for the child and suggest which intervention(s) would be most appropriate.</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370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927AE-48B6-8C48-C228-A965DCCBCFDE}"/>
              </a:ext>
            </a:extLst>
          </p:cNvPr>
          <p:cNvSpPr>
            <a:spLocks noGrp="1"/>
          </p:cNvSpPr>
          <p:nvPr>
            <p:ph type="title"/>
          </p:nvPr>
        </p:nvSpPr>
        <p:spPr/>
        <p:txBody>
          <a:bodyPr/>
          <a:lstStyle/>
          <a:p>
            <a:r>
              <a:rPr lang="en-GB" sz="4400" dirty="0">
                <a:effectLst/>
                <a:latin typeface="Arial" panose="020B0604020202020204" pitchFamily="34" charset="0"/>
                <a:ea typeface="Times New Roman" panose="02020603050405020304" pitchFamily="18" charset="0"/>
              </a:rPr>
              <a:t>To consider…….</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65E236B-9D70-4059-AE89-918D83956D5C}"/>
              </a:ext>
            </a:extLst>
          </p:cNvPr>
          <p:cNvSpPr>
            <a:spLocks noGrp="1"/>
          </p:cNvSpPr>
          <p:nvPr>
            <p:ph idx="1"/>
          </p:nvPr>
        </p:nvSpPr>
        <p:spPr/>
        <p:txBody>
          <a:bodyPr>
            <a:normAutofit lnSpcReduction="10000"/>
          </a:bodyPr>
          <a:lstStyle/>
          <a:p>
            <a:pPr>
              <a:tabLst>
                <a:tab pos="971550" algn="l"/>
              </a:tabLst>
            </a:pPr>
            <a:endParaRPr lang="en-GB"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971550" algn="l"/>
              </a:tabLst>
            </a:pPr>
            <a:r>
              <a:rPr lang="en-GB" sz="2400" dirty="0">
                <a:effectLst/>
                <a:ea typeface="Times New Roman" panose="02020603050405020304" pitchFamily="18" charset="0"/>
              </a:rPr>
              <a:t>How either bereavement, trauma or abuse impacts on health and development immediately and later on in life.  </a:t>
            </a:r>
          </a:p>
          <a:p>
            <a:pPr>
              <a:tabLst>
                <a:tab pos="971550" algn="l"/>
              </a:tabLst>
            </a:pPr>
            <a:endParaRPr lang="en-GB" sz="2400" dirty="0">
              <a:effectLst/>
              <a:ea typeface="Times New Roman" panose="02020603050405020304" pitchFamily="18" charset="0"/>
            </a:endParaRPr>
          </a:p>
          <a:p>
            <a:pPr marL="342900" lvl="0" indent="-342900">
              <a:buFont typeface="Arial" panose="020B0604020202020204" pitchFamily="34" charset="0"/>
              <a:buChar char="-"/>
              <a:tabLst>
                <a:tab pos="971550" algn="l"/>
              </a:tabLst>
            </a:pPr>
            <a:r>
              <a:rPr lang="en-GB" sz="2400" dirty="0">
                <a:effectLst/>
                <a:ea typeface="Times New Roman" panose="02020603050405020304" pitchFamily="18" charset="0"/>
              </a:rPr>
              <a:t>What support/interventions are available for the child immediately</a:t>
            </a:r>
          </a:p>
          <a:p>
            <a:pPr marL="457200"/>
            <a:endParaRPr lang="en-GB" sz="2400" dirty="0">
              <a:effectLst/>
              <a:ea typeface="Times New Roman" panose="02020603050405020304" pitchFamily="18" charset="0"/>
            </a:endParaRPr>
          </a:p>
          <a:p>
            <a:pPr marL="342900" lvl="0" indent="-342900">
              <a:buFont typeface="Arial" panose="020B0604020202020204" pitchFamily="34" charset="0"/>
              <a:buChar char="-"/>
              <a:tabLst>
                <a:tab pos="971550" algn="l"/>
              </a:tabLst>
            </a:pPr>
            <a:r>
              <a:rPr lang="en-GB" sz="2400" dirty="0">
                <a:effectLst/>
                <a:ea typeface="Times New Roman" panose="02020603050405020304" pitchFamily="18" charset="0"/>
              </a:rPr>
              <a:t>What may happen if child does not receive required support</a:t>
            </a:r>
          </a:p>
          <a:p>
            <a:pPr indent="0">
              <a:buNone/>
            </a:pPr>
            <a:endParaRPr lang="en-GB" sz="2400" dirty="0">
              <a:effectLst/>
              <a:ea typeface="Times New Roman" panose="02020603050405020304" pitchFamily="18" charset="0"/>
            </a:endParaRPr>
          </a:p>
          <a:p>
            <a:pPr marL="342900" lvl="0" indent="-342900">
              <a:buFont typeface="Arial" panose="020B0604020202020204" pitchFamily="34" charset="0"/>
              <a:buChar char="-"/>
              <a:tabLst>
                <a:tab pos="971550" algn="l"/>
              </a:tabLst>
            </a:pPr>
            <a:r>
              <a:rPr lang="en-GB" sz="2400" dirty="0">
                <a:effectLst/>
                <a:ea typeface="Times New Roman" panose="02020603050405020304" pitchFamily="18" charset="0"/>
              </a:rPr>
              <a:t>You should also consider when in life the individual may need the support/intervention</a:t>
            </a:r>
          </a:p>
          <a:p>
            <a:pPr marL="342900" lvl="0" indent="-342900">
              <a:buFont typeface="Arial" panose="020B0604020202020204" pitchFamily="34" charset="0"/>
              <a:buChar char="-"/>
              <a:tabLst>
                <a:tab pos="971550" algn="l"/>
              </a:tabLst>
            </a:pPr>
            <a:r>
              <a:rPr lang="en-GB" sz="2400" dirty="0">
                <a:solidFill>
                  <a:srgbClr val="FF0000"/>
                </a:solidFill>
                <a:ea typeface="Times New Roman" panose="02020603050405020304" pitchFamily="18" charset="0"/>
              </a:rPr>
              <a:t>Revisit the </a:t>
            </a:r>
            <a:r>
              <a:rPr lang="en-GB" sz="2400" dirty="0" err="1">
                <a:solidFill>
                  <a:srgbClr val="FF0000"/>
                </a:solidFill>
                <a:ea typeface="Times New Roman" panose="02020603050405020304" pitchFamily="18" charset="0"/>
              </a:rPr>
              <a:t>wakelet</a:t>
            </a:r>
            <a:r>
              <a:rPr lang="en-GB" sz="2400" dirty="0">
                <a:solidFill>
                  <a:srgbClr val="FF0000"/>
                </a:solidFill>
                <a:ea typeface="Times New Roman" panose="02020603050405020304" pitchFamily="18" charset="0"/>
              </a:rPr>
              <a:t> in week 1 (Asynchronous task )</a:t>
            </a:r>
            <a:endParaRPr lang="en-GB" sz="2400" dirty="0">
              <a:solidFill>
                <a:srgbClr val="FF0000"/>
              </a:solidFill>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425479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fontScale="90000"/>
          </a:bodyPr>
          <a:lstStyle/>
          <a:p>
            <a:pPr algn="ctr"/>
            <a:r>
              <a:rPr lang="en-GB" sz="4000" dirty="0">
                <a:effectLst/>
                <a:ea typeface="Times New Roman" panose="02020603050405020304" pitchFamily="18" charset="0"/>
              </a:rPr>
              <a:t>How bereavement, trauma or abuse impacts on health and development immediately and later on in life</a:t>
            </a:r>
            <a:r>
              <a:rPr lang="en-GB" sz="5400" dirty="0">
                <a:effectLst/>
                <a:ea typeface="Times New Roman" panose="02020603050405020304" pitchFamily="18" charset="0"/>
              </a:rPr>
              <a:t> </a:t>
            </a:r>
            <a:br>
              <a:rPr lang="en-GB" sz="5400" dirty="0">
                <a:effectLst/>
                <a:ea typeface="Times New Roman" panose="02020603050405020304" pitchFamily="18" charset="0"/>
              </a:rPr>
            </a:br>
            <a:endParaRPr lang="en-GB" sz="54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marL="0" indent="0">
              <a:buNone/>
            </a:pPr>
            <a:r>
              <a:rPr lang="en-GB" sz="2000" b="1" dirty="0">
                <a:solidFill>
                  <a:schemeClr val="tx1">
                    <a:alpha val="80000"/>
                  </a:schemeClr>
                </a:solidFill>
              </a:rPr>
              <a:t>e.g.</a:t>
            </a:r>
          </a:p>
          <a:p>
            <a:r>
              <a:rPr lang="en-GB" sz="2000" b="1" dirty="0">
                <a:solidFill>
                  <a:schemeClr val="tx1">
                    <a:alpha val="80000"/>
                  </a:schemeClr>
                </a:solidFill>
              </a:rPr>
              <a:t>Effects of traumatic events on brain development</a:t>
            </a:r>
          </a:p>
          <a:p>
            <a:r>
              <a:rPr lang="en-GB" sz="2000" b="1" dirty="0">
                <a:solidFill>
                  <a:schemeClr val="tx1">
                    <a:alpha val="80000"/>
                  </a:schemeClr>
                </a:solidFill>
              </a:rPr>
              <a:t>Not hitting developmental milestones</a:t>
            </a:r>
          </a:p>
          <a:p>
            <a:r>
              <a:rPr lang="en-GB" sz="2000" b="1" dirty="0">
                <a:solidFill>
                  <a:schemeClr val="tx1">
                    <a:alpha val="80000"/>
                  </a:schemeClr>
                </a:solidFill>
              </a:rPr>
              <a:t>Long term impact on physical health (more vulnerable to heart disease, stroke, cancer)</a:t>
            </a:r>
          </a:p>
          <a:p>
            <a:r>
              <a:rPr lang="en-GB" sz="2000" b="1" dirty="0">
                <a:solidFill>
                  <a:schemeClr val="tx1">
                    <a:alpha val="80000"/>
                  </a:schemeClr>
                </a:solidFill>
              </a:rPr>
              <a:t>More vulnerable to mental health problems </a:t>
            </a:r>
          </a:p>
          <a:p>
            <a:r>
              <a:rPr lang="en-GB" sz="2000" b="1" dirty="0">
                <a:solidFill>
                  <a:schemeClr val="tx1">
                    <a:alpha val="80000"/>
                  </a:schemeClr>
                </a:solidFill>
              </a:rPr>
              <a:t>Constantly on the alert, unable to relax (hyper-vigilance)</a:t>
            </a:r>
          </a:p>
          <a:p>
            <a:r>
              <a:rPr lang="en-GB" sz="2000" b="1" dirty="0">
                <a:solidFill>
                  <a:schemeClr val="tx1">
                    <a:alpha val="80000"/>
                  </a:schemeClr>
                </a:solidFill>
              </a:rPr>
              <a:t>Finding social situations challenging</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050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400" dirty="0">
                <a:solidFill>
                  <a:srgbClr val="FFFFFF"/>
                </a:solidFill>
              </a:rPr>
              <a:t>Without timely support/ intervention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lnSpcReduction="10000"/>
          </a:bodyPr>
          <a:lstStyle/>
          <a:p>
            <a:r>
              <a:rPr lang="en-GB" sz="2000" b="1" dirty="0">
                <a:solidFill>
                  <a:schemeClr val="tx1">
                    <a:alpha val="80000"/>
                  </a:schemeClr>
                </a:solidFill>
              </a:rPr>
              <a:t>A ‘cycle of violence’(carry on through the generations) </a:t>
            </a:r>
          </a:p>
          <a:p>
            <a:pPr>
              <a:buFont typeface="Wingdings" panose="05000000000000000000" pitchFamily="2" charset="2"/>
              <a:buChar char="Ø"/>
            </a:pPr>
            <a:r>
              <a:rPr lang="en-GB" sz="2000" b="1" dirty="0">
                <a:solidFill>
                  <a:schemeClr val="tx1">
                    <a:alpha val="80000"/>
                  </a:schemeClr>
                </a:solidFill>
              </a:rPr>
              <a:t>Parents who have experienced or witnessed significant interpersonal trauma may struggle to build caring and trusting attachments with their children</a:t>
            </a:r>
          </a:p>
          <a:p>
            <a:pPr>
              <a:buFont typeface="Wingdings" panose="05000000000000000000" pitchFamily="2" charset="2"/>
              <a:buChar char="Ø"/>
            </a:pPr>
            <a:r>
              <a:rPr lang="en-GB" sz="2000" b="1" dirty="0">
                <a:solidFill>
                  <a:schemeClr val="tx1">
                    <a:alpha val="80000"/>
                  </a:schemeClr>
                </a:solidFill>
              </a:rPr>
              <a:t> If they have not been shown love, compassion, kindness and comfort, they may have a reduced ability to express empathy or to regulate their own emotions and behaviours in relation to their children</a:t>
            </a:r>
          </a:p>
          <a:p>
            <a:pPr>
              <a:buFont typeface="Wingdings" panose="05000000000000000000" pitchFamily="2" charset="2"/>
              <a:buChar char="Ø"/>
            </a:pPr>
            <a:r>
              <a:rPr lang="en-GB" sz="2000" b="1" dirty="0">
                <a:solidFill>
                  <a:schemeClr val="tx1">
                    <a:alpha val="80000"/>
                  </a:schemeClr>
                </a:solidFill>
              </a:rPr>
              <a:t>Children learn from their parents, so modelling these maladaptive behaviours and coping strategies means they are passed on through generations</a:t>
            </a:r>
          </a:p>
          <a:p>
            <a:pPr>
              <a:buFont typeface="Wingdings" panose="05000000000000000000" pitchFamily="2" charset="2"/>
              <a:buChar char="Ø"/>
            </a:pPr>
            <a:r>
              <a:rPr lang="en-GB" sz="2000" b="1" dirty="0">
                <a:solidFill>
                  <a:schemeClr val="tx1">
                    <a:alpha val="80000"/>
                  </a:schemeClr>
                </a:solidFill>
              </a:rPr>
              <a:t>However, parents will not always pass adversity and trauma on to their children, many get support to help them break the cycle of violence they have experienced (Brennan et al.  no date).</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9155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400" dirty="0">
                <a:solidFill>
                  <a:srgbClr val="FFFFFF"/>
                </a:solidFill>
              </a:rPr>
              <a:t>With timely support/ intervention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r>
              <a:rPr lang="en-GB" sz="2000" dirty="0"/>
              <a:t>The cycle of violence can be broken </a:t>
            </a:r>
          </a:p>
          <a:p>
            <a:r>
              <a:rPr lang="en-GB" sz="2000" dirty="0"/>
              <a:t>With the proper support, people at any stage in their life can gain an understanding of how adversity and trauma has impacted their life</a:t>
            </a:r>
          </a:p>
          <a:p>
            <a:r>
              <a:rPr lang="en-GB" sz="2000" dirty="0"/>
              <a:t>Understanding the deep-rooted and pervasive ways that someone can be impacted by adversity and trauma allows professionals to better deliver flexible and tailored support. </a:t>
            </a:r>
          </a:p>
          <a:p>
            <a:r>
              <a:rPr lang="en-GB" sz="2000" dirty="0"/>
              <a:t>This could include techniques to manage stress, skills to regulate emotions, and the development of supportive social networks for people at all stages of life (Brennan et al.  No date).</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385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fontScale="90000"/>
          </a:bodyPr>
          <a:lstStyle/>
          <a:p>
            <a:pPr algn="ctr"/>
            <a:r>
              <a:rPr lang="en-GB" sz="5400" dirty="0">
                <a:effectLst/>
                <a:ea typeface="Times New Roman" panose="02020603050405020304" pitchFamily="18" charset="0"/>
              </a:rPr>
              <a:t>What support/</a:t>
            </a:r>
            <a:br>
              <a:rPr lang="en-GB" sz="5400" dirty="0">
                <a:effectLst/>
                <a:ea typeface="Times New Roman" panose="02020603050405020304" pitchFamily="18" charset="0"/>
              </a:rPr>
            </a:br>
            <a:r>
              <a:rPr lang="en-GB" sz="5400" dirty="0">
                <a:effectLst/>
                <a:ea typeface="Times New Roman" panose="02020603050405020304" pitchFamily="18" charset="0"/>
              </a:rPr>
              <a:t>interventions are available for the child immediately</a:t>
            </a:r>
            <a:br>
              <a:rPr lang="en-GB" sz="5400" dirty="0">
                <a:effectLst/>
                <a:ea typeface="Times New Roman" panose="02020603050405020304" pitchFamily="18" charset="0"/>
              </a:rPr>
            </a:br>
            <a:endParaRPr lang="en-GB" sz="54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marL="0" indent="0">
              <a:buNone/>
            </a:pPr>
            <a:r>
              <a:rPr lang="en-GB" sz="2000" u="sng" dirty="0"/>
              <a:t>School-based support</a:t>
            </a:r>
            <a:r>
              <a:rPr lang="en-GB" sz="2000" dirty="0"/>
              <a:t>:</a:t>
            </a:r>
          </a:p>
          <a:p>
            <a:pPr marL="0" indent="0">
              <a:buNone/>
            </a:pPr>
            <a:r>
              <a:rPr lang="en-GB" sz="2000" dirty="0"/>
              <a:t>ELSA</a:t>
            </a:r>
          </a:p>
          <a:p>
            <a:pPr marL="0" indent="0">
              <a:buNone/>
            </a:pPr>
            <a:r>
              <a:rPr lang="en-GB" sz="2000" dirty="0"/>
              <a:t>Trauma-Informed Schools</a:t>
            </a:r>
          </a:p>
          <a:p>
            <a:pPr marL="0" indent="0">
              <a:buNone/>
            </a:pPr>
            <a:r>
              <a:rPr lang="en-GB" sz="2000" dirty="0"/>
              <a:t>Child &amp; Adolescent Mental Health Services</a:t>
            </a:r>
          </a:p>
          <a:p>
            <a:pPr marL="0" indent="0">
              <a:buNone/>
            </a:pPr>
            <a:endParaRPr lang="en-GB" sz="2000" dirty="0"/>
          </a:p>
          <a:p>
            <a:pPr marL="0" indent="0">
              <a:buNone/>
            </a:pPr>
            <a:r>
              <a:rPr lang="en-GB" sz="2000" dirty="0"/>
              <a:t>Counselling</a:t>
            </a:r>
          </a:p>
          <a:p>
            <a:pPr marL="0" indent="0">
              <a:buNone/>
            </a:pPr>
            <a:endParaRPr lang="en-GB" sz="2000" dirty="0"/>
          </a:p>
          <a:p>
            <a:pPr marL="0" indent="0">
              <a:buNone/>
            </a:pPr>
            <a:r>
              <a:rPr lang="en-GB" sz="2000" u="sng" dirty="0"/>
              <a:t>Therapies:</a:t>
            </a:r>
          </a:p>
          <a:p>
            <a:pPr marL="0" indent="0">
              <a:buNone/>
            </a:pPr>
            <a:r>
              <a:rPr lang="en-GB" sz="2000" dirty="0"/>
              <a:t>e.g. Play therapy</a:t>
            </a:r>
          </a:p>
          <a:p>
            <a:pPr marL="0" indent="0">
              <a:buNone/>
            </a:pPr>
            <a:r>
              <a:rPr lang="en-GB" sz="2000" dirty="0"/>
              <a:t>Art therapy</a:t>
            </a:r>
          </a:p>
          <a:p>
            <a:pPr marL="0" indent="0">
              <a:buNone/>
            </a:pPr>
            <a:r>
              <a:rPr lang="en-GB" sz="2000" dirty="0"/>
              <a:t>Cognitive Behaviour Therapy (CBT)</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5651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fontScale="90000"/>
          </a:bodyPr>
          <a:lstStyle/>
          <a:p>
            <a:pPr algn="ctr"/>
            <a:r>
              <a:rPr lang="en-GB" sz="5400" dirty="0">
                <a:ea typeface="Times New Roman" panose="02020603050405020304" pitchFamily="18" charset="0"/>
              </a:rPr>
              <a:t>W</a:t>
            </a:r>
            <a:r>
              <a:rPr lang="en-GB" sz="5400" dirty="0">
                <a:effectLst/>
                <a:ea typeface="Times New Roman" panose="02020603050405020304" pitchFamily="18" charset="0"/>
              </a:rPr>
              <a:t>hen in life the individual may need the support/</a:t>
            </a:r>
            <a:br>
              <a:rPr lang="en-GB" sz="5400" dirty="0">
                <a:effectLst/>
                <a:ea typeface="Times New Roman" panose="02020603050405020304" pitchFamily="18" charset="0"/>
              </a:rPr>
            </a:br>
            <a:r>
              <a:rPr lang="en-GB" sz="5400" dirty="0">
                <a:effectLst/>
                <a:ea typeface="Times New Roman" panose="02020603050405020304" pitchFamily="18" charset="0"/>
              </a:rPr>
              <a:t>intervention</a:t>
            </a:r>
            <a:br>
              <a:rPr lang="en-GB" sz="5400" dirty="0">
                <a:effectLst/>
                <a:ea typeface="Times New Roman" panose="02020603050405020304" pitchFamily="18" charset="0"/>
              </a:rPr>
            </a:br>
            <a:endParaRPr lang="en-GB" sz="54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marL="0" indent="0">
              <a:buNone/>
            </a:pPr>
            <a:endParaRPr lang="en-GB" sz="2000" b="1" dirty="0">
              <a:solidFill>
                <a:schemeClr val="tx1">
                  <a:alpha val="80000"/>
                </a:schemeClr>
              </a:solidFill>
            </a:endParaRPr>
          </a:p>
          <a:p>
            <a:pPr>
              <a:lnSpc>
                <a:spcPct val="101000"/>
              </a:lnSpc>
            </a:pPr>
            <a:r>
              <a:rPr lang="en-GB" sz="2000" b="1" dirty="0"/>
              <a:t>Self-harming behaviours</a:t>
            </a:r>
          </a:p>
          <a:p>
            <a:pPr>
              <a:lnSpc>
                <a:spcPct val="101000"/>
              </a:lnSpc>
            </a:pPr>
            <a:r>
              <a:rPr lang="en-GB" sz="2000" b="1" dirty="0"/>
              <a:t>Addiction to alcohol or drugs</a:t>
            </a:r>
          </a:p>
          <a:p>
            <a:pPr>
              <a:lnSpc>
                <a:spcPct val="101000"/>
              </a:lnSpc>
            </a:pPr>
            <a:r>
              <a:rPr lang="en-GB" sz="2000" b="1" dirty="0"/>
              <a:t>Gambling addiction</a:t>
            </a:r>
          </a:p>
          <a:p>
            <a:pPr>
              <a:lnSpc>
                <a:spcPct val="101000"/>
              </a:lnSpc>
            </a:pPr>
            <a:r>
              <a:rPr lang="en-GB" sz="2000" b="1" dirty="0"/>
              <a:t>Eating disorders</a:t>
            </a:r>
          </a:p>
          <a:p>
            <a:pPr>
              <a:lnSpc>
                <a:spcPct val="101000"/>
              </a:lnSpc>
            </a:pPr>
            <a:r>
              <a:rPr lang="en-GB" sz="2000" b="1" dirty="0"/>
              <a:t>Depression</a:t>
            </a:r>
          </a:p>
          <a:p>
            <a:pPr>
              <a:lnSpc>
                <a:spcPct val="101000"/>
              </a:lnSpc>
            </a:pPr>
            <a:r>
              <a:rPr lang="en-GB" sz="2000" b="1" dirty="0"/>
              <a:t>Personality disorder</a:t>
            </a:r>
          </a:p>
          <a:p>
            <a:pPr>
              <a:lnSpc>
                <a:spcPct val="101000"/>
              </a:lnSpc>
            </a:pPr>
            <a:r>
              <a:rPr lang="en-GB" sz="2000" b="1" dirty="0"/>
              <a:t>Potential suicide behaviour</a:t>
            </a:r>
          </a:p>
          <a:p>
            <a:pPr>
              <a:lnSpc>
                <a:spcPct val="101000"/>
              </a:lnSpc>
            </a:pPr>
            <a:r>
              <a:rPr lang="en-GB" sz="2000" b="1" dirty="0"/>
              <a:t>Dementia </a:t>
            </a:r>
          </a:p>
          <a:p>
            <a:pPr>
              <a:lnSpc>
                <a:spcPct val="101000"/>
              </a:lnSpc>
            </a:pPr>
            <a:r>
              <a:rPr lang="en-GB" sz="2000" b="1" dirty="0"/>
              <a:t>Victim of abuse</a:t>
            </a:r>
          </a:p>
          <a:p>
            <a:pPr>
              <a:lnSpc>
                <a:spcPct val="101000"/>
              </a:lnSpc>
            </a:pPr>
            <a:r>
              <a:rPr lang="en-GB" sz="2000" b="1" dirty="0"/>
              <a:t>Phobia</a:t>
            </a:r>
            <a:r>
              <a:rPr lang="en-GB" sz="2000" dirty="0">
                <a:solidFill>
                  <a:schemeClr val="tx2"/>
                </a:solidFill>
              </a:rPr>
              <a:t>.</a:t>
            </a:r>
          </a:p>
          <a:p>
            <a:endParaRPr lang="en-GB" sz="2000" b="1" dirty="0">
              <a:solidFill>
                <a:schemeClr val="tx1">
                  <a:alpha val="80000"/>
                </a:schemeClr>
              </a:solidFill>
            </a:endParaRP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04147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400" dirty="0">
                <a:effectLst/>
                <a:ea typeface="Times New Roman" panose="02020603050405020304" pitchFamily="18" charset="0"/>
              </a:rPr>
              <a:t>Questions?</a:t>
            </a:r>
            <a:br>
              <a:rPr lang="en-GB" sz="5400" dirty="0">
                <a:effectLst/>
                <a:ea typeface="Times New Roman" panose="02020603050405020304" pitchFamily="18" charset="0"/>
              </a:rPr>
            </a:br>
            <a:endParaRPr lang="en-GB" sz="54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Remember I am here to support you </a:t>
            </a:r>
            <a:r>
              <a:rPr lang="en-GB" sz="2000" dirty="0">
                <a:solidFill>
                  <a:schemeClr val="tx1">
                    <a:alpha val="80000"/>
                  </a:schemeClr>
                </a:solidFill>
                <a:hlinkClick r:id="rId2"/>
              </a:rPr>
              <a:t>s.ainsworth@uwetsd.ac.uk</a:t>
            </a:r>
            <a:r>
              <a:rPr lang="en-GB" sz="2000" dirty="0">
                <a:solidFill>
                  <a:schemeClr val="tx1">
                    <a:alpha val="80000"/>
                  </a:schemeClr>
                </a:solidFill>
              </a:rPr>
              <a:t> </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1883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74B4E-8F35-4691-97FC-D0B619B13AED}"/>
              </a:ext>
            </a:extLst>
          </p:cNvPr>
          <p:cNvSpPr>
            <a:spLocks noGrp="1"/>
          </p:cNvSpPr>
          <p:nvPr>
            <p:ph type="title"/>
          </p:nvPr>
        </p:nvSpPr>
        <p:spPr>
          <a:xfrm>
            <a:off x="841248" y="426720"/>
            <a:ext cx="10506456" cy="1919141"/>
          </a:xfrm>
        </p:spPr>
        <p:txBody>
          <a:bodyPr anchor="b">
            <a:normAutofit/>
          </a:bodyPr>
          <a:lstStyle/>
          <a:p>
            <a:r>
              <a:rPr lang="en-GB" sz="6000" dirty="0"/>
              <a:t>References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E2D68A-1CD2-426B-8F8C-978765352E3A}"/>
              </a:ext>
            </a:extLst>
          </p:cNvPr>
          <p:cNvSpPr>
            <a:spLocks noGrp="1"/>
          </p:cNvSpPr>
          <p:nvPr>
            <p:ph idx="1"/>
          </p:nvPr>
        </p:nvSpPr>
        <p:spPr>
          <a:xfrm>
            <a:off x="841248" y="2899926"/>
            <a:ext cx="10509504" cy="3958073"/>
          </a:xfrm>
        </p:spPr>
        <p:txBody>
          <a:bodyPr>
            <a:normAutofit fontScale="92500" lnSpcReduction="20000"/>
          </a:bodyPr>
          <a:lstStyle/>
          <a:p>
            <a:r>
              <a:rPr lang="en-GB" sz="1900" dirty="0"/>
              <a:t>Brennan, R., Bush, M., </a:t>
            </a:r>
            <a:r>
              <a:rPr lang="en-GB" sz="1900" dirty="0" err="1"/>
              <a:t>Trickey</a:t>
            </a:r>
            <a:r>
              <a:rPr lang="en-GB" sz="1900" dirty="0"/>
              <a:t>, D., </a:t>
            </a:r>
            <a:r>
              <a:rPr lang="en-GB" sz="1900" dirty="0" err="1"/>
              <a:t>Levene</a:t>
            </a:r>
            <a:r>
              <a:rPr lang="en-GB" sz="1900" dirty="0"/>
              <a:t>, C.  and Watson, J.  (no date) </a:t>
            </a:r>
            <a:r>
              <a:rPr lang="en-GB" sz="1900" i="1" dirty="0"/>
              <a:t>Adversity and Trauma-Informed Practice, a Short Guide for Professionals Working on the Frontline</a:t>
            </a:r>
            <a:r>
              <a:rPr lang="en-GB" sz="1900" dirty="0"/>
              <a:t>.  Available at:   </a:t>
            </a:r>
            <a:r>
              <a:rPr lang="en-GB" sz="1900" dirty="0">
                <a:hlinkClick r:id="rId2"/>
              </a:rPr>
              <a:t>adversity-and-trauma-informed-practice-guide-for-professionals.pdf (youngminds.org.uk)</a:t>
            </a:r>
            <a:r>
              <a:rPr lang="en-GB" sz="1900" dirty="0"/>
              <a:t> (Accessed:  26</a:t>
            </a:r>
            <a:r>
              <a:rPr lang="en-GB" sz="1900" baseline="30000" dirty="0"/>
              <a:t>th</a:t>
            </a:r>
            <a:r>
              <a:rPr lang="en-GB" sz="1900" dirty="0"/>
              <a:t> February 2021).</a:t>
            </a:r>
          </a:p>
          <a:p>
            <a:r>
              <a:rPr lang="en-GB" sz="1900" dirty="0"/>
              <a:t>Estyn (2020) Available at </a:t>
            </a:r>
            <a:r>
              <a:rPr lang="en-GB" sz="1900" dirty="0">
                <a:hlinkClick r:id="rId3"/>
              </a:rPr>
              <a:t>https://gov.wales/sites/default/files/publications/2020-01/knowing-your-children-supporting-pupils-with-adverse-childhood%20experiences.pdf</a:t>
            </a:r>
            <a:r>
              <a:rPr lang="en-GB" sz="1900" dirty="0"/>
              <a:t> (Accessed 22/10/21)</a:t>
            </a:r>
          </a:p>
          <a:p>
            <a:r>
              <a:rPr lang="en-GB" sz="1900" dirty="0"/>
              <a:t>Great Ormond Street Hospital (GOSH) ( 2023) Children &amp; Young People with Learning Disabilities Available at </a:t>
            </a:r>
            <a:r>
              <a:rPr lang="en-GB" sz="1900" dirty="0">
                <a:hlinkClick r:id="rId4"/>
              </a:rPr>
              <a:t>https://www.gosh.nhs.uk/your-hospital-visit/before-you-come-gosh/if-your-child-has-additional-needs/children-and-young-people-learning-disabilities/</a:t>
            </a:r>
            <a:r>
              <a:rPr lang="en-GB" sz="1900" dirty="0"/>
              <a:t>  (Accessed 20.01.2023)]</a:t>
            </a:r>
          </a:p>
          <a:p>
            <a:r>
              <a:rPr lang="en-GB" sz="1900" dirty="0"/>
              <a:t>Mind (2023) Autism and Mental Health. Available at </a:t>
            </a:r>
            <a:r>
              <a:rPr lang="en-GB" sz="1900" dirty="0">
                <a:hlinkClick r:id="rId5"/>
              </a:rPr>
              <a:t>https://www.mind.org.uk/about-us/our-policy-work/equality-and-human-rights/autism-and-mental-health/</a:t>
            </a:r>
            <a:r>
              <a:rPr lang="en-GB" sz="1900" dirty="0"/>
              <a:t> (Accessed 20.01.2023)</a:t>
            </a:r>
          </a:p>
          <a:p>
            <a:r>
              <a:rPr lang="en-GB" sz="1900" dirty="0"/>
              <a:t>Mind (2023) Types of Mental Heath Problems. Available at </a:t>
            </a:r>
            <a:r>
              <a:rPr lang="en-GB" sz="1900" dirty="0">
                <a:hlinkClick r:id="rId6"/>
              </a:rPr>
              <a:t>https://www.mind.org.uk/information-support/types-of-mental-health-problems/anxiety-and-panic-attacks/anxiety-disorders/</a:t>
            </a:r>
            <a:r>
              <a:rPr lang="en-GB" sz="1900" dirty="0"/>
              <a:t> (Accessed 22..01.2023)</a:t>
            </a:r>
          </a:p>
          <a:p>
            <a:r>
              <a:rPr lang="en-GB" sz="1900" b="0" i="0" dirty="0">
                <a:solidFill>
                  <a:srgbClr val="212529"/>
                </a:solidFill>
                <a:effectLst/>
              </a:rPr>
              <a:t>NHS Wales (</a:t>
            </a:r>
            <a:r>
              <a:rPr lang="en-GB" sz="1900" b="0" i="0" dirty="0" err="1">
                <a:solidFill>
                  <a:srgbClr val="212529"/>
                </a:solidFill>
                <a:effectLst/>
              </a:rPr>
              <a:t>nd</a:t>
            </a:r>
            <a:r>
              <a:rPr lang="en-GB" sz="1900" b="0" i="0" dirty="0">
                <a:solidFill>
                  <a:srgbClr val="212529"/>
                </a:solidFill>
                <a:effectLst/>
              </a:rPr>
              <a:t>) Available at  </a:t>
            </a:r>
            <a:r>
              <a:rPr lang="en-GB" sz="1900" b="0" i="0" dirty="0">
                <a:solidFill>
                  <a:srgbClr val="212529"/>
                </a:solidFill>
                <a:effectLst/>
                <a:hlinkClick r:id="rId7"/>
              </a:rPr>
              <a:t>https://phw.nhs.wales/topics/adverse-childhood-experiences/</a:t>
            </a:r>
            <a:r>
              <a:rPr lang="en-GB" sz="1900" b="0" i="0" dirty="0">
                <a:solidFill>
                  <a:srgbClr val="212529"/>
                </a:solidFill>
                <a:effectLst/>
              </a:rPr>
              <a:t>  (Accessed 22/10/21)</a:t>
            </a:r>
            <a:r>
              <a:rPr lang="en-GB" sz="1900" dirty="0"/>
              <a:t> </a:t>
            </a:r>
          </a:p>
          <a:p>
            <a:endParaRPr lang="en-GB" sz="2400" b="0" i="0" dirty="0">
              <a:solidFill>
                <a:srgbClr val="212529"/>
              </a:solidFill>
              <a:effectLst/>
              <a:latin typeface="Century Gothic" panose="020B0502020202020204" pitchFamily="34" charset="0"/>
            </a:endParaRPr>
          </a:p>
        </p:txBody>
      </p:sp>
    </p:spTree>
    <p:extLst>
      <p:ext uri="{BB962C8B-B14F-4D97-AF65-F5344CB8AC3E}">
        <p14:creationId xmlns:p14="http://schemas.microsoft.com/office/powerpoint/2010/main" val="28646076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74B4E-8F35-4691-97FC-D0B619B13AED}"/>
              </a:ext>
            </a:extLst>
          </p:cNvPr>
          <p:cNvSpPr>
            <a:spLocks noGrp="1"/>
          </p:cNvSpPr>
          <p:nvPr>
            <p:ph type="title"/>
          </p:nvPr>
        </p:nvSpPr>
        <p:spPr>
          <a:xfrm>
            <a:off x="841248" y="426720"/>
            <a:ext cx="10506456" cy="1919141"/>
          </a:xfrm>
        </p:spPr>
        <p:txBody>
          <a:bodyPr anchor="b">
            <a:normAutofit/>
          </a:bodyPr>
          <a:lstStyle/>
          <a:p>
            <a:r>
              <a:rPr lang="en-GB" sz="6000" dirty="0"/>
              <a:t>References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E2D68A-1CD2-426B-8F8C-978765352E3A}"/>
              </a:ext>
            </a:extLst>
          </p:cNvPr>
          <p:cNvSpPr>
            <a:spLocks noGrp="1"/>
          </p:cNvSpPr>
          <p:nvPr>
            <p:ph idx="1"/>
          </p:nvPr>
        </p:nvSpPr>
        <p:spPr>
          <a:xfrm>
            <a:off x="841248" y="2899926"/>
            <a:ext cx="10509504" cy="3958073"/>
          </a:xfrm>
        </p:spPr>
        <p:txBody>
          <a:bodyPr>
            <a:normAutofit fontScale="92500" lnSpcReduction="20000"/>
          </a:bodyPr>
          <a:lstStyle/>
          <a:p>
            <a:r>
              <a:rPr lang="en-GB" sz="1900" dirty="0"/>
              <a:t>Office for National Statistics (2020) Children’s Well-being Indicator Review. Available at </a:t>
            </a:r>
            <a:r>
              <a:rPr lang="en-GB" sz="1900" dirty="0">
                <a:hlinkClick r:id="rId2"/>
              </a:rPr>
              <a:t>https://www.ons.gov.uk/peoplepopulationandcommunity/wellbeing/articles/childrenswellbeingindicatorreviewuk2020/2020-09-02</a:t>
            </a:r>
            <a:r>
              <a:rPr lang="en-GB" sz="1900" dirty="0"/>
              <a:t> (Accessed 20.01.23)</a:t>
            </a:r>
          </a:p>
          <a:p>
            <a:r>
              <a:rPr lang="en-GB" sz="1900" dirty="0"/>
              <a:t>Psychology Today (2017) </a:t>
            </a:r>
            <a:r>
              <a:rPr lang="en-GB" sz="1900" i="1" dirty="0"/>
              <a:t>Five reasons why group therapy is the best choice. </a:t>
            </a:r>
            <a:r>
              <a:rPr lang="en-GB" sz="1900" dirty="0"/>
              <a:t>  Available at https://www.psychologytoday.com/gb/blog/when-kids-call-the-shots/201712/5-reasons-group-therapy-is-the-best-choice-struggling-teens#:~:text=A%20meta-analysis%20of%2056%20studies%20over%20a%2020-year,better%20off%20than%2073%20percent%20of%20those%20not  . (Accessed 21.02.2023)</a:t>
            </a:r>
          </a:p>
          <a:p>
            <a:r>
              <a:rPr lang="en-GB" sz="1900" dirty="0"/>
              <a:t>Stop Bullying (2020) The Effects of Bullying. Available at </a:t>
            </a:r>
            <a:r>
              <a:rPr lang="en-GB" sz="1900" dirty="0">
                <a:hlinkClick r:id="rId3"/>
              </a:rPr>
              <a:t>https://www.stopbullying.gov/bullying/effects</a:t>
            </a:r>
            <a:r>
              <a:rPr lang="en-GB" sz="1900" dirty="0"/>
              <a:t> (Accessed 22.01.2023)</a:t>
            </a:r>
          </a:p>
          <a:p>
            <a:r>
              <a:rPr lang="en-GB" sz="1900" dirty="0"/>
              <a:t>Welsh Government: Wellbeing of Future Generations (Wales) Act 2015. Available at </a:t>
            </a:r>
            <a:r>
              <a:rPr lang="en-GB" sz="1900" dirty="0">
                <a:hlinkClick r:id="rId4"/>
              </a:rPr>
              <a:t>http://www.legislation.gov.uk/anaw/2015/2/contents/enacted</a:t>
            </a:r>
            <a:r>
              <a:rPr lang="en-GB" sz="1900" dirty="0"/>
              <a:t> (Accessed 19.11.20)</a:t>
            </a:r>
          </a:p>
          <a:p>
            <a:r>
              <a:rPr lang="en-GB" sz="1900" dirty="0" err="1"/>
              <a:t>Youngminds</a:t>
            </a:r>
            <a:r>
              <a:rPr lang="en-GB" sz="1900" dirty="0"/>
              <a:t> (2021) Available at </a:t>
            </a:r>
            <a:r>
              <a:rPr lang="en-GB" sz="1900" dirty="0">
                <a:hlinkClick r:id="rId5"/>
              </a:rPr>
              <a:t>https://www.youngminds.org.uk/about-us/media-centre/mental-health-statistics/</a:t>
            </a:r>
            <a:r>
              <a:rPr lang="en-GB" sz="1900" dirty="0"/>
              <a:t> (Accessed 19.01.23)</a:t>
            </a:r>
          </a:p>
          <a:p>
            <a:r>
              <a:rPr lang="en-GB" sz="1900" dirty="0" err="1"/>
              <a:t>Youngminds</a:t>
            </a:r>
            <a:r>
              <a:rPr lang="en-GB" sz="1900" dirty="0"/>
              <a:t> (2023) How to deal with bullying. Available at </a:t>
            </a:r>
            <a:r>
              <a:rPr lang="en-GB" sz="1900" dirty="0">
                <a:hlinkClick r:id="rId6"/>
              </a:rPr>
              <a:t>https://www.youngminds.org.uk/young-person/coping-with-life/bullying/</a:t>
            </a:r>
            <a:r>
              <a:rPr lang="en-GB" sz="1900" dirty="0"/>
              <a:t> (Accessed 22.01.2023)</a:t>
            </a:r>
          </a:p>
          <a:p>
            <a:endParaRPr lang="en-GB" sz="2400" b="0" i="0" dirty="0">
              <a:solidFill>
                <a:srgbClr val="212529"/>
              </a:solidFill>
              <a:effectLst/>
              <a:latin typeface="Century Gothic" panose="020B0502020202020204" pitchFamily="34" charset="0"/>
            </a:endParaRPr>
          </a:p>
        </p:txBody>
      </p:sp>
    </p:spTree>
    <p:extLst>
      <p:ext uri="{BB962C8B-B14F-4D97-AF65-F5344CB8AC3E}">
        <p14:creationId xmlns:p14="http://schemas.microsoft.com/office/powerpoint/2010/main" val="3152189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e58e283192c98965d1a41391b0808a46">
  <xsd:schema xmlns:xsd="http://www.w3.org/2001/XMLSchema" xmlns:xs="http://www.w3.org/2001/XMLSchema" xmlns:p="http://schemas.microsoft.com/office/2006/metadata/properties" xmlns:ns2="c3080eb9-d5dd-4dac-98d5-7e8dbfadbeab" targetNamespace="http://schemas.microsoft.com/office/2006/metadata/properties" ma:root="true" ma:fieldsID="251bfc209c8a62bf4768105581658264" ns2:_="">
    <xsd:import namespace="c3080eb9-d5dd-4dac-98d5-7e8dbfadbea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EEE5B4B-F5BF-46A9-A568-C7E6DEA6B5F6}">
  <ds:schemaRefs>
    <ds:schemaRef ds:uri="http://schemas.microsoft.com/sharepoint/v3/contenttype/forms"/>
  </ds:schemaRefs>
</ds:datastoreItem>
</file>

<file path=customXml/itemProps2.xml><?xml version="1.0" encoding="utf-8"?>
<ds:datastoreItem xmlns:ds="http://schemas.openxmlformats.org/officeDocument/2006/customXml" ds:itemID="{79703294-E76C-45D0-AAEE-B23CA23F69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080eb9-d5dd-4dac-98d5-7e8dbfadbe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33D77A6-3092-469E-A728-C7F87DCA93C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2001</Words>
  <Application>Microsoft Office PowerPoint</Application>
  <PresentationFormat>Widescreen</PresentationFormat>
  <Paragraphs>214</Paragraphs>
  <Slides>30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Calibri Light</vt:lpstr>
      <vt:lpstr>Century Gothic</vt:lpstr>
      <vt:lpstr>lato</vt:lpstr>
      <vt:lpstr>Symbol</vt:lpstr>
      <vt:lpstr>Times New Roman</vt:lpstr>
      <vt:lpstr>Wingdings</vt:lpstr>
      <vt:lpstr>Office Theme</vt:lpstr>
      <vt:lpstr>Working therapeutically with children and young people</vt:lpstr>
      <vt:lpstr>Aims and objectives</vt:lpstr>
      <vt:lpstr>Mental health: a big issue for all children and young people Youngminds, 2021</vt:lpstr>
      <vt:lpstr>Child wellbeing indicators for education</vt:lpstr>
      <vt:lpstr>Learning and Physical disabilities and mental health</vt:lpstr>
      <vt:lpstr>Autism and Mental Health     </vt:lpstr>
      <vt:lpstr>Autism and Mental Health     </vt:lpstr>
      <vt:lpstr>Attention Deficit and Hyperactivity Disorder (ADHD)</vt:lpstr>
      <vt:lpstr>Associated disorders and features</vt:lpstr>
      <vt:lpstr>ADHD – IMPACT IN SCHOOL</vt:lpstr>
      <vt:lpstr>What is bullying</vt:lpstr>
      <vt:lpstr>Bullying </vt:lpstr>
      <vt:lpstr>Psychological Links</vt:lpstr>
      <vt:lpstr>Links to theories and policies</vt:lpstr>
      <vt:lpstr>Anxiety Disorders</vt:lpstr>
      <vt:lpstr>Group work with children (Psychology Today, 2017)</vt:lpstr>
      <vt:lpstr>Activity- based therapies</vt:lpstr>
      <vt:lpstr>The British Association of Play Therapists</vt:lpstr>
      <vt:lpstr>The British Association of Art Therapists</vt:lpstr>
      <vt:lpstr>Week 3 Asynchronous task</vt:lpstr>
      <vt:lpstr>Review assignment</vt:lpstr>
      <vt:lpstr>To consider……. </vt:lpstr>
      <vt:lpstr>How bereavement, trauma or abuse impacts on health and development immediately and later on in life  </vt:lpstr>
      <vt:lpstr>Without timely support/ intervention</vt:lpstr>
      <vt:lpstr>With timely support/ intervention</vt:lpstr>
      <vt:lpstr>What support/ interventions are available for the child immediately </vt:lpstr>
      <vt:lpstr>When in life the individual may need the support/ intervention </vt:lpstr>
      <vt:lpstr>Questions?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Sue Ainsworth</cp:lastModifiedBy>
  <cp:revision>48</cp:revision>
  <dcterms:created xsi:type="dcterms:W3CDTF">2021-02-26T10:28:26Z</dcterms:created>
  <dcterms:modified xsi:type="dcterms:W3CDTF">2023-02-21T15:21:02Z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