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354"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AA98EE-3F02-482C-94A8-9395B1C18100}" type="datetimeFigureOut">
              <a:rPr lang="en-US" smtClean="0"/>
              <a:t>10/22/2023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19DE338-DB21-4847-9477-DA018D37565B}" type="slidenum">
              <a:rPr lang="en-US" smtClean="0"/>
              <a:t>‹#›</a:t>
            </a:fld>
            <a:endParaRPr lang="en-US"/>
          </a:p>
        </p:txBody>
      </p:sp>
    </p:spTree>
    <p:extLst>
      <p:ext uri="{BB962C8B-B14F-4D97-AF65-F5344CB8AC3E}">
        <p14:creationId xmlns:p14="http://schemas.microsoft.com/office/powerpoint/2010/main" val="1585111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J.M. Marriott established Marriott International in 1927; it is now a hotel company with locations in over 65 countries and annual revenues of over $20 billion (</a:t>
            </a:r>
            <a:r>
              <a:rPr lang="en-US" sz="1200" kern="1200" dirty="0" err="1">
                <a:solidFill>
                  <a:schemeClr val="tx1"/>
                </a:solidFill>
                <a:effectLst/>
                <a:latin typeface="+mn-lt"/>
                <a:ea typeface="+mn-ea"/>
                <a:cs typeface="+mn-cs"/>
              </a:rPr>
              <a:t>Khalimova</a:t>
            </a:r>
            <a:r>
              <a:rPr lang="en-US" sz="1200" kern="1200" dirty="0">
                <a:solidFill>
                  <a:schemeClr val="tx1"/>
                </a:solidFill>
                <a:effectLst/>
                <a:latin typeface="+mn-lt"/>
                <a:ea typeface="+mn-ea"/>
                <a:cs typeface="+mn-cs"/>
              </a:rPr>
              <a:t>, 2020). Its primary goal is to provide top-notch, discrimination-free services to the hotel's customers. To maintain its competitive advantage in the market, Marriott International's top-notch customer service is a vital area of competence (Chen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 A hotel's customer service must continually be at the top of the game to succeed in the fiercely competitive hospitality industry. Additionally,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has Ritz-Carlton to meet the demands of different clients and enterprises, Marriott Vacation Club to provide vacation trips to a wide audience, and Marriott timeshare properties.</a:t>
            </a:r>
          </a:p>
          <a:p>
            <a:endParaRPr lang="en-US" dirty="0"/>
          </a:p>
        </p:txBody>
      </p:sp>
      <p:sp>
        <p:nvSpPr>
          <p:cNvPr id="4" name="Slide Number Placeholder 3"/>
          <p:cNvSpPr>
            <a:spLocks noGrp="1"/>
          </p:cNvSpPr>
          <p:nvPr>
            <p:ph type="sldNum" sz="quarter" idx="10"/>
          </p:nvPr>
        </p:nvSpPr>
        <p:spPr/>
        <p:txBody>
          <a:bodyPr/>
          <a:lstStyle/>
          <a:p>
            <a:fld id="{D19DE338-DB21-4847-9477-DA018D37565B}" type="slidenum">
              <a:rPr lang="en-US" smtClean="0"/>
              <a:t>3</a:t>
            </a:fld>
            <a:endParaRPr lang="en-US"/>
          </a:p>
        </p:txBody>
      </p:sp>
    </p:spTree>
    <p:extLst>
      <p:ext uri="{BB962C8B-B14F-4D97-AF65-F5344CB8AC3E}">
        <p14:creationId xmlns:p14="http://schemas.microsoft.com/office/powerpoint/2010/main" val="1645678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Marriott Hotel is committed to enhancing the experiences of its visitors by providing a wide variety of in-room services. Visitors can simply locate an Automated Teller Machine (ATM) on the Ground Level to handle their financial needs. Guest rooms are exceptionally clean and comfortable (</a:t>
            </a:r>
            <a:r>
              <a:rPr lang="en-US" sz="1200" kern="1200" dirty="0" err="1">
                <a:solidFill>
                  <a:schemeClr val="tx1"/>
                </a:solidFill>
                <a:effectLst/>
                <a:latin typeface="+mn-lt"/>
                <a:ea typeface="+mn-ea"/>
                <a:cs typeface="+mn-cs"/>
              </a:rPr>
              <a:t>Madar</a:t>
            </a:r>
            <a:r>
              <a:rPr lang="en-US" sz="1200" kern="1200" dirty="0">
                <a:solidFill>
                  <a:schemeClr val="tx1"/>
                </a:solidFill>
                <a:effectLst/>
                <a:latin typeface="+mn-lt"/>
                <a:ea typeface="+mn-ea"/>
                <a:cs typeface="+mn-cs"/>
              </a:rPr>
              <a:t>, 2017). A beauty salon with expert hair and nail care services is also located on the Second Level of the Main Wing. The Business Centre, also located on the Second Level, offers various services, including faxing and access to high-speed internet via desktop computers, to address business-related demands.</a:t>
            </a:r>
          </a:p>
          <a:p>
            <a:endParaRPr lang="en-US" dirty="0"/>
          </a:p>
        </p:txBody>
      </p:sp>
      <p:sp>
        <p:nvSpPr>
          <p:cNvPr id="4" name="Slide Number Placeholder 3"/>
          <p:cNvSpPr>
            <a:spLocks noGrp="1"/>
          </p:cNvSpPr>
          <p:nvPr>
            <p:ph type="sldNum" sz="quarter" idx="10"/>
          </p:nvPr>
        </p:nvSpPr>
        <p:spPr/>
        <p:txBody>
          <a:bodyPr/>
          <a:lstStyle/>
          <a:p>
            <a:fld id="{D19DE338-DB21-4847-9477-DA018D37565B}" type="slidenum">
              <a:rPr lang="en-US" smtClean="0"/>
              <a:t>4</a:t>
            </a:fld>
            <a:endParaRPr lang="en-US"/>
          </a:p>
        </p:txBody>
      </p:sp>
    </p:spTree>
    <p:extLst>
      <p:ext uri="{BB962C8B-B14F-4D97-AF65-F5344CB8AC3E}">
        <p14:creationId xmlns:p14="http://schemas.microsoft.com/office/powerpoint/2010/main" val="171119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Concierge is accessible around the clock on the Ground Level to help visitors who need assistance with things like making restaurant reservations, scheduling transportation, and learning about nearby attractions. The Front Desk accepts all major credit cards and is easily accessible for money exchange services (Zhang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2015). The At Your Service® staff can establish contacts with </a:t>
            </a:r>
            <a:r>
              <a:rPr lang="en-US" sz="1200" kern="1200" dirty="0" err="1">
                <a:solidFill>
                  <a:schemeClr val="tx1"/>
                </a:solidFill>
                <a:effectLst/>
                <a:latin typeface="+mn-lt"/>
                <a:ea typeface="+mn-ea"/>
                <a:cs typeface="+mn-cs"/>
              </a:rPr>
              <a:t>neighbouring</a:t>
            </a:r>
            <a:r>
              <a:rPr lang="en-US" sz="1200" kern="1200" dirty="0">
                <a:solidFill>
                  <a:schemeClr val="tx1"/>
                </a:solidFill>
                <a:effectLst/>
                <a:latin typeface="+mn-lt"/>
                <a:ea typeface="+mn-ea"/>
                <a:cs typeface="+mn-cs"/>
              </a:rPr>
              <a:t> dentists or doctors in case of medical emergencies. Additionally, guests get access to the hotel's fitness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Executive Lounge privileges, and expedited check-out. To help visitors make the most of their stay, the hotel offers extra facilities, including in-room dining, easy laundry choices, access to sophisticated swimming pools and a </a:t>
            </a:r>
            <a:r>
              <a:rPr lang="en-US" sz="1200" kern="1200" dirty="0" err="1">
                <a:solidFill>
                  <a:schemeClr val="tx1"/>
                </a:solidFill>
                <a:effectLst/>
                <a:latin typeface="+mn-lt"/>
                <a:ea typeface="+mn-ea"/>
                <a:cs typeface="+mn-cs"/>
              </a:rPr>
              <a:t>specialised</a:t>
            </a:r>
            <a:r>
              <a:rPr lang="en-US" sz="1200" kern="1200" dirty="0">
                <a:solidFill>
                  <a:schemeClr val="tx1"/>
                </a:solidFill>
                <a:effectLst/>
                <a:latin typeface="+mn-lt"/>
                <a:ea typeface="+mn-ea"/>
                <a:cs typeface="+mn-cs"/>
              </a:rPr>
              <a:t> tour desk. The hotel places a strong emphasis on safety and security, employing security guards around the clock and providing rooms with access for those with impairments.</a:t>
            </a:r>
          </a:p>
          <a:p>
            <a:endParaRPr lang="en-US" dirty="0"/>
          </a:p>
        </p:txBody>
      </p:sp>
      <p:sp>
        <p:nvSpPr>
          <p:cNvPr id="4" name="Slide Number Placeholder 3"/>
          <p:cNvSpPr>
            <a:spLocks noGrp="1"/>
          </p:cNvSpPr>
          <p:nvPr>
            <p:ph type="sldNum" sz="quarter" idx="10"/>
          </p:nvPr>
        </p:nvSpPr>
        <p:spPr/>
        <p:txBody>
          <a:bodyPr/>
          <a:lstStyle/>
          <a:p>
            <a:fld id="{D19DE338-DB21-4847-9477-DA018D37565B}" type="slidenum">
              <a:rPr lang="en-US" smtClean="0"/>
              <a:t>5</a:t>
            </a:fld>
            <a:endParaRPr lang="en-US"/>
          </a:p>
        </p:txBody>
      </p:sp>
    </p:spTree>
    <p:extLst>
      <p:ext uri="{BB962C8B-B14F-4D97-AF65-F5344CB8AC3E}">
        <p14:creationId xmlns:p14="http://schemas.microsoft.com/office/powerpoint/2010/main" val="403571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Marriott Hotel serves a wide spectrum of customers, each with specific needs and interests. First, the hotel appeals to those who have had great prior interactions with Marriott or have heard nothing but positive feedback about it from friends and relatives (Robson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2016). These devoted customers </a:t>
            </a:r>
            <a:r>
              <a:rPr lang="en-US" sz="1200" kern="1200" dirty="0" err="1">
                <a:solidFill>
                  <a:schemeClr val="tx1"/>
                </a:solidFill>
                <a:effectLst/>
                <a:latin typeface="+mn-lt"/>
                <a:ea typeface="+mn-ea"/>
                <a:cs typeface="+mn-cs"/>
              </a:rPr>
              <a:t>prioritise</a:t>
            </a:r>
            <a:r>
              <a:rPr lang="en-US" sz="1200" kern="1200" dirty="0">
                <a:solidFill>
                  <a:schemeClr val="tx1"/>
                </a:solidFill>
                <a:effectLst/>
                <a:latin typeface="+mn-lt"/>
                <a:ea typeface="+mn-ea"/>
                <a:cs typeface="+mn-cs"/>
              </a:rPr>
              <a:t> Marriott's continuous quality and see the company as their go-to option for lodging. People who enjoy Marriott's constant familiarity and dependability make up another sizable category (</a:t>
            </a:r>
            <a:r>
              <a:rPr lang="en-US" sz="1200" kern="1200" dirty="0" err="1">
                <a:solidFill>
                  <a:schemeClr val="tx1"/>
                </a:solidFill>
                <a:effectLst/>
                <a:latin typeface="+mn-lt"/>
                <a:ea typeface="+mn-ea"/>
                <a:cs typeface="+mn-cs"/>
              </a:rPr>
              <a:t>Harnjo</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2021). When individuals must make hasty travel selections due to time restrictions, they feel more secure with a brand they are familiar with and trust. Due to the important amenities, it offers for work-related needs, such as printing services and quiet workstations, business travellers in particular like Marriott. Additionally, corporate discounts make Marriott a wise financial decision.</a:t>
            </a:r>
          </a:p>
          <a:p>
            <a:r>
              <a:rPr lang="en-US" sz="1200" kern="1200" dirty="0">
                <a:solidFill>
                  <a:schemeClr val="tx1"/>
                </a:solidFill>
                <a:effectLst/>
                <a:latin typeface="+mn-lt"/>
                <a:ea typeface="+mn-ea"/>
                <a:cs typeface="+mn-cs"/>
              </a:rPr>
              <a:t>For some tourists, the amenities generally found in business hotels, such as fully furnished business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and superior services, are what they want. This "no-surprise" area gives a lot of weight to a dependable brand's ability to predictability in its experience. Additionally, many visitors are attracted to Marriott because of the abundance of amenities available to them, including on-site eating options, bars, swimming pools, and fitness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These features are strong selling aspects (</a:t>
            </a:r>
            <a:r>
              <a:rPr lang="en-US" sz="1200" kern="1200" dirty="0" err="1">
                <a:solidFill>
                  <a:schemeClr val="tx1"/>
                </a:solidFill>
                <a:effectLst/>
                <a:latin typeface="+mn-lt"/>
                <a:ea typeface="+mn-ea"/>
                <a:cs typeface="+mn-cs"/>
              </a:rPr>
              <a:t>Zuo</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 Moreover, the Marriott Rewards reward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significantly shapes the client base.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participants frequently choose Marriott in the hopes of earning points for free stays and taking advantage of unique prices, free Wi-Fi, and late check-out. This group understands that their dedication to Marriott pays off generously (</a:t>
            </a:r>
            <a:r>
              <a:rPr lang="en-US" sz="1200" kern="1200" dirty="0" err="1">
                <a:solidFill>
                  <a:schemeClr val="tx1"/>
                </a:solidFill>
                <a:effectLst/>
                <a:latin typeface="+mn-lt"/>
                <a:ea typeface="+mn-ea"/>
                <a:cs typeface="+mn-cs"/>
              </a:rPr>
              <a:t>Harnjo</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2021).</a:t>
            </a:r>
          </a:p>
          <a:p>
            <a:endParaRPr lang="en-US" dirty="0"/>
          </a:p>
        </p:txBody>
      </p:sp>
      <p:sp>
        <p:nvSpPr>
          <p:cNvPr id="4" name="Slide Number Placeholder 3"/>
          <p:cNvSpPr>
            <a:spLocks noGrp="1"/>
          </p:cNvSpPr>
          <p:nvPr>
            <p:ph type="sldNum" sz="quarter" idx="10"/>
          </p:nvPr>
        </p:nvSpPr>
        <p:spPr/>
        <p:txBody>
          <a:bodyPr/>
          <a:lstStyle/>
          <a:p>
            <a:fld id="{D19DE338-DB21-4847-9477-DA018D37565B}" type="slidenum">
              <a:rPr lang="en-US" smtClean="0"/>
              <a:t>6</a:t>
            </a:fld>
            <a:endParaRPr lang="en-US"/>
          </a:p>
        </p:txBody>
      </p:sp>
    </p:spTree>
    <p:extLst>
      <p:ext uri="{BB962C8B-B14F-4D97-AF65-F5344CB8AC3E}">
        <p14:creationId xmlns:p14="http://schemas.microsoft.com/office/powerpoint/2010/main" val="146066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Role and Function of Guest Services</a:t>
            </a:r>
          </a:p>
          <a:p>
            <a:r>
              <a:rPr lang="en-US" sz="1200" kern="1200" dirty="0">
                <a:solidFill>
                  <a:schemeClr val="tx1"/>
                </a:solidFill>
                <a:effectLst/>
                <a:latin typeface="+mn-lt"/>
                <a:ea typeface="+mn-ea"/>
                <a:cs typeface="+mn-cs"/>
              </a:rPr>
              <a:t>The Marriott Hotel places a high value on its guests' experiences since they are crucial to delivering exceptional service. Their broad range of tasks includes anything from hospitable greeting and quickly registering visitors to attending to their various needs and enhancing their overall experience. They serve as the customer's first point of contact, giving a friendly welcome and prompt check-in service (</a:t>
            </a:r>
            <a:r>
              <a:rPr lang="en-US" sz="1200" kern="1200" dirty="0" err="1">
                <a:solidFill>
                  <a:schemeClr val="tx1"/>
                </a:solidFill>
                <a:effectLst/>
                <a:latin typeface="+mn-lt"/>
                <a:ea typeface="+mn-ea"/>
                <a:cs typeface="+mn-cs"/>
              </a:rPr>
              <a:t>Bulhalis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2019). They are responsible for disseminating information, managing lodging bookings, and addressing special requests. To maintain customer satisfaction, the guest services staff is critical in rapidly and efficiently resolving customer problems and difficulties. They give advice on nearby points of interest, suggest travel routes, and help make reservations at restaurants. Additionally, they manage credit card transactions, arrange currency conversion, and operate as a conduit for medical aid via the "At Your Service" system (</a:t>
            </a:r>
            <a:r>
              <a:rPr lang="en-US" sz="1200" kern="1200" dirty="0" err="1">
                <a:solidFill>
                  <a:schemeClr val="tx1"/>
                </a:solidFill>
                <a:effectLst/>
                <a:latin typeface="+mn-lt"/>
                <a:ea typeface="+mn-ea"/>
                <a:cs typeface="+mn-cs"/>
              </a:rPr>
              <a:t>Cujano</a:t>
            </a:r>
            <a:r>
              <a:rPr lang="en-US" sz="1200" kern="1200" dirty="0">
                <a:solidFill>
                  <a:schemeClr val="tx1"/>
                </a:solidFill>
                <a:effectLst/>
                <a:latin typeface="+mn-lt"/>
                <a:ea typeface="+mn-ea"/>
                <a:cs typeface="+mn-cs"/>
              </a:rPr>
              <a:t>, 2018). Additionally, guest services are in charge of handling the Express Check-Out procedure, maintaining the Executive Lounge's operations, and giving access to the fitness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and all of its facilities.</a:t>
            </a:r>
          </a:p>
          <a:p>
            <a:endParaRPr lang="en-US" dirty="0"/>
          </a:p>
        </p:txBody>
      </p:sp>
      <p:sp>
        <p:nvSpPr>
          <p:cNvPr id="4" name="Slide Number Placeholder 3"/>
          <p:cNvSpPr>
            <a:spLocks noGrp="1"/>
          </p:cNvSpPr>
          <p:nvPr>
            <p:ph type="sldNum" sz="quarter" idx="10"/>
          </p:nvPr>
        </p:nvSpPr>
        <p:spPr/>
        <p:txBody>
          <a:bodyPr/>
          <a:lstStyle/>
          <a:p>
            <a:fld id="{D19DE338-DB21-4847-9477-DA018D37565B}" type="slidenum">
              <a:rPr lang="en-US" smtClean="0"/>
              <a:t>7</a:t>
            </a:fld>
            <a:endParaRPr lang="en-US"/>
          </a:p>
        </p:txBody>
      </p:sp>
    </p:spTree>
    <p:extLst>
      <p:ext uri="{BB962C8B-B14F-4D97-AF65-F5344CB8AC3E}">
        <p14:creationId xmlns:p14="http://schemas.microsoft.com/office/powerpoint/2010/main" val="3664618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Hospitality played a significant influence in the success of the Marriott International Hotel. A key component of their approach is providing excellent customer service, distinguishing them in an increasingly competitive environment. To satisfy the various demands of a diversified customer worldwide, Marriott has individually designed its selection of hotel solutions. To maintain a consistent corporate identity, they have created several categories, such as Ritz-Carlton for business and other purposes and Marriott </a:t>
            </a:r>
            <a:r>
              <a:rPr lang="en-US" sz="1200" kern="1200" dirty="0" err="1">
                <a:solidFill>
                  <a:schemeClr val="tx1"/>
                </a:solidFill>
                <a:effectLst/>
                <a:latin typeface="+mn-lt"/>
                <a:ea typeface="+mn-ea"/>
                <a:cs typeface="+mn-cs"/>
              </a:rPr>
              <a:t>Execu</a:t>
            </a:r>
            <a:r>
              <a:rPr lang="en-US" sz="1200" kern="1200" dirty="0">
                <a:solidFill>
                  <a:schemeClr val="tx1"/>
                </a:solidFill>
                <a:effectLst/>
                <a:latin typeface="+mn-lt"/>
                <a:ea typeface="+mn-ea"/>
                <a:cs typeface="+mn-cs"/>
              </a:rPr>
              <a:t>-stay for diplomats and executives (</a:t>
            </a:r>
            <a:r>
              <a:rPr lang="en-US" sz="1200" kern="1200" dirty="0" err="1">
                <a:solidFill>
                  <a:schemeClr val="tx1"/>
                </a:solidFill>
                <a:effectLst/>
                <a:latin typeface="+mn-lt"/>
                <a:ea typeface="+mn-ea"/>
                <a:cs typeface="+mn-cs"/>
              </a:rPr>
              <a:t>Dhir</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2019). Each of them is endowed with its unique style and character.</a:t>
            </a:r>
          </a:p>
          <a:p>
            <a:r>
              <a:rPr lang="en-US" sz="1200" kern="1200" dirty="0">
                <a:solidFill>
                  <a:schemeClr val="tx1"/>
                </a:solidFill>
                <a:effectLst/>
                <a:latin typeface="+mn-lt"/>
                <a:ea typeface="+mn-ea"/>
                <a:cs typeface="+mn-cs"/>
              </a:rPr>
              <a:t>The success of Marriott also rests on its ability to communicate clearly. Customers can make bookings, request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rooms, and get assistance in their preferred language due to their efficient communication system. This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strategy reduces delays and guarantees a smooth experience for visitors when they begin to think about staying (</a:t>
            </a:r>
            <a:r>
              <a:rPr lang="en-US" sz="1200" kern="1200" dirty="0" err="1">
                <a:solidFill>
                  <a:schemeClr val="tx1"/>
                </a:solidFill>
                <a:effectLst/>
                <a:latin typeface="+mn-lt"/>
                <a:ea typeface="+mn-ea"/>
                <a:cs typeface="+mn-cs"/>
              </a:rPr>
              <a:t>Ruki</a:t>
            </a:r>
            <a:r>
              <a:rPr lang="en-US" sz="1200" kern="1200" dirty="0">
                <a:solidFill>
                  <a:schemeClr val="tx1"/>
                </a:solidFill>
                <a:effectLst/>
                <a:latin typeface="+mn-lt"/>
                <a:ea typeface="+mn-ea"/>
                <a:cs typeface="+mn-cs"/>
              </a:rPr>
              <a:t>, 2023). Also, feedback from customers is a crucial component of Marriott's success. The practice of actively seeking out and appreciating client feedback—both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unfavourable</a:t>
            </a:r>
            <a:r>
              <a:rPr lang="en-US" sz="1200" kern="1200" dirty="0">
                <a:solidFill>
                  <a:schemeClr val="tx1"/>
                </a:solidFill>
                <a:effectLst/>
                <a:latin typeface="+mn-lt"/>
                <a:ea typeface="+mn-ea"/>
                <a:cs typeface="+mn-cs"/>
              </a:rPr>
              <a:t>—is ongoing at Marriott. To continuously improve and broaden their product offerings and meet and exceed client expectations, these insights are priceless. The foundation of Marriott International's strong position in the hospitality sector is, in essence, its persistent dedication to providing excellent service, encouraging good communication, and being receptive to client input.</a:t>
            </a:r>
          </a:p>
          <a:p>
            <a:endParaRPr lang="en-US" dirty="0"/>
          </a:p>
        </p:txBody>
      </p:sp>
      <p:sp>
        <p:nvSpPr>
          <p:cNvPr id="4" name="Slide Number Placeholder 3"/>
          <p:cNvSpPr>
            <a:spLocks noGrp="1"/>
          </p:cNvSpPr>
          <p:nvPr>
            <p:ph type="sldNum" sz="quarter" idx="10"/>
          </p:nvPr>
        </p:nvSpPr>
        <p:spPr/>
        <p:txBody>
          <a:bodyPr/>
          <a:lstStyle/>
          <a:p>
            <a:fld id="{D19DE338-DB21-4847-9477-DA018D37565B}" type="slidenum">
              <a:rPr lang="en-US" smtClean="0"/>
              <a:t>8</a:t>
            </a:fld>
            <a:endParaRPr lang="en-US"/>
          </a:p>
        </p:txBody>
      </p:sp>
    </p:spTree>
    <p:extLst>
      <p:ext uri="{BB962C8B-B14F-4D97-AF65-F5344CB8AC3E}">
        <p14:creationId xmlns:p14="http://schemas.microsoft.com/office/powerpoint/2010/main" val="4109269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Marriott's dedication to sustaining the highest customer service standards meets every guest's demands. Ritz-Carlton for business travellers and Marriott </a:t>
            </a:r>
            <a:r>
              <a:rPr lang="en-US" sz="1200" kern="1200" dirty="0" err="1">
                <a:solidFill>
                  <a:schemeClr val="tx1"/>
                </a:solidFill>
                <a:effectLst/>
                <a:latin typeface="+mn-lt"/>
                <a:ea typeface="+mn-ea"/>
                <a:cs typeface="+mn-cs"/>
              </a:rPr>
              <a:t>Execu</a:t>
            </a:r>
            <a:r>
              <a:rPr lang="en-US" sz="1200" kern="1200" dirty="0">
                <a:solidFill>
                  <a:schemeClr val="tx1"/>
                </a:solidFill>
                <a:effectLst/>
                <a:latin typeface="+mn-lt"/>
                <a:ea typeface="+mn-ea"/>
                <a:cs typeface="+mn-cs"/>
              </a:rPr>
              <a:t>-stay for diplomats and executives are only a couple of the many brands Marriott International offers, underscoring its response to various consumer demands. Additionally, to consistently meet and exceed expectations in the constantly changing hospitality industry, Marriott International's continued success depends on its unwavering dedication to providing excellent customer service, encouraging effective communication, and taking a proactive approach to listening to customer feedback.</a:t>
            </a:r>
          </a:p>
          <a:p>
            <a:endParaRPr lang="en-US" dirty="0"/>
          </a:p>
        </p:txBody>
      </p:sp>
      <p:sp>
        <p:nvSpPr>
          <p:cNvPr id="4" name="Slide Number Placeholder 3"/>
          <p:cNvSpPr>
            <a:spLocks noGrp="1"/>
          </p:cNvSpPr>
          <p:nvPr>
            <p:ph type="sldNum" sz="quarter" idx="10"/>
          </p:nvPr>
        </p:nvSpPr>
        <p:spPr/>
        <p:txBody>
          <a:bodyPr/>
          <a:lstStyle/>
          <a:p>
            <a:fld id="{D19DE338-DB21-4847-9477-DA018D37565B}" type="slidenum">
              <a:rPr lang="en-US" smtClean="0"/>
              <a:t>9</a:t>
            </a:fld>
            <a:endParaRPr lang="en-US"/>
          </a:p>
        </p:txBody>
      </p:sp>
    </p:spTree>
    <p:extLst>
      <p:ext uri="{BB962C8B-B14F-4D97-AF65-F5344CB8AC3E}">
        <p14:creationId xmlns:p14="http://schemas.microsoft.com/office/powerpoint/2010/main" val="37490773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BE60517-8168-4E47-96FF-68F90ACD2ACF}" type="datetimeFigureOut">
              <a:rPr lang="en-US" smtClean="0"/>
              <a:t>10/22/2023</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09C6BA6-D535-4589-BE6B-B549E214B5E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4" name="Date Placeholder 3"/>
          <p:cNvSpPr>
            <a:spLocks noGrp="1"/>
          </p:cNvSpPr>
          <p:nvPr>
            <p:ph type="dt" sz="half" idx="10"/>
          </p:nvPr>
        </p:nvSpPr>
        <p:spPr/>
        <p:txBody>
          <a:bodyPr/>
          <a:lstStyle/>
          <a:p>
            <a:fld id="{0BE60517-8168-4E47-96FF-68F90ACD2AC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9C6BA6-D535-4589-BE6B-B549E214B5EC}"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BE60517-8168-4E47-96FF-68F90ACD2AC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9C6BA6-D535-4589-BE6B-B549E214B5EC}"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BE60517-8168-4E47-96FF-68F90ACD2AC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9C6BA6-D535-4589-BE6B-B549E214B5EC}"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BE60517-8168-4E47-96FF-68F90ACD2ACF}"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9C6BA6-D535-4589-BE6B-B549E214B5EC}"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BE60517-8168-4E47-96FF-68F90ACD2ACF}"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9C6BA6-D535-4589-BE6B-B549E214B5EC}" type="slidenum">
              <a:rPr lang="en-US" smtClean="0"/>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E60517-8168-4E47-96FF-68F90ACD2ACF}"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9C6BA6-D535-4589-BE6B-B549E214B5E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BE60517-8168-4E47-96FF-68F90ACD2AC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9C6BA6-D535-4589-BE6B-B549E214B5EC}"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BE60517-8168-4E47-96FF-68F90ACD2ACF}" type="datetimeFigureOut">
              <a:rPr lang="en-US" smtClean="0"/>
              <a:t>10/22/2023</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09C6BA6-D535-4589-BE6B-B549E214B5EC}"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BE60517-8168-4E47-96FF-68F90ACD2AC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9C6BA6-D535-4589-BE6B-B549E214B5E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BE60517-8168-4E47-96FF-68F90ACD2AC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9C6BA6-D535-4589-BE6B-B549E214B5E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BE60517-8168-4E47-96FF-68F90ACD2ACF}" type="datetimeFigureOut">
              <a:rPr lang="en-US" smtClean="0"/>
              <a:t>10/22/2023</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09C6BA6-D535-4589-BE6B-B549E214B5E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2" y="0"/>
            <a:ext cx="9136708"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ctrTitle"/>
          </p:nvPr>
        </p:nvSpPr>
        <p:spPr>
          <a:xfrm>
            <a:off x="533400" y="1447801"/>
            <a:ext cx="8153400" cy="2134562"/>
          </a:xfrm>
        </p:spPr>
        <p:txBody>
          <a:bodyPr>
            <a:normAutofit fontScale="90000"/>
          </a:bodyPr>
          <a:lstStyle/>
          <a:p>
            <a:pPr algn="ctr"/>
            <a:r>
              <a:rPr lang="en-US" dirty="0">
                <a:solidFill>
                  <a:schemeClr val="tx1"/>
                </a:solidFill>
                <a:latin typeface="Arial" pitchFamily="34" charset="0"/>
                <a:cs typeface="Arial" pitchFamily="34" charset="0"/>
              </a:rPr>
              <a:t>Title: The role and importance of Hospitality &amp; Guest Services within the Hotel Industry</a:t>
            </a:r>
          </a:p>
        </p:txBody>
      </p:sp>
      <p:sp>
        <p:nvSpPr>
          <p:cNvPr id="4" name="Rectangle: Rounded Corners 3">
            <a:extLst>
              <a:ext uri="{FF2B5EF4-FFF2-40B4-BE49-F238E27FC236}">
                <a16:creationId xmlns:a16="http://schemas.microsoft.com/office/drawing/2014/main" id="{4AEB7D56-8A6B-ABBE-FC5B-3C4D75B23B18}"/>
              </a:ext>
            </a:extLst>
          </p:cNvPr>
          <p:cNvSpPr/>
          <p:nvPr/>
        </p:nvSpPr>
        <p:spPr>
          <a:xfrm>
            <a:off x="2857500" y="3487558"/>
            <a:ext cx="5943600" cy="1447801"/>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3" name="Subtitle 2"/>
          <p:cNvSpPr>
            <a:spLocks noGrp="1"/>
          </p:cNvSpPr>
          <p:nvPr>
            <p:ph type="subTitle" idx="1"/>
          </p:nvPr>
        </p:nvSpPr>
        <p:spPr/>
        <p:txBody>
          <a:bodyPr>
            <a:normAutofit fontScale="70000" lnSpcReduction="20000"/>
          </a:bodyPr>
          <a:lstStyle/>
          <a:p>
            <a:r>
              <a:rPr lang="en-US" dirty="0">
                <a:solidFill>
                  <a:schemeClr val="tx1"/>
                </a:solidFill>
                <a:latin typeface="Arial" pitchFamily="34" charset="0"/>
                <a:cs typeface="Arial" pitchFamily="34" charset="0"/>
              </a:rPr>
              <a:t>Student Name: Ella Daniela </a:t>
            </a:r>
            <a:r>
              <a:rPr lang="en-US" dirty="0" err="1">
                <a:solidFill>
                  <a:schemeClr val="tx1"/>
                </a:solidFill>
                <a:latin typeface="Arial" pitchFamily="34" charset="0"/>
                <a:cs typeface="Arial" pitchFamily="34" charset="0"/>
              </a:rPr>
              <a:t>Mirea</a:t>
            </a:r>
            <a:endParaRPr lang="en-US" dirty="0">
              <a:solidFill>
                <a:schemeClr val="tx1"/>
              </a:solidFill>
              <a:latin typeface="Arial" pitchFamily="34" charset="0"/>
              <a:cs typeface="Arial" pitchFamily="34" charset="0"/>
            </a:endParaRPr>
          </a:p>
          <a:p>
            <a:r>
              <a:rPr lang="en-US" dirty="0">
                <a:solidFill>
                  <a:schemeClr val="tx1"/>
                </a:solidFill>
                <a:latin typeface="Arial" pitchFamily="34" charset="0"/>
                <a:cs typeface="Arial" pitchFamily="34" charset="0"/>
              </a:rPr>
              <a:t>International Hotel Management</a:t>
            </a:r>
            <a:br>
              <a:rPr lang="en-US" dirty="0">
                <a:solidFill>
                  <a:schemeClr val="tx1"/>
                </a:solidFill>
                <a:latin typeface="Arial" pitchFamily="34" charset="0"/>
                <a:cs typeface="Arial" pitchFamily="34" charset="0"/>
              </a:rPr>
            </a:br>
            <a:r>
              <a:rPr lang="en-US" dirty="0">
                <a:solidFill>
                  <a:schemeClr val="tx1"/>
                </a:solidFill>
                <a:latin typeface="Arial" pitchFamily="34" charset="0"/>
                <a:cs typeface="Arial" pitchFamily="34" charset="0"/>
              </a:rPr>
              <a:t>Student ID: 2246573</a:t>
            </a:r>
          </a:p>
          <a:p>
            <a:r>
              <a:rPr lang="en-US" dirty="0">
                <a:solidFill>
                  <a:schemeClr val="tx1"/>
                </a:solidFill>
                <a:latin typeface="Arial" pitchFamily="34" charset="0"/>
                <a:cs typeface="Arial" pitchFamily="34" charset="0"/>
              </a:rPr>
              <a:t>Hospitality and Guest Services BMIH4003</a:t>
            </a:r>
          </a:p>
        </p:txBody>
      </p:sp>
    </p:spTree>
    <p:extLst>
      <p:ext uri="{BB962C8B-B14F-4D97-AF65-F5344CB8AC3E}">
        <p14:creationId xmlns:p14="http://schemas.microsoft.com/office/powerpoint/2010/main" val="3222541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832210471"/>
              </p:ext>
            </p:extLst>
          </p:nvPr>
        </p:nvGraphicFramePr>
        <p:xfrm>
          <a:off x="457200" y="1481138"/>
          <a:ext cx="8229600" cy="2966720"/>
        </p:xfrm>
        <a:graphic>
          <a:graphicData uri="http://schemas.openxmlformats.org/drawingml/2006/table">
            <a:tbl>
              <a:tblPr firstRow="1" bandRow="1">
                <a:tableStyleId>{5C22544A-7EE6-4342-B048-85BDC9FD1C3A}</a:tableStyleId>
              </a:tblPr>
              <a:tblGrid>
                <a:gridCol w="8229600">
                  <a:extLst>
                    <a:ext uri="{9D8B030D-6E8A-4147-A177-3AD203B41FA5}">
                      <a16:colId xmlns:a16="http://schemas.microsoft.com/office/drawing/2014/main" val="20000"/>
                    </a:ext>
                  </a:extLst>
                </a:gridCol>
              </a:tblGrid>
              <a:tr h="370840">
                <a:tc>
                  <a:txBody>
                    <a:bodyPr/>
                    <a:lstStyle/>
                    <a:p>
                      <a:r>
                        <a:rPr lang="en-US" dirty="0">
                          <a:solidFill>
                            <a:schemeClr val="tx1"/>
                          </a:solidFill>
                          <a:latin typeface="Arial" pitchFamily="34" charset="0"/>
                          <a:cs typeface="Arial" pitchFamily="34" charset="0"/>
                        </a:rPr>
                        <a:t>Introduction</a:t>
                      </a:r>
                    </a:p>
                  </a:txBody>
                  <a:tcPr/>
                </a:tc>
                <a:extLst>
                  <a:ext uri="{0D108BD9-81ED-4DB2-BD59-A6C34878D82A}">
                    <a16:rowId xmlns:a16="http://schemas.microsoft.com/office/drawing/2014/main" val="10000"/>
                  </a:ext>
                </a:extLst>
              </a:tr>
              <a:tr h="370840">
                <a:tc>
                  <a:txBody>
                    <a:bodyPr/>
                    <a:lstStyle/>
                    <a:p>
                      <a:r>
                        <a:rPr lang="en-US" dirty="0">
                          <a:solidFill>
                            <a:schemeClr val="tx1"/>
                          </a:solidFill>
                          <a:latin typeface="Arial" pitchFamily="34" charset="0"/>
                          <a:cs typeface="Arial" pitchFamily="34" charset="0"/>
                        </a:rPr>
                        <a:t>Guest Services at Marriott Hotel</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latin typeface="Arial" pitchFamily="34" charset="0"/>
                          <a:cs typeface="Arial" pitchFamily="34" charset="0"/>
                        </a:rPr>
                        <a:t>Guest Services at Marriott Hotel</a:t>
                      </a:r>
                    </a:p>
                  </a:txBody>
                  <a:tcPr/>
                </a:tc>
                <a:extLst>
                  <a:ext uri="{0D108BD9-81ED-4DB2-BD59-A6C34878D82A}">
                    <a16:rowId xmlns:a16="http://schemas.microsoft.com/office/drawing/2014/main" val="10002"/>
                  </a:ext>
                </a:extLst>
              </a:tr>
              <a:tr h="370840">
                <a:tc>
                  <a:txBody>
                    <a:bodyPr/>
                    <a:lstStyle/>
                    <a:p>
                      <a:r>
                        <a:rPr lang="en-US" dirty="0">
                          <a:solidFill>
                            <a:schemeClr val="tx1"/>
                          </a:solidFill>
                          <a:latin typeface="Arial" pitchFamily="34" charset="0"/>
                          <a:cs typeface="Arial" pitchFamily="34" charset="0"/>
                        </a:rPr>
                        <a:t>Customer Base of Marriott Hotel</a:t>
                      </a:r>
                    </a:p>
                  </a:txBody>
                  <a:tcPr/>
                </a:tc>
                <a:extLst>
                  <a:ext uri="{0D108BD9-81ED-4DB2-BD59-A6C34878D82A}">
                    <a16:rowId xmlns:a16="http://schemas.microsoft.com/office/drawing/2014/main" val="10003"/>
                  </a:ext>
                </a:extLst>
              </a:tr>
              <a:tr h="370840">
                <a:tc>
                  <a:txBody>
                    <a:bodyPr/>
                    <a:lstStyle/>
                    <a:p>
                      <a:r>
                        <a:rPr lang="en-US" dirty="0">
                          <a:solidFill>
                            <a:schemeClr val="tx1"/>
                          </a:solidFill>
                          <a:latin typeface="Arial" pitchFamily="34" charset="0"/>
                          <a:cs typeface="Arial" pitchFamily="34" charset="0"/>
                        </a:rPr>
                        <a:t>Role and Function of Guest Services</a:t>
                      </a:r>
                    </a:p>
                  </a:txBody>
                  <a:tcPr/>
                </a:tc>
                <a:extLst>
                  <a:ext uri="{0D108BD9-81ED-4DB2-BD59-A6C34878D82A}">
                    <a16:rowId xmlns:a16="http://schemas.microsoft.com/office/drawing/2014/main" val="10004"/>
                  </a:ext>
                </a:extLst>
              </a:tr>
              <a:tr h="370840">
                <a:tc>
                  <a:txBody>
                    <a:bodyPr/>
                    <a:lstStyle/>
                    <a:p>
                      <a:r>
                        <a:rPr lang="en-US" dirty="0">
                          <a:solidFill>
                            <a:schemeClr val="tx1"/>
                          </a:solidFill>
                          <a:latin typeface="Arial" pitchFamily="34" charset="0"/>
                          <a:cs typeface="Arial" pitchFamily="34" charset="0"/>
                        </a:rPr>
                        <a:t>Importance of Hospitality and Meet Guest Expectations</a:t>
                      </a:r>
                    </a:p>
                  </a:txBody>
                  <a:tcPr/>
                </a:tc>
                <a:extLst>
                  <a:ext uri="{0D108BD9-81ED-4DB2-BD59-A6C34878D82A}">
                    <a16:rowId xmlns:a16="http://schemas.microsoft.com/office/drawing/2014/main" val="10005"/>
                  </a:ext>
                </a:extLst>
              </a:tr>
              <a:tr h="370840">
                <a:tc>
                  <a:txBody>
                    <a:bodyPr/>
                    <a:lstStyle/>
                    <a:p>
                      <a:r>
                        <a:rPr lang="en-US" dirty="0">
                          <a:solidFill>
                            <a:schemeClr val="tx1"/>
                          </a:solidFill>
                          <a:latin typeface="Arial" pitchFamily="34" charset="0"/>
                          <a:cs typeface="Arial" pitchFamily="34" charset="0"/>
                        </a:rPr>
                        <a:t>Conclusion</a:t>
                      </a:r>
                    </a:p>
                  </a:txBody>
                  <a:tcPr/>
                </a:tc>
                <a:extLst>
                  <a:ext uri="{0D108BD9-81ED-4DB2-BD59-A6C34878D82A}">
                    <a16:rowId xmlns:a16="http://schemas.microsoft.com/office/drawing/2014/main" val="10006"/>
                  </a:ext>
                </a:extLst>
              </a:tr>
              <a:tr h="370840">
                <a:tc>
                  <a:txBody>
                    <a:bodyPr/>
                    <a:lstStyle/>
                    <a:p>
                      <a:r>
                        <a:rPr lang="en-US" dirty="0">
                          <a:solidFill>
                            <a:schemeClr val="tx1"/>
                          </a:solidFill>
                          <a:latin typeface="Arial" pitchFamily="34" charset="0"/>
                          <a:cs typeface="Arial" pitchFamily="34" charset="0"/>
                        </a:rPr>
                        <a:t>References </a:t>
                      </a:r>
                    </a:p>
                  </a:txBody>
                  <a:tcPr/>
                </a:tc>
                <a:extLst>
                  <a:ext uri="{0D108BD9-81ED-4DB2-BD59-A6C34878D82A}">
                    <a16:rowId xmlns:a16="http://schemas.microsoft.com/office/drawing/2014/main" val="10007"/>
                  </a:ext>
                </a:extLst>
              </a:tr>
            </a:tbl>
          </a:graphicData>
        </a:graphic>
      </p:graphicFrame>
      <p:sp>
        <p:nvSpPr>
          <p:cNvPr id="3" name="Title 2"/>
          <p:cNvSpPr>
            <a:spLocks noGrp="1"/>
          </p:cNvSpPr>
          <p:nvPr>
            <p:ph type="title"/>
          </p:nvPr>
        </p:nvSpPr>
        <p:spPr/>
        <p:txBody>
          <a:bodyPr/>
          <a:lstStyle/>
          <a:p>
            <a:r>
              <a:rPr lang="en-US" dirty="0"/>
              <a:t>Table of Content</a:t>
            </a:r>
          </a:p>
        </p:txBody>
      </p:sp>
    </p:spTree>
    <p:extLst>
      <p:ext uri="{BB962C8B-B14F-4D97-AF65-F5344CB8AC3E}">
        <p14:creationId xmlns:p14="http://schemas.microsoft.com/office/powerpoint/2010/main" val="2096142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419600" cy="4525963"/>
          </a:xfrm>
        </p:spPr>
        <p:txBody>
          <a:bodyPr>
            <a:noAutofit/>
          </a:bodyPr>
          <a:lstStyle/>
          <a:p>
            <a:pPr algn="just">
              <a:lnSpc>
                <a:spcPct val="150000"/>
              </a:lnSpc>
            </a:pPr>
            <a:r>
              <a:rPr lang="en-US" sz="1600" dirty="0">
                <a:latin typeface="Arial" pitchFamily="34" charset="0"/>
                <a:cs typeface="Arial" pitchFamily="34" charset="0"/>
              </a:rPr>
              <a:t>J.M. Marriott founded Marriott International in 1927 (</a:t>
            </a:r>
            <a:r>
              <a:rPr lang="en-US" sz="1600" dirty="0" err="1">
                <a:latin typeface="Arial" pitchFamily="34" charset="0"/>
                <a:cs typeface="Arial" pitchFamily="34" charset="0"/>
              </a:rPr>
              <a:t>Khalimova</a:t>
            </a:r>
            <a:r>
              <a:rPr lang="en-US" sz="1600" dirty="0">
                <a:latin typeface="Arial" pitchFamily="34" charset="0"/>
                <a:cs typeface="Arial" pitchFamily="34" charset="0"/>
              </a:rPr>
              <a:t>, 2020).</a:t>
            </a:r>
          </a:p>
          <a:p>
            <a:pPr algn="just">
              <a:lnSpc>
                <a:spcPct val="150000"/>
              </a:lnSpc>
            </a:pPr>
            <a:r>
              <a:rPr lang="en-US" sz="1600" dirty="0">
                <a:latin typeface="Arial" pitchFamily="34" charset="0"/>
                <a:cs typeface="Arial" pitchFamily="34" charset="0"/>
              </a:rPr>
              <a:t>Marriott International operates in over 65 countries and generates annual revenues exceeding $20 billion (</a:t>
            </a:r>
            <a:r>
              <a:rPr lang="en-US" sz="1600" dirty="0" err="1">
                <a:latin typeface="Arial" pitchFamily="34" charset="0"/>
                <a:cs typeface="Arial" pitchFamily="34" charset="0"/>
              </a:rPr>
              <a:t>Khalimova</a:t>
            </a:r>
            <a:r>
              <a:rPr lang="en-US" sz="1600" dirty="0">
                <a:latin typeface="Arial" pitchFamily="34" charset="0"/>
                <a:cs typeface="Arial" pitchFamily="34" charset="0"/>
              </a:rPr>
              <a:t>, 2020).</a:t>
            </a:r>
          </a:p>
          <a:p>
            <a:pPr algn="just">
              <a:lnSpc>
                <a:spcPct val="150000"/>
              </a:lnSpc>
            </a:pPr>
            <a:r>
              <a:rPr lang="en-US" sz="1600" dirty="0">
                <a:latin typeface="Arial" pitchFamily="34" charset="0"/>
                <a:cs typeface="Arial" pitchFamily="34" charset="0"/>
              </a:rPr>
              <a:t>The company's primary mission is to offer exceptional to its hotel customers (Chen et al., 2017).</a:t>
            </a:r>
          </a:p>
          <a:p>
            <a:pPr algn="just">
              <a:lnSpc>
                <a:spcPct val="150000"/>
              </a:lnSpc>
            </a:pPr>
            <a:r>
              <a:rPr lang="en-US" sz="1600" dirty="0">
                <a:latin typeface="Arial" pitchFamily="34" charset="0"/>
                <a:cs typeface="Arial" pitchFamily="34" charset="0"/>
              </a:rPr>
              <a:t>For Marriott Hotel, continuous excellence in customer service is essential.</a:t>
            </a:r>
          </a:p>
        </p:txBody>
      </p:sp>
      <p:sp>
        <p:nvSpPr>
          <p:cNvPr id="3" name="Title 2"/>
          <p:cNvSpPr>
            <a:spLocks noGrp="1"/>
          </p:cNvSpPr>
          <p:nvPr>
            <p:ph type="title"/>
          </p:nvPr>
        </p:nvSpPr>
        <p:spPr/>
        <p:txBody>
          <a:bodyPr/>
          <a:lstStyle/>
          <a:p>
            <a:r>
              <a:rPr lang="en-US" dirty="0"/>
              <a:t>Introduction</a:t>
            </a: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6711" b="22857"/>
          <a:stretch/>
        </p:blipFill>
        <p:spPr bwMode="auto">
          <a:xfrm>
            <a:off x="6462623" y="103517"/>
            <a:ext cx="2667000" cy="16117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28559" y="1828800"/>
            <a:ext cx="4191000" cy="444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928559" y="6276975"/>
            <a:ext cx="4191000" cy="261610"/>
          </a:xfrm>
          <a:prstGeom prst="rect">
            <a:avLst/>
          </a:prstGeom>
          <a:noFill/>
        </p:spPr>
        <p:txBody>
          <a:bodyPr wrap="square" rtlCol="0">
            <a:spAutoFit/>
          </a:bodyPr>
          <a:lstStyle/>
          <a:p>
            <a:r>
              <a:rPr lang="en-US" sz="1100" b="1" dirty="0">
                <a:latin typeface="Arial" pitchFamily="34" charset="0"/>
                <a:cs typeface="Arial" pitchFamily="34" charset="0"/>
              </a:rPr>
              <a:t>Figure 1: Marriott Hotel. Source: </a:t>
            </a:r>
            <a:r>
              <a:rPr lang="en-US" sz="1100" b="1" dirty="0" err="1">
                <a:latin typeface="Arial" pitchFamily="34" charset="0"/>
                <a:cs typeface="Arial" pitchFamily="34" charset="0"/>
              </a:rPr>
              <a:t>Khalimova</a:t>
            </a:r>
            <a:r>
              <a:rPr lang="en-US" sz="1100" b="1" dirty="0">
                <a:latin typeface="Arial" pitchFamily="34" charset="0"/>
                <a:cs typeface="Arial" pitchFamily="34" charset="0"/>
              </a:rPr>
              <a:t> (2020)</a:t>
            </a:r>
          </a:p>
        </p:txBody>
      </p:sp>
    </p:spTree>
    <p:extLst>
      <p:ext uri="{BB962C8B-B14F-4D97-AF65-F5344CB8AC3E}">
        <p14:creationId xmlns:p14="http://schemas.microsoft.com/office/powerpoint/2010/main" val="208430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ontent Placeholder 1"/>
          <p:cNvSpPr>
            <a:spLocks noGrp="1"/>
          </p:cNvSpPr>
          <p:nvPr>
            <p:ph idx="1"/>
          </p:nvPr>
        </p:nvSpPr>
        <p:spPr/>
        <p:txBody>
          <a:bodyPr>
            <a:normAutofit/>
          </a:bodyPr>
          <a:lstStyle/>
          <a:p>
            <a:pPr>
              <a:lnSpc>
                <a:spcPct val="150000"/>
              </a:lnSpc>
            </a:pPr>
            <a:r>
              <a:rPr lang="en-US" sz="1600" b="1" dirty="0">
                <a:latin typeface="Arial" pitchFamily="34" charset="0"/>
                <a:cs typeface="Arial" pitchFamily="34" charset="0"/>
              </a:rPr>
              <a:t>Marriott Hotel offers a range of in-room services to enhance guest experiences.</a:t>
            </a:r>
          </a:p>
          <a:p>
            <a:pPr>
              <a:lnSpc>
                <a:spcPct val="150000"/>
              </a:lnSpc>
            </a:pPr>
            <a:r>
              <a:rPr lang="en-US" sz="1600" b="1" dirty="0">
                <a:latin typeface="Arial" pitchFamily="34" charset="0"/>
                <a:cs typeface="Arial" pitchFamily="34" charset="0"/>
              </a:rPr>
              <a:t>An Automated Teller Machine (ATM) is conveniently located on the Ground Level for guests' financial needs.</a:t>
            </a:r>
          </a:p>
          <a:p>
            <a:pPr>
              <a:lnSpc>
                <a:spcPct val="150000"/>
              </a:lnSpc>
            </a:pPr>
            <a:r>
              <a:rPr lang="en-US" sz="1600" b="1" dirty="0">
                <a:latin typeface="Arial" pitchFamily="34" charset="0"/>
                <a:cs typeface="Arial" pitchFamily="34" charset="0"/>
              </a:rPr>
              <a:t>Guest rooms are noted for their exceptional cleanliness and comfort (</a:t>
            </a:r>
            <a:r>
              <a:rPr lang="en-US" sz="1600" b="1" dirty="0" err="1">
                <a:latin typeface="Arial" pitchFamily="34" charset="0"/>
                <a:cs typeface="Arial" pitchFamily="34" charset="0"/>
              </a:rPr>
              <a:t>Madar</a:t>
            </a:r>
            <a:r>
              <a:rPr lang="en-US" sz="1600" b="1" dirty="0">
                <a:latin typeface="Arial" pitchFamily="34" charset="0"/>
                <a:cs typeface="Arial" pitchFamily="34" charset="0"/>
              </a:rPr>
              <a:t>, 2017).</a:t>
            </a:r>
          </a:p>
          <a:p>
            <a:pPr>
              <a:lnSpc>
                <a:spcPct val="150000"/>
              </a:lnSpc>
            </a:pPr>
            <a:r>
              <a:rPr lang="en-US" sz="1600" b="1" dirty="0">
                <a:latin typeface="Arial" pitchFamily="34" charset="0"/>
                <a:cs typeface="Arial" pitchFamily="34" charset="0"/>
              </a:rPr>
              <a:t>The Second Level of the Main Wing houses a professional beauty salon offering hair and nail care services.</a:t>
            </a:r>
          </a:p>
        </p:txBody>
      </p:sp>
      <p:sp>
        <p:nvSpPr>
          <p:cNvPr id="3" name="Title 2"/>
          <p:cNvSpPr>
            <a:spLocks noGrp="1"/>
          </p:cNvSpPr>
          <p:nvPr>
            <p:ph type="title"/>
          </p:nvPr>
        </p:nvSpPr>
        <p:spPr/>
        <p:txBody>
          <a:bodyPr>
            <a:normAutofit fontScale="90000"/>
          </a:bodyPr>
          <a:lstStyle/>
          <a:p>
            <a:r>
              <a:rPr lang="en-US" sz="4400" dirty="0">
                <a:solidFill>
                  <a:schemeClr val="tx1"/>
                </a:solidFill>
                <a:effectLst/>
                <a:ea typeface="Calibri"/>
              </a:rPr>
              <a:t>Guest Services at Marriott Hotel</a:t>
            </a:r>
            <a:endParaRPr lang="en-US" dirty="0">
              <a:solidFill>
                <a:schemeClr val="tx1"/>
              </a:solidFill>
            </a:endParaRPr>
          </a:p>
        </p:txBody>
      </p:sp>
    </p:spTree>
    <p:extLst>
      <p:ext uri="{BB962C8B-B14F-4D97-AF65-F5344CB8AC3E}">
        <p14:creationId xmlns:p14="http://schemas.microsoft.com/office/powerpoint/2010/main" val="3414793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724400" cy="4525963"/>
          </a:xfrm>
        </p:spPr>
        <p:txBody>
          <a:bodyPr>
            <a:normAutofit/>
          </a:bodyPr>
          <a:lstStyle/>
          <a:p>
            <a:pPr algn="just">
              <a:lnSpc>
                <a:spcPct val="150000"/>
              </a:lnSpc>
            </a:pPr>
            <a:r>
              <a:rPr lang="en-US" sz="1600" dirty="0">
                <a:latin typeface="Arial" pitchFamily="34" charset="0"/>
                <a:cs typeface="Arial" pitchFamily="34" charset="0"/>
              </a:rPr>
              <a:t>Marriott Hotel's 24/7 Concierge assists with reservations, transportation, and local attractions.</a:t>
            </a:r>
          </a:p>
          <a:p>
            <a:pPr algn="just">
              <a:lnSpc>
                <a:spcPct val="150000"/>
              </a:lnSpc>
            </a:pPr>
            <a:r>
              <a:rPr lang="en-US" sz="1600" dirty="0">
                <a:latin typeface="Arial" pitchFamily="34" charset="0"/>
                <a:cs typeface="Arial" pitchFamily="34" charset="0"/>
              </a:rPr>
              <a:t>Guests enjoy amenities like a fitness center, Executive Lounge access, and expedited check-out (</a:t>
            </a:r>
            <a:r>
              <a:rPr lang="en-US" sz="1600" dirty="0" err="1">
                <a:latin typeface="Arial" pitchFamily="34" charset="0"/>
                <a:cs typeface="Arial" pitchFamily="34" charset="0"/>
              </a:rPr>
              <a:t>Madar</a:t>
            </a:r>
            <a:r>
              <a:rPr lang="en-US" sz="1600" dirty="0">
                <a:latin typeface="Arial" pitchFamily="34" charset="0"/>
                <a:cs typeface="Arial" pitchFamily="34" charset="0"/>
              </a:rPr>
              <a:t>, 2017).</a:t>
            </a:r>
          </a:p>
          <a:p>
            <a:pPr algn="just">
              <a:lnSpc>
                <a:spcPct val="150000"/>
              </a:lnSpc>
            </a:pPr>
            <a:r>
              <a:rPr lang="en-US" sz="1600" dirty="0">
                <a:latin typeface="Arial" pitchFamily="34" charset="0"/>
                <a:cs typeface="Arial" pitchFamily="34" charset="0"/>
              </a:rPr>
              <a:t>Additional services include in-room dining, laundry, swimming pools, and a tour desk.</a:t>
            </a:r>
          </a:p>
          <a:p>
            <a:pPr algn="just">
              <a:lnSpc>
                <a:spcPct val="150000"/>
              </a:lnSpc>
            </a:pPr>
            <a:r>
              <a:rPr lang="en-US" sz="1600" dirty="0">
                <a:latin typeface="Arial" pitchFamily="34" charset="0"/>
                <a:cs typeface="Arial" pitchFamily="34" charset="0"/>
              </a:rPr>
              <a:t>Emphasis on safety with round-the-clock security and accessible rooms (Zhang et al., 2015).</a:t>
            </a:r>
          </a:p>
        </p:txBody>
      </p:sp>
      <p:sp>
        <p:nvSpPr>
          <p:cNvPr id="3" name="Title 2"/>
          <p:cNvSpPr>
            <a:spLocks noGrp="1"/>
          </p:cNvSpPr>
          <p:nvPr>
            <p:ph type="title"/>
          </p:nvPr>
        </p:nvSpPr>
        <p:spPr/>
        <p:txBody>
          <a:bodyPr/>
          <a:lstStyle/>
          <a:p>
            <a:r>
              <a:rPr lang="en-US" sz="4000" dirty="0">
                <a:solidFill>
                  <a:schemeClr val="tx1"/>
                </a:solidFill>
                <a:effectLst/>
                <a:ea typeface="Calibri"/>
              </a:rPr>
              <a:t>Guest Services at Marriott Hotel</a:t>
            </a:r>
            <a:endParaRPr lang="en-US" dirty="0">
              <a:solidFill>
                <a:schemeClr val="tx1"/>
              </a:solidFill>
            </a:endParaRPr>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1176" t="5607" b="3836"/>
          <a:stretch/>
        </p:blipFill>
        <p:spPr bwMode="auto">
          <a:xfrm>
            <a:off x="5181601" y="1143000"/>
            <a:ext cx="3962400" cy="30882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654613" y="4193876"/>
            <a:ext cx="3443377" cy="230832"/>
          </a:xfrm>
          <a:prstGeom prst="rect">
            <a:avLst/>
          </a:prstGeom>
          <a:noFill/>
        </p:spPr>
        <p:txBody>
          <a:bodyPr wrap="square" rtlCol="0">
            <a:spAutoFit/>
          </a:bodyPr>
          <a:lstStyle/>
          <a:p>
            <a:r>
              <a:rPr lang="en-US" sz="900" b="1" dirty="0">
                <a:latin typeface="Arial" pitchFamily="34" charset="0"/>
                <a:cs typeface="Arial" pitchFamily="34" charset="0"/>
              </a:rPr>
              <a:t>Figure 2: Dining Services. Source: </a:t>
            </a:r>
            <a:r>
              <a:rPr lang="en-US" sz="900" b="1" dirty="0" err="1">
                <a:latin typeface="Arial" pitchFamily="34" charset="0"/>
                <a:cs typeface="Arial" pitchFamily="34" charset="0"/>
              </a:rPr>
              <a:t>Madar</a:t>
            </a:r>
            <a:r>
              <a:rPr lang="en-US" sz="900" b="1" dirty="0">
                <a:latin typeface="Arial" pitchFamily="34" charset="0"/>
                <a:cs typeface="Arial" pitchFamily="34" charset="0"/>
              </a:rPr>
              <a:t> (2017).</a:t>
            </a:r>
          </a:p>
        </p:txBody>
      </p:sp>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1601" y="4417909"/>
            <a:ext cx="3962399"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5181601" y="6512690"/>
            <a:ext cx="3916389" cy="369332"/>
          </a:xfrm>
          <a:prstGeom prst="rect">
            <a:avLst/>
          </a:prstGeom>
          <a:noFill/>
        </p:spPr>
        <p:txBody>
          <a:bodyPr wrap="square" rtlCol="0">
            <a:spAutoFit/>
          </a:bodyPr>
          <a:lstStyle/>
          <a:p>
            <a:r>
              <a:rPr lang="en-US" sz="900" b="1" dirty="0">
                <a:latin typeface="+mj-lt"/>
              </a:rPr>
              <a:t>Figure 3: Swimming Pool at Marriott Hotel. Source: Zhang </a:t>
            </a:r>
            <a:r>
              <a:rPr lang="en-US" sz="900" b="1" i="1" dirty="0">
                <a:latin typeface="+mj-lt"/>
              </a:rPr>
              <a:t>et al. </a:t>
            </a:r>
            <a:r>
              <a:rPr lang="en-US" sz="900" b="1" dirty="0">
                <a:latin typeface="+mj-lt"/>
              </a:rPr>
              <a:t>(2015)</a:t>
            </a:r>
          </a:p>
        </p:txBody>
      </p:sp>
    </p:spTree>
    <p:extLst>
      <p:ext uri="{BB962C8B-B14F-4D97-AF65-F5344CB8AC3E}">
        <p14:creationId xmlns:p14="http://schemas.microsoft.com/office/powerpoint/2010/main" val="311288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9626" y="1447800"/>
            <a:ext cx="4648200" cy="4525963"/>
          </a:xfrm>
        </p:spPr>
        <p:txBody>
          <a:bodyPr>
            <a:normAutofit lnSpcReduction="10000"/>
          </a:bodyPr>
          <a:lstStyle/>
          <a:p>
            <a:pPr algn="just">
              <a:lnSpc>
                <a:spcPct val="150000"/>
              </a:lnSpc>
            </a:pPr>
            <a:r>
              <a:rPr lang="en-US" sz="1600" dirty="0">
                <a:latin typeface="Arial" pitchFamily="34" charset="0"/>
                <a:cs typeface="Arial" pitchFamily="34" charset="0"/>
              </a:rPr>
              <a:t>Marriott Hotel caters to a diverse customer base.</a:t>
            </a:r>
          </a:p>
          <a:p>
            <a:pPr algn="just">
              <a:lnSpc>
                <a:spcPct val="150000"/>
              </a:lnSpc>
            </a:pPr>
            <a:r>
              <a:rPr lang="en-US" sz="1600" dirty="0">
                <a:latin typeface="Arial" pitchFamily="34" charset="0"/>
                <a:cs typeface="Arial" pitchFamily="34" charset="0"/>
              </a:rPr>
              <a:t>Familiarity and dependability attract guests, especially in time-sensitive situations (</a:t>
            </a:r>
            <a:r>
              <a:rPr lang="en-US" sz="1600" dirty="0" err="1">
                <a:latin typeface="Arial" pitchFamily="34" charset="0"/>
                <a:cs typeface="Arial" pitchFamily="34" charset="0"/>
              </a:rPr>
              <a:t>Harnjo</a:t>
            </a:r>
            <a:r>
              <a:rPr lang="en-US" sz="1600" dirty="0">
                <a:latin typeface="Arial" pitchFamily="34" charset="0"/>
                <a:cs typeface="Arial" pitchFamily="34" charset="0"/>
              </a:rPr>
              <a:t> et al., 2021).</a:t>
            </a:r>
          </a:p>
          <a:p>
            <a:pPr algn="just">
              <a:lnSpc>
                <a:spcPct val="150000"/>
              </a:lnSpc>
            </a:pPr>
            <a:r>
              <a:rPr lang="en-US" sz="1600" dirty="0">
                <a:latin typeface="Arial" pitchFamily="34" charset="0"/>
                <a:cs typeface="Arial" pitchFamily="34" charset="0"/>
              </a:rPr>
              <a:t>Marriott appeals to those seeking typical business hotel features (</a:t>
            </a:r>
            <a:r>
              <a:rPr lang="en-US" sz="1600" dirty="0" err="1">
                <a:latin typeface="Arial" pitchFamily="34" charset="0"/>
                <a:cs typeface="Arial" pitchFamily="34" charset="0"/>
              </a:rPr>
              <a:t>Zuo</a:t>
            </a:r>
            <a:r>
              <a:rPr lang="en-US" sz="1600" dirty="0">
                <a:latin typeface="Arial" pitchFamily="34" charset="0"/>
                <a:cs typeface="Arial" pitchFamily="34" charset="0"/>
              </a:rPr>
              <a:t> et al., 2017).</a:t>
            </a:r>
          </a:p>
          <a:p>
            <a:pPr algn="just">
              <a:lnSpc>
                <a:spcPct val="150000"/>
              </a:lnSpc>
            </a:pPr>
            <a:r>
              <a:rPr lang="en-US" sz="1600" dirty="0">
                <a:latin typeface="Arial" pitchFamily="34" charset="0"/>
                <a:cs typeface="Arial" pitchFamily="34" charset="0"/>
              </a:rPr>
              <a:t>Marriott's amenities, including dining, bars, and fitness centers, are attractive to many guests.</a:t>
            </a:r>
          </a:p>
          <a:p>
            <a:pPr algn="just">
              <a:lnSpc>
                <a:spcPct val="150000"/>
              </a:lnSpc>
            </a:pPr>
            <a:r>
              <a:rPr lang="en-US" sz="1600" dirty="0">
                <a:latin typeface="Arial" pitchFamily="34" charset="0"/>
                <a:cs typeface="Arial" pitchFamily="34" charset="0"/>
              </a:rPr>
              <a:t>The Marriott Rewards program encourages loyalty perks (</a:t>
            </a:r>
            <a:r>
              <a:rPr lang="en-US" sz="1600" dirty="0" err="1">
                <a:latin typeface="Arial" pitchFamily="34" charset="0"/>
                <a:cs typeface="Arial" pitchFamily="34" charset="0"/>
              </a:rPr>
              <a:t>Harnjo</a:t>
            </a:r>
            <a:r>
              <a:rPr lang="en-US" sz="1600" dirty="0">
                <a:latin typeface="Arial" pitchFamily="34" charset="0"/>
                <a:cs typeface="Arial" pitchFamily="34" charset="0"/>
              </a:rPr>
              <a:t> et al., 2021).</a:t>
            </a:r>
          </a:p>
          <a:p>
            <a:pPr algn="just">
              <a:lnSpc>
                <a:spcPct val="150000"/>
              </a:lnSpc>
            </a:pPr>
            <a:endParaRPr lang="en-US" sz="1600" dirty="0"/>
          </a:p>
          <a:p>
            <a:pPr algn="just">
              <a:lnSpc>
                <a:spcPct val="150000"/>
              </a:lnSpc>
            </a:pPr>
            <a:endParaRPr lang="en-US" sz="1600" dirty="0"/>
          </a:p>
          <a:p>
            <a:pPr algn="just">
              <a:lnSpc>
                <a:spcPct val="150000"/>
              </a:lnSpc>
            </a:pPr>
            <a:endParaRPr lang="en-US" sz="1600" dirty="0"/>
          </a:p>
          <a:p>
            <a:pPr algn="just">
              <a:lnSpc>
                <a:spcPct val="150000"/>
              </a:lnSpc>
            </a:pPr>
            <a:endParaRPr lang="en-US" sz="1600" dirty="0"/>
          </a:p>
        </p:txBody>
      </p:sp>
      <p:sp>
        <p:nvSpPr>
          <p:cNvPr id="3" name="Title 2"/>
          <p:cNvSpPr>
            <a:spLocks noGrp="1"/>
          </p:cNvSpPr>
          <p:nvPr>
            <p:ph type="title"/>
          </p:nvPr>
        </p:nvSpPr>
        <p:spPr/>
        <p:txBody>
          <a:bodyPr/>
          <a:lstStyle/>
          <a:p>
            <a:r>
              <a:rPr lang="en-US" dirty="0"/>
              <a:t>Customer Base of Marriott Hotel</a:t>
            </a:r>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6386" t="-2289" b="17700"/>
          <a:stretch/>
        </p:blipFill>
        <p:spPr bwMode="auto">
          <a:xfrm>
            <a:off x="5037826" y="1066800"/>
            <a:ext cx="4106174" cy="4781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115464" y="5838645"/>
            <a:ext cx="3962400" cy="246221"/>
          </a:xfrm>
          <a:prstGeom prst="rect">
            <a:avLst/>
          </a:prstGeom>
          <a:noFill/>
        </p:spPr>
        <p:txBody>
          <a:bodyPr wrap="square" rtlCol="0">
            <a:spAutoFit/>
          </a:bodyPr>
          <a:lstStyle/>
          <a:p>
            <a:r>
              <a:rPr lang="en-US" sz="1000" b="1" dirty="0">
                <a:latin typeface="Arial" pitchFamily="34" charset="0"/>
                <a:cs typeface="Arial" pitchFamily="34" charset="0"/>
              </a:rPr>
              <a:t>Figure 4: Business Travellers. Source: </a:t>
            </a:r>
            <a:r>
              <a:rPr lang="en-US" sz="1000" b="1" dirty="0" err="1">
                <a:latin typeface="Arial" pitchFamily="34" charset="0"/>
                <a:cs typeface="Arial" pitchFamily="34" charset="0"/>
              </a:rPr>
              <a:t>Zuo</a:t>
            </a:r>
            <a:r>
              <a:rPr lang="en-US" sz="1000" b="1" dirty="0">
                <a:latin typeface="Arial" pitchFamily="34" charset="0"/>
                <a:cs typeface="Arial" pitchFamily="34" charset="0"/>
              </a:rPr>
              <a:t> </a:t>
            </a:r>
            <a:r>
              <a:rPr lang="en-US" sz="1000" b="1" i="1" dirty="0">
                <a:latin typeface="Arial" pitchFamily="34" charset="0"/>
                <a:cs typeface="Arial" pitchFamily="34" charset="0"/>
              </a:rPr>
              <a:t>et al. </a:t>
            </a:r>
            <a:r>
              <a:rPr lang="en-US" sz="1000" b="1" dirty="0">
                <a:latin typeface="Arial" pitchFamily="34" charset="0"/>
                <a:cs typeface="Arial" pitchFamily="34" charset="0"/>
              </a:rPr>
              <a:t>(2017)</a:t>
            </a:r>
          </a:p>
        </p:txBody>
      </p:sp>
    </p:spTree>
    <p:extLst>
      <p:ext uri="{BB962C8B-B14F-4D97-AF65-F5344CB8AC3E}">
        <p14:creationId xmlns:p14="http://schemas.microsoft.com/office/powerpoint/2010/main" val="2719498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81329"/>
            <a:ext cx="8077200" cy="3090672"/>
          </a:xfrm>
        </p:spPr>
        <p:txBody>
          <a:bodyPr>
            <a:normAutofit/>
          </a:bodyPr>
          <a:lstStyle/>
          <a:p>
            <a:pPr algn="just">
              <a:lnSpc>
                <a:spcPct val="150000"/>
              </a:lnSpc>
            </a:pPr>
            <a:r>
              <a:rPr lang="en-US" sz="1600" dirty="0">
                <a:latin typeface="Arial" pitchFamily="34" charset="0"/>
                <a:cs typeface="Arial" pitchFamily="34" charset="0"/>
              </a:rPr>
              <a:t>Guest services at Marriott are crucial for exceptional guest experiences.</a:t>
            </a:r>
          </a:p>
          <a:p>
            <a:pPr algn="just">
              <a:lnSpc>
                <a:spcPct val="150000"/>
              </a:lnSpc>
            </a:pPr>
            <a:r>
              <a:rPr lang="en-US" sz="1600" dirty="0">
                <a:latin typeface="Arial" pitchFamily="34" charset="0"/>
                <a:cs typeface="Arial" pitchFamily="34" charset="0"/>
              </a:rPr>
              <a:t>They greet, register guests, and attend to their needs.</a:t>
            </a:r>
          </a:p>
          <a:p>
            <a:pPr algn="just">
              <a:lnSpc>
                <a:spcPct val="150000"/>
              </a:lnSpc>
            </a:pPr>
            <a:r>
              <a:rPr lang="en-US" sz="1600" dirty="0">
                <a:latin typeface="Arial" pitchFamily="34" charset="0"/>
                <a:cs typeface="Arial" pitchFamily="34" charset="0"/>
              </a:rPr>
              <a:t>The first point of contact for guests, providing a friendly welcome and efficient check-in (</a:t>
            </a:r>
            <a:r>
              <a:rPr lang="en-US" sz="1600" dirty="0" err="1">
                <a:latin typeface="Arial" pitchFamily="34" charset="0"/>
                <a:cs typeface="Arial" pitchFamily="34" charset="0"/>
              </a:rPr>
              <a:t>Bulhalis</a:t>
            </a:r>
            <a:r>
              <a:rPr lang="en-US" sz="1600" dirty="0">
                <a:latin typeface="Arial" pitchFamily="34" charset="0"/>
                <a:cs typeface="Arial" pitchFamily="34" charset="0"/>
              </a:rPr>
              <a:t> et al., 2019).</a:t>
            </a:r>
          </a:p>
          <a:p>
            <a:pPr algn="just">
              <a:lnSpc>
                <a:spcPct val="150000"/>
              </a:lnSpc>
            </a:pPr>
            <a:r>
              <a:rPr lang="en-US" sz="1600" dirty="0">
                <a:latin typeface="Arial" pitchFamily="34" charset="0"/>
                <a:cs typeface="Arial" pitchFamily="34" charset="0"/>
              </a:rPr>
              <a:t>Provide advice on local attractions, travel, and restaurant reservations.</a:t>
            </a:r>
          </a:p>
          <a:p>
            <a:pPr algn="just">
              <a:lnSpc>
                <a:spcPct val="150000"/>
              </a:lnSpc>
            </a:pPr>
            <a:r>
              <a:rPr lang="en-US" sz="1600" dirty="0">
                <a:latin typeface="Arial" pitchFamily="34" charset="0"/>
                <a:cs typeface="Arial" pitchFamily="34" charset="0"/>
              </a:rPr>
              <a:t>Handle Express Check-Out, Executive Lounge, and fitness center access (</a:t>
            </a:r>
            <a:r>
              <a:rPr lang="en-US" sz="1600" dirty="0" err="1">
                <a:latin typeface="Arial" pitchFamily="34" charset="0"/>
                <a:cs typeface="Arial" pitchFamily="34" charset="0"/>
              </a:rPr>
              <a:t>Cujano</a:t>
            </a:r>
            <a:r>
              <a:rPr lang="en-US" sz="1600" dirty="0">
                <a:latin typeface="Arial" pitchFamily="34" charset="0"/>
                <a:cs typeface="Arial" pitchFamily="34" charset="0"/>
              </a:rPr>
              <a:t>, 2018).</a:t>
            </a:r>
          </a:p>
          <a:p>
            <a:pPr algn="just">
              <a:lnSpc>
                <a:spcPct val="150000"/>
              </a:lnSpc>
            </a:pPr>
            <a:endParaRPr lang="en-US" sz="1600" dirty="0">
              <a:latin typeface="Arial" pitchFamily="34" charset="0"/>
              <a:cs typeface="Arial" pitchFamily="34" charset="0"/>
            </a:endParaRPr>
          </a:p>
        </p:txBody>
      </p:sp>
      <p:sp>
        <p:nvSpPr>
          <p:cNvPr id="3" name="Title 2"/>
          <p:cNvSpPr>
            <a:spLocks noGrp="1"/>
          </p:cNvSpPr>
          <p:nvPr>
            <p:ph type="title"/>
          </p:nvPr>
        </p:nvSpPr>
        <p:spPr/>
        <p:txBody>
          <a:bodyPr>
            <a:normAutofit fontScale="90000"/>
          </a:bodyPr>
          <a:lstStyle/>
          <a:p>
            <a:r>
              <a:rPr lang="en-US" dirty="0"/>
              <a:t>Role and Function of Guest Services</a:t>
            </a: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95800"/>
            <a:ext cx="9144000" cy="2142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4724400" y="6611778"/>
            <a:ext cx="4572000" cy="246221"/>
          </a:xfrm>
          <a:prstGeom prst="rect">
            <a:avLst/>
          </a:prstGeom>
          <a:noFill/>
        </p:spPr>
        <p:txBody>
          <a:bodyPr wrap="square" rtlCol="0">
            <a:spAutoFit/>
          </a:bodyPr>
          <a:lstStyle/>
          <a:p>
            <a:r>
              <a:rPr lang="en-US" sz="1000" b="1" dirty="0">
                <a:latin typeface="Arial" pitchFamily="34" charset="0"/>
                <a:cs typeface="Arial" pitchFamily="34" charset="0"/>
              </a:rPr>
              <a:t>Figure 5: Fitness amenities. Source: </a:t>
            </a:r>
            <a:r>
              <a:rPr lang="en-US" sz="1000" b="1" dirty="0" err="1">
                <a:latin typeface="Arial" pitchFamily="34" charset="0"/>
                <a:cs typeface="Arial" pitchFamily="34" charset="0"/>
              </a:rPr>
              <a:t>Cujano</a:t>
            </a:r>
            <a:r>
              <a:rPr lang="en-US" sz="1000" b="1" dirty="0">
                <a:latin typeface="Arial" pitchFamily="34" charset="0"/>
                <a:cs typeface="Arial" pitchFamily="34" charset="0"/>
              </a:rPr>
              <a:t> (2018)</a:t>
            </a:r>
          </a:p>
        </p:txBody>
      </p:sp>
    </p:spTree>
    <p:extLst>
      <p:ext uri="{BB962C8B-B14F-4D97-AF65-F5344CB8AC3E}">
        <p14:creationId xmlns:p14="http://schemas.microsoft.com/office/powerpoint/2010/main" val="3449537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cstate="print">
            <a:lum bright="70000" contrast="-70000"/>
            <a:extLst>
              <a:ext uri="{28A0092B-C50C-407E-A947-70E740481C1C}">
                <a14:useLocalDpi xmlns:a14="http://schemas.microsoft.com/office/drawing/2010/main" val="0"/>
              </a:ext>
            </a:extLst>
          </a:blip>
          <a:srcRect/>
          <a:stretch>
            <a:fillRect/>
          </a:stretch>
        </p:blipFill>
        <p:spPr bwMode="auto">
          <a:xfrm>
            <a:off x="-76200" y="0"/>
            <a:ext cx="9220200" cy="693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ontent Placeholder 1"/>
          <p:cNvSpPr>
            <a:spLocks noGrp="1"/>
          </p:cNvSpPr>
          <p:nvPr>
            <p:ph idx="1"/>
          </p:nvPr>
        </p:nvSpPr>
        <p:spPr>
          <a:xfrm>
            <a:off x="419100" y="1752600"/>
            <a:ext cx="8229600" cy="4525963"/>
          </a:xfrm>
        </p:spPr>
        <p:txBody>
          <a:bodyPr>
            <a:normAutofit/>
          </a:bodyPr>
          <a:lstStyle/>
          <a:p>
            <a:pPr algn="just">
              <a:lnSpc>
                <a:spcPct val="150000"/>
              </a:lnSpc>
              <a:buClr>
                <a:schemeClr val="bg1"/>
              </a:buClr>
              <a:buFont typeface="Wingdings" pitchFamily="2" charset="2"/>
              <a:buChar char="q"/>
            </a:pPr>
            <a:r>
              <a:rPr lang="en-US" sz="1600" b="1" dirty="0">
                <a:latin typeface="Arial" pitchFamily="34" charset="0"/>
                <a:cs typeface="Arial" pitchFamily="34" charset="0"/>
              </a:rPr>
              <a:t>Hospitality is a key to Marriott's success in a competitive market.</a:t>
            </a:r>
          </a:p>
          <a:p>
            <a:pPr algn="just">
              <a:lnSpc>
                <a:spcPct val="150000"/>
              </a:lnSpc>
              <a:buClr>
                <a:schemeClr val="bg1"/>
              </a:buClr>
              <a:buFont typeface="Wingdings" pitchFamily="2" charset="2"/>
              <a:buChar char="q"/>
            </a:pPr>
            <a:r>
              <a:rPr lang="en-US" sz="1600" b="1" dirty="0">
                <a:latin typeface="Arial" pitchFamily="34" charset="0"/>
                <a:cs typeface="Arial" pitchFamily="34" charset="0"/>
              </a:rPr>
              <a:t>Marriott tailors its hotel solutions for diverse customer needs with categories like Ritz-Carlton (</a:t>
            </a:r>
            <a:r>
              <a:rPr lang="en-US" sz="1600" b="1" dirty="0" err="1">
                <a:latin typeface="Arial" pitchFamily="34" charset="0"/>
                <a:cs typeface="Arial" pitchFamily="34" charset="0"/>
              </a:rPr>
              <a:t>Dhir</a:t>
            </a:r>
            <a:r>
              <a:rPr lang="en-US" sz="1600" b="1" dirty="0">
                <a:latin typeface="Arial" pitchFamily="34" charset="0"/>
                <a:cs typeface="Arial" pitchFamily="34" charset="0"/>
              </a:rPr>
              <a:t> et al., 2019).</a:t>
            </a:r>
          </a:p>
          <a:p>
            <a:pPr algn="just">
              <a:lnSpc>
                <a:spcPct val="150000"/>
              </a:lnSpc>
              <a:buClr>
                <a:schemeClr val="bg1"/>
              </a:buClr>
              <a:buFont typeface="Wingdings" pitchFamily="2" charset="2"/>
              <a:buChar char="q"/>
            </a:pPr>
            <a:r>
              <a:rPr lang="en-US" sz="1600" b="1" dirty="0">
                <a:latin typeface="Arial" pitchFamily="34" charset="0"/>
                <a:cs typeface="Arial" pitchFamily="34" charset="0"/>
              </a:rPr>
              <a:t>Efficient communication systems allow customers to book, customize rooms, and get assistance in their preferred language (</a:t>
            </a:r>
            <a:r>
              <a:rPr lang="en-US" sz="1600" b="1" dirty="0" err="1">
                <a:latin typeface="Arial" pitchFamily="34" charset="0"/>
                <a:cs typeface="Arial" pitchFamily="34" charset="0"/>
              </a:rPr>
              <a:t>Ruki</a:t>
            </a:r>
            <a:r>
              <a:rPr lang="en-US" sz="1600" b="1" dirty="0">
                <a:latin typeface="Arial" pitchFamily="34" charset="0"/>
                <a:cs typeface="Arial" pitchFamily="34" charset="0"/>
              </a:rPr>
              <a:t>, 2023).</a:t>
            </a:r>
          </a:p>
          <a:p>
            <a:pPr algn="just">
              <a:lnSpc>
                <a:spcPct val="150000"/>
              </a:lnSpc>
              <a:buClr>
                <a:schemeClr val="bg1"/>
              </a:buClr>
              <a:buFont typeface="Wingdings" pitchFamily="2" charset="2"/>
              <a:buChar char="q"/>
            </a:pPr>
            <a:r>
              <a:rPr lang="en-US" sz="1600" b="1" dirty="0">
                <a:latin typeface="Arial" pitchFamily="34" charset="0"/>
                <a:cs typeface="Arial" pitchFamily="34" charset="0"/>
              </a:rPr>
              <a:t>Customer feedback is invaluable for Marriott, helping them continuously improve and exceed expectations.</a:t>
            </a:r>
          </a:p>
          <a:p>
            <a:pPr algn="just">
              <a:lnSpc>
                <a:spcPct val="150000"/>
              </a:lnSpc>
              <a:buClr>
                <a:schemeClr val="bg1"/>
              </a:buClr>
              <a:buFont typeface="Wingdings" pitchFamily="2" charset="2"/>
              <a:buChar char="q"/>
            </a:pPr>
            <a:r>
              <a:rPr lang="en-US" sz="1600" b="1" dirty="0">
                <a:latin typeface="Arial" pitchFamily="34" charset="0"/>
                <a:cs typeface="Arial" pitchFamily="34" charset="0"/>
              </a:rPr>
              <a:t>Marriott's strong position in hospitality is built on excellent service, and effective communication.</a:t>
            </a:r>
          </a:p>
        </p:txBody>
      </p:sp>
      <p:sp>
        <p:nvSpPr>
          <p:cNvPr id="3" name="Title 2"/>
          <p:cNvSpPr>
            <a:spLocks noGrp="1"/>
          </p:cNvSpPr>
          <p:nvPr>
            <p:ph type="title"/>
          </p:nvPr>
        </p:nvSpPr>
        <p:spPr>
          <a:xfrm>
            <a:off x="419100" y="76200"/>
            <a:ext cx="8229600" cy="1143000"/>
          </a:xfrm>
        </p:spPr>
        <p:txBody>
          <a:bodyPr>
            <a:normAutofit fontScale="90000"/>
          </a:bodyPr>
          <a:lstStyle/>
          <a:p>
            <a:pPr algn="ctr"/>
            <a:r>
              <a:rPr lang="en-US" dirty="0">
                <a:solidFill>
                  <a:schemeClr val="tx1"/>
                </a:solidFill>
              </a:rPr>
              <a:t>Importance of Hospitality and Meet Guest Expectations</a:t>
            </a:r>
          </a:p>
        </p:txBody>
      </p:sp>
    </p:spTree>
    <p:extLst>
      <p:ext uri="{BB962C8B-B14F-4D97-AF65-F5344CB8AC3E}">
        <p14:creationId xmlns:p14="http://schemas.microsoft.com/office/powerpoint/2010/main" val="2930708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lnSpc>
                <a:spcPct val="150000"/>
              </a:lnSpc>
            </a:pPr>
            <a:r>
              <a:rPr lang="en-US" sz="1600" dirty="0">
                <a:latin typeface="Arial" pitchFamily="34" charset="0"/>
                <a:cs typeface="Arial" pitchFamily="34" charset="0"/>
              </a:rPr>
              <a:t>Marriott ensures top-notch customer service to meet all guest needs.</a:t>
            </a:r>
          </a:p>
          <a:p>
            <a:pPr algn="just">
              <a:lnSpc>
                <a:spcPct val="150000"/>
              </a:lnSpc>
            </a:pPr>
            <a:r>
              <a:rPr lang="en-US" sz="1600" dirty="0">
                <a:latin typeface="Arial" pitchFamily="34" charset="0"/>
                <a:cs typeface="Arial" pitchFamily="34" charset="0"/>
              </a:rPr>
              <a:t>They offer various brands like Ritz-Carlton and Marriott </a:t>
            </a:r>
            <a:r>
              <a:rPr lang="en-US" sz="1600" dirty="0" err="1">
                <a:latin typeface="Arial" pitchFamily="34" charset="0"/>
                <a:cs typeface="Arial" pitchFamily="34" charset="0"/>
              </a:rPr>
              <a:t>Execu</a:t>
            </a:r>
            <a:r>
              <a:rPr lang="en-US" sz="1600" dirty="0">
                <a:latin typeface="Arial" pitchFamily="34" charset="0"/>
                <a:cs typeface="Arial" pitchFamily="34" charset="0"/>
              </a:rPr>
              <a:t>-stay for different consumer preferences.</a:t>
            </a:r>
          </a:p>
          <a:p>
            <a:pPr algn="just">
              <a:lnSpc>
                <a:spcPct val="150000"/>
              </a:lnSpc>
            </a:pPr>
            <a:r>
              <a:rPr lang="en-US" sz="1600" dirty="0">
                <a:latin typeface="Arial" pitchFamily="34" charset="0"/>
                <a:cs typeface="Arial" pitchFamily="34" charset="0"/>
              </a:rPr>
              <a:t>Marriott's ongoing success hinges on its commitment to excellent service, effective communication, and attentive customer feedback in the ever-changing hospitality industry.</a:t>
            </a:r>
          </a:p>
        </p:txBody>
      </p:sp>
      <p:sp>
        <p:nvSpPr>
          <p:cNvPr id="3" name="Title 2"/>
          <p:cNvSpPr>
            <a:spLocks noGrp="1"/>
          </p:cNvSpPr>
          <p:nvPr>
            <p:ph type="title"/>
          </p:nvPr>
        </p:nvSpPr>
        <p:spPr/>
        <p:txBody>
          <a:bodyPr/>
          <a:lstStyle/>
          <a:p>
            <a:r>
              <a:rPr lang="en-US" dirty="0"/>
              <a:t>Conclusion</a:t>
            </a:r>
          </a:p>
        </p:txBody>
      </p:sp>
    </p:spTree>
    <p:extLst>
      <p:ext uri="{BB962C8B-B14F-4D97-AF65-F5344CB8AC3E}">
        <p14:creationId xmlns:p14="http://schemas.microsoft.com/office/powerpoint/2010/main" val="1434460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0000" lnSpcReduction="20000"/>
          </a:bodyPr>
          <a:lstStyle/>
          <a:p>
            <a:r>
              <a:rPr lang="en-US" dirty="0" err="1">
                <a:latin typeface="Arial" pitchFamily="34" charset="0"/>
                <a:cs typeface="Arial" pitchFamily="34" charset="0"/>
              </a:rPr>
              <a:t>Buhalis</a:t>
            </a:r>
            <a:r>
              <a:rPr lang="en-US" dirty="0">
                <a:latin typeface="Arial" pitchFamily="34" charset="0"/>
                <a:cs typeface="Arial" pitchFamily="34" charset="0"/>
              </a:rPr>
              <a:t>, D. and </a:t>
            </a:r>
            <a:r>
              <a:rPr lang="en-US" dirty="0" err="1">
                <a:latin typeface="Arial" pitchFamily="34" charset="0"/>
                <a:cs typeface="Arial" pitchFamily="34" charset="0"/>
              </a:rPr>
              <a:t>Sinarta</a:t>
            </a:r>
            <a:r>
              <a:rPr lang="en-US" dirty="0">
                <a:latin typeface="Arial" pitchFamily="34" charset="0"/>
                <a:cs typeface="Arial" pitchFamily="34" charset="0"/>
              </a:rPr>
              <a:t>, Y., 2019. Real-time co-creation and </a:t>
            </a:r>
            <a:r>
              <a:rPr lang="en-US" dirty="0" err="1">
                <a:latin typeface="Arial" pitchFamily="34" charset="0"/>
                <a:cs typeface="Arial" pitchFamily="34" charset="0"/>
              </a:rPr>
              <a:t>nowness</a:t>
            </a:r>
            <a:r>
              <a:rPr lang="en-US" dirty="0">
                <a:latin typeface="Arial" pitchFamily="34" charset="0"/>
                <a:cs typeface="Arial" pitchFamily="34" charset="0"/>
              </a:rPr>
              <a:t> service: lessons from tourism and hospitality. Journal of Travel &amp; Tourism Marketing, 36(5), pp.563-582.</a:t>
            </a:r>
          </a:p>
          <a:p>
            <a:r>
              <a:rPr lang="en-US" dirty="0">
                <a:latin typeface="Arial" pitchFamily="34" charset="0"/>
                <a:cs typeface="Arial" pitchFamily="34" charset="0"/>
              </a:rPr>
              <a:t>Chen, W. and </a:t>
            </a:r>
            <a:r>
              <a:rPr lang="en-US" dirty="0" err="1">
                <a:latin typeface="Arial" pitchFamily="34" charset="0"/>
                <a:cs typeface="Arial" pitchFamily="34" charset="0"/>
              </a:rPr>
              <a:t>Tabari</a:t>
            </a:r>
            <a:r>
              <a:rPr lang="en-US" dirty="0">
                <a:latin typeface="Arial" pitchFamily="34" charset="0"/>
                <a:cs typeface="Arial" pitchFamily="34" charset="0"/>
              </a:rPr>
              <a:t>, S., 2017. A study of negative customer online reviews and managerial responses on social media—a case study of the Marriott hotel group in Beijing. Journal of Marketing and Consumer Research, 41, pp.53-64.</a:t>
            </a:r>
          </a:p>
          <a:p>
            <a:r>
              <a:rPr lang="en-US" dirty="0" err="1">
                <a:latin typeface="Arial" pitchFamily="34" charset="0"/>
                <a:cs typeface="Arial" pitchFamily="34" charset="0"/>
              </a:rPr>
              <a:t>Cujano</a:t>
            </a:r>
            <a:r>
              <a:rPr lang="en-US" dirty="0">
                <a:latin typeface="Arial" pitchFamily="34" charset="0"/>
                <a:cs typeface="Arial" pitchFamily="34" charset="0"/>
              </a:rPr>
              <a:t> </a:t>
            </a:r>
            <a:r>
              <a:rPr lang="en-US" dirty="0" err="1">
                <a:latin typeface="Arial" pitchFamily="34" charset="0"/>
                <a:cs typeface="Arial" pitchFamily="34" charset="0"/>
              </a:rPr>
              <a:t>Huilcapi</a:t>
            </a:r>
            <a:r>
              <a:rPr lang="en-US" dirty="0">
                <a:latin typeface="Arial" pitchFamily="34" charset="0"/>
                <a:cs typeface="Arial" pitchFamily="34" charset="0"/>
              </a:rPr>
              <a:t>, O.A., 2018. </a:t>
            </a:r>
            <a:r>
              <a:rPr lang="en-US" dirty="0" err="1">
                <a:latin typeface="Arial" pitchFamily="34" charset="0"/>
                <a:cs typeface="Arial" pitchFamily="34" charset="0"/>
              </a:rPr>
              <a:t>Propuesta</a:t>
            </a:r>
            <a:r>
              <a:rPr lang="en-US" dirty="0">
                <a:latin typeface="Arial" pitchFamily="34" charset="0"/>
                <a:cs typeface="Arial" pitchFamily="34" charset="0"/>
              </a:rPr>
              <a:t> de </a:t>
            </a:r>
            <a:r>
              <a:rPr lang="en-US" dirty="0" err="1">
                <a:latin typeface="Arial" pitchFamily="34" charset="0"/>
                <a:cs typeface="Arial" pitchFamily="34" charset="0"/>
              </a:rPr>
              <a:t>mejora</a:t>
            </a:r>
            <a:r>
              <a:rPr lang="en-US" dirty="0">
                <a:latin typeface="Arial" pitchFamily="34" charset="0"/>
                <a:cs typeface="Arial" pitchFamily="34" charset="0"/>
              </a:rPr>
              <a:t> de </a:t>
            </a:r>
            <a:r>
              <a:rPr lang="en-US" dirty="0" err="1">
                <a:latin typeface="Arial" pitchFamily="34" charset="0"/>
                <a:cs typeface="Arial" pitchFamily="34" charset="0"/>
              </a:rPr>
              <a:t>calidad</a:t>
            </a:r>
            <a:r>
              <a:rPr lang="en-US" dirty="0">
                <a:latin typeface="Arial" pitchFamily="34" charset="0"/>
                <a:cs typeface="Arial" pitchFamily="34" charset="0"/>
              </a:rPr>
              <a:t> en el </a:t>
            </a:r>
            <a:r>
              <a:rPr lang="en-US" dirty="0" err="1">
                <a:latin typeface="Arial" pitchFamily="34" charset="0"/>
                <a:cs typeface="Arial" pitchFamily="34" charset="0"/>
              </a:rPr>
              <a:t>área</a:t>
            </a:r>
            <a:r>
              <a:rPr lang="en-US" dirty="0">
                <a:latin typeface="Arial" pitchFamily="34" charset="0"/>
                <a:cs typeface="Arial" pitchFamily="34" charset="0"/>
              </a:rPr>
              <a:t> de At Your Service en el hotel JW Marriott Quito (Bachelor's thesis, Quito: Universidad de </a:t>
            </a:r>
            <a:r>
              <a:rPr lang="en-US" dirty="0" err="1">
                <a:latin typeface="Arial" pitchFamily="34" charset="0"/>
                <a:cs typeface="Arial" pitchFamily="34" charset="0"/>
              </a:rPr>
              <a:t>las</a:t>
            </a:r>
            <a:r>
              <a:rPr lang="en-US" dirty="0">
                <a:latin typeface="Arial" pitchFamily="34" charset="0"/>
                <a:cs typeface="Arial" pitchFamily="34" charset="0"/>
              </a:rPr>
              <a:t> </a:t>
            </a:r>
            <a:r>
              <a:rPr lang="en-US" dirty="0" err="1">
                <a:latin typeface="Arial" pitchFamily="34" charset="0"/>
                <a:cs typeface="Arial" pitchFamily="34" charset="0"/>
              </a:rPr>
              <a:t>Américas</a:t>
            </a:r>
            <a:r>
              <a:rPr lang="en-US" dirty="0">
                <a:latin typeface="Arial" pitchFamily="34" charset="0"/>
                <a:cs typeface="Arial" pitchFamily="34" charset="0"/>
              </a:rPr>
              <a:t>, 2018).</a:t>
            </a:r>
          </a:p>
          <a:p>
            <a:r>
              <a:rPr lang="en-US" dirty="0" err="1">
                <a:latin typeface="Arial" pitchFamily="34" charset="0"/>
                <a:cs typeface="Arial" pitchFamily="34" charset="0"/>
              </a:rPr>
              <a:t>Dhir</a:t>
            </a:r>
            <a:r>
              <a:rPr lang="en-US" dirty="0">
                <a:latin typeface="Arial" pitchFamily="34" charset="0"/>
                <a:cs typeface="Arial" pitchFamily="34" charset="0"/>
              </a:rPr>
              <a:t>, S., </a:t>
            </a:r>
            <a:r>
              <a:rPr lang="en-US" dirty="0" err="1">
                <a:latin typeface="Arial" pitchFamily="34" charset="0"/>
                <a:cs typeface="Arial" pitchFamily="34" charset="0"/>
              </a:rPr>
              <a:t>Sushil</a:t>
            </a:r>
            <a:r>
              <a:rPr lang="en-US" dirty="0">
                <a:latin typeface="Arial" pitchFamily="34" charset="0"/>
                <a:cs typeface="Arial" pitchFamily="34" charset="0"/>
              </a:rPr>
              <a:t>, </a:t>
            </a:r>
            <a:r>
              <a:rPr lang="en-US" dirty="0" err="1">
                <a:latin typeface="Arial" pitchFamily="34" charset="0"/>
                <a:cs typeface="Arial" pitchFamily="34" charset="0"/>
              </a:rPr>
              <a:t>Dhir</a:t>
            </a:r>
            <a:r>
              <a:rPr lang="en-US" dirty="0">
                <a:latin typeface="Arial" pitchFamily="34" charset="0"/>
                <a:cs typeface="Arial" pitchFamily="34" charset="0"/>
              </a:rPr>
              <a:t>, S. and </a:t>
            </a:r>
            <a:r>
              <a:rPr lang="en-US" dirty="0" err="1">
                <a:latin typeface="Arial" pitchFamily="34" charset="0"/>
                <a:cs typeface="Arial" pitchFamily="34" charset="0"/>
              </a:rPr>
              <a:t>Sushil</a:t>
            </a:r>
            <a:r>
              <a:rPr lang="en-US" dirty="0">
                <a:latin typeface="Arial" pitchFamily="34" charset="0"/>
                <a:cs typeface="Arial" pitchFamily="34" charset="0"/>
              </a:rPr>
              <a:t>, 2019. Marriott Hotels. Cases in Strategic Management: A Flexibility Perspective, pp.147-162.</a:t>
            </a:r>
          </a:p>
          <a:p>
            <a:r>
              <a:rPr lang="en-US" dirty="0" err="1">
                <a:latin typeface="Arial" pitchFamily="34" charset="0"/>
                <a:cs typeface="Arial" pitchFamily="34" charset="0"/>
              </a:rPr>
              <a:t>Harnjo</a:t>
            </a:r>
            <a:r>
              <a:rPr lang="en-US" dirty="0">
                <a:latin typeface="Arial" pitchFamily="34" charset="0"/>
                <a:cs typeface="Arial" pitchFamily="34" charset="0"/>
              </a:rPr>
              <a:t>, E., Rudy, R., </a:t>
            </a:r>
            <a:r>
              <a:rPr lang="en-US" dirty="0" err="1">
                <a:latin typeface="Arial" pitchFamily="34" charset="0"/>
                <a:cs typeface="Arial" pitchFamily="34" charset="0"/>
              </a:rPr>
              <a:t>Simamora</a:t>
            </a:r>
            <a:r>
              <a:rPr lang="en-US" dirty="0">
                <a:latin typeface="Arial" pitchFamily="34" charset="0"/>
                <a:cs typeface="Arial" pitchFamily="34" charset="0"/>
              </a:rPr>
              <a:t>, J., </a:t>
            </a:r>
            <a:r>
              <a:rPr lang="en-US" dirty="0" err="1">
                <a:latin typeface="Arial" pitchFamily="34" charset="0"/>
                <a:cs typeface="Arial" pitchFamily="34" charset="0"/>
              </a:rPr>
              <a:t>Hutabarat</a:t>
            </a:r>
            <a:r>
              <a:rPr lang="en-US" dirty="0">
                <a:latin typeface="Arial" pitchFamily="34" charset="0"/>
                <a:cs typeface="Arial" pitchFamily="34" charset="0"/>
              </a:rPr>
              <a:t>, L.R. and Juliana, J., 2021. Identifying customer </a:t>
            </a:r>
            <a:r>
              <a:rPr lang="en-US" dirty="0" err="1">
                <a:latin typeface="Arial" pitchFamily="34" charset="0"/>
                <a:cs typeface="Arial" pitchFamily="34" charset="0"/>
              </a:rPr>
              <a:t>behaviour</a:t>
            </a:r>
            <a:r>
              <a:rPr lang="en-US" dirty="0">
                <a:latin typeface="Arial" pitchFamily="34" charset="0"/>
                <a:cs typeface="Arial" pitchFamily="34" charset="0"/>
              </a:rPr>
              <a:t> in hospitality to deliver quality service and customer satisfaction. Journal Of Industrial Engineering &amp; Management Research, 2(4), pp.107-113.</a:t>
            </a:r>
          </a:p>
          <a:p>
            <a:r>
              <a:rPr lang="en-US" dirty="0" err="1">
                <a:latin typeface="Arial" pitchFamily="34" charset="0"/>
                <a:cs typeface="Arial" pitchFamily="34" charset="0"/>
              </a:rPr>
              <a:t>Khalimova</a:t>
            </a:r>
            <a:r>
              <a:rPr lang="en-US" dirty="0">
                <a:latin typeface="Arial" pitchFamily="34" charset="0"/>
                <a:cs typeface="Arial" pitchFamily="34" charset="0"/>
              </a:rPr>
              <a:t>, N.J., 2020. Analysis of foreign experience in hotel career enhancement programs. Central Asian Problems of Modern Science and Education, 2020(2), pp.3-14.</a:t>
            </a:r>
          </a:p>
          <a:p>
            <a:r>
              <a:rPr lang="en-US" dirty="0" err="1">
                <a:latin typeface="Arial" pitchFamily="34" charset="0"/>
                <a:cs typeface="Arial" pitchFamily="34" charset="0"/>
              </a:rPr>
              <a:t>Madar</a:t>
            </a:r>
            <a:r>
              <a:rPr lang="en-US" dirty="0">
                <a:latin typeface="Arial" pitchFamily="34" charset="0"/>
                <a:cs typeface="Arial" pitchFamily="34" charset="0"/>
              </a:rPr>
              <a:t>, A., 2017. Quality- a competitive advantage in the hotel services market. Case study: Marriott Hotels &amp; Resort versus Radisson </a:t>
            </a:r>
            <a:r>
              <a:rPr lang="en-US" dirty="0" err="1">
                <a:latin typeface="Arial" pitchFamily="34" charset="0"/>
                <a:cs typeface="Arial" pitchFamily="34" charset="0"/>
              </a:rPr>
              <a:t>Blu</a:t>
            </a:r>
            <a:r>
              <a:rPr lang="en-US" dirty="0">
                <a:latin typeface="Arial" pitchFamily="34" charset="0"/>
                <a:cs typeface="Arial" pitchFamily="34" charset="0"/>
              </a:rPr>
              <a:t>. Bulletin of the </a:t>
            </a:r>
            <a:r>
              <a:rPr lang="en-US" dirty="0" err="1">
                <a:latin typeface="Arial" pitchFamily="34" charset="0"/>
                <a:cs typeface="Arial" pitchFamily="34" charset="0"/>
              </a:rPr>
              <a:t>Transilvania</a:t>
            </a:r>
            <a:r>
              <a:rPr lang="en-US" dirty="0">
                <a:latin typeface="Arial" pitchFamily="34" charset="0"/>
                <a:cs typeface="Arial" pitchFamily="34" charset="0"/>
              </a:rPr>
              <a:t> University of Brasov. Series V: Economic Sciences, pp.141-146.</a:t>
            </a:r>
          </a:p>
          <a:p>
            <a:r>
              <a:rPr lang="en-US" dirty="0">
                <a:latin typeface="Arial" pitchFamily="34" charset="0"/>
                <a:cs typeface="Arial" pitchFamily="34" charset="0"/>
              </a:rPr>
              <a:t>Robson, K., </a:t>
            </a:r>
            <a:r>
              <a:rPr lang="en-US" dirty="0" err="1">
                <a:latin typeface="Arial" pitchFamily="34" charset="0"/>
                <a:cs typeface="Arial" pitchFamily="34" charset="0"/>
              </a:rPr>
              <a:t>Plangger</a:t>
            </a:r>
            <a:r>
              <a:rPr lang="en-US" dirty="0">
                <a:latin typeface="Arial" pitchFamily="34" charset="0"/>
                <a:cs typeface="Arial" pitchFamily="34" charset="0"/>
              </a:rPr>
              <a:t>, K., </a:t>
            </a:r>
            <a:r>
              <a:rPr lang="en-US" dirty="0" err="1">
                <a:latin typeface="Arial" pitchFamily="34" charset="0"/>
                <a:cs typeface="Arial" pitchFamily="34" charset="0"/>
              </a:rPr>
              <a:t>Kietzmann</a:t>
            </a:r>
            <a:r>
              <a:rPr lang="en-US" dirty="0">
                <a:latin typeface="Arial" pitchFamily="34" charset="0"/>
                <a:cs typeface="Arial" pitchFamily="34" charset="0"/>
              </a:rPr>
              <a:t>, J.H., McCarthy, I. and Pitt, L., 2016. Game on: Engaging customers and employees through </a:t>
            </a:r>
            <a:r>
              <a:rPr lang="en-US" dirty="0" err="1">
                <a:latin typeface="Arial" pitchFamily="34" charset="0"/>
                <a:cs typeface="Arial" pitchFamily="34" charset="0"/>
              </a:rPr>
              <a:t>gamification</a:t>
            </a:r>
            <a:r>
              <a:rPr lang="en-US" dirty="0">
                <a:latin typeface="Arial" pitchFamily="34" charset="0"/>
                <a:cs typeface="Arial" pitchFamily="34" charset="0"/>
              </a:rPr>
              <a:t>. Business Horizons, 59(1), pp.29-36.</a:t>
            </a:r>
          </a:p>
          <a:p>
            <a:r>
              <a:rPr lang="en-US" dirty="0" err="1">
                <a:latin typeface="Arial" pitchFamily="34" charset="0"/>
                <a:cs typeface="Arial" pitchFamily="34" charset="0"/>
              </a:rPr>
              <a:t>Ruki</a:t>
            </a:r>
            <a:r>
              <a:rPr lang="en-US" dirty="0">
                <a:latin typeface="Arial" pitchFamily="34" charset="0"/>
                <a:cs typeface="Arial" pitchFamily="34" charset="0"/>
              </a:rPr>
              <a:t>, M., 2023. Front Desk Personnel Qualities and Skills in Applying Upselling Hotel Products: Case Study of the Ritz Carlton Bali. International Journal of Multicultural and </a:t>
            </a:r>
            <a:r>
              <a:rPr lang="en-US" dirty="0" err="1">
                <a:latin typeface="Arial" pitchFamily="34" charset="0"/>
                <a:cs typeface="Arial" pitchFamily="34" charset="0"/>
              </a:rPr>
              <a:t>Multireligious</a:t>
            </a:r>
            <a:r>
              <a:rPr lang="en-US" dirty="0">
                <a:latin typeface="Arial" pitchFamily="34" charset="0"/>
                <a:cs typeface="Arial" pitchFamily="34" charset="0"/>
              </a:rPr>
              <a:t> Understanding, 10(4), pp.550-558.</a:t>
            </a:r>
          </a:p>
          <a:p>
            <a:r>
              <a:rPr lang="en-US" dirty="0">
                <a:latin typeface="Arial" pitchFamily="34" charset="0"/>
                <a:cs typeface="Arial" pitchFamily="34" charset="0"/>
              </a:rPr>
              <a:t>Zhang, Y., </a:t>
            </a:r>
            <a:r>
              <a:rPr lang="en-US" dirty="0" err="1">
                <a:latin typeface="Arial" pitchFamily="34" charset="0"/>
                <a:cs typeface="Arial" pitchFamily="34" charset="0"/>
              </a:rPr>
              <a:t>Shu</a:t>
            </a:r>
            <a:r>
              <a:rPr lang="en-US" dirty="0">
                <a:latin typeface="Arial" pitchFamily="34" charset="0"/>
                <a:cs typeface="Arial" pitchFamily="34" charset="0"/>
              </a:rPr>
              <a:t>, S., </a:t>
            </a:r>
            <a:r>
              <a:rPr lang="en-US" dirty="0" err="1">
                <a:latin typeface="Arial" pitchFamily="34" charset="0"/>
                <a:cs typeface="Arial" pitchFamily="34" charset="0"/>
              </a:rPr>
              <a:t>Ji</a:t>
            </a:r>
            <a:r>
              <a:rPr lang="en-US" dirty="0">
                <a:latin typeface="Arial" pitchFamily="34" charset="0"/>
                <a:cs typeface="Arial" pitchFamily="34" charset="0"/>
              </a:rPr>
              <a:t>, Z. and Wang, Y., 2015, March. A study of the commercial application of big data of the international hotel group in China: based on the case study of Marriott International. In 2015 IEEE First International Conference on Big Data Computing Service and Applications (pp. 412-417). IEEE.</a:t>
            </a:r>
          </a:p>
          <a:p>
            <a:r>
              <a:rPr lang="en-US" dirty="0" err="1">
                <a:latin typeface="Arial" pitchFamily="34" charset="0"/>
                <a:cs typeface="Arial" pitchFamily="34" charset="0"/>
              </a:rPr>
              <a:t>Zuo</a:t>
            </a:r>
            <a:r>
              <a:rPr lang="en-US" dirty="0">
                <a:latin typeface="Arial" pitchFamily="34" charset="0"/>
                <a:cs typeface="Arial" pitchFamily="34" charset="0"/>
              </a:rPr>
              <a:t>, L., </a:t>
            </a:r>
            <a:r>
              <a:rPr lang="en-US" dirty="0" err="1">
                <a:latin typeface="Arial" pitchFamily="34" charset="0"/>
                <a:cs typeface="Arial" pitchFamily="34" charset="0"/>
              </a:rPr>
              <a:t>Xiong</a:t>
            </a:r>
            <a:r>
              <a:rPr lang="en-US" dirty="0">
                <a:latin typeface="Arial" pitchFamily="34" charset="0"/>
                <a:cs typeface="Arial" pitchFamily="34" charset="0"/>
              </a:rPr>
              <a:t>, S. and Iida, H., 2017, November. An analysis of hotel loyalty programs with a focus on the tiers and points system. In 2017 4th International Conference on Systems and Informatics (ICSAI) (pp. 507-512). IEEE.</a:t>
            </a:r>
          </a:p>
          <a:p>
            <a:endParaRPr lang="en-US" dirty="0"/>
          </a:p>
        </p:txBody>
      </p:sp>
      <p:sp>
        <p:nvSpPr>
          <p:cNvPr id="3" name="Title 2"/>
          <p:cNvSpPr>
            <a:spLocks noGrp="1"/>
          </p:cNvSpPr>
          <p:nvPr>
            <p:ph type="title"/>
          </p:nvPr>
        </p:nvSpPr>
        <p:spPr/>
        <p:txBody>
          <a:bodyPr/>
          <a:lstStyle/>
          <a:p>
            <a:r>
              <a:rPr lang="en-US" dirty="0"/>
              <a:t>References</a:t>
            </a:r>
          </a:p>
        </p:txBody>
      </p:sp>
    </p:spTree>
    <p:extLst>
      <p:ext uri="{BB962C8B-B14F-4D97-AF65-F5344CB8AC3E}">
        <p14:creationId xmlns:p14="http://schemas.microsoft.com/office/powerpoint/2010/main" val="6359148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61</TotalTime>
  <Words>2389</Words>
  <Application>Microsoft Office PowerPoint</Application>
  <PresentationFormat>On-screen Show (4:3)</PresentationFormat>
  <Paragraphs>86</Paragraphs>
  <Slides>10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Times New Roman</vt:lpstr>
      <vt:lpstr>Verdana</vt:lpstr>
      <vt:lpstr>Wingdings</vt:lpstr>
      <vt:lpstr>Wingdings 2</vt:lpstr>
      <vt:lpstr>Wingdings 3</vt:lpstr>
      <vt:lpstr>Concourse</vt:lpstr>
      <vt:lpstr>Title: The role and importance of Hospitality &amp; Guest Services within the Hotel Industry</vt:lpstr>
      <vt:lpstr>Table of Content</vt:lpstr>
      <vt:lpstr>Introduction</vt:lpstr>
      <vt:lpstr>Guest Services at Marriott Hotel</vt:lpstr>
      <vt:lpstr>Guest Services at Marriott Hotel</vt:lpstr>
      <vt:lpstr>Customer Base of Marriott Hotel</vt:lpstr>
      <vt:lpstr>Role and Function of Guest Services</vt:lpstr>
      <vt:lpstr>Importance of Hospitality and Meet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role and importance of Hospitality &amp; Guest Services within the Hotel Industry</dc:title>
  <dc:creator>YOGA</dc:creator>
  <cp:lastModifiedBy>Mircea Nicolae Tilica (2246572)</cp:lastModifiedBy>
  <cp:revision>12</cp:revision>
  <dcterms:created xsi:type="dcterms:W3CDTF">2023-10-12T13:43:50Z</dcterms:created>
  <dcterms:modified xsi:type="dcterms:W3CDTF">2023-10-22T21:13:39Z</dcterms:modified>
</cp:coreProperties>
</file>