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 id="328" r:id="rId73"/>
    <p:sldId id="329" r:id="rId74"/>
    <p:sldId id="330" r:id="rId75"/>
    <p:sldId id="331" r:id="rId76"/>
    <p:sldId id="332" r:id="rId77"/>
    <p:sldId id="333" r:id="rId78"/>
    <p:sldId id="334" r:id="rId79"/>
    <p:sldId id="335" r:id="rId80"/>
    <p:sldId id="336" r:id="rId81"/>
    <p:sldId id="337" r:id="rId8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varScale="1">
        <p:scale>
          <a:sx n="92" d="100"/>
          <a:sy n="92" d="100"/>
        </p:scale>
        <p:origin x="72"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1E5B1D0-4125-42F5-B651-A2A83162814D}" type="datetimeFigureOut">
              <a:rPr lang="en-GB" smtClean="0"/>
              <a:t>30/03/2020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A0B68-8DA7-4A45-ADF3-53E00589B69A}" type="slidenum">
              <a:rPr lang="en-GB" smtClean="0"/>
              <a:t>‹#›</a:t>
            </a:fld>
            <a:endParaRPr lang="en-GB"/>
          </a:p>
        </p:txBody>
      </p:sp>
    </p:spTree>
    <p:extLst>
      <p:ext uri="{BB962C8B-B14F-4D97-AF65-F5344CB8AC3E}">
        <p14:creationId xmlns:p14="http://schemas.microsoft.com/office/powerpoint/2010/main" val="4050416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E5B1D0-4125-42F5-B651-A2A83162814D}" type="datetimeFigureOut">
              <a:rPr lang="en-GB" smtClean="0"/>
              <a:t>30/03/2020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A0B68-8DA7-4A45-ADF3-53E00589B69A}" type="slidenum">
              <a:rPr lang="en-GB" smtClean="0"/>
              <a:t>‹#›</a:t>
            </a:fld>
            <a:endParaRPr lang="en-GB"/>
          </a:p>
        </p:txBody>
      </p:sp>
    </p:spTree>
    <p:extLst>
      <p:ext uri="{BB962C8B-B14F-4D97-AF65-F5344CB8AC3E}">
        <p14:creationId xmlns:p14="http://schemas.microsoft.com/office/powerpoint/2010/main" val="2911771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1E5B1D0-4125-42F5-B651-A2A83162814D}" type="datetimeFigureOut">
              <a:rPr lang="en-GB" smtClean="0"/>
              <a:t>30/03/2020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A0B68-8DA7-4A45-ADF3-53E00589B69A}" type="slidenum">
              <a:rPr lang="en-GB" smtClean="0"/>
              <a:t>‹#›</a:t>
            </a:fld>
            <a:endParaRPr lang="en-GB"/>
          </a:p>
        </p:txBody>
      </p:sp>
    </p:spTree>
    <p:extLst>
      <p:ext uri="{BB962C8B-B14F-4D97-AF65-F5344CB8AC3E}">
        <p14:creationId xmlns:p14="http://schemas.microsoft.com/office/powerpoint/2010/main" val="893605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1E5B1D0-4125-42F5-B651-A2A83162814D}" type="datetimeFigureOut">
              <a:rPr lang="en-GB" smtClean="0"/>
              <a:t>30/03/2020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0A0B68-8DA7-4A45-ADF3-53E00589B69A}" type="slidenum">
              <a:rPr lang="en-GB" smtClean="0"/>
              <a:t>‹#›</a:t>
            </a:fld>
            <a:endParaRPr lang="en-GB"/>
          </a:p>
        </p:txBody>
      </p:sp>
    </p:spTree>
    <p:extLst>
      <p:ext uri="{BB962C8B-B14F-4D97-AF65-F5344CB8AC3E}">
        <p14:creationId xmlns:p14="http://schemas.microsoft.com/office/powerpoint/2010/main" val="489830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1E5B1D0-4125-42F5-B651-A2A83162814D}" type="datetimeFigureOut">
              <a:rPr lang="en-GB" smtClean="0"/>
              <a:t>30/03/2020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0A0B68-8DA7-4A45-ADF3-53E00589B69A}" type="slidenum">
              <a:rPr lang="en-GB" smtClean="0"/>
              <a:t>‹#›</a:t>
            </a:fld>
            <a:endParaRPr lang="en-GB"/>
          </a:p>
        </p:txBody>
      </p:sp>
    </p:spTree>
    <p:extLst>
      <p:ext uri="{BB962C8B-B14F-4D97-AF65-F5344CB8AC3E}">
        <p14:creationId xmlns:p14="http://schemas.microsoft.com/office/powerpoint/2010/main" val="241464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1E5B1D0-4125-42F5-B651-A2A83162814D}" type="datetimeFigureOut">
              <a:rPr lang="en-GB" smtClean="0"/>
              <a:t>30/03/2020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0A0B68-8DA7-4A45-ADF3-53E00589B69A}" type="slidenum">
              <a:rPr lang="en-GB" smtClean="0"/>
              <a:t>‹#›</a:t>
            </a:fld>
            <a:endParaRPr lang="en-GB"/>
          </a:p>
        </p:txBody>
      </p:sp>
    </p:spTree>
    <p:extLst>
      <p:ext uri="{BB962C8B-B14F-4D97-AF65-F5344CB8AC3E}">
        <p14:creationId xmlns:p14="http://schemas.microsoft.com/office/powerpoint/2010/main" val="63322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E5B1D0-4125-42F5-B651-A2A83162814D}" type="datetimeFigureOut">
              <a:rPr lang="en-GB" smtClean="0"/>
              <a:t>30/03/2020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0A0B68-8DA7-4A45-ADF3-53E00589B69A}" type="slidenum">
              <a:rPr lang="en-GB" smtClean="0"/>
              <a:t>‹#›</a:t>
            </a:fld>
            <a:endParaRPr lang="en-GB"/>
          </a:p>
        </p:txBody>
      </p:sp>
    </p:spTree>
    <p:extLst>
      <p:ext uri="{BB962C8B-B14F-4D97-AF65-F5344CB8AC3E}">
        <p14:creationId xmlns:p14="http://schemas.microsoft.com/office/powerpoint/2010/main" val="1748999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1E5B1D0-4125-42F5-B651-A2A83162814D}" type="datetimeFigureOut">
              <a:rPr lang="en-GB" smtClean="0"/>
              <a:t>30/03/2020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0A0B68-8DA7-4A45-ADF3-53E00589B69A}" type="slidenum">
              <a:rPr lang="en-GB" smtClean="0"/>
              <a:t>‹#›</a:t>
            </a:fld>
            <a:endParaRPr lang="en-GB"/>
          </a:p>
        </p:txBody>
      </p:sp>
    </p:spTree>
    <p:extLst>
      <p:ext uri="{BB962C8B-B14F-4D97-AF65-F5344CB8AC3E}">
        <p14:creationId xmlns:p14="http://schemas.microsoft.com/office/powerpoint/2010/main" val="3264233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1E5B1D0-4125-42F5-B651-A2A83162814D}" type="datetimeFigureOut">
              <a:rPr lang="en-GB" smtClean="0"/>
              <a:t>30/03/2020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0A0B68-8DA7-4A45-ADF3-53E00589B69A}" type="slidenum">
              <a:rPr lang="en-GB" smtClean="0"/>
              <a:t>‹#›</a:t>
            </a:fld>
            <a:endParaRPr lang="en-GB"/>
          </a:p>
        </p:txBody>
      </p:sp>
    </p:spTree>
    <p:extLst>
      <p:ext uri="{BB962C8B-B14F-4D97-AF65-F5344CB8AC3E}">
        <p14:creationId xmlns:p14="http://schemas.microsoft.com/office/powerpoint/2010/main" val="177570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E5B1D0-4125-42F5-B651-A2A83162814D}" type="datetimeFigureOut">
              <a:rPr lang="en-GB" smtClean="0"/>
              <a:t>30/03/2020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A0B68-8DA7-4A45-ADF3-53E00589B69A}" type="slidenum">
              <a:rPr lang="en-GB" smtClean="0"/>
              <a:t>‹#›</a:t>
            </a:fld>
            <a:endParaRPr lang="en-GB"/>
          </a:p>
        </p:txBody>
      </p:sp>
    </p:spTree>
    <p:extLst>
      <p:ext uri="{BB962C8B-B14F-4D97-AF65-F5344CB8AC3E}">
        <p14:creationId xmlns:p14="http://schemas.microsoft.com/office/powerpoint/2010/main" val="2588915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E5B1D0-4125-42F5-B651-A2A83162814D}" type="datetimeFigureOut">
              <a:rPr lang="en-GB" smtClean="0"/>
              <a:t>30/03/2020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A0B68-8DA7-4A45-ADF3-53E00589B69A}" type="slidenum">
              <a:rPr lang="en-GB" smtClean="0"/>
              <a:t>‹#›</a:t>
            </a:fld>
            <a:endParaRPr lang="en-GB"/>
          </a:p>
        </p:txBody>
      </p:sp>
    </p:spTree>
    <p:extLst>
      <p:ext uri="{BB962C8B-B14F-4D97-AF65-F5344CB8AC3E}">
        <p14:creationId xmlns:p14="http://schemas.microsoft.com/office/powerpoint/2010/main" val="1609062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E5B1D0-4125-42F5-B651-A2A83162814D}" type="datetimeFigureOut">
              <a:rPr lang="en-GB" smtClean="0"/>
              <a:t>30/03/2020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0A0B68-8DA7-4A45-ADF3-53E00589B69A}" type="slidenum">
              <a:rPr lang="en-GB" smtClean="0"/>
              <a:t>‹#›</a:t>
            </a:fld>
            <a:endParaRPr lang="en-GB"/>
          </a:p>
        </p:txBody>
      </p:sp>
    </p:spTree>
    <p:extLst>
      <p:ext uri="{BB962C8B-B14F-4D97-AF65-F5344CB8AC3E}">
        <p14:creationId xmlns:p14="http://schemas.microsoft.com/office/powerpoint/2010/main" val="9961262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400" dirty="0" smtClean="0"/>
              <a:t>Air Pollution </a:t>
            </a:r>
            <a:br>
              <a:rPr lang="en-GB" sz="4400" dirty="0" smtClean="0"/>
            </a:br>
            <a:r>
              <a:rPr lang="en-GB" sz="4400" dirty="0" smtClean="0"/>
              <a:t>Background and Monitoring</a:t>
            </a:r>
            <a:endParaRPr lang="en-GB" sz="4400" dirty="0"/>
          </a:p>
        </p:txBody>
      </p:sp>
      <p:sp>
        <p:nvSpPr>
          <p:cNvPr id="3" name="Subtitle 2"/>
          <p:cNvSpPr>
            <a:spLocks noGrp="1"/>
          </p:cNvSpPr>
          <p:nvPr>
            <p:ph type="subTitle" idx="1"/>
          </p:nvPr>
        </p:nvSpPr>
        <p:spPr/>
        <p:txBody>
          <a:bodyPr>
            <a:normAutofit/>
          </a:bodyPr>
          <a:lstStyle/>
          <a:p>
            <a:r>
              <a:rPr lang="en-GB" sz="3600" dirty="0" smtClean="0"/>
              <a:t>By</a:t>
            </a:r>
          </a:p>
          <a:p>
            <a:r>
              <a:rPr lang="en-GB" sz="3600" dirty="0" smtClean="0"/>
              <a:t>Andrew Thorn</a:t>
            </a:r>
            <a:endParaRPr lang="en-GB" sz="3600" dirty="0"/>
          </a:p>
        </p:txBody>
      </p:sp>
    </p:spTree>
    <p:extLst>
      <p:ext uri="{BB962C8B-B14F-4D97-AF65-F5344CB8AC3E}">
        <p14:creationId xmlns:p14="http://schemas.microsoft.com/office/powerpoint/2010/main" val="753517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Introduction</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Air has traditionally not been viewed as a resource like water or land resources</a:t>
            </a:r>
          </a:p>
          <a:p>
            <a:pPr marL="0" indent="0">
              <a:buNone/>
            </a:pPr>
            <a:r>
              <a:rPr lang="en-GB" sz="3200" dirty="0" smtClean="0"/>
              <a:t>     So there are no private or public claims on it</a:t>
            </a:r>
          </a:p>
          <a:p>
            <a:pPr marL="0" indent="0">
              <a:buNone/>
            </a:pPr>
            <a:r>
              <a:rPr lang="en-GB" sz="3200" dirty="0"/>
              <a:t> </a:t>
            </a:r>
            <a:r>
              <a:rPr lang="en-GB" sz="3200" dirty="0" smtClean="0"/>
              <a:t>    This has resulted in the atmosphere being viewed as a</a:t>
            </a:r>
          </a:p>
          <a:p>
            <a:pPr marL="0" indent="0">
              <a:buNone/>
            </a:pPr>
            <a:r>
              <a:rPr lang="en-GB" sz="3200" dirty="0"/>
              <a:t> </a:t>
            </a:r>
            <a:r>
              <a:rPr lang="en-GB" sz="3200" dirty="0" smtClean="0"/>
              <a:t>    commons, with resulting abuse by pollutant emitters</a:t>
            </a:r>
            <a:endParaRPr lang="en-GB" sz="3200" dirty="0"/>
          </a:p>
        </p:txBody>
      </p:sp>
    </p:spTree>
    <p:extLst>
      <p:ext uri="{BB962C8B-B14F-4D97-AF65-F5344CB8AC3E}">
        <p14:creationId xmlns:p14="http://schemas.microsoft.com/office/powerpoint/2010/main" val="2543643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Introduction</a:t>
            </a:r>
            <a:endParaRPr lang="en-GB" dirty="0"/>
          </a:p>
        </p:txBody>
      </p:sp>
      <p:sp>
        <p:nvSpPr>
          <p:cNvPr id="3" name="Content Placeholder 2"/>
          <p:cNvSpPr>
            <a:spLocks noGrp="1"/>
          </p:cNvSpPr>
          <p:nvPr>
            <p:ph idx="1"/>
          </p:nvPr>
        </p:nvSpPr>
        <p:spPr/>
        <p:txBody>
          <a:bodyPr>
            <a:normAutofit/>
          </a:bodyPr>
          <a:lstStyle/>
          <a:p>
            <a:pPr marL="514350" indent="-514350">
              <a:buAutoNum type="arabicPeriod" startAt="2"/>
            </a:pPr>
            <a:r>
              <a:rPr lang="en-GB" sz="3200" dirty="0" smtClean="0"/>
              <a:t>Air does not obey geopolitical boundaries, so transboundary air pollution problems are common and especially difficult to resolve</a:t>
            </a:r>
          </a:p>
          <a:p>
            <a:pPr marL="514350" indent="-514350">
              <a:buAutoNum type="arabicPeriod" startAt="2"/>
            </a:pPr>
            <a:r>
              <a:rPr lang="en-GB" sz="3200" dirty="0" smtClean="0"/>
              <a:t>Polluted ambient air cannot be remediated with technology.  This places unique constraints on control strategies</a:t>
            </a:r>
            <a:endParaRPr lang="en-GB" sz="3200" dirty="0"/>
          </a:p>
        </p:txBody>
      </p:sp>
    </p:spTree>
    <p:extLst>
      <p:ext uri="{BB962C8B-B14F-4D97-AF65-F5344CB8AC3E}">
        <p14:creationId xmlns:p14="http://schemas.microsoft.com/office/powerpoint/2010/main" val="2805541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Categories of Human Disease Caused by </a:t>
            </a:r>
            <a:br>
              <a:rPr lang="en-GB" dirty="0" smtClean="0"/>
            </a:br>
            <a:r>
              <a:rPr lang="en-GB" dirty="0" smtClean="0"/>
              <a:t>Air Pollutants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57916545"/>
              </p:ext>
            </p:extLst>
          </p:nvPr>
        </p:nvGraphicFramePr>
        <p:xfrm>
          <a:off x="838200" y="1825625"/>
          <a:ext cx="10515600" cy="4114800"/>
        </p:xfrm>
        <a:graphic>
          <a:graphicData uri="http://schemas.openxmlformats.org/drawingml/2006/table">
            <a:tbl>
              <a:tblPr firstRow="1" bandRow="1">
                <a:tableStyleId>{5C22544A-7EE6-4342-B048-85BDC9FD1C3A}</a:tableStyleId>
              </a:tblPr>
              <a:tblGrid>
                <a:gridCol w="2978727">
                  <a:extLst>
                    <a:ext uri="{9D8B030D-6E8A-4147-A177-3AD203B41FA5}">
                      <a16:colId xmlns:a16="http://schemas.microsoft.com/office/drawing/2014/main" val="2565401271"/>
                    </a:ext>
                  </a:extLst>
                </a:gridCol>
                <a:gridCol w="7536873">
                  <a:extLst>
                    <a:ext uri="{9D8B030D-6E8A-4147-A177-3AD203B41FA5}">
                      <a16:colId xmlns:a16="http://schemas.microsoft.com/office/drawing/2014/main" val="412884359"/>
                    </a:ext>
                  </a:extLst>
                </a:gridCol>
              </a:tblGrid>
              <a:tr h="370840">
                <a:tc>
                  <a:txBody>
                    <a:bodyPr/>
                    <a:lstStyle/>
                    <a:p>
                      <a:r>
                        <a:rPr lang="en-GB" sz="2800" dirty="0" smtClean="0"/>
                        <a:t>Category of Disease</a:t>
                      </a:r>
                      <a:endParaRPr lang="en-GB" sz="2800" dirty="0"/>
                    </a:p>
                  </a:txBody>
                  <a:tcPr/>
                </a:tc>
                <a:tc>
                  <a:txBody>
                    <a:bodyPr/>
                    <a:lstStyle/>
                    <a:p>
                      <a:r>
                        <a:rPr lang="en-GB" sz="2800" dirty="0" smtClean="0"/>
                        <a:t>Description</a:t>
                      </a:r>
                      <a:endParaRPr lang="en-GB" sz="2800" dirty="0"/>
                    </a:p>
                  </a:txBody>
                  <a:tcPr/>
                </a:tc>
                <a:extLst>
                  <a:ext uri="{0D108BD9-81ED-4DB2-BD59-A6C34878D82A}">
                    <a16:rowId xmlns:a16="http://schemas.microsoft.com/office/drawing/2014/main" val="3142200966"/>
                  </a:ext>
                </a:extLst>
              </a:tr>
              <a:tr h="370840">
                <a:tc>
                  <a:txBody>
                    <a:bodyPr/>
                    <a:lstStyle/>
                    <a:p>
                      <a:r>
                        <a:rPr lang="en-GB" sz="2800" dirty="0" smtClean="0"/>
                        <a:t>Irritation</a:t>
                      </a:r>
                      <a:endParaRPr lang="en-GB" sz="2800" dirty="0"/>
                    </a:p>
                  </a:txBody>
                  <a:tcPr/>
                </a:tc>
                <a:tc>
                  <a:txBody>
                    <a:bodyPr/>
                    <a:lstStyle/>
                    <a:p>
                      <a:r>
                        <a:rPr lang="en-GB" sz="2800" dirty="0" smtClean="0"/>
                        <a:t>Low level burning of the respiratory surface tissues results in several adverse outcomes, from breathing difficulty to respiratory failure.  Ozone is one pollutant that causes considerable irritation</a:t>
                      </a:r>
                      <a:endParaRPr lang="en-GB" sz="2800" dirty="0"/>
                    </a:p>
                  </a:txBody>
                  <a:tcPr/>
                </a:tc>
                <a:extLst>
                  <a:ext uri="{0D108BD9-81ED-4DB2-BD59-A6C34878D82A}">
                    <a16:rowId xmlns:a16="http://schemas.microsoft.com/office/drawing/2014/main" val="987685625"/>
                  </a:ext>
                </a:extLst>
              </a:tr>
              <a:tr h="370840">
                <a:tc>
                  <a:txBody>
                    <a:bodyPr/>
                    <a:lstStyle/>
                    <a:p>
                      <a:r>
                        <a:rPr lang="en-GB" sz="2800" dirty="0" smtClean="0"/>
                        <a:t>Cell Damage</a:t>
                      </a:r>
                      <a:endParaRPr lang="en-GB" sz="2800" dirty="0"/>
                    </a:p>
                  </a:txBody>
                  <a:tcPr/>
                </a:tc>
                <a:tc>
                  <a:txBody>
                    <a:bodyPr/>
                    <a:lstStyle/>
                    <a:p>
                      <a:r>
                        <a:rPr lang="en-GB" sz="2800" dirty="0" smtClean="0"/>
                        <a:t>Arises from the introduction of pollutants into the cell.  Ultrafine particles contribute to these diseases</a:t>
                      </a:r>
                      <a:endParaRPr lang="en-GB" sz="2800" dirty="0"/>
                    </a:p>
                  </a:txBody>
                  <a:tcPr/>
                </a:tc>
                <a:extLst>
                  <a:ext uri="{0D108BD9-81ED-4DB2-BD59-A6C34878D82A}">
                    <a16:rowId xmlns:a16="http://schemas.microsoft.com/office/drawing/2014/main" val="4171868411"/>
                  </a:ext>
                </a:extLst>
              </a:tr>
            </a:tbl>
          </a:graphicData>
        </a:graphic>
      </p:graphicFrame>
    </p:spTree>
    <p:extLst>
      <p:ext uri="{BB962C8B-B14F-4D97-AF65-F5344CB8AC3E}">
        <p14:creationId xmlns:p14="http://schemas.microsoft.com/office/powerpoint/2010/main" val="2653749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Categories of Human Disease Caused by </a:t>
            </a:r>
            <a:br>
              <a:rPr lang="en-GB" dirty="0" smtClean="0"/>
            </a:br>
            <a:r>
              <a:rPr lang="en-GB" dirty="0" smtClean="0"/>
              <a:t>Air Pollutants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208229030"/>
              </p:ext>
            </p:extLst>
          </p:nvPr>
        </p:nvGraphicFramePr>
        <p:xfrm>
          <a:off x="838200" y="1825625"/>
          <a:ext cx="10515600" cy="4389120"/>
        </p:xfrm>
        <a:graphic>
          <a:graphicData uri="http://schemas.openxmlformats.org/drawingml/2006/table">
            <a:tbl>
              <a:tblPr firstRow="1" bandRow="1">
                <a:tableStyleId>{5C22544A-7EE6-4342-B048-85BDC9FD1C3A}</a:tableStyleId>
              </a:tblPr>
              <a:tblGrid>
                <a:gridCol w="2646218">
                  <a:extLst>
                    <a:ext uri="{9D8B030D-6E8A-4147-A177-3AD203B41FA5}">
                      <a16:colId xmlns:a16="http://schemas.microsoft.com/office/drawing/2014/main" val="2588319040"/>
                    </a:ext>
                  </a:extLst>
                </a:gridCol>
                <a:gridCol w="7869382">
                  <a:extLst>
                    <a:ext uri="{9D8B030D-6E8A-4147-A177-3AD203B41FA5}">
                      <a16:colId xmlns:a16="http://schemas.microsoft.com/office/drawing/2014/main" val="1917876882"/>
                    </a:ext>
                  </a:extLst>
                </a:gridCol>
              </a:tblGrid>
              <a:tr h="370840">
                <a:tc>
                  <a:txBody>
                    <a:bodyPr/>
                    <a:lstStyle/>
                    <a:p>
                      <a:r>
                        <a:rPr lang="en-GB" sz="2400" dirty="0" smtClean="0"/>
                        <a:t>Category of Disease</a:t>
                      </a:r>
                      <a:endParaRPr lang="en-GB" sz="2400" dirty="0"/>
                    </a:p>
                  </a:txBody>
                  <a:tcPr/>
                </a:tc>
                <a:tc>
                  <a:txBody>
                    <a:bodyPr/>
                    <a:lstStyle/>
                    <a:p>
                      <a:r>
                        <a:rPr lang="en-GB" sz="2400" dirty="0" smtClean="0"/>
                        <a:t>Description</a:t>
                      </a:r>
                      <a:endParaRPr lang="en-GB" sz="2400" dirty="0"/>
                    </a:p>
                  </a:txBody>
                  <a:tcPr/>
                </a:tc>
                <a:extLst>
                  <a:ext uri="{0D108BD9-81ED-4DB2-BD59-A6C34878D82A}">
                    <a16:rowId xmlns:a16="http://schemas.microsoft.com/office/drawing/2014/main" val="2706649523"/>
                  </a:ext>
                </a:extLst>
              </a:tr>
              <a:tr h="370840">
                <a:tc>
                  <a:txBody>
                    <a:bodyPr/>
                    <a:lstStyle/>
                    <a:p>
                      <a:r>
                        <a:rPr lang="en-GB" sz="2400" dirty="0" smtClean="0"/>
                        <a:t>Allergies</a:t>
                      </a:r>
                      <a:endParaRPr lang="en-GB" sz="2400" dirty="0"/>
                    </a:p>
                  </a:txBody>
                  <a:tcPr/>
                </a:tc>
                <a:tc>
                  <a:txBody>
                    <a:bodyPr/>
                    <a:lstStyle/>
                    <a:p>
                      <a:r>
                        <a:rPr lang="en-GB" sz="2400" dirty="0" smtClean="0"/>
                        <a:t>Pollutants can a trigger a release of histamines</a:t>
                      </a:r>
                      <a:r>
                        <a:rPr lang="en-GB" sz="2400" baseline="0" dirty="0" smtClean="0"/>
                        <a:t> to fight the invader, resulting in breathing difficulties and irritation of sensitive tissues.  Pollens cause these effects</a:t>
                      </a:r>
                      <a:endParaRPr lang="en-GB" sz="2400" dirty="0"/>
                    </a:p>
                  </a:txBody>
                  <a:tcPr/>
                </a:tc>
                <a:extLst>
                  <a:ext uri="{0D108BD9-81ED-4DB2-BD59-A6C34878D82A}">
                    <a16:rowId xmlns:a16="http://schemas.microsoft.com/office/drawing/2014/main" val="3654040859"/>
                  </a:ext>
                </a:extLst>
              </a:tr>
              <a:tr h="370840">
                <a:tc>
                  <a:txBody>
                    <a:bodyPr/>
                    <a:lstStyle/>
                    <a:p>
                      <a:r>
                        <a:rPr lang="en-GB" sz="2400" dirty="0" smtClean="0"/>
                        <a:t>Fibrosis</a:t>
                      </a:r>
                      <a:endParaRPr lang="en-GB" sz="2400" dirty="0"/>
                    </a:p>
                  </a:txBody>
                  <a:tcPr/>
                </a:tc>
                <a:tc>
                  <a:txBody>
                    <a:bodyPr/>
                    <a:lstStyle/>
                    <a:p>
                      <a:r>
                        <a:rPr lang="en-GB" sz="2400" dirty="0" smtClean="0"/>
                        <a:t>Pollutants permanently scar the tissues of the respiratory system, resulting in increased breathing difficulty</a:t>
                      </a:r>
                      <a:r>
                        <a:rPr lang="en-GB" sz="2400" baseline="0" dirty="0" smtClean="0"/>
                        <a:t> and often death.  Asbestos is a pollutant that causes this disease</a:t>
                      </a:r>
                      <a:endParaRPr lang="en-GB" sz="2400" dirty="0"/>
                    </a:p>
                  </a:txBody>
                  <a:tcPr/>
                </a:tc>
                <a:extLst>
                  <a:ext uri="{0D108BD9-81ED-4DB2-BD59-A6C34878D82A}">
                    <a16:rowId xmlns:a16="http://schemas.microsoft.com/office/drawing/2014/main" val="3951607202"/>
                  </a:ext>
                </a:extLst>
              </a:tr>
              <a:tr h="370840">
                <a:tc>
                  <a:txBody>
                    <a:bodyPr/>
                    <a:lstStyle/>
                    <a:p>
                      <a:r>
                        <a:rPr lang="en-GB" sz="2400" dirty="0" err="1" smtClean="0"/>
                        <a:t>Oncogenesis</a:t>
                      </a:r>
                      <a:endParaRPr lang="en-GB" sz="2400" dirty="0"/>
                    </a:p>
                  </a:txBody>
                  <a:tcPr/>
                </a:tc>
                <a:tc>
                  <a:txBody>
                    <a:bodyPr/>
                    <a:lstStyle/>
                    <a:p>
                      <a:r>
                        <a:rPr lang="en-GB" sz="2400" dirty="0" smtClean="0"/>
                        <a:t>Pollutants can trigger abnormal, malignant tissue growth that leads to cancer.  Many hazardous air pollutants are cancer-causing</a:t>
                      </a:r>
                      <a:endParaRPr lang="en-GB" sz="2400" dirty="0"/>
                    </a:p>
                  </a:txBody>
                  <a:tcPr/>
                </a:tc>
                <a:extLst>
                  <a:ext uri="{0D108BD9-81ED-4DB2-BD59-A6C34878D82A}">
                    <a16:rowId xmlns:a16="http://schemas.microsoft.com/office/drawing/2014/main" val="1587309658"/>
                  </a:ext>
                </a:extLst>
              </a:tr>
            </a:tbl>
          </a:graphicData>
        </a:graphic>
      </p:graphicFrame>
    </p:spTree>
    <p:extLst>
      <p:ext uri="{BB962C8B-B14F-4D97-AF65-F5344CB8AC3E}">
        <p14:creationId xmlns:p14="http://schemas.microsoft.com/office/powerpoint/2010/main" val="2523255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Health Impacts and Defences</a:t>
            </a:r>
            <a:endParaRPr lang="en-GB" dirty="0"/>
          </a:p>
        </p:txBody>
      </p:sp>
      <p:sp>
        <p:nvSpPr>
          <p:cNvPr id="3" name="Content Placeholder 2"/>
          <p:cNvSpPr>
            <a:spLocks noGrp="1"/>
          </p:cNvSpPr>
          <p:nvPr>
            <p:ph idx="1"/>
          </p:nvPr>
        </p:nvSpPr>
        <p:spPr/>
        <p:txBody>
          <a:bodyPr>
            <a:normAutofit/>
          </a:bodyPr>
          <a:lstStyle/>
          <a:p>
            <a:r>
              <a:rPr lang="en-GB" sz="3200" dirty="0" smtClean="0"/>
              <a:t>When someone is breathing particle-contaminated air, the human respiratory system works a bit like a sieve, preferentially removing certain size fractions at various stages</a:t>
            </a:r>
          </a:p>
          <a:p>
            <a:r>
              <a:rPr lang="en-GB" sz="3200" dirty="0" smtClean="0"/>
              <a:t>The nose is pointed downward so particles cannot settle into the nostrils</a:t>
            </a:r>
          </a:p>
          <a:p>
            <a:r>
              <a:rPr lang="en-GB" sz="3200" dirty="0" smtClean="0"/>
              <a:t>Nose hairs trap large particles (similar to fibres in a baghouse); mucus in the nose, mouth, and throat increases the removal efficiency of large particles</a:t>
            </a:r>
            <a:endParaRPr lang="en-GB" sz="3200" dirty="0"/>
          </a:p>
        </p:txBody>
      </p:sp>
    </p:spTree>
    <p:extLst>
      <p:ext uri="{BB962C8B-B14F-4D97-AF65-F5344CB8AC3E}">
        <p14:creationId xmlns:p14="http://schemas.microsoft.com/office/powerpoint/2010/main" val="1057923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Health Impacts and Defences</a:t>
            </a:r>
            <a:endParaRPr lang="en-GB" dirty="0"/>
          </a:p>
        </p:txBody>
      </p:sp>
      <p:sp>
        <p:nvSpPr>
          <p:cNvPr id="3" name="Content Placeholder 2"/>
          <p:cNvSpPr>
            <a:spLocks noGrp="1"/>
          </p:cNvSpPr>
          <p:nvPr>
            <p:ph idx="1"/>
          </p:nvPr>
        </p:nvSpPr>
        <p:spPr/>
        <p:txBody>
          <a:bodyPr>
            <a:normAutofit/>
          </a:bodyPr>
          <a:lstStyle/>
          <a:p>
            <a:r>
              <a:rPr lang="en-GB" sz="3200" dirty="0" smtClean="0"/>
              <a:t>The skin alone offers protection to the internal organs from many pollutants</a:t>
            </a:r>
          </a:p>
          <a:p>
            <a:r>
              <a:rPr lang="en-GB" sz="3200" dirty="0" smtClean="0"/>
              <a:t>Particulate matter (PM) is a non-uniform combination of different compounds</a:t>
            </a:r>
          </a:p>
          <a:p>
            <a:r>
              <a:rPr lang="en-GB" sz="3200" dirty="0" smtClean="0"/>
              <a:t>Collectively, all particles 10</a:t>
            </a:r>
            <a:r>
              <a:rPr lang="el-GR" sz="3200" dirty="0" smtClean="0"/>
              <a:t>μ</a:t>
            </a:r>
            <a:r>
              <a:rPr lang="en-GB" sz="3200" dirty="0" smtClean="0"/>
              <a:t>m and less in diameter are denoted as PM</a:t>
            </a:r>
            <a:r>
              <a:rPr lang="en-GB" sz="3200" baseline="-25000" dirty="0" smtClean="0"/>
              <a:t>10</a:t>
            </a:r>
            <a:endParaRPr lang="en-GB" sz="3200" dirty="0" smtClean="0"/>
          </a:p>
          <a:p>
            <a:r>
              <a:rPr lang="en-GB" sz="3200" dirty="0" smtClean="0"/>
              <a:t>All particles 2.5</a:t>
            </a:r>
            <a:r>
              <a:rPr lang="el-GR" sz="3200" dirty="0" smtClean="0"/>
              <a:t>μ</a:t>
            </a:r>
            <a:r>
              <a:rPr lang="en-GB" sz="3200" dirty="0" smtClean="0"/>
              <a:t>m and less in diameter are denoted as PM</a:t>
            </a:r>
            <a:r>
              <a:rPr lang="en-GB" sz="3200" baseline="-25000" dirty="0" smtClean="0"/>
              <a:t>2.5</a:t>
            </a:r>
            <a:endParaRPr lang="en-GB" sz="3200" dirty="0"/>
          </a:p>
        </p:txBody>
      </p:sp>
    </p:spTree>
    <p:extLst>
      <p:ext uri="{BB962C8B-B14F-4D97-AF65-F5344CB8AC3E}">
        <p14:creationId xmlns:p14="http://schemas.microsoft.com/office/powerpoint/2010/main" val="2524099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Health Impacts and Defences</a:t>
            </a:r>
            <a:endParaRPr lang="en-GB" dirty="0"/>
          </a:p>
        </p:txBody>
      </p:sp>
      <p:sp>
        <p:nvSpPr>
          <p:cNvPr id="3" name="Content Placeholder 2"/>
          <p:cNvSpPr>
            <a:spLocks noGrp="1"/>
          </p:cNvSpPr>
          <p:nvPr>
            <p:ph idx="1"/>
          </p:nvPr>
        </p:nvSpPr>
        <p:spPr/>
        <p:txBody>
          <a:bodyPr>
            <a:normAutofit/>
          </a:bodyPr>
          <a:lstStyle/>
          <a:p>
            <a:r>
              <a:rPr lang="en-GB" sz="3200" dirty="0" smtClean="0"/>
              <a:t>Larger particles are trapped in the upper respiratory system, producing a clogged nose and scratchy throat.</a:t>
            </a:r>
          </a:p>
          <a:p>
            <a:r>
              <a:rPr lang="en-GB" sz="3200" dirty="0" smtClean="0"/>
              <a:t>Fine particles make it to the alveoli the air sacs where the exchange of oxygen and carbon dioxide take place within the cardiovascular system</a:t>
            </a:r>
          </a:p>
          <a:p>
            <a:r>
              <a:rPr lang="en-GB" sz="3200" dirty="0" smtClean="0"/>
              <a:t>Fine particles accumulate with repeated exposure, fouling the exchange surface in the alveolar sacs, so breathing becomes increasingly difficult</a:t>
            </a:r>
            <a:endParaRPr lang="en-GB" sz="3200" dirty="0"/>
          </a:p>
        </p:txBody>
      </p:sp>
    </p:spTree>
    <p:extLst>
      <p:ext uri="{BB962C8B-B14F-4D97-AF65-F5344CB8AC3E}">
        <p14:creationId xmlns:p14="http://schemas.microsoft.com/office/powerpoint/2010/main" val="3629174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Transport of Air</a:t>
            </a:r>
            <a:endParaRPr lang="en-GB" dirty="0"/>
          </a:p>
        </p:txBody>
      </p:sp>
      <p:sp>
        <p:nvSpPr>
          <p:cNvPr id="3" name="Content Placeholder 2"/>
          <p:cNvSpPr>
            <a:spLocks noGrp="1"/>
          </p:cNvSpPr>
          <p:nvPr>
            <p:ph idx="1"/>
          </p:nvPr>
        </p:nvSpPr>
        <p:spPr/>
        <p:txBody>
          <a:bodyPr>
            <a:normAutofit/>
          </a:bodyPr>
          <a:lstStyle/>
          <a:p>
            <a:r>
              <a:rPr lang="en-GB" sz="3200" dirty="0" smtClean="0"/>
              <a:t>In the context of engineering analyser of air quality, two distinct systems are of interest in the outdoor environment (ambient air) and indoor environment</a:t>
            </a:r>
          </a:p>
          <a:p>
            <a:r>
              <a:rPr lang="en-GB" sz="3200" dirty="0" smtClean="0"/>
              <a:t>Operating at a regional scale are the </a:t>
            </a:r>
            <a:r>
              <a:rPr lang="en-GB" sz="3200" b="1" dirty="0" smtClean="0"/>
              <a:t>regional transport</a:t>
            </a:r>
            <a:r>
              <a:rPr lang="en-GB" sz="3200" dirty="0" smtClean="0"/>
              <a:t> processes familiar from their appearance on daily weather forecasts: high-and low-pressure systems</a:t>
            </a:r>
          </a:p>
          <a:p>
            <a:r>
              <a:rPr lang="en-GB" sz="3200" dirty="0" smtClean="0"/>
              <a:t>Both are created from the interaction of cold and warm air masses near the surface</a:t>
            </a:r>
            <a:endParaRPr lang="en-GB" sz="3200" dirty="0"/>
          </a:p>
        </p:txBody>
      </p:sp>
    </p:spTree>
    <p:extLst>
      <p:ext uri="{BB962C8B-B14F-4D97-AF65-F5344CB8AC3E}">
        <p14:creationId xmlns:p14="http://schemas.microsoft.com/office/powerpoint/2010/main" val="2092828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Local Transport</a:t>
            </a:r>
            <a:endParaRPr lang="en-GB" dirty="0"/>
          </a:p>
        </p:txBody>
      </p:sp>
      <p:sp>
        <p:nvSpPr>
          <p:cNvPr id="3" name="Content Placeholder 2"/>
          <p:cNvSpPr>
            <a:spLocks noGrp="1"/>
          </p:cNvSpPr>
          <p:nvPr>
            <p:ph idx="1"/>
          </p:nvPr>
        </p:nvSpPr>
        <p:spPr/>
        <p:txBody>
          <a:bodyPr>
            <a:normAutofit/>
          </a:bodyPr>
          <a:lstStyle/>
          <a:p>
            <a:r>
              <a:rPr lang="en-GB" sz="3200" dirty="0" smtClean="0"/>
              <a:t>Coastal locations are prone to additional transport patterns created by the </a:t>
            </a:r>
            <a:r>
              <a:rPr lang="en-GB" sz="3200" b="1" dirty="0" smtClean="0"/>
              <a:t>land-sea interface</a:t>
            </a:r>
            <a:r>
              <a:rPr lang="en-GB" sz="3200" dirty="0" smtClean="0"/>
              <a:t> and the resulting temperature differences that develop due to the differential heating that occurs</a:t>
            </a:r>
          </a:p>
          <a:p>
            <a:r>
              <a:rPr lang="en-GB" sz="3200" dirty="0" smtClean="0"/>
              <a:t>This results in sea-land breezes</a:t>
            </a:r>
          </a:p>
          <a:p>
            <a:r>
              <a:rPr lang="en-GB" sz="3200" dirty="0" smtClean="0"/>
              <a:t>In the morning, land heats up faster than the water</a:t>
            </a:r>
          </a:p>
          <a:p>
            <a:r>
              <a:rPr lang="en-GB" sz="3200" dirty="0" smtClean="0"/>
              <a:t>As the air over land rises, air moves in from over the water to replace it</a:t>
            </a:r>
            <a:endParaRPr lang="en-GB" sz="3200" dirty="0"/>
          </a:p>
        </p:txBody>
      </p:sp>
    </p:spTree>
    <p:extLst>
      <p:ext uri="{BB962C8B-B14F-4D97-AF65-F5344CB8AC3E}">
        <p14:creationId xmlns:p14="http://schemas.microsoft.com/office/powerpoint/2010/main" val="2946948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Land and Sea Breezes</a:t>
            </a:r>
            <a:endParaRPr lang="en-GB" dirty="0"/>
          </a:p>
        </p:txBody>
      </p:sp>
      <p:pic>
        <p:nvPicPr>
          <p:cNvPr id="1026" name="Picture 2" descr="Image result for land and sea breez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918856"/>
            <a:ext cx="10245436" cy="45165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7733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1"/>
            <a:ext cx="10515600" cy="748144"/>
          </a:xfrm>
        </p:spPr>
        <p:txBody>
          <a:bodyPr/>
          <a:lstStyle/>
          <a:p>
            <a:pPr algn="ctr"/>
            <a:r>
              <a:rPr lang="en-GB" dirty="0" smtClean="0"/>
              <a:t>Air Stability</a:t>
            </a:r>
            <a:endParaRPr lang="en-GB" dirty="0"/>
          </a:p>
        </p:txBody>
      </p:sp>
      <p:sp>
        <p:nvSpPr>
          <p:cNvPr id="3" name="Content Placeholder 2"/>
          <p:cNvSpPr>
            <a:spLocks noGrp="1"/>
          </p:cNvSpPr>
          <p:nvPr>
            <p:ph idx="1"/>
          </p:nvPr>
        </p:nvSpPr>
        <p:spPr>
          <a:xfrm>
            <a:off x="838200" y="1046018"/>
            <a:ext cx="10515600" cy="5521037"/>
          </a:xfrm>
        </p:spPr>
        <p:txBody>
          <a:bodyPr>
            <a:normAutofit lnSpcReduction="10000"/>
          </a:bodyPr>
          <a:lstStyle/>
          <a:p>
            <a:r>
              <a:rPr lang="en-GB" sz="3200" dirty="0" smtClean="0"/>
              <a:t>The vertical movement of air is strongly influenced by the stability of the atmosphere and can be assessed by measuring the vertical temperature profile of the atmosphere</a:t>
            </a:r>
          </a:p>
          <a:p>
            <a:r>
              <a:rPr lang="en-GB" sz="3200" dirty="0" smtClean="0"/>
              <a:t>The rate of change of temperature with altitude is referred to as the </a:t>
            </a:r>
            <a:r>
              <a:rPr lang="en-GB" sz="3200" b="1" dirty="0" smtClean="0"/>
              <a:t>lapse rate </a:t>
            </a:r>
            <a:r>
              <a:rPr lang="el-GR" sz="3200" dirty="0" smtClean="0"/>
              <a:t>τ</a:t>
            </a:r>
            <a:endParaRPr lang="en-GB" sz="3200" dirty="0" smtClean="0"/>
          </a:p>
          <a:p>
            <a:r>
              <a:rPr lang="en-GB" sz="3200" dirty="0" smtClean="0"/>
              <a:t>The measured atmospheric lapse rate is denoted </a:t>
            </a:r>
            <a:r>
              <a:rPr lang="el-GR" sz="3200" dirty="0" smtClean="0"/>
              <a:t>τ</a:t>
            </a:r>
            <a:r>
              <a:rPr lang="en-GB" sz="3200" baseline="-25000" dirty="0" smtClean="0"/>
              <a:t>a</a:t>
            </a:r>
            <a:r>
              <a:rPr lang="en-GB" sz="3200" dirty="0" smtClean="0"/>
              <a:t>, and the standard lapse rate is denoted as </a:t>
            </a:r>
            <a:r>
              <a:rPr lang="el-GR" sz="3200" dirty="0" smtClean="0"/>
              <a:t>τ</a:t>
            </a:r>
            <a:endParaRPr lang="en-GB" sz="3200" dirty="0" smtClean="0"/>
          </a:p>
          <a:p>
            <a:r>
              <a:rPr lang="en-GB" sz="3200" dirty="0" smtClean="0"/>
              <a:t>The atmosphere changes temperature according to the atmospheric lapse rate, and air parcels that contain pollutant emissions are assumed to change temperature according to the standard lapse rate</a:t>
            </a:r>
            <a:endParaRPr lang="en-GB" sz="3200" dirty="0"/>
          </a:p>
        </p:txBody>
      </p:sp>
    </p:spTree>
    <p:extLst>
      <p:ext uri="{BB962C8B-B14F-4D97-AF65-F5344CB8AC3E}">
        <p14:creationId xmlns:p14="http://schemas.microsoft.com/office/powerpoint/2010/main" val="891333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Air Stability Plumes </a:t>
            </a:r>
            <a:endParaRPr lang="en-GB" dirty="0"/>
          </a:p>
        </p:txBody>
      </p:sp>
      <p:pic>
        <p:nvPicPr>
          <p:cNvPr id="2050" name="Picture 2" descr="Image result for Air Stability plume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1" y="1825625"/>
            <a:ext cx="10640290"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2188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Stability Conditions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1205904"/>
              </p:ext>
            </p:extLst>
          </p:nvPr>
        </p:nvGraphicFramePr>
        <p:xfrm>
          <a:off x="838200" y="1825625"/>
          <a:ext cx="10515600" cy="4297680"/>
        </p:xfrm>
        <a:graphic>
          <a:graphicData uri="http://schemas.openxmlformats.org/drawingml/2006/table">
            <a:tbl>
              <a:tblPr firstRow="1" bandRow="1">
                <a:tableStyleId>{5C22544A-7EE6-4342-B048-85BDC9FD1C3A}</a:tableStyleId>
              </a:tblPr>
              <a:tblGrid>
                <a:gridCol w="2272145">
                  <a:extLst>
                    <a:ext uri="{9D8B030D-6E8A-4147-A177-3AD203B41FA5}">
                      <a16:colId xmlns:a16="http://schemas.microsoft.com/office/drawing/2014/main" val="4291977676"/>
                    </a:ext>
                  </a:extLst>
                </a:gridCol>
                <a:gridCol w="8243455">
                  <a:extLst>
                    <a:ext uri="{9D8B030D-6E8A-4147-A177-3AD203B41FA5}">
                      <a16:colId xmlns:a16="http://schemas.microsoft.com/office/drawing/2014/main" val="2841104988"/>
                    </a:ext>
                  </a:extLst>
                </a:gridCol>
              </a:tblGrid>
              <a:tr h="370840">
                <a:tc>
                  <a:txBody>
                    <a:bodyPr/>
                    <a:lstStyle/>
                    <a:p>
                      <a:r>
                        <a:rPr lang="en-GB" sz="2400" dirty="0" smtClean="0"/>
                        <a:t>Stability Condition</a:t>
                      </a:r>
                      <a:endParaRPr lang="en-GB" sz="2400" dirty="0"/>
                    </a:p>
                  </a:txBody>
                  <a:tcPr/>
                </a:tc>
                <a:tc>
                  <a:txBody>
                    <a:bodyPr/>
                    <a:lstStyle/>
                    <a:p>
                      <a:r>
                        <a:rPr lang="en-GB" sz="2400" dirty="0" smtClean="0"/>
                        <a:t>Description</a:t>
                      </a:r>
                      <a:endParaRPr lang="en-GB" sz="2400" dirty="0"/>
                    </a:p>
                  </a:txBody>
                  <a:tcPr/>
                </a:tc>
                <a:extLst>
                  <a:ext uri="{0D108BD9-81ED-4DB2-BD59-A6C34878D82A}">
                    <a16:rowId xmlns:a16="http://schemas.microsoft.com/office/drawing/2014/main" val="1568663483"/>
                  </a:ext>
                </a:extLst>
              </a:tr>
              <a:tr h="370840">
                <a:tc>
                  <a:txBody>
                    <a:bodyPr/>
                    <a:lstStyle/>
                    <a:p>
                      <a:r>
                        <a:rPr lang="en-GB" sz="2400" dirty="0" smtClean="0"/>
                        <a:t>Stable</a:t>
                      </a:r>
                      <a:endParaRPr lang="en-GB" sz="2400" dirty="0"/>
                    </a:p>
                  </a:txBody>
                  <a:tcPr/>
                </a:tc>
                <a:tc>
                  <a:txBody>
                    <a:bodyPr/>
                    <a:lstStyle/>
                    <a:p>
                      <a:r>
                        <a:rPr lang="en-GB" sz="2400" dirty="0" smtClean="0"/>
                        <a:t>Occurs when the atmospheric temperature changes more dramatically with altitude than the temperature of the air parcel that contains the pollutants.</a:t>
                      </a:r>
                      <a:r>
                        <a:rPr lang="en-GB" sz="2400" baseline="0" dirty="0" smtClean="0"/>
                        <a:t>  This results in less vertical mixing of the pollutant and therefore less dilution</a:t>
                      </a:r>
                      <a:endParaRPr lang="en-GB" sz="2400" dirty="0"/>
                    </a:p>
                  </a:txBody>
                  <a:tcPr/>
                </a:tc>
                <a:extLst>
                  <a:ext uri="{0D108BD9-81ED-4DB2-BD59-A6C34878D82A}">
                    <a16:rowId xmlns:a16="http://schemas.microsoft.com/office/drawing/2014/main" val="1637403716"/>
                  </a:ext>
                </a:extLst>
              </a:tr>
              <a:tr h="370840">
                <a:tc>
                  <a:txBody>
                    <a:bodyPr/>
                    <a:lstStyle/>
                    <a:p>
                      <a:r>
                        <a:rPr lang="en-GB" sz="2400" dirty="0" smtClean="0"/>
                        <a:t>Unstable</a:t>
                      </a:r>
                      <a:endParaRPr lang="en-GB" sz="2400" dirty="0"/>
                    </a:p>
                  </a:txBody>
                  <a:tcPr/>
                </a:tc>
                <a:tc>
                  <a:txBody>
                    <a:bodyPr/>
                    <a:lstStyle/>
                    <a:p>
                      <a:r>
                        <a:rPr lang="en-GB" sz="2400" dirty="0" smtClean="0"/>
                        <a:t>Occurs when the atmospheric temperature changes less dramatically with altitude than the temperature of the air parcel</a:t>
                      </a:r>
                      <a:r>
                        <a:rPr lang="en-GB" sz="2400" baseline="0" dirty="0" smtClean="0"/>
                        <a:t> that contains the pollutants.  Unstable conditions enhance mixing, resulting in enhanced dispersion of pollutants and lowered pollutant concentrations</a:t>
                      </a:r>
                      <a:endParaRPr lang="en-GB" sz="2400" dirty="0"/>
                    </a:p>
                  </a:txBody>
                  <a:tcPr/>
                </a:tc>
                <a:extLst>
                  <a:ext uri="{0D108BD9-81ED-4DB2-BD59-A6C34878D82A}">
                    <a16:rowId xmlns:a16="http://schemas.microsoft.com/office/drawing/2014/main" val="523501481"/>
                  </a:ext>
                </a:extLst>
              </a:tr>
            </a:tbl>
          </a:graphicData>
        </a:graphic>
      </p:graphicFrame>
    </p:spTree>
    <p:extLst>
      <p:ext uri="{BB962C8B-B14F-4D97-AF65-F5344CB8AC3E}">
        <p14:creationId xmlns:p14="http://schemas.microsoft.com/office/powerpoint/2010/main" val="3941116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Stability Conditions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88267391"/>
              </p:ext>
            </p:extLst>
          </p:nvPr>
        </p:nvGraphicFramePr>
        <p:xfrm>
          <a:off x="838200" y="1825625"/>
          <a:ext cx="10515600" cy="2377440"/>
        </p:xfrm>
        <a:graphic>
          <a:graphicData uri="http://schemas.openxmlformats.org/drawingml/2006/table">
            <a:tbl>
              <a:tblPr firstRow="1" bandRow="1">
                <a:tableStyleId>{5C22544A-7EE6-4342-B048-85BDC9FD1C3A}</a:tableStyleId>
              </a:tblPr>
              <a:tblGrid>
                <a:gridCol w="2493818">
                  <a:extLst>
                    <a:ext uri="{9D8B030D-6E8A-4147-A177-3AD203B41FA5}">
                      <a16:colId xmlns:a16="http://schemas.microsoft.com/office/drawing/2014/main" val="2561336204"/>
                    </a:ext>
                  </a:extLst>
                </a:gridCol>
                <a:gridCol w="8021782">
                  <a:extLst>
                    <a:ext uri="{9D8B030D-6E8A-4147-A177-3AD203B41FA5}">
                      <a16:colId xmlns:a16="http://schemas.microsoft.com/office/drawing/2014/main" val="2018682919"/>
                    </a:ext>
                  </a:extLst>
                </a:gridCol>
              </a:tblGrid>
              <a:tr h="370840">
                <a:tc>
                  <a:txBody>
                    <a:bodyPr/>
                    <a:lstStyle/>
                    <a:p>
                      <a:r>
                        <a:rPr lang="en-GB" sz="2400" dirty="0" smtClean="0"/>
                        <a:t>Stability Condition</a:t>
                      </a:r>
                      <a:endParaRPr lang="en-GB" sz="2400" dirty="0"/>
                    </a:p>
                  </a:txBody>
                  <a:tcPr/>
                </a:tc>
                <a:tc>
                  <a:txBody>
                    <a:bodyPr/>
                    <a:lstStyle/>
                    <a:p>
                      <a:r>
                        <a:rPr lang="en-GB" sz="2400" baseline="0" dirty="0" smtClean="0"/>
                        <a:t> Description</a:t>
                      </a:r>
                      <a:endParaRPr lang="en-GB" sz="2400" dirty="0"/>
                    </a:p>
                  </a:txBody>
                  <a:tcPr/>
                </a:tc>
                <a:extLst>
                  <a:ext uri="{0D108BD9-81ED-4DB2-BD59-A6C34878D82A}">
                    <a16:rowId xmlns:a16="http://schemas.microsoft.com/office/drawing/2014/main" val="2276995297"/>
                  </a:ext>
                </a:extLst>
              </a:tr>
              <a:tr h="370840">
                <a:tc>
                  <a:txBody>
                    <a:bodyPr/>
                    <a:lstStyle/>
                    <a:p>
                      <a:r>
                        <a:rPr lang="en-GB" sz="2400" dirty="0" smtClean="0"/>
                        <a:t>Neutral </a:t>
                      </a:r>
                      <a:endParaRPr lang="en-GB" sz="2400" dirty="0"/>
                    </a:p>
                  </a:txBody>
                  <a:tcPr/>
                </a:tc>
                <a:tc>
                  <a:txBody>
                    <a:bodyPr/>
                    <a:lstStyle/>
                    <a:p>
                      <a:r>
                        <a:rPr lang="en-GB" sz="2400" dirty="0" smtClean="0"/>
                        <a:t>The atmosphere exerts no force on pollutant emissions that move vertically.  This situation occurs when the temperature changes for the atmosphere and air parcel containing the pollutant(s) are nearly identical</a:t>
                      </a:r>
                      <a:endParaRPr lang="en-GB" sz="2400" dirty="0"/>
                    </a:p>
                  </a:txBody>
                  <a:tcPr/>
                </a:tc>
                <a:extLst>
                  <a:ext uri="{0D108BD9-81ED-4DB2-BD59-A6C34878D82A}">
                    <a16:rowId xmlns:a16="http://schemas.microsoft.com/office/drawing/2014/main" val="337358417"/>
                  </a:ext>
                </a:extLst>
              </a:tr>
            </a:tbl>
          </a:graphicData>
        </a:graphic>
      </p:graphicFrame>
    </p:spTree>
    <p:extLst>
      <p:ext uri="{BB962C8B-B14F-4D97-AF65-F5344CB8AC3E}">
        <p14:creationId xmlns:p14="http://schemas.microsoft.com/office/powerpoint/2010/main" val="16258464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General Categories of Human Diseases Caused by Air Pollutants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56208732"/>
              </p:ext>
            </p:extLst>
          </p:nvPr>
        </p:nvGraphicFramePr>
        <p:xfrm>
          <a:off x="838200" y="1825625"/>
          <a:ext cx="10515600" cy="4023360"/>
        </p:xfrm>
        <a:graphic>
          <a:graphicData uri="http://schemas.openxmlformats.org/drawingml/2006/table">
            <a:tbl>
              <a:tblPr firstRow="1" bandRow="1">
                <a:tableStyleId>{5C22544A-7EE6-4342-B048-85BDC9FD1C3A}</a:tableStyleId>
              </a:tblPr>
              <a:tblGrid>
                <a:gridCol w="2673927">
                  <a:extLst>
                    <a:ext uri="{9D8B030D-6E8A-4147-A177-3AD203B41FA5}">
                      <a16:colId xmlns:a16="http://schemas.microsoft.com/office/drawing/2014/main" val="1265383662"/>
                    </a:ext>
                  </a:extLst>
                </a:gridCol>
                <a:gridCol w="7841673">
                  <a:extLst>
                    <a:ext uri="{9D8B030D-6E8A-4147-A177-3AD203B41FA5}">
                      <a16:colId xmlns:a16="http://schemas.microsoft.com/office/drawing/2014/main" val="1111411498"/>
                    </a:ext>
                  </a:extLst>
                </a:gridCol>
              </a:tblGrid>
              <a:tr h="370840">
                <a:tc>
                  <a:txBody>
                    <a:bodyPr/>
                    <a:lstStyle/>
                    <a:p>
                      <a:r>
                        <a:rPr lang="en-GB" sz="2400" dirty="0" smtClean="0"/>
                        <a:t>Category of Disease</a:t>
                      </a:r>
                      <a:endParaRPr lang="en-GB" sz="2400" dirty="0"/>
                    </a:p>
                  </a:txBody>
                  <a:tcPr/>
                </a:tc>
                <a:tc>
                  <a:txBody>
                    <a:bodyPr/>
                    <a:lstStyle/>
                    <a:p>
                      <a:r>
                        <a:rPr lang="en-GB" sz="2400" dirty="0" smtClean="0"/>
                        <a:t>Description</a:t>
                      </a:r>
                      <a:endParaRPr lang="en-GB" sz="2400" dirty="0"/>
                    </a:p>
                  </a:txBody>
                  <a:tcPr/>
                </a:tc>
                <a:extLst>
                  <a:ext uri="{0D108BD9-81ED-4DB2-BD59-A6C34878D82A}">
                    <a16:rowId xmlns:a16="http://schemas.microsoft.com/office/drawing/2014/main" val="1918213350"/>
                  </a:ext>
                </a:extLst>
              </a:tr>
              <a:tr h="370840">
                <a:tc>
                  <a:txBody>
                    <a:bodyPr/>
                    <a:lstStyle/>
                    <a:p>
                      <a:r>
                        <a:rPr lang="en-GB" sz="2400" dirty="0" smtClean="0"/>
                        <a:t>Irritation</a:t>
                      </a:r>
                      <a:endParaRPr lang="en-GB" sz="2400" dirty="0"/>
                    </a:p>
                  </a:txBody>
                  <a:tcPr/>
                </a:tc>
                <a:tc>
                  <a:txBody>
                    <a:bodyPr/>
                    <a:lstStyle/>
                    <a:p>
                      <a:r>
                        <a:rPr lang="en-GB" sz="2400" dirty="0" smtClean="0"/>
                        <a:t>Low-level burning of the respiratory surface tissue results in several adverse outcomes from breathing difficulty to respiratory failure</a:t>
                      </a:r>
                      <a:endParaRPr lang="en-GB" sz="2400" dirty="0"/>
                    </a:p>
                  </a:txBody>
                  <a:tcPr/>
                </a:tc>
                <a:extLst>
                  <a:ext uri="{0D108BD9-81ED-4DB2-BD59-A6C34878D82A}">
                    <a16:rowId xmlns:a16="http://schemas.microsoft.com/office/drawing/2014/main" val="231111406"/>
                  </a:ext>
                </a:extLst>
              </a:tr>
              <a:tr h="370840">
                <a:tc>
                  <a:txBody>
                    <a:bodyPr/>
                    <a:lstStyle/>
                    <a:p>
                      <a:r>
                        <a:rPr lang="en-GB" sz="2400" dirty="0" smtClean="0"/>
                        <a:t>Cell damage</a:t>
                      </a:r>
                      <a:endParaRPr lang="en-GB" sz="2400" dirty="0"/>
                    </a:p>
                  </a:txBody>
                  <a:tcPr/>
                </a:tc>
                <a:tc>
                  <a:txBody>
                    <a:bodyPr/>
                    <a:lstStyle/>
                    <a:p>
                      <a:r>
                        <a:rPr lang="en-GB" sz="2400" dirty="0" smtClean="0"/>
                        <a:t>Arise from the introduction of pollutants into the cell.  Ultrafine particles contribute to these diseases</a:t>
                      </a:r>
                      <a:endParaRPr lang="en-GB" sz="2400" dirty="0"/>
                    </a:p>
                  </a:txBody>
                  <a:tcPr/>
                </a:tc>
                <a:extLst>
                  <a:ext uri="{0D108BD9-81ED-4DB2-BD59-A6C34878D82A}">
                    <a16:rowId xmlns:a16="http://schemas.microsoft.com/office/drawing/2014/main" val="2703828756"/>
                  </a:ext>
                </a:extLst>
              </a:tr>
              <a:tr h="370840">
                <a:tc>
                  <a:txBody>
                    <a:bodyPr/>
                    <a:lstStyle/>
                    <a:p>
                      <a:r>
                        <a:rPr lang="en-GB" sz="2400" dirty="0" smtClean="0"/>
                        <a:t>Allergies</a:t>
                      </a:r>
                      <a:endParaRPr lang="en-GB" sz="2400" dirty="0"/>
                    </a:p>
                  </a:txBody>
                  <a:tcPr/>
                </a:tc>
                <a:tc>
                  <a:txBody>
                    <a:bodyPr/>
                    <a:lstStyle/>
                    <a:p>
                      <a:r>
                        <a:rPr lang="en-GB" sz="2400" dirty="0" smtClean="0"/>
                        <a:t>Pollutants can trigger a release of histamines to fight the invader, resulting in </a:t>
                      </a:r>
                      <a:r>
                        <a:rPr lang="en-GB" sz="2400" dirty="0" err="1" smtClean="0"/>
                        <a:t>breathin</a:t>
                      </a:r>
                      <a:r>
                        <a:rPr lang="en-GB" sz="2400" dirty="0" smtClean="0"/>
                        <a:t> difficulties and irritation of sensitive tissues</a:t>
                      </a:r>
                      <a:endParaRPr lang="en-GB" sz="2400" dirty="0"/>
                    </a:p>
                  </a:txBody>
                  <a:tcPr/>
                </a:tc>
                <a:extLst>
                  <a:ext uri="{0D108BD9-81ED-4DB2-BD59-A6C34878D82A}">
                    <a16:rowId xmlns:a16="http://schemas.microsoft.com/office/drawing/2014/main" val="2449736164"/>
                  </a:ext>
                </a:extLst>
              </a:tr>
            </a:tbl>
          </a:graphicData>
        </a:graphic>
      </p:graphicFrame>
    </p:spTree>
    <p:extLst>
      <p:ext uri="{BB962C8B-B14F-4D97-AF65-F5344CB8AC3E}">
        <p14:creationId xmlns:p14="http://schemas.microsoft.com/office/powerpoint/2010/main" val="15857715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General Categories of Human Diseases Caused by Air Pollutants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09091591"/>
              </p:ext>
            </p:extLst>
          </p:nvPr>
        </p:nvGraphicFramePr>
        <p:xfrm>
          <a:off x="838200" y="1825625"/>
          <a:ext cx="10515600" cy="3200400"/>
        </p:xfrm>
        <a:graphic>
          <a:graphicData uri="http://schemas.openxmlformats.org/drawingml/2006/table">
            <a:tbl>
              <a:tblPr firstRow="1" bandRow="1">
                <a:tableStyleId>{5C22544A-7EE6-4342-B048-85BDC9FD1C3A}</a:tableStyleId>
              </a:tblPr>
              <a:tblGrid>
                <a:gridCol w="2445327">
                  <a:extLst>
                    <a:ext uri="{9D8B030D-6E8A-4147-A177-3AD203B41FA5}">
                      <a16:colId xmlns:a16="http://schemas.microsoft.com/office/drawing/2014/main" val="3731469626"/>
                    </a:ext>
                  </a:extLst>
                </a:gridCol>
                <a:gridCol w="8070273">
                  <a:extLst>
                    <a:ext uri="{9D8B030D-6E8A-4147-A177-3AD203B41FA5}">
                      <a16:colId xmlns:a16="http://schemas.microsoft.com/office/drawing/2014/main" val="14037008"/>
                    </a:ext>
                  </a:extLst>
                </a:gridCol>
              </a:tblGrid>
              <a:tr h="370840">
                <a:tc>
                  <a:txBody>
                    <a:bodyPr/>
                    <a:lstStyle/>
                    <a:p>
                      <a:r>
                        <a:rPr lang="en-GB" sz="2400" dirty="0" smtClean="0"/>
                        <a:t>Category of Disease</a:t>
                      </a:r>
                      <a:endParaRPr lang="en-GB" sz="2400" dirty="0"/>
                    </a:p>
                  </a:txBody>
                  <a:tcPr/>
                </a:tc>
                <a:tc>
                  <a:txBody>
                    <a:bodyPr/>
                    <a:lstStyle/>
                    <a:p>
                      <a:r>
                        <a:rPr lang="en-GB" sz="2400" dirty="0" smtClean="0"/>
                        <a:t>Description</a:t>
                      </a:r>
                      <a:endParaRPr lang="en-GB" sz="2400" dirty="0"/>
                    </a:p>
                  </a:txBody>
                  <a:tcPr/>
                </a:tc>
                <a:extLst>
                  <a:ext uri="{0D108BD9-81ED-4DB2-BD59-A6C34878D82A}">
                    <a16:rowId xmlns:a16="http://schemas.microsoft.com/office/drawing/2014/main" val="785645242"/>
                  </a:ext>
                </a:extLst>
              </a:tr>
              <a:tr h="370840">
                <a:tc>
                  <a:txBody>
                    <a:bodyPr/>
                    <a:lstStyle/>
                    <a:p>
                      <a:r>
                        <a:rPr lang="en-GB" sz="2400" dirty="0" smtClean="0"/>
                        <a:t>Fibrosis</a:t>
                      </a:r>
                      <a:endParaRPr lang="en-GB" sz="2400" dirty="0"/>
                    </a:p>
                  </a:txBody>
                  <a:tcPr/>
                </a:tc>
                <a:tc>
                  <a:txBody>
                    <a:bodyPr/>
                    <a:lstStyle/>
                    <a:p>
                      <a:r>
                        <a:rPr lang="en-GB" sz="2400" dirty="0" smtClean="0"/>
                        <a:t>Pollutants permanently scar the tissues of the respiratory system, resulting in increased breathing difficulty and often death.  Asbestos</a:t>
                      </a:r>
                      <a:r>
                        <a:rPr lang="en-GB" sz="2400" baseline="0" dirty="0" smtClean="0"/>
                        <a:t> is a pollutant that causes this disease</a:t>
                      </a:r>
                      <a:endParaRPr lang="en-GB" sz="2400" dirty="0"/>
                    </a:p>
                  </a:txBody>
                  <a:tcPr/>
                </a:tc>
                <a:extLst>
                  <a:ext uri="{0D108BD9-81ED-4DB2-BD59-A6C34878D82A}">
                    <a16:rowId xmlns:a16="http://schemas.microsoft.com/office/drawing/2014/main" val="2451559422"/>
                  </a:ext>
                </a:extLst>
              </a:tr>
              <a:tr h="370840">
                <a:tc>
                  <a:txBody>
                    <a:bodyPr/>
                    <a:lstStyle/>
                    <a:p>
                      <a:r>
                        <a:rPr lang="en-GB" sz="2400" dirty="0" err="1" smtClean="0"/>
                        <a:t>Oncogenesis</a:t>
                      </a:r>
                      <a:endParaRPr lang="en-GB" sz="2400" dirty="0"/>
                    </a:p>
                  </a:txBody>
                  <a:tcPr/>
                </a:tc>
                <a:tc>
                  <a:txBody>
                    <a:bodyPr/>
                    <a:lstStyle/>
                    <a:p>
                      <a:r>
                        <a:rPr lang="en-GB" sz="2400" dirty="0" smtClean="0"/>
                        <a:t>Pollutants can trigger abnormal, malignant tissue growth that leads to cancer.  Many hazardous air pollutants are cancer-causing</a:t>
                      </a:r>
                      <a:endParaRPr lang="en-GB" sz="2400" dirty="0"/>
                    </a:p>
                  </a:txBody>
                  <a:tcPr/>
                </a:tc>
                <a:extLst>
                  <a:ext uri="{0D108BD9-81ED-4DB2-BD59-A6C34878D82A}">
                    <a16:rowId xmlns:a16="http://schemas.microsoft.com/office/drawing/2014/main" val="726692905"/>
                  </a:ext>
                </a:extLst>
              </a:tr>
            </a:tbl>
          </a:graphicData>
        </a:graphic>
      </p:graphicFrame>
    </p:spTree>
    <p:extLst>
      <p:ext uri="{BB962C8B-B14F-4D97-AF65-F5344CB8AC3E}">
        <p14:creationId xmlns:p14="http://schemas.microsoft.com/office/powerpoint/2010/main" val="23578477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Criteria Pollutants</a:t>
            </a:r>
            <a:endParaRPr lang="en-GB" dirty="0"/>
          </a:p>
        </p:txBody>
      </p:sp>
      <p:sp>
        <p:nvSpPr>
          <p:cNvPr id="3" name="Content Placeholder 2"/>
          <p:cNvSpPr>
            <a:spLocks noGrp="1"/>
          </p:cNvSpPr>
          <p:nvPr>
            <p:ph idx="1"/>
          </p:nvPr>
        </p:nvSpPr>
        <p:spPr/>
        <p:txBody>
          <a:bodyPr>
            <a:normAutofit/>
          </a:bodyPr>
          <a:lstStyle/>
          <a:p>
            <a:r>
              <a:rPr lang="en-GB" sz="3200" dirty="0" smtClean="0"/>
              <a:t>Six pollutants of special concern: Ozone, particulate matter, sulphur dioxide, nitrogen dioxide, carbon monoxide and lead</a:t>
            </a:r>
          </a:p>
          <a:p>
            <a:r>
              <a:rPr lang="en-GB" sz="3200" dirty="0" smtClean="0"/>
              <a:t>They are called </a:t>
            </a:r>
            <a:r>
              <a:rPr lang="en-GB" sz="3200" b="1" dirty="0" smtClean="0"/>
              <a:t>criteria air pollutants</a:t>
            </a:r>
            <a:r>
              <a:rPr lang="en-GB" sz="3200" dirty="0" smtClean="0"/>
              <a:t> on the basis of criteria regarding specific health and/or environmental effects</a:t>
            </a:r>
          </a:p>
          <a:p>
            <a:r>
              <a:rPr lang="en-GB" sz="3200" dirty="0" smtClean="0"/>
              <a:t>The criteria pollutants make this list for two primary reasons (1) they are very common, so most people and the environment are exposed to them and (2) they can do great harm</a:t>
            </a:r>
            <a:endParaRPr lang="en-GB" sz="3200" dirty="0"/>
          </a:p>
        </p:txBody>
      </p:sp>
    </p:spTree>
    <p:extLst>
      <p:ext uri="{BB962C8B-B14F-4D97-AF65-F5344CB8AC3E}">
        <p14:creationId xmlns:p14="http://schemas.microsoft.com/office/powerpoint/2010/main" val="1770053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0109"/>
            <a:ext cx="10515600" cy="699655"/>
          </a:xfrm>
        </p:spPr>
        <p:txBody>
          <a:bodyPr>
            <a:normAutofit/>
          </a:bodyPr>
          <a:lstStyle/>
          <a:p>
            <a:pPr algn="ctr"/>
            <a:r>
              <a:rPr lang="en-GB" dirty="0"/>
              <a:t>Criteria Pollutants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20892288"/>
              </p:ext>
            </p:extLst>
          </p:nvPr>
        </p:nvGraphicFramePr>
        <p:xfrm>
          <a:off x="838200" y="1066801"/>
          <a:ext cx="10515600" cy="5618018"/>
        </p:xfrm>
        <a:graphic>
          <a:graphicData uri="http://schemas.openxmlformats.org/drawingml/2006/table">
            <a:tbl>
              <a:tblPr firstRow="1" bandRow="1">
                <a:tableStyleId>{5C22544A-7EE6-4342-B048-85BDC9FD1C3A}</a:tableStyleId>
              </a:tblPr>
              <a:tblGrid>
                <a:gridCol w="1510145">
                  <a:extLst>
                    <a:ext uri="{9D8B030D-6E8A-4147-A177-3AD203B41FA5}">
                      <a16:colId xmlns:a16="http://schemas.microsoft.com/office/drawing/2014/main" val="2935163952"/>
                    </a:ext>
                  </a:extLst>
                </a:gridCol>
                <a:gridCol w="2154382">
                  <a:extLst>
                    <a:ext uri="{9D8B030D-6E8A-4147-A177-3AD203B41FA5}">
                      <a16:colId xmlns:a16="http://schemas.microsoft.com/office/drawing/2014/main" val="3125858886"/>
                    </a:ext>
                  </a:extLst>
                </a:gridCol>
                <a:gridCol w="6851073">
                  <a:extLst>
                    <a:ext uri="{9D8B030D-6E8A-4147-A177-3AD203B41FA5}">
                      <a16:colId xmlns:a16="http://schemas.microsoft.com/office/drawing/2014/main" val="4154345995"/>
                    </a:ext>
                  </a:extLst>
                </a:gridCol>
              </a:tblGrid>
              <a:tr h="919312">
                <a:tc>
                  <a:txBody>
                    <a:bodyPr/>
                    <a:lstStyle/>
                    <a:p>
                      <a:r>
                        <a:rPr lang="en-GB" sz="2400" dirty="0" smtClean="0"/>
                        <a:t>Criteria Pollutant</a:t>
                      </a:r>
                      <a:endParaRPr lang="en-GB" sz="2400" dirty="0"/>
                    </a:p>
                  </a:txBody>
                  <a:tcPr/>
                </a:tc>
                <a:tc>
                  <a:txBody>
                    <a:bodyPr/>
                    <a:lstStyle/>
                    <a:p>
                      <a:r>
                        <a:rPr lang="en-GB" sz="2400" dirty="0" smtClean="0"/>
                        <a:t>Source</a:t>
                      </a:r>
                      <a:endParaRPr lang="en-GB" sz="2400" dirty="0"/>
                    </a:p>
                  </a:txBody>
                  <a:tcPr/>
                </a:tc>
                <a:tc>
                  <a:txBody>
                    <a:bodyPr/>
                    <a:lstStyle/>
                    <a:p>
                      <a:r>
                        <a:rPr lang="en-GB" sz="2400" dirty="0" smtClean="0"/>
                        <a:t>Concern</a:t>
                      </a:r>
                      <a:endParaRPr lang="en-GB" sz="2400" dirty="0"/>
                    </a:p>
                  </a:txBody>
                  <a:tcPr/>
                </a:tc>
                <a:extLst>
                  <a:ext uri="{0D108BD9-81ED-4DB2-BD59-A6C34878D82A}">
                    <a16:rowId xmlns:a16="http://schemas.microsoft.com/office/drawing/2014/main" val="2999115940"/>
                  </a:ext>
                </a:extLst>
              </a:tr>
              <a:tr h="1736478">
                <a:tc>
                  <a:txBody>
                    <a:bodyPr/>
                    <a:lstStyle/>
                    <a:p>
                      <a:r>
                        <a:rPr lang="en-GB" sz="2000" dirty="0" smtClean="0"/>
                        <a:t>Nitrogen Oxide (NO</a:t>
                      </a:r>
                      <a:r>
                        <a:rPr lang="en-GB" sz="2000" baseline="-25000" dirty="0" smtClean="0"/>
                        <a:t>X</a:t>
                      </a:r>
                      <a:r>
                        <a:rPr lang="en-GB" sz="2000" dirty="0" smtClean="0"/>
                        <a:t>)</a:t>
                      </a:r>
                      <a:endParaRPr lang="en-GB" sz="2000" dirty="0"/>
                    </a:p>
                  </a:txBody>
                  <a:tcPr/>
                </a:tc>
                <a:tc>
                  <a:txBody>
                    <a:bodyPr/>
                    <a:lstStyle/>
                    <a:p>
                      <a:r>
                        <a:rPr lang="en-GB" sz="2000" dirty="0" smtClean="0"/>
                        <a:t>Produced when N</a:t>
                      </a:r>
                      <a:r>
                        <a:rPr lang="en-GB" sz="2000" baseline="-25000" dirty="0" smtClean="0"/>
                        <a:t>2</a:t>
                      </a:r>
                      <a:r>
                        <a:rPr lang="en-GB" sz="2000" dirty="0" smtClean="0"/>
                        <a:t> in air reacts with O</a:t>
                      </a:r>
                      <a:r>
                        <a:rPr lang="en-GB" sz="2000" baseline="-25000" dirty="0" smtClean="0"/>
                        <a:t>2</a:t>
                      </a:r>
                      <a:r>
                        <a:rPr lang="en-GB" sz="2000" dirty="0" smtClean="0"/>
                        <a:t> during fuel combustion</a:t>
                      </a:r>
                      <a:endParaRPr lang="en-GB" sz="2000" dirty="0"/>
                    </a:p>
                  </a:txBody>
                  <a:tcPr/>
                </a:tc>
                <a:tc>
                  <a:txBody>
                    <a:bodyPr/>
                    <a:lstStyle/>
                    <a:p>
                      <a:r>
                        <a:rPr lang="en-GB" sz="2000" dirty="0" smtClean="0"/>
                        <a:t>Can form small particles that are respiratory irritants, thereby producing</a:t>
                      </a:r>
                      <a:r>
                        <a:rPr lang="en-GB" sz="2000" baseline="0" dirty="0" smtClean="0"/>
                        <a:t> breathing problems in sensitive individuals</a:t>
                      </a:r>
                    </a:p>
                    <a:p>
                      <a:r>
                        <a:rPr lang="en-GB" sz="2000" baseline="0" dirty="0" smtClean="0"/>
                        <a:t>Critical ingredient in the formation of ozone some NO may react with water vapour to form nitric acid, thus forming acid rain</a:t>
                      </a:r>
                      <a:endParaRPr lang="en-GB" sz="2000" dirty="0"/>
                    </a:p>
                  </a:txBody>
                  <a:tcPr/>
                </a:tc>
                <a:extLst>
                  <a:ext uri="{0D108BD9-81ED-4DB2-BD59-A6C34878D82A}">
                    <a16:rowId xmlns:a16="http://schemas.microsoft.com/office/drawing/2014/main" val="1553622557"/>
                  </a:ext>
                </a:extLst>
              </a:tr>
              <a:tr h="2962228">
                <a:tc>
                  <a:txBody>
                    <a:bodyPr/>
                    <a:lstStyle/>
                    <a:p>
                      <a:r>
                        <a:rPr lang="en-GB" sz="2000" dirty="0" smtClean="0"/>
                        <a:t>Sulphur Oxide (SO</a:t>
                      </a:r>
                      <a:r>
                        <a:rPr lang="en-GB" sz="2000" baseline="-25000" dirty="0" smtClean="0"/>
                        <a:t>2</a:t>
                      </a:r>
                      <a:r>
                        <a:rPr lang="en-GB" sz="2000" dirty="0" smtClean="0"/>
                        <a:t>)</a:t>
                      </a:r>
                      <a:endParaRPr lang="en-GB" sz="2000" dirty="0"/>
                    </a:p>
                  </a:txBody>
                  <a:tcPr/>
                </a:tc>
                <a:tc>
                  <a:txBody>
                    <a:bodyPr/>
                    <a:lstStyle/>
                    <a:p>
                      <a:r>
                        <a:rPr lang="en-GB" sz="2000" dirty="0" smtClean="0"/>
                        <a:t>Produced when sulphur containing fuels are burned or fuels are extracted from sulphur containing ore</a:t>
                      </a:r>
                      <a:endParaRPr lang="en-GB" sz="2000" dirty="0"/>
                    </a:p>
                  </a:txBody>
                  <a:tcPr/>
                </a:tc>
                <a:tc>
                  <a:txBody>
                    <a:bodyPr/>
                    <a:lstStyle/>
                    <a:p>
                      <a:r>
                        <a:rPr lang="en-GB" sz="2000" dirty="0" smtClean="0"/>
                        <a:t>Dissolves easily in water vapour, becoming sulphuric acid, thus forming acidic precipitation.</a:t>
                      </a:r>
                    </a:p>
                    <a:p>
                      <a:r>
                        <a:rPr lang="en-GB" sz="2000" dirty="0" smtClean="0"/>
                        <a:t>Can form small sulphate particles that elevates rates of respiratory disease and death, particularly in children and the elderly</a:t>
                      </a:r>
                      <a:endParaRPr lang="en-GB" sz="2000" dirty="0"/>
                    </a:p>
                  </a:txBody>
                  <a:tcPr/>
                </a:tc>
                <a:extLst>
                  <a:ext uri="{0D108BD9-81ED-4DB2-BD59-A6C34878D82A}">
                    <a16:rowId xmlns:a16="http://schemas.microsoft.com/office/drawing/2014/main" val="3990581125"/>
                  </a:ext>
                </a:extLst>
              </a:tr>
            </a:tbl>
          </a:graphicData>
        </a:graphic>
      </p:graphicFrame>
    </p:spTree>
    <p:extLst>
      <p:ext uri="{BB962C8B-B14F-4D97-AF65-F5344CB8AC3E}">
        <p14:creationId xmlns:p14="http://schemas.microsoft.com/office/powerpoint/2010/main" val="2294683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Criteria Pollutant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53316516"/>
              </p:ext>
            </p:extLst>
          </p:nvPr>
        </p:nvGraphicFramePr>
        <p:xfrm>
          <a:off x="838200" y="1825625"/>
          <a:ext cx="10515600" cy="3474720"/>
        </p:xfrm>
        <a:graphic>
          <a:graphicData uri="http://schemas.openxmlformats.org/drawingml/2006/table">
            <a:tbl>
              <a:tblPr firstRow="1" bandRow="1">
                <a:tableStyleId>{5C22544A-7EE6-4342-B048-85BDC9FD1C3A}</a:tableStyleId>
              </a:tblPr>
              <a:tblGrid>
                <a:gridCol w="1676400">
                  <a:extLst>
                    <a:ext uri="{9D8B030D-6E8A-4147-A177-3AD203B41FA5}">
                      <a16:colId xmlns:a16="http://schemas.microsoft.com/office/drawing/2014/main" val="1357344100"/>
                    </a:ext>
                  </a:extLst>
                </a:gridCol>
                <a:gridCol w="2508250">
                  <a:extLst>
                    <a:ext uri="{9D8B030D-6E8A-4147-A177-3AD203B41FA5}">
                      <a16:colId xmlns:a16="http://schemas.microsoft.com/office/drawing/2014/main" val="2697427293"/>
                    </a:ext>
                  </a:extLst>
                </a:gridCol>
                <a:gridCol w="6330950">
                  <a:extLst>
                    <a:ext uri="{9D8B030D-6E8A-4147-A177-3AD203B41FA5}">
                      <a16:colId xmlns:a16="http://schemas.microsoft.com/office/drawing/2014/main" val="1439492682"/>
                    </a:ext>
                  </a:extLst>
                </a:gridCol>
              </a:tblGrid>
              <a:tr h="370840">
                <a:tc>
                  <a:txBody>
                    <a:bodyPr/>
                    <a:lstStyle/>
                    <a:p>
                      <a:r>
                        <a:rPr lang="en-GB" sz="2400" dirty="0" smtClean="0"/>
                        <a:t>Criteria Pollutant</a:t>
                      </a:r>
                      <a:endParaRPr lang="en-GB" sz="2400" dirty="0"/>
                    </a:p>
                  </a:txBody>
                  <a:tcPr/>
                </a:tc>
                <a:tc>
                  <a:txBody>
                    <a:bodyPr/>
                    <a:lstStyle/>
                    <a:p>
                      <a:r>
                        <a:rPr lang="en-GB" sz="2400" dirty="0" smtClean="0"/>
                        <a:t>Source</a:t>
                      </a:r>
                      <a:endParaRPr lang="en-GB" sz="2400" dirty="0"/>
                    </a:p>
                  </a:txBody>
                  <a:tcPr/>
                </a:tc>
                <a:tc>
                  <a:txBody>
                    <a:bodyPr/>
                    <a:lstStyle/>
                    <a:p>
                      <a:r>
                        <a:rPr lang="en-GB" sz="2400" dirty="0" smtClean="0"/>
                        <a:t>Concern</a:t>
                      </a:r>
                      <a:endParaRPr lang="en-GB" sz="2400" dirty="0"/>
                    </a:p>
                  </a:txBody>
                  <a:tcPr/>
                </a:tc>
                <a:extLst>
                  <a:ext uri="{0D108BD9-81ED-4DB2-BD59-A6C34878D82A}">
                    <a16:rowId xmlns:a16="http://schemas.microsoft.com/office/drawing/2014/main" val="3044208213"/>
                  </a:ext>
                </a:extLst>
              </a:tr>
              <a:tr h="370840">
                <a:tc>
                  <a:txBody>
                    <a:bodyPr/>
                    <a:lstStyle/>
                    <a:p>
                      <a:r>
                        <a:rPr lang="en-GB" sz="2400" dirty="0" smtClean="0"/>
                        <a:t>Carbon Monoxide</a:t>
                      </a:r>
                      <a:endParaRPr lang="en-GB" sz="2400" dirty="0"/>
                    </a:p>
                  </a:txBody>
                  <a:tcPr/>
                </a:tc>
                <a:tc>
                  <a:txBody>
                    <a:bodyPr/>
                    <a:lstStyle/>
                    <a:p>
                      <a:r>
                        <a:rPr lang="en-GB" sz="2400" dirty="0" smtClean="0"/>
                        <a:t>Produced from incomplete combustion of fuels</a:t>
                      </a:r>
                      <a:endParaRPr lang="en-GB" sz="2400" dirty="0"/>
                    </a:p>
                  </a:txBody>
                  <a:tcPr/>
                </a:tc>
                <a:tc>
                  <a:txBody>
                    <a:bodyPr/>
                    <a:lstStyle/>
                    <a:p>
                      <a:r>
                        <a:rPr lang="en-GB" sz="2400" dirty="0" smtClean="0"/>
                        <a:t>Is absorbed easily into blood.  At low levels, the health threat</a:t>
                      </a:r>
                      <a:r>
                        <a:rPr lang="en-GB" sz="2400" baseline="0" dirty="0" smtClean="0"/>
                        <a:t> is most serious for those with Cardio-vascular problems.  While high levels are rarely encountered in the ambient atmosphere, asphyxiation can occur in indoor environments of the through a combination of poorly functioning heating systems</a:t>
                      </a:r>
                      <a:endParaRPr lang="en-GB" sz="2400" dirty="0"/>
                    </a:p>
                  </a:txBody>
                  <a:tcPr/>
                </a:tc>
                <a:extLst>
                  <a:ext uri="{0D108BD9-81ED-4DB2-BD59-A6C34878D82A}">
                    <a16:rowId xmlns:a16="http://schemas.microsoft.com/office/drawing/2014/main" val="2196740648"/>
                  </a:ext>
                </a:extLst>
              </a:tr>
            </a:tbl>
          </a:graphicData>
        </a:graphic>
      </p:graphicFrame>
    </p:spTree>
    <p:extLst>
      <p:ext uri="{BB962C8B-B14F-4D97-AF65-F5344CB8AC3E}">
        <p14:creationId xmlns:p14="http://schemas.microsoft.com/office/powerpoint/2010/main" val="31813186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Criteria Pollutant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44709132"/>
              </p:ext>
            </p:extLst>
          </p:nvPr>
        </p:nvGraphicFramePr>
        <p:xfrm>
          <a:off x="838200" y="1825625"/>
          <a:ext cx="10515600" cy="3108960"/>
        </p:xfrm>
        <a:graphic>
          <a:graphicData uri="http://schemas.openxmlformats.org/drawingml/2006/table">
            <a:tbl>
              <a:tblPr firstRow="1" bandRow="1">
                <a:tableStyleId>{5C22544A-7EE6-4342-B048-85BDC9FD1C3A}</a:tableStyleId>
              </a:tblPr>
              <a:tblGrid>
                <a:gridCol w="1612900">
                  <a:extLst>
                    <a:ext uri="{9D8B030D-6E8A-4147-A177-3AD203B41FA5}">
                      <a16:colId xmlns:a16="http://schemas.microsoft.com/office/drawing/2014/main" val="473179106"/>
                    </a:ext>
                  </a:extLst>
                </a:gridCol>
                <a:gridCol w="1905000">
                  <a:extLst>
                    <a:ext uri="{9D8B030D-6E8A-4147-A177-3AD203B41FA5}">
                      <a16:colId xmlns:a16="http://schemas.microsoft.com/office/drawing/2014/main" val="3236007029"/>
                    </a:ext>
                  </a:extLst>
                </a:gridCol>
                <a:gridCol w="6997700">
                  <a:extLst>
                    <a:ext uri="{9D8B030D-6E8A-4147-A177-3AD203B41FA5}">
                      <a16:colId xmlns:a16="http://schemas.microsoft.com/office/drawing/2014/main" val="3029988873"/>
                    </a:ext>
                  </a:extLst>
                </a:gridCol>
              </a:tblGrid>
              <a:tr h="370840">
                <a:tc>
                  <a:txBody>
                    <a:bodyPr/>
                    <a:lstStyle/>
                    <a:p>
                      <a:r>
                        <a:rPr lang="en-GB" sz="2400" dirty="0" smtClean="0"/>
                        <a:t>Criteria Pollutant</a:t>
                      </a:r>
                      <a:endParaRPr lang="en-GB" sz="2400" dirty="0"/>
                    </a:p>
                  </a:txBody>
                  <a:tcPr/>
                </a:tc>
                <a:tc>
                  <a:txBody>
                    <a:bodyPr/>
                    <a:lstStyle/>
                    <a:p>
                      <a:r>
                        <a:rPr lang="en-GB" sz="2400" dirty="0" smtClean="0"/>
                        <a:t>Source</a:t>
                      </a:r>
                      <a:endParaRPr lang="en-GB" sz="2400" dirty="0"/>
                    </a:p>
                  </a:txBody>
                  <a:tcPr/>
                </a:tc>
                <a:tc>
                  <a:txBody>
                    <a:bodyPr/>
                    <a:lstStyle/>
                    <a:p>
                      <a:r>
                        <a:rPr lang="en-GB" sz="2400" dirty="0" smtClean="0"/>
                        <a:t>Concern</a:t>
                      </a:r>
                      <a:endParaRPr lang="en-GB" sz="2400" dirty="0"/>
                    </a:p>
                  </a:txBody>
                  <a:tcPr/>
                </a:tc>
                <a:extLst>
                  <a:ext uri="{0D108BD9-81ED-4DB2-BD59-A6C34878D82A}">
                    <a16:rowId xmlns:a16="http://schemas.microsoft.com/office/drawing/2014/main" val="2970549548"/>
                  </a:ext>
                </a:extLst>
              </a:tr>
              <a:tr h="370840">
                <a:tc>
                  <a:txBody>
                    <a:bodyPr/>
                    <a:lstStyle/>
                    <a:p>
                      <a:r>
                        <a:rPr lang="en-GB" sz="2400" dirty="0" smtClean="0"/>
                        <a:t>Lead</a:t>
                      </a:r>
                      <a:endParaRPr lang="en-GB" sz="2400" dirty="0"/>
                    </a:p>
                  </a:txBody>
                  <a:tcPr/>
                </a:tc>
                <a:tc>
                  <a:txBody>
                    <a:bodyPr/>
                    <a:lstStyle/>
                    <a:p>
                      <a:r>
                        <a:rPr lang="en-GB" sz="2400" dirty="0" smtClean="0"/>
                        <a:t>Lead was added to Petrol to improve the engine performance</a:t>
                      </a:r>
                      <a:endParaRPr lang="en-GB" sz="2400" dirty="0"/>
                    </a:p>
                  </a:txBody>
                  <a:tcPr/>
                </a:tc>
                <a:tc>
                  <a:txBody>
                    <a:bodyPr/>
                    <a:lstStyle/>
                    <a:p>
                      <a:r>
                        <a:rPr lang="en-GB" sz="2400" dirty="0" smtClean="0"/>
                        <a:t>Accumulates in the body and produces most significant impacts to developing bodies of children, even at low levels.  Low levels have been shown to impair brain development in the </a:t>
                      </a:r>
                      <a:r>
                        <a:rPr lang="en-GB" sz="2400" dirty="0" err="1" smtClean="0"/>
                        <a:t>fetus</a:t>
                      </a:r>
                      <a:r>
                        <a:rPr lang="en-GB" sz="2400" dirty="0" smtClean="0"/>
                        <a:t> and young children, resulting in lowered </a:t>
                      </a:r>
                      <a:r>
                        <a:rPr lang="en-GB" sz="2400" dirty="0" err="1" smtClean="0"/>
                        <a:t>Iqs</a:t>
                      </a:r>
                      <a:r>
                        <a:rPr lang="en-GB" sz="2400" dirty="0" smtClean="0"/>
                        <a:t> and learning difficulties.  Can also increase heart disease and </a:t>
                      </a:r>
                      <a:r>
                        <a:rPr lang="en-GB" sz="2400" dirty="0" err="1" smtClean="0"/>
                        <a:t>anemia</a:t>
                      </a:r>
                      <a:endParaRPr lang="en-GB" sz="2400" dirty="0"/>
                    </a:p>
                  </a:txBody>
                  <a:tcPr/>
                </a:tc>
                <a:extLst>
                  <a:ext uri="{0D108BD9-81ED-4DB2-BD59-A6C34878D82A}">
                    <a16:rowId xmlns:a16="http://schemas.microsoft.com/office/drawing/2014/main" val="1878771154"/>
                  </a:ext>
                </a:extLst>
              </a:tr>
            </a:tbl>
          </a:graphicData>
        </a:graphic>
      </p:graphicFrame>
    </p:spTree>
    <p:extLst>
      <p:ext uri="{BB962C8B-B14F-4D97-AF65-F5344CB8AC3E}">
        <p14:creationId xmlns:p14="http://schemas.microsoft.com/office/powerpoint/2010/main" val="35222771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7001"/>
            <a:ext cx="10515600" cy="768349"/>
          </a:xfrm>
        </p:spPr>
        <p:txBody>
          <a:bodyPr/>
          <a:lstStyle/>
          <a:p>
            <a:pPr algn="ctr"/>
            <a:r>
              <a:rPr lang="en-GB" dirty="0"/>
              <a:t>Criteria Pollutant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47097164"/>
              </p:ext>
            </p:extLst>
          </p:nvPr>
        </p:nvGraphicFramePr>
        <p:xfrm>
          <a:off x="647700" y="774700"/>
          <a:ext cx="10706100" cy="5126990"/>
        </p:xfrm>
        <a:graphic>
          <a:graphicData uri="http://schemas.openxmlformats.org/drawingml/2006/table">
            <a:tbl>
              <a:tblPr firstRow="1" bandRow="1">
                <a:tableStyleId>{5C22544A-7EE6-4342-B048-85BDC9FD1C3A}</a:tableStyleId>
              </a:tblPr>
              <a:tblGrid>
                <a:gridCol w="1568450">
                  <a:extLst>
                    <a:ext uri="{9D8B030D-6E8A-4147-A177-3AD203B41FA5}">
                      <a16:colId xmlns:a16="http://schemas.microsoft.com/office/drawing/2014/main" val="3410142304"/>
                    </a:ext>
                  </a:extLst>
                </a:gridCol>
                <a:gridCol w="2562708">
                  <a:extLst>
                    <a:ext uri="{9D8B030D-6E8A-4147-A177-3AD203B41FA5}">
                      <a16:colId xmlns:a16="http://schemas.microsoft.com/office/drawing/2014/main" val="2852345715"/>
                    </a:ext>
                  </a:extLst>
                </a:gridCol>
                <a:gridCol w="6574942">
                  <a:extLst>
                    <a:ext uri="{9D8B030D-6E8A-4147-A177-3AD203B41FA5}">
                      <a16:colId xmlns:a16="http://schemas.microsoft.com/office/drawing/2014/main" val="763538879"/>
                    </a:ext>
                  </a:extLst>
                </a:gridCol>
              </a:tblGrid>
              <a:tr h="975920">
                <a:tc>
                  <a:txBody>
                    <a:bodyPr/>
                    <a:lstStyle/>
                    <a:p>
                      <a:r>
                        <a:rPr lang="en-GB" sz="2400" dirty="0" smtClean="0"/>
                        <a:t>Criteria Pollutant</a:t>
                      </a:r>
                      <a:endParaRPr lang="en-GB" sz="2400" dirty="0"/>
                    </a:p>
                  </a:txBody>
                  <a:tcPr/>
                </a:tc>
                <a:tc>
                  <a:txBody>
                    <a:bodyPr/>
                    <a:lstStyle/>
                    <a:p>
                      <a:r>
                        <a:rPr lang="en-GB" sz="2400" dirty="0" smtClean="0"/>
                        <a:t>Source</a:t>
                      </a:r>
                      <a:endParaRPr lang="en-GB" sz="2400" dirty="0"/>
                    </a:p>
                  </a:txBody>
                  <a:tcPr/>
                </a:tc>
                <a:tc>
                  <a:txBody>
                    <a:bodyPr/>
                    <a:lstStyle/>
                    <a:p>
                      <a:r>
                        <a:rPr lang="en-GB" sz="2400" dirty="0" smtClean="0"/>
                        <a:t>Concern</a:t>
                      </a:r>
                      <a:endParaRPr lang="en-GB" sz="2400" dirty="0"/>
                    </a:p>
                  </a:txBody>
                  <a:tcPr/>
                </a:tc>
                <a:extLst>
                  <a:ext uri="{0D108BD9-81ED-4DB2-BD59-A6C34878D82A}">
                    <a16:rowId xmlns:a16="http://schemas.microsoft.com/office/drawing/2014/main" val="3763506"/>
                  </a:ext>
                </a:extLst>
              </a:tr>
              <a:tr h="2230830">
                <a:tc>
                  <a:txBody>
                    <a:bodyPr/>
                    <a:lstStyle/>
                    <a:p>
                      <a:r>
                        <a:rPr lang="en-GB" sz="2400" dirty="0" smtClean="0"/>
                        <a:t>Ozone</a:t>
                      </a:r>
                      <a:endParaRPr lang="en-GB" sz="2400" dirty="0"/>
                    </a:p>
                  </a:txBody>
                  <a:tcPr/>
                </a:tc>
                <a:tc>
                  <a:txBody>
                    <a:bodyPr/>
                    <a:lstStyle/>
                    <a:p>
                      <a:r>
                        <a:rPr lang="en-GB" sz="2000" dirty="0" smtClean="0"/>
                        <a:t>Ozone has no direct sources.  It is created by a complex sequence of chemical reactions driven by sunlight</a:t>
                      </a:r>
                      <a:endParaRPr lang="en-GB" sz="2000" dirty="0"/>
                    </a:p>
                  </a:txBody>
                  <a:tcPr/>
                </a:tc>
                <a:tc>
                  <a:txBody>
                    <a:bodyPr/>
                    <a:lstStyle/>
                    <a:p>
                      <a:r>
                        <a:rPr lang="en-GB" sz="2400" dirty="0" smtClean="0"/>
                        <a:t>Known to be a strong respiratory irritant.  Individuals with compromised respiratory systems are particularly at risk.  This includes people with lung disease, children, older adults, and active people</a:t>
                      </a:r>
                      <a:endParaRPr lang="en-GB" sz="2400" dirty="0"/>
                    </a:p>
                  </a:txBody>
                  <a:tcPr/>
                </a:tc>
                <a:extLst>
                  <a:ext uri="{0D108BD9-81ED-4DB2-BD59-A6C34878D82A}">
                    <a16:rowId xmlns:a16="http://schemas.microsoft.com/office/drawing/2014/main" val="3324982836"/>
                  </a:ext>
                </a:extLst>
              </a:tr>
              <a:tr h="1409663">
                <a:tc>
                  <a:txBody>
                    <a:bodyPr/>
                    <a:lstStyle/>
                    <a:p>
                      <a:r>
                        <a:rPr lang="en-GB" sz="2400" dirty="0" smtClean="0"/>
                        <a:t>Fine Particulate matter</a:t>
                      </a:r>
                      <a:endParaRPr lang="en-GB" sz="2400" dirty="0"/>
                    </a:p>
                  </a:txBody>
                  <a:tcPr/>
                </a:tc>
                <a:tc>
                  <a:txBody>
                    <a:bodyPr/>
                    <a:lstStyle/>
                    <a:p>
                      <a:r>
                        <a:rPr lang="en-GB" sz="2000" dirty="0" smtClean="0"/>
                        <a:t>Some particles are created through</a:t>
                      </a:r>
                      <a:r>
                        <a:rPr lang="en-GB" sz="2000" baseline="0" dirty="0" smtClean="0"/>
                        <a:t> atmospheric reactions of gases, as in the case of sulphur dioxide or nitrogen dioxide</a:t>
                      </a:r>
                      <a:endParaRPr lang="en-GB" sz="2000" dirty="0"/>
                    </a:p>
                  </a:txBody>
                  <a:tcPr/>
                </a:tc>
                <a:tc>
                  <a:txBody>
                    <a:bodyPr/>
                    <a:lstStyle/>
                    <a:p>
                      <a:r>
                        <a:rPr lang="en-GB" sz="2400" dirty="0" smtClean="0"/>
                        <a:t>Health research suggests that particles</a:t>
                      </a:r>
                      <a:r>
                        <a:rPr lang="en-GB" sz="2400" baseline="0" dirty="0" smtClean="0"/>
                        <a:t> &lt;10</a:t>
                      </a:r>
                      <a:r>
                        <a:rPr lang="el-GR" sz="2400" baseline="0" dirty="0" smtClean="0"/>
                        <a:t>μ</a:t>
                      </a:r>
                      <a:r>
                        <a:rPr lang="en-GB" sz="2400" baseline="0" dirty="0" smtClean="0"/>
                        <a:t>m in diameter are problematic for the respiratory system</a:t>
                      </a:r>
                      <a:endParaRPr lang="en-GB" sz="2400" dirty="0"/>
                    </a:p>
                  </a:txBody>
                  <a:tcPr/>
                </a:tc>
                <a:extLst>
                  <a:ext uri="{0D108BD9-81ED-4DB2-BD59-A6C34878D82A}">
                    <a16:rowId xmlns:a16="http://schemas.microsoft.com/office/drawing/2014/main" val="3589163143"/>
                  </a:ext>
                </a:extLst>
              </a:tr>
            </a:tbl>
          </a:graphicData>
        </a:graphic>
      </p:graphicFrame>
    </p:spTree>
    <p:extLst>
      <p:ext uri="{BB962C8B-B14F-4D97-AF65-F5344CB8AC3E}">
        <p14:creationId xmlns:p14="http://schemas.microsoft.com/office/powerpoint/2010/main" val="19804335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Emissions</a:t>
            </a:r>
            <a:endParaRPr lang="en-GB" dirty="0"/>
          </a:p>
        </p:txBody>
      </p:sp>
      <p:sp>
        <p:nvSpPr>
          <p:cNvPr id="3" name="Content Placeholder 2"/>
          <p:cNvSpPr>
            <a:spLocks noGrp="1"/>
          </p:cNvSpPr>
          <p:nvPr>
            <p:ph idx="1"/>
          </p:nvPr>
        </p:nvSpPr>
        <p:spPr/>
        <p:txBody>
          <a:bodyPr>
            <a:normAutofit/>
          </a:bodyPr>
          <a:lstStyle/>
          <a:p>
            <a:r>
              <a:rPr lang="en-GB" sz="3200" dirty="0" smtClean="0"/>
              <a:t>Are the amount of pollutant a source puts into the air, usually over a fixed amount of time</a:t>
            </a:r>
          </a:p>
          <a:p>
            <a:r>
              <a:rPr lang="en-GB" sz="3200" dirty="0" smtClean="0"/>
              <a:t>Typical emission rate units depend on the source, pollutant, and problem of interest, but common units are g/s. kg/day, and tonnes/</a:t>
            </a:r>
            <a:r>
              <a:rPr lang="en-GB" sz="3200" dirty="0" err="1" smtClean="0"/>
              <a:t>yr</a:t>
            </a:r>
            <a:endParaRPr lang="en-GB" sz="3200" dirty="0"/>
          </a:p>
        </p:txBody>
      </p:sp>
    </p:spTree>
    <p:extLst>
      <p:ext uri="{BB962C8B-B14F-4D97-AF65-F5344CB8AC3E}">
        <p14:creationId xmlns:p14="http://schemas.microsoft.com/office/powerpoint/2010/main" val="32855512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Emission Classification</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sz="3200" dirty="0" smtClean="0"/>
              <a:t>By specific pollutant</a:t>
            </a:r>
          </a:p>
          <a:p>
            <a:pPr marL="514350" indent="-514350">
              <a:buAutoNum type="arabicPeriod"/>
            </a:pPr>
            <a:r>
              <a:rPr lang="en-GB" sz="3200" dirty="0" smtClean="0"/>
              <a:t>By type of source</a:t>
            </a:r>
          </a:p>
          <a:p>
            <a:pPr marL="514350" indent="-514350">
              <a:buAutoNum type="arabicPeriod"/>
            </a:pPr>
            <a:r>
              <a:rPr lang="en-GB" sz="3200" dirty="0" smtClean="0"/>
              <a:t>Permitted emissions</a:t>
            </a:r>
          </a:p>
          <a:p>
            <a:pPr marL="514350" indent="-514350">
              <a:buAutoNum type="arabicPeriod"/>
            </a:pPr>
            <a:r>
              <a:rPr lang="en-GB" sz="3200" dirty="0" smtClean="0"/>
              <a:t>Fugitive emissions</a:t>
            </a:r>
          </a:p>
          <a:p>
            <a:pPr marL="514350" indent="-514350">
              <a:buAutoNum type="arabicPeriod"/>
            </a:pPr>
            <a:r>
              <a:rPr lang="en-GB" sz="3200" dirty="0" smtClean="0"/>
              <a:t>Accidental emissions</a:t>
            </a:r>
            <a:endParaRPr lang="en-GB" sz="3200" dirty="0"/>
          </a:p>
        </p:txBody>
      </p:sp>
    </p:spTree>
    <p:extLst>
      <p:ext uri="{BB962C8B-B14F-4D97-AF65-F5344CB8AC3E}">
        <p14:creationId xmlns:p14="http://schemas.microsoft.com/office/powerpoint/2010/main" val="20924772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Emission Classification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968385234"/>
              </p:ext>
            </p:extLst>
          </p:nvPr>
        </p:nvGraphicFramePr>
        <p:xfrm>
          <a:off x="838200" y="1825625"/>
          <a:ext cx="10515600" cy="3931920"/>
        </p:xfrm>
        <a:graphic>
          <a:graphicData uri="http://schemas.openxmlformats.org/drawingml/2006/table">
            <a:tbl>
              <a:tblPr firstRow="1" bandRow="1">
                <a:tableStyleId>{5C22544A-7EE6-4342-B048-85BDC9FD1C3A}</a:tableStyleId>
              </a:tblPr>
              <a:tblGrid>
                <a:gridCol w="2495550">
                  <a:extLst>
                    <a:ext uri="{9D8B030D-6E8A-4147-A177-3AD203B41FA5}">
                      <a16:colId xmlns:a16="http://schemas.microsoft.com/office/drawing/2014/main" val="2011878728"/>
                    </a:ext>
                  </a:extLst>
                </a:gridCol>
                <a:gridCol w="8020050">
                  <a:extLst>
                    <a:ext uri="{9D8B030D-6E8A-4147-A177-3AD203B41FA5}">
                      <a16:colId xmlns:a16="http://schemas.microsoft.com/office/drawing/2014/main" val="3442555823"/>
                    </a:ext>
                  </a:extLst>
                </a:gridCol>
              </a:tblGrid>
              <a:tr h="370840">
                <a:tc>
                  <a:txBody>
                    <a:bodyPr/>
                    <a:lstStyle/>
                    <a:p>
                      <a:r>
                        <a:rPr lang="en-GB" sz="2400" dirty="0" smtClean="0"/>
                        <a:t>Emission</a:t>
                      </a:r>
                      <a:endParaRPr lang="en-GB" sz="2400" dirty="0"/>
                    </a:p>
                  </a:txBody>
                  <a:tcPr/>
                </a:tc>
                <a:tc>
                  <a:txBody>
                    <a:bodyPr/>
                    <a:lstStyle/>
                    <a:p>
                      <a:r>
                        <a:rPr lang="en-GB" sz="2400" dirty="0" smtClean="0"/>
                        <a:t>Explanation</a:t>
                      </a:r>
                      <a:endParaRPr lang="en-GB" sz="2400" dirty="0"/>
                    </a:p>
                  </a:txBody>
                  <a:tcPr/>
                </a:tc>
                <a:extLst>
                  <a:ext uri="{0D108BD9-81ED-4DB2-BD59-A6C34878D82A}">
                    <a16:rowId xmlns:a16="http://schemas.microsoft.com/office/drawing/2014/main" val="4217004178"/>
                  </a:ext>
                </a:extLst>
              </a:tr>
              <a:tr h="370840">
                <a:tc>
                  <a:txBody>
                    <a:bodyPr/>
                    <a:lstStyle/>
                    <a:p>
                      <a:r>
                        <a:rPr lang="en-GB" sz="2400" dirty="0" smtClean="0"/>
                        <a:t>Specific Pollutant</a:t>
                      </a:r>
                    </a:p>
                  </a:txBody>
                  <a:tcPr/>
                </a:tc>
                <a:tc>
                  <a:txBody>
                    <a:bodyPr/>
                    <a:lstStyle/>
                    <a:p>
                      <a:r>
                        <a:rPr lang="en-GB" sz="2400" dirty="0" smtClean="0"/>
                        <a:t>Impacts are usually specific to a particular pollutant, as are emission reduction strategies</a:t>
                      </a:r>
                      <a:endParaRPr lang="en-GB" sz="2400" dirty="0"/>
                    </a:p>
                  </a:txBody>
                  <a:tcPr/>
                </a:tc>
                <a:extLst>
                  <a:ext uri="{0D108BD9-81ED-4DB2-BD59-A6C34878D82A}">
                    <a16:rowId xmlns:a16="http://schemas.microsoft.com/office/drawing/2014/main" val="4270882723"/>
                  </a:ext>
                </a:extLst>
              </a:tr>
              <a:tr h="370840">
                <a:tc>
                  <a:txBody>
                    <a:bodyPr/>
                    <a:lstStyle/>
                    <a:p>
                      <a:r>
                        <a:rPr lang="en-GB" sz="2400" dirty="0" smtClean="0"/>
                        <a:t>Type of Source</a:t>
                      </a:r>
                      <a:endParaRPr lang="en-GB" sz="2400" dirty="0"/>
                    </a:p>
                  </a:txBody>
                  <a:tcPr/>
                </a:tc>
                <a:tc>
                  <a:txBody>
                    <a:bodyPr/>
                    <a:lstStyle/>
                    <a:p>
                      <a:r>
                        <a:rPr lang="en-GB" sz="2400" dirty="0" smtClean="0"/>
                        <a:t>One critical classification is whether the source is stationary or mobile.</a:t>
                      </a:r>
                      <a:r>
                        <a:rPr lang="en-GB" sz="2400" baseline="0" dirty="0" smtClean="0"/>
                        <a:t>  </a:t>
                      </a:r>
                      <a:r>
                        <a:rPr lang="en-GB" sz="2400" b="1" baseline="0" dirty="0" smtClean="0"/>
                        <a:t>Stationary sources</a:t>
                      </a:r>
                      <a:r>
                        <a:rPr lang="en-GB" sz="2400" b="0" baseline="0" dirty="0" smtClean="0"/>
                        <a:t> are fixed to a specific location.</a:t>
                      </a:r>
                    </a:p>
                    <a:p>
                      <a:r>
                        <a:rPr lang="en-GB" sz="2400" b="1" baseline="0" dirty="0" smtClean="0"/>
                        <a:t>Point sources</a:t>
                      </a:r>
                      <a:r>
                        <a:rPr lang="en-GB" sz="2400" b="0" baseline="0" dirty="0" smtClean="0"/>
                        <a:t> are large, often with the emissions entering the atmosphere from a stack.</a:t>
                      </a:r>
                    </a:p>
                    <a:p>
                      <a:r>
                        <a:rPr lang="en-GB" sz="2400" b="1" baseline="0" dirty="0" smtClean="0"/>
                        <a:t>Area sources</a:t>
                      </a:r>
                      <a:r>
                        <a:rPr lang="en-GB" sz="2400" b="0" baseline="0" dirty="0" smtClean="0"/>
                        <a:t> are often many similar small sources that are better addressed collectively, rather than </a:t>
                      </a:r>
                      <a:r>
                        <a:rPr lang="en-GB" sz="2400" b="0" baseline="0" dirty="0" err="1" smtClean="0"/>
                        <a:t>individiually</a:t>
                      </a:r>
                      <a:r>
                        <a:rPr lang="en-GB" sz="2400" b="0" baseline="0" dirty="0" smtClean="0"/>
                        <a:t> (e.g. VOCs during fuelling)</a:t>
                      </a:r>
                      <a:endParaRPr lang="en-GB" sz="2400" b="1" dirty="0"/>
                    </a:p>
                  </a:txBody>
                  <a:tcPr/>
                </a:tc>
                <a:extLst>
                  <a:ext uri="{0D108BD9-81ED-4DB2-BD59-A6C34878D82A}">
                    <a16:rowId xmlns:a16="http://schemas.microsoft.com/office/drawing/2014/main" val="2247615207"/>
                  </a:ext>
                </a:extLst>
              </a:tr>
            </a:tbl>
          </a:graphicData>
        </a:graphic>
      </p:graphicFrame>
    </p:spTree>
    <p:extLst>
      <p:ext uri="{BB962C8B-B14F-4D97-AF65-F5344CB8AC3E}">
        <p14:creationId xmlns:p14="http://schemas.microsoft.com/office/powerpoint/2010/main" val="1032878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Emission Classification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21003739"/>
              </p:ext>
            </p:extLst>
          </p:nvPr>
        </p:nvGraphicFramePr>
        <p:xfrm>
          <a:off x="838200" y="1825625"/>
          <a:ext cx="10515600" cy="3566160"/>
        </p:xfrm>
        <a:graphic>
          <a:graphicData uri="http://schemas.openxmlformats.org/drawingml/2006/table">
            <a:tbl>
              <a:tblPr firstRow="1" bandRow="1">
                <a:tableStyleId>{5C22544A-7EE6-4342-B048-85BDC9FD1C3A}</a:tableStyleId>
              </a:tblPr>
              <a:tblGrid>
                <a:gridCol w="2493818">
                  <a:extLst>
                    <a:ext uri="{9D8B030D-6E8A-4147-A177-3AD203B41FA5}">
                      <a16:colId xmlns:a16="http://schemas.microsoft.com/office/drawing/2014/main" val="3220094402"/>
                    </a:ext>
                  </a:extLst>
                </a:gridCol>
                <a:gridCol w="8021782">
                  <a:extLst>
                    <a:ext uri="{9D8B030D-6E8A-4147-A177-3AD203B41FA5}">
                      <a16:colId xmlns:a16="http://schemas.microsoft.com/office/drawing/2014/main" val="1427425313"/>
                    </a:ext>
                  </a:extLst>
                </a:gridCol>
              </a:tblGrid>
              <a:tr h="370840">
                <a:tc>
                  <a:txBody>
                    <a:bodyPr/>
                    <a:lstStyle/>
                    <a:p>
                      <a:r>
                        <a:rPr lang="en-GB" sz="2400" dirty="0" smtClean="0"/>
                        <a:t>Emission</a:t>
                      </a:r>
                      <a:endParaRPr lang="en-GB" sz="2400" dirty="0"/>
                    </a:p>
                  </a:txBody>
                  <a:tcPr/>
                </a:tc>
                <a:tc>
                  <a:txBody>
                    <a:bodyPr/>
                    <a:lstStyle/>
                    <a:p>
                      <a:r>
                        <a:rPr lang="en-GB" sz="2400" dirty="0" smtClean="0"/>
                        <a:t>Explanation</a:t>
                      </a:r>
                      <a:endParaRPr lang="en-GB" sz="2400" dirty="0"/>
                    </a:p>
                  </a:txBody>
                  <a:tcPr/>
                </a:tc>
                <a:extLst>
                  <a:ext uri="{0D108BD9-81ED-4DB2-BD59-A6C34878D82A}">
                    <a16:rowId xmlns:a16="http://schemas.microsoft.com/office/drawing/2014/main" val="120768379"/>
                  </a:ext>
                </a:extLst>
              </a:tr>
              <a:tr h="370840">
                <a:tc>
                  <a:txBody>
                    <a:bodyPr/>
                    <a:lstStyle/>
                    <a:p>
                      <a:r>
                        <a:rPr lang="en-GB" sz="2400" dirty="0" smtClean="0"/>
                        <a:t>Natural Processes</a:t>
                      </a:r>
                      <a:endParaRPr lang="en-GB" sz="2400" dirty="0"/>
                    </a:p>
                  </a:txBody>
                  <a:tcPr/>
                </a:tc>
                <a:tc>
                  <a:txBody>
                    <a:bodyPr/>
                    <a:lstStyle/>
                    <a:p>
                      <a:r>
                        <a:rPr lang="en-GB" sz="2400" dirty="0" smtClean="0"/>
                        <a:t>In some areas, natural emissions may dominate the total for certain pollutants, and in these cases, there will be little impact from engineering emission-control strategies</a:t>
                      </a:r>
                      <a:endParaRPr lang="en-GB" sz="2400" dirty="0"/>
                    </a:p>
                  </a:txBody>
                  <a:tcPr/>
                </a:tc>
                <a:extLst>
                  <a:ext uri="{0D108BD9-81ED-4DB2-BD59-A6C34878D82A}">
                    <a16:rowId xmlns:a16="http://schemas.microsoft.com/office/drawing/2014/main" val="883016761"/>
                  </a:ext>
                </a:extLst>
              </a:tr>
              <a:tr h="370840">
                <a:tc>
                  <a:txBody>
                    <a:bodyPr/>
                    <a:lstStyle/>
                    <a:p>
                      <a:r>
                        <a:rPr lang="en-GB" sz="2400" dirty="0" smtClean="0"/>
                        <a:t>Permitted emissions</a:t>
                      </a:r>
                      <a:endParaRPr lang="en-GB" sz="2400" dirty="0"/>
                    </a:p>
                  </a:txBody>
                  <a:tcPr/>
                </a:tc>
                <a:tc>
                  <a:txBody>
                    <a:bodyPr/>
                    <a:lstStyle/>
                    <a:p>
                      <a:r>
                        <a:rPr lang="en-GB" sz="2400" dirty="0" smtClean="0"/>
                        <a:t>Another important emission classification scheme, particularly to industry is whether an</a:t>
                      </a:r>
                      <a:r>
                        <a:rPr lang="en-GB" sz="2400" baseline="0" dirty="0" smtClean="0"/>
                        <a:t> emission is permitted, fugitive, or accidental</a:t>
                      </a:r>
                    </a:p>
                    <a:p>
                      <a:r>
                        <a:rPr lang="en-GB" sz="2400" baseline="0" dirty="0" smtClean="0"/>
                        <a:t>Permitted emissions are those granted by regulatory bodies</a:t>
                      </a:r>
                    </a:p>
                    <a:p>
                      <a:r>
                        <a:rPr lang="en-GB" sz="2400" baseline="0" dirty="0" smtClean="0"/>
                        <a:t>Emissions from a stack are permitted releases</a:t>
                      </a:r>
                      <a:endParaRPr lang="en-GB" sz="2400" dirty="0"/>
                    </a:p>
                  </a:txBody>
                  <a:tcPr/>
                </a:tc>
                <a:extLst>
                  <a:ext uri="{0D108BD9-81ED-4DB2-BD59-A6C34878D82A}">
                    <a16:rowId xmlns:a16="http://schemas.microsoft.com/office/drawing/2014/main" val="4110812931"/>
                  </a:ext>
                </a:extLst>
              </a:tr>
            </a:tbl>
          </a:graphicData>
        </a:graphic>
      </p:graphicFrame>
    </p:spTree>
    <p:extLst>
      <p:ext uri="{BB962C8B-B14F-4D97-AF65-F5344CB8AC3E}">
        <p14:creationId xmlns:p14="http://schemas.microsoft.com/office/powerpoint/2010/main" val="29968356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Emission Classification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70276433"/>
              </p:ext>
            </p:extLst>
          </p:nvPr>
        </p:nvGraphicFramePr>
        <p:xfrm>
          <a:off x="408709" y="1825625"/>
          <a:ext cx="11367655" cy="4663440"/>
        </p:xfrm>
        <a:graphic>
          <a:graphicData uri="http://schemas.openxmlformats.org/drawingml/2006/table">
            <a:tbl>
              <a:tblPr firstRow="1" bandRow="1">
                <a:tableStyleId>{5C22544A-7EE6-4342-B048-85BDC9FD1C3A}</a:tableStyleId>
              </a:tblPr>
              <a:tblGrid>
                <a:gridCol w="2224107">
                  <a:extLst>
                    <a:ext uri="{9D8B030D-6E8A-4147-A177-3AD203B41FA5}">
                      <a16:colId xmlns:a16="http://schemas.microsoft.com/office/drawing/2014/main" val="4185738601"/>
                    </a:ext>
                  </a:extLst>
                </a:gridCol>
                <a:gridCol w="9143548">
                  <a:extLst>
                    <a:ext uri="{9D8B030D-6E8A-4147-A177-3AD203B41FA5}">
                      <a16:colId xmlns:a16="http://schemas.microsoft.com/office/drawing/2014/main" val="1453252178"/>
                    </a:ext>
                  </a:extLst>
                </a:gridCol>
              </a:tblGrid>
              <a:tr h="370840">
                <a:tc>
                  <a:txBody>
                    <a:bodyPr/>
                    <a:lstStyle/>
                    <a:p>
                      <a:r>
                        <a:rPr lang="en-GB" sz="2400" dirty="0" smtClean="0"/>
                        <a:t>Emission</a:t>
                      </a:r>
                      <a:endParaRPr lang="en-GB" sz="2400" dirty="0"/>
                    </a:p>
                  </a:txBody>
                  <a:tcPr/>
                </a:tc>
                <a:tc>
                  <a:txBody>
                    <a:bodyPr/>
                    <a:lstStyle/>
                    <a:p>
                      <a:r>
                        <a:rPr lang="en-GB" sz="2400" dirty="0" smtClean="0"/>
                        <a:t>Explanation</a:t>
                      </a:r>
                      <a:endParaRPr lang="en-GB" sz="2400" dirty="0"/>
                    </a:p>
                  </a:txBody>
                  <a:tcPr/>
                </a:tc>
                <a:extLst>
                  <a:ext uri="{0D108BD9-81ED-4DB2-BD59-A6C34878D82A}">
                    <a16:rowId xmlns:a16="http://schemas.microsoft.com/office/drawing/2014/main" val="2550497692"/>
                  </a:ext>
                </a:extLst>
              </a:tr>
              <a:tr h="370840">
                <a:tc>
                  <a:txBody>
                    <a:bodyPr/>
                    <a:lstStyle/>
                    <a:p>
                      <a:r>
                        <a:rPr lang="en-GB" sz="2400" dirty="0" smtClean="0"/>
                        <a:t>Fugitive emissions</a:t>
                      </a:r>
                      <a:endParaRPr lang="en-GB" sz="2400" dirty="0"/>
                    </a:p>
                  </a:txBody>
                  <a:tcPr/>
                </a:tc>
                <a:tc>
                  <a:txBody>
                    <a:bodyPr/>
                    <a:lstStyle/>
                    <a:p>
                      <a:r>
                        <a:rPr lang="en-GB" sz="2400" dirty="0" smtClean="0"/>
                        <a:t>Pollutant releases from an unconfined source.  These sources are often area sources and outdoors</a:t>
                      </a:r>
                    </a:p>
                    <a:p>
                      <a:r>
                        <a:rPr lang="en-GB" sz="2400" dirty="0" smtClean="0"/>
                        <a:t>Heavy</a:t>
                      </a:r>
                      <a:r>
                        <a:rPr lang="en-GB" sz="2400" baseline="0" dirty="0" smtClean="0"/>
                        <a:t> construction equipment kicking up dust on an unpaved road, earth-moving operations, or agricultural pesticide spraying are all examples of fugitive emissions.</a:t>
                      </a:r>
                    </a:p>
                    <a:p>
                      <a:r>
                        <a:rPr lang="en-GB" sz="2400" baseline="0" dirty="0" smtClean="0"/>
                        <a:t>The vast majority of fugitive emissions are particulate matter releases.</a:t>
                      </a:r>
                    </a:p>
                    <a:p>
                      <a:r>
                        <a:rPr lang="en-GB" sz="2400" baseline="0" dirty="0" smtClean="0"/>
                        <a:t>Wind barriers and moisture control are two general engineered strategies to control these emissions</a:t>
                      </a:r>
                      <a:endParaRPr lang="en-GB" sz="2400" dirty="0"/>
                    </a:p>
                  </a:txBody>
                  <a:tcPr/>
                </a:tc>
                <a:extLst>
                  <a:ext uri="{0D108BD9-81ED-4DB2-BD59-A6C34878D82A}">
                    <a16:rowId xmlns:a16="http://schemas.microsoft.com/office/drawing/2014/main" val="468440547"/>
                  </a:ext>
                </a:extLst>
              </a:tr>
              <a:tr h="370840">
                <a:tc>
                  <a:txBody>
                    <a:bodyPr/>
                    <a:lstStyle/>
                    <a:p>
                      <a:r>
                        <a:rPr lang="en-GB" sz="2400" dirty="0" smtClean="0"/>
                        <a:t>Accidental emissions</a:t>
                      </a:r>
                      <a:endParaRPr lang="en-GB" sz="2400" dirty="0"/>
                    </a:p>
                  </a:txBody>
                  <a:tcPr/>
                </a:tc>
                <a:tc>
                  <a:txBody>
                    <a:bodyPr/>
                    <a:lstStyle/>
                    <a:p>
                      <a:r>
                        <a:rPr lang="en-GB" sz="2400" dirty="0" smtClean="0"/>
                        <a:t>Releases due to accidents or poor operation and maintenance of equipment.  Most of these emissions are best controlled by diligent maintenance of equipment, including ducts, valves, and storage vessels</a:t>
                      </a:r>
                      <a:endParaRPr lang="en-GB" sz="2400" dirty="0"/>
                    </a:p>
                  </a:txBody>
                  <a:tcPr/>
                </a:tc>
                <a:extLst>
                  <a:ext uri="{0D108BD9-81ED-4DB2-BD59-A6C34878D82A}">
                    <a16:rowId xmlns:a16="http://schemas.microsoft.com/office/drawing/2014/main" val="3201823549"/>
                  </a:ext>
                </a:extLst>
              </a:tr>
            </a:tbl>
          </a:graphicData>
        </a:graphic>
      </p:graphicFrame>
    </p:spTree>
    <p:extLst>
      <p:ext uri="{BB962C8B-B14F-4D97-AF65-F5344CB8AC3E}">
        <p14:creationId xmlns:p14="http://schemas.microsoft.com/office/powerpoint/2010/main" val="27546352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Estimating Emissions</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Four methods are used to quantify the magnitude of air pollutant emissions: -</a:t>
            </a:r>
          </a:p>
          <a:p>
            <a:pPr marL="0" indent="0">
              <a:buNone/>
            </a:pPr>
            <a:endParaRPr lang="en-GB" sz="3200" dirty="0"/>
          </a:p>
          <a:p>
            <a:pPr marL="514350" indent="-514350">
              <a:buAutoNum type="arabicPeriod"/>
            </a:pPr>
            <a:r>
              <a:rPr lang="en-GB" sz="3200" dirty="0" smtClean="0"/>
              <a:t>Direct Measurement</a:t>
            </a:r>
          </a:p>
          <a:p>
            <a:pPr marL="514350" indent="-514350">
              <a:buAutoNum type="arabicPeriod"/>
            </a:pPr>
            <a:r>
              <a:rPr lang="en-GB" sz="3200" dirty="0" smtClean="0"/>
              <a:t>The mass balance approach</a:t>
            </a:r>
          </a:p>
          <a:p>
            <a:pPr marL="514350" indent="-514350">
              <a:buAutoNum type="arabicPeriod"/>
            </a:pPr>
            <a:r>
              <a:rPr lang="en-GB" sz="3200" dirty="0" smtClean="0"/>
              <a:t>Process Modelling</a:t>
            </a:r>
          </a:p>
          <a:p>
            <a:pPr marL="514350" indent="-514350">
              <a:buAutoNum type="arabicPeriod"/>
            </a:pPr>
            <a:r>
              <a:rPr lang="en-GB" sz="3200" dirty="0" smtClean="0"/>
              <a:t>Emission Factor Modelling</a:t>
            </a:r>
            <a:endParaRPr lang="en-GB" sz="3200" dirty="0"/>
          </a:p>
        </p:txBody>
      </p:sp>
    </p:spTree>
    <p:extLst>
      <p:ext uri="{BB962C8B-B14F-4D97-AF65-F5344CB8AC3E}">
        <p14:creationId xmlns:p14="http://schemas.microsoft.com/office/powerpoint/2010/main" val="1270964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Direct Measurement</a:t>
            </a:r>
            <a:endParaRPr lang="en-GB" dirty="0"/>
          </a:p>
        </p:txBody>
      </p:sp>
      <p:sp>
        <p:nvSpPr>
          <p:cNvPr id="3" name="Content Placeholder 2"/>
          <p:cNvSpPr>
            <a:spLocks noGrp="1"/>
          </p:cNvSpPr>
          <p:nvPr>
            <p:ph idx="1"/>
          </p:nvPr>
        </p:nvSpPr>
        <p:spPr/>
        <p:txBody>
          <a:bodyPr>
            <a:normAutofit/>
          </a:bodyPr>
          <a:lstStyle/>
          <a:p>
            <a:r>
              <a:rPr lang="en-GB" sz="3200" dirty="0" smtClean="0"/>
              <a:t>The sampling occurs in the stack discharge airstream</a:t>
            </a:r>
          </a:p>
          <a:p>
            <a:r>
              <a:rPr lang="en-GB" sz="3200" dirty="0" smtClean="0"/>
              <a:t>Besides being a difficult place to obtain such samples, the environment in these airstreams can be extreme with regard to temperature moisture, and discharge velocity</a:t>
            </a:r>
          </a:p>
          <a:p>
            <a:r>
              <a:rPr lang="en-GB" sz="3200" dirty="0" smtClean="0"/>
              <a:t>This requires specialised and expensive equipment.  The sensors on such equipment.  The sensors on such equipment are specific to the source facility and the pollutants emitted</a:t>
            </a:r>
            <a:endParaRPr lang="en-GB" sz="3200" dirty="0"/>
          </a:p>
        </p:txBody>
      </p:sp>
    </p:spTree>
    <p:extLst>
      <p:ext uri="{BB962C8B-B14F-4D97-AF65-F5344CB8AC3E}">
        <p14:creationId xmlns:p14="http://schemas.microsoft.com/office/powerpoint/2010/main" val="24616228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Direct Measurement</a:t>
            </a:r>
            <a:endParaRPr lang="en-GB" dirty="0"/>
          </a:p>
        </p:txBody>
      </p:sp>
      <p:sp>
        <p:nvSpPr>
          <p:cNvPr id="3" name="Content Placeholder 2"/>
          <p:cNvSpPr>
            <a:spLocks noGrp="1"/>
          </p:cNvSpPr>
          <p:nvPr>
            <p:ph idx="1"/>
          </p:nvPr>
        </p:nvSpPr>
        <p:spPr/>
        <p:txBody>
          <a:bodyPr>
            <a:normAutofit/>
          </a:bodyPr>
          <a:lstStyle/>
          <a:p>
            <a:r>
              <a:rPr lang="en-GB" sz="3200" dirty="0" smtClean="0"/>
              <a:t>Typically the emission-monitoring equipment is integrated into the operations of the facility, with the sensors permanently mounted into the stack</a:t>
            </a:r>
          </a:p>
          <a:p>
            <a:r>
              <a:rPr lang="en-GB" sz="3200" dirty="0" smtClean="0"/>
              <a:t>Such an arrangement enables continuous emissions monitoring (CEM)</a:t>
            </a:r>
            <a:endParaRPr lang="en-GB" sz="3200" dirty="0"/>
          </a:p>
        </p:txBody>
      </p:sp>
    </p:spTree>
    <p:extLst>
      <p:ext uri="{BB962C8B-B14F-4D97-AF65-F5344CB8AC3E}">
        <p14:creationId xmlns:p14="http://schemas.microsoft.com/office/powerpoint/2010/main" val="33247712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Mass Balance Approach</a:t>
            </a:r>
            <a:endParaRPr lang="en-GB" dirty="0"/>
          </a:p>
        </p:txBody>
      </p:sp>
      <p:sp>
        <p:nvSpPr>
          <p:cNvPr id="3" name="Content Placeholder 2"/>
          <p:cNvSpPr>
            <a:spLocks noGrp="1"/>
          </p:cNvSpPr>
          <p:nvPr>
            <p:ph idx="1"/>
          </p:nvPr>
        </p:nvSpPr>
        <p:spPr/>
        <p:txBody>
          <a:bodyPr>
            <a:normAutofit/>
          </a:bodyPr>
          <a:lstStyle/>
          <a:p>
            <a:r>
              <a:rPr lang="en-GB" sz="3200" dirty="0" smtClean="0"/>
              <a:t>Can be used to indirectly determine the emission rate from some sources</a:t>
            </a:r>
          </a:p>
          <a:p>
            <a:r>
              <a:rPr lang="en-GB" sz="3200" dirty="0" smtClean="0"/>
              <a:t>In its most basic form, this indirect measurement is a simple but useful accounting tool for pollutant tracking</a:t>
            </a:r>
          </a:p>
          <a:p>
            <a:r>
              <a:rPr lang="en-GB" sz="3200" dirty="0" smtClean="0"/>
              <a:t>It may also be the easiest way to identify the existence of fugitive or accidental emissions</a:t>
            </a:r>
            <a:endParaRPr lang="en-GB" sz="3200" dirty="0"/>
          </a:p>
        </p:txBody>
      </p:sp>
    </p:spTree>
    <p:extLst>
      <p:ext uri="{BB962C8B-B14F-4D97-AF65-F5344CB8AC3E}">
        <p14:creationId xmlns:p14="http://schemas.microsoft.com/office/powerpoint/2010/main" val="15838896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Mass Balance Approach</a:t>
            </a:r>
          </a:p>
        </p:txBody>
      </p:sp>
      <p:sp>
        <p:nvSpPr>
          <p:cNvPr id="3" name="Content Placeholder 2"/>
          <p:cNvSpPr>
            <a:spLocks noGrp="1"/>
          </p:cNvSpPr>
          <p:nvPr>
            <p:ph idx="1"/>
          </p:nvPr>
        </p:nvSpPr>
        <p:spPr>
          <a:xfrm>
            <a:off x="838200" y="1825624"/>
            <a:ext cx="10515600" cy="4686011"/>
          </a:xfrm>
        </p:spPr>
        <p:txBody>
          <a:bodyPr>
            <a:normAutofit/>
          </a:bodyPr>
          <a:lstStyle/>
          <a:p>
            <a:pPr marL="0" indent="0">
              <a:buNone/>
            </a:pPr>
            <a:r>
              <a:rPr lang="en-GB" sz="3200" b="1" u="sng" dirty="0" smtClean="0"/>
              <a:t>Example</a:t>
            </a:r>
          </a:p>
          <a:p>
            <a:pPr marL="0" indent="0">
              <a:buNone/>
            </a:pPr>
            <a:r>
              <a:rPr lang="en-GB" sz="3200" dirty="0" smtClean="0"/>
              <a:t>A benzene storage tank has a capacity of 500,000 kg or 500 Tonnes.  The mass of benzene supplied to the tank from the plant is 10,000 kg/day, and the mass pumped out to transport vehicles is 9.980 kg/day</a:t>
            </a:r>
          </a:p>
          <a:p>
            <a:pPr marL="0" indent="0">
              <a:buNone/>
            </a:pPr>
            <a:r>
              <a:rPr lang="en-GB" sz="3200" dirty="0" smtClean="0"/>
              <a:t>Accidental losses are suspected from poor seals but cannot be measured easily</a:t>
            </a:r>
          </a:p>
          <a:p>
            <a:pPr marL="0" indent="0">
              <a:buNone/>
            </a:pPr>
            <a:r>
              <a:rPr lang="en-GB" sz="3200" dirty="0" smtClean="0"/>
              <a:t>Use a mass balance to assess the daily average accidental emissions in units of kg/day</a:t>
            </a:r>
            <a:endParaRPr lang="en-GB" sz="3200" dirty="0"/>
          </a:p>
        </p:txBody>
      </p:sp>
    </p:spTree>
    <p:extLst>
      <p:ext uri="{BB962C8B-B14F-4D97-AF65-F5344CB8AC3E}">
        <p14:creationId xmlns:p14="http://schemas.microsoft.com/office/powerpoint/2010/main" val="19589385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7037"/>
            <a:ext cx="10515600" cy="706581"/>
          </a:xfrm>
        </p:spPr>
        <p:txBody>
          <a:bodyPr/>
          <a:lstStyle/>
          <a:p>
            <a:pPr algn="ctr"/>
            <a:r>
              <a:rPr lang="en-GB" dirty="0"/>
              <a:t>Mass Balance Approach</a:t>
            </a:r>
          </a:p>
        </p:txBody>
      </p:sp>
      <p:sp>
        <p:nvSpPr>
          <p:cNvPr id="3" name="Content Placeholder 2"/>
          <p:cNvSpPr>
            <a:spLocks noGrp="1"/>
          </p:cNvSpPr>
          <p:nvPr>
            <p:ph idx="1"/>
          </p:nvPr>
        </p:nvSpPr>
        <p:spPr>
          <a:xfrm>
            <a:off x="394855" y="1087583"/>
            <a:ext cx="11395363" cy="5389418"/>
          </a:xfrm>
        </p:spPr>
        <p:txBody>
          <a:bodyPr>
            <a:normAutofit/>
          </a:bodyPr>
          <a:lstStyle/>
          <a:p>
            <a:pPr marL="0" indent="0">
              <a:buNone/>
            </a:pPr>
            <a:r>
              <a:rPr lang="en-GB" sz="3200" b="1" u="sng" dirty="0" smtClean="0"/>
              <a:t>Solution</a:t>
            </a:r>
            <a:r>
              <a:rPr lang="en-GB" sz="3200" dirty="0" smtClean="0"/>
              <a:t> (1)</a:t>
            </a:r>
          </a:p>
          <a:p>
            <a:pPr marL="0" indent="0">
              <a:buNone/>
            </a:pPr>
            <a:r>
              <a:rPr lang="en-GB" sz="3200" dirty="0" smtClean="0"/>
              <a:t>Rate of change = Mass of Benzene – Mass of Benzene – Benzene</a:t>
            </a:r>
          </a:p>
          <a:p>
            <a:pPr marL="0" indent="0">
              <a:buNone/>
            </a:pPr>
            <a:r>
              <a:rPr lang="en-GB" sz="3200" dirty="0" smtClean="0"/>
              <a:t>In Benzene		 Entering tank per    Leaving per unit	 Decay</a:t>
            </a:r>
          </a:p>
          <a:p>
            <a:pPr marL="0" indent="0">
              <a:buNone/>
            </a:pPr>
            <a:r>
              <a:rPr lang="en-GB" sz="3200" dirty="0" smtClean="0"/>
              <a:t>Mass			 unit time		      time			 Rate</a:t>
            </a:r>
          </a:p>
          <a:p>
            <a:pPr marL="0" indent="0">
              <a:buNone/>
            </a:pPr>
            <a:r>
              <a:rPr lang="en-GB" sz="3200" b="1" u="sng" dirty="0" smtClean="0"/>
              <a:t>Assumptions</a:t>
            </a:r>
            <a:endParaRPr lang="en-GB" sz="3200" dirty="0" smtClean="0"/>
          </a:p>
          <a:p>
            <a:pPr marL="514350" indent="-514350">
              <a:buAutoNum type="arabicPeriod"/>
            </a:pPr>
            <a:r>
              <a:rPr lang="en-GB" sz="3200" dirty="0" smtClean="0"/>
              <a:t>Tank capacity is not changing over time</a:t>
            </a:r>
          </a:p>
          <a:p>
            <a:pPr marL="514350" indent="-514350">
              <a:buAutoNum type="arabicPeriod"/>
            </a:pPr>
            <a:r>
              <a:rPr lang="en-GB" sz="3200" dirty="0" smtClean="0"/>
              <a:t>The Benzene does not react inside the tank (therefore, </a:t>
            </a:r>
            <a:r>
              <a:rPr lang="en-GB" sz="3200" dirty="0" err="1" smtClean="0"/>
              <a:t>m</a:t>
            </a:r>
            <a:r>
              <a:rPr lang="en-GB" sz="3200" baseline="-25000" dirty="0" err="1" smtClean="0"/>
              <a:t>rxn</a:t>
            </a:r>
            <a:r>
              <a:rPr lang="en-GB" sz="3200" dirty="0" smtClean="0"/>
              <a:t> = 0)</a:t>
            </a:r>
          </a:p>
          <a:p>
            <a:pPr marL="514350" indent="-514350">
              <a:buAutoNum type="arabicPeriod"/>
            </a:pPr>
            <a:r>
              <a:rPr lang="en-GB" sz="3200" dirty="0" smtClean="0"/>
              <a:t>System is steady state so </a:t>
            </a:r>
            <a:r>
              <a:rPr lang="en-GB" sz="3200" dirty="0" err="1" smtClean="0"/>
              <a:t>dm</a:t>
            </a:r>
            <a:r>
              <a:rPr lang="en-GB" sz="3200" dirty="0" smtClean="0"/>
              <a:t>/</a:t>
            </a:r>
            <a:r>
              <a:rPr lang="en-GB" sz="3200" dirty="0" err="1" smtClean="0"/>
              <a:t>dt</a:t>
            </a:r>
            <a:r>
              <a:rPr lang="en-GB" sz="3200" dirty="0" smtClean="0"/>
              <a:t> = 0</a:t>
            </a:r>
            <a:endParaRPr lang="en-GB" sz="3200" dirty="0"/>
          </a:p>
        </p:txBody>
      </p:sp>
    </p:spTree>
    <p:extLst>
      <p:ext uri="{BB962C8B-B14F-4D97-AF65-F5344CB8AC3E}">
        <p14:creationId xmlns:p14="http://schemas.microsoft.com/office/powerpoint/2010/main" val="637744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Mass Balance Approach</a:t>
            </a:r>
          </a:p>
        </p:txBody>
      </p:sp>
      <p:sp>
        <p:nvSpPr>
          <p:cNvPr id="3" name="Content Placeholder 2"/>
          <p:cNvSpPr>
            <a:spLocks noGrp="1"/>
          </p:cNvSpPr>
          <p:nvPr>
            <p:ph idx="1"/>
          </p:nvPr>
        </p:nvSpPr>
        <p:spPr>
          <a:xfrm>
            <a:off x="838200" y="1461655"/>
            <a:ext cx="10515600" cy="5098472"/>
          </a:xfrm>
        </p:spPr>
        <p:txBody>
          <a:bodyPr>
            <a:normAutofit lnSpcReduction="10000"/>
          </a:bodyPr>
          <a:lstStyle/>
          <a:p>
            <a:pPr marL="0" indent="0">
              <a:buNone/>
            </a:pPr>
            <a:r>
              <a:rPr lang="en-GB" sz="3200" b="1" u="sng" dirty="0" smtClean="0"/>
              <a:t>Solution</a:t>
            </a:r>
            <a:r>
              <a:rPr lang="en-GB" sz="3200" dirty="0" smtClean="0"/>
              <a:t> (2)</a:t>
            </a:r>
          </a:p>
          <a:p>
            <a:pPr marL="0" indent="0">
              <a:buNone/>
            </a:pPr>
            <a:r>
              <a:rPr lang="en-GB" sz="3200" dirty="0" smtClean="0"/>
              <a:t>Total mass from chemical plant is m</a:t>
            </a:r>
            <a:r>
              <a:rPr lang="en-GB" sz="3200" baseline="-25000" dirty="0" smtClean="0"/>
              <a:t>in</a:t>
            </a:r>
            <a:r>
              <a:rPr lang="en-GB" sz="3200" dirty="0" smtClean="0"/>
              <a:t> = 10,000 kg benzene/day</a:t>
            </a:r>
          </a:p>
          <a:p>
            <a:pPr marL="0" indent="0">
              <a:buNone/>
            </a:pPr>
            <a:r>
              <a:rPr lang="en-GB" sz="3200" dirty="0" smtClean="0"/>
              <a:t>Total mass out of the tank into transport vehicles plus accidental emission is</a:t>
            </a:r>
          </a:p>
          <a:p>
            <a:pPr marL="0" indent="0">
              <a:buNone/>
            </a:pPr>
            <a:r>
              <a:rPr lang="en-GB" sz="3200" dirty="0" err="1" smtClean="0"/>
              <a:t>m</a:t>
            </a:r>
            <a:r>
              <a:rPr lang="en-GB" sz="3200" baseline="-25000" dirty="0" err="1" smtClean="0"/>
              <a:t>out</a:t>
            </a:r>
            <a:r>
              <a:rPr lang="en-GB" sz="3200" dirty="0" smtClean="0"/>
              <a:t> = </a:t>
            </a:r>
            <a:r>
              <a:rPr lang="en-GB" sz="3200" dirty="0" err="1" smtClean="0"/>
              <a:t>m</a:t>
            </a:r>
            <a:r>
              <a:rPr lang="en-GB" sz="3200" baseline="-25000" dirty="0" err="1" smtClean="0"/>
              <a:t>transport</a:t>
            </a:r>
            <a:r>
              <a:rPr lang="en-GB" sz="3200" dirty="0" smtClean="0"/>
              <a:t> + </a:t>
            </a:r>
            <a:r>
              <a:rPr lang="en-GB" sz="3200" dirty="0" err="1" smtClean="0"/>
              <a:t>m</a:t>
            </a:r>
            <a:r>
              <a:rPr lang="en-GB" sz="3200" baseline="-25000" dirty="0" err="1" smtClean="0"/>
              <a:t>emissions</a:t>
            </a:r>
            <a:endParaRPr lang="en-GB" sz="3200" dirty="0" smtClean="0"/>
          </a:p>
          <a:p>
            <a:pPr marL="0" indent="0">
              <a:buNone/>
            </a:pPr>
            <a:r>
              <a:rPr lang="en-GB" sz="3200" dirty="0"/>
              <a:t> </a:t>
            </a:r>
            <a:r>
              <a:rPr lang="en-GB" sz="3200" dirty="0" smtClean="0"/>
              <a:t>    = 9.980 kg/day + </a:t>
            </a:r>
            <a:r>
              <a:rPr lang="en-GB" sz="3200" dirty="0" err="1" smtClean="0"/>
              <a:t>m</a:t>
            </a:r>
            <a:r>
              <a:rPr lang="en-GB" sz="3200" baseline="-25000" dirty="0" err="1" smtClean="0"/>
              <a:t>emissions</a:t>
            </a:r>
            <a:endParaRPr lang="en-GB" sz="3200" dirty="0" smtClean="0"/>
          </a:p>
          <a:p>
            <a:pPr marL="0" indent="0">
              <a:buNone/>
            </a:pPr>
            <a:r>
              <a:rPr lang="en-GB" sz="3200" dirty="0" smtClean="0"/>
              <a:t>Using our original term</a:t>
            </a:r>
          </a:p>
          <a:p>
            <a:pPr marL="0" indent="0">
              <a:buNone/>
            </a:pPr>
            <a:r>
              <a:rPr lang="en-GB" sz="3200" dirty="0"/>
              <a:t>	</a:t>
            </a:r>
            <a:r>
              <a:rPr lang="en-GB" sz="3200" dirty="0" smtClean="0"/>
              <a:t>0 = 10,000 – (9.980 + </a:t>
            </a:r>
            <a:r>
              <a:rPr lang="en-GB" sz="3200" dirty="0" err="1" smtClean="0"/>
              <a:t>m</a:t>
            </a:r>
            <a:r>
              <a:rPr lang="en-GB" sz="3200" baseline="-25000" dirty="0" err="1" smtClean="0"/>
              <a:t>emissions</a:t>
            </a:r>
            <a:r>
              <a:rPr lang="en-GB" sz="3200" dirty="0" smtClean="0"/>
              <a:t> ) ± 0</a:t>
            </a:r>
          </a:p>
          <a:p>
            <a:pPr marL="0" indent="0">
              <a:buNone/>
            </a:pPr>
            <a:r>
              <a:rPr lang="en-GB" sz="3200" dirty="0" smtClean="0"/>
              <a:t>Accidental emissions are</a:t>
            </a:r>
          </a:p>
          <a:p>
            <a:pPr marL="0" indent="0">
              <a:buNone/>
            </a:pPr>
            <a:r>
              <a:rPr lang="en-GB" sz="3200" dirty="0" smtClean="0"/>
              <a:t>	20 kg benzene/day</a:t>
            </a:r>
            <a:endParaRPr lang="en-GB" sz="3200" dirty="0"/>
          </a:p>
        </p:txBody>
      </p:sp>
    </p:spTree>
    <p:extLst>
      <p:ext uri="{BB962C8B-B14F-4D97-AF65-F5344CB8AC3E}">
        <p14:creationId xmlns:p14="http://schemas.microsoft.com/office/powerpoint/2010/main" val="2477528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Process Modelling</a:t>
            </a:r>
            <a:endParaRPr lang="en-GB" dirty="0"/>
          </a:p>
        </p:txBody>
      </p:sp>
      <p:sp>
        <p:nvSpPr>
          <p:cNvPr id="3" name="Content Placeholder 2"/>
          <p:cNvSpPr>
            <a:spLocks noGrp="1"/>
          </p:cNvSpPr>
          <p:nvPr>
            <p:ph idx="1"/>
          </p:nvPr>
        </p:nvSpPr>
        <p:spPr/>
        <p:txBody>
          <a:bodyPr>
            <a:normAutofit/>
          </a:bodyPr>
          <a:lstStyle/>
          <a:p>
            <a:r>
              <a:rPr lang="en-GB" sz="3200" dirty="0" smtClean="0"/>
              <a:t>Attempts to describe emissions as mathematical functions of relevant process information</a:t>
            </a:r>
          </a:p>
          <a:p>
            <a:r>
              <a:rPr lang="en-GB" sz="3200" dirty="0" smtClean="0"/>
              <a:t>In general, process models try to incorporate the physics or chemistry of a process that creates the specific pollutants</a:t>
            </a:r>
          </a:p>
          <a:p>
            <a:r>
              <a:rPr lang="en-GB" sz="3200" dirty="0" smtClean="0"/>
              <a:t>Typical output is pollutant-specific emission rates</a:t>
            </a:r>
            <a:endParaRPr lang="en-GB" sz="3200" dirty="0"/>
          </a:p>
        </p:txBody>
      </p:sp>
    </p:spTree>
    <p:extLst>
      <p:ext uri="{BB962C8B-B14F-4D97-AF65-F5344CB8AC3E}">
        <p14:creationId xmlns:p14="http://schemas.microsoft.com/office/powerpoint/2010/main" val="20494873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Emission Factor Modelling</a:t>
            </a:r>
            <a:endParaRPr lang="en-GB" dirty="0"/>
          </a:p>
        </p:txBody>
      </p:sp>
      <p:sp>
        <p:nvSpPr>
          <p:cNvPr id="3" name="Content Placeholder 2"/>
          <p:cNvSpPr>
            <a:spLocks noGrp="1"/>
          </p:cNvSpPr>
          <p:nvPr>
            <p:ph idx="1"/>
          </p:nvPr>
        </p:nvSpPr>
        <p:spPr/>
        <p:txBody>
          <a:bodyPr>
            <a:normAutofit/>
          </a:bodyPr>
          <a:lstStyle/>
          <a:p>
            <a:r>
              <a:rPr lang="en-GB" sz="3200" dirty="0" smtClean="0"/>
              <a:t>Relates the air pollution released by a sources activity to the magnitude of that activity</a:t>
            </a:r>
          </a:p>
          <a:p>
            <a:r>
              <a:rPr lang="en-GB" sz="3200" dirty="0" smtClean="0"/>
              <a:t>The proportionality between emissions and activity is called an </a:t>
            </a:r>
            <a:r>
              <a:rPr lang="en-GB" sz="3200" b="1" dirty="0" smtClean="0"/>
              <a:t>emission factor</a:t>
            </a:r>
            <a:endParaRPr lang="en-GB" sz="3200" dirty="0" smtClean="0"/>
          </a:p>
          <a:p>
            <a:r>
              <a:rPr lang="en-GB" sz="3200" dirty="0" smtClean="0"/>
              <a:t>Emission factors are the best estimates of the most likely values based on literature reviews of process emission measurements of acceptable quality</a:t>
            </a:r>
            <a:endParaRPr lang="en-GB" sz="3200" dirty="0"/>
          </a:p>
        </p:txBody>
      </p:sp>
    </p:spTree>
    <p:extLst>
      <p:ext uri="{BB962C8B-B14F-4D97-AF65-F5344CB8AC3E}">
        <p14:creationId xmlns:p14="http://schemas.microsoft.com/office/powerpoint/2010/main" val="12432832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Emission Factor Modelling</a:t>
            </a:r>
          </a:p>
        </p:txBody>
      </p:sp>
      <p:sp>
        <p:nvSpPr>
          <p:cNvPr id="3" name="Content Placeholder 2"/>
          <p:cNvSpPr>
            <a:spLocks noGrp="1"/>
          </p:cNvSpPr>
          <p:nvPr>
            <p:ph idx="1"/>
          </p:nvPr>
        </p:nvSpPr>
        <p:spPr/>
        <p:txBody>
          <a:bodyPr>
            <a:normAutofit/>
          </a:bodyPr>
          <a:lstStyle/>
          <a:p>
            <a:r>
              <a:rPr lang="en-GB" sz="3200" dirty="0" smtClean="0"/>
              <a:t>These factors are expressed as the mass of pollutant emitted per unit weight, volume, distance, or duration of the source activity</a:t>
            </a:r>
          </a:p>
          <a:p>
            <a:r>
              <a:rPr lang="en-GB" sz="3200" dirty="0" smtClean="0"/>
              <a:t>In most cases, the emission factors are generally assumed to be representative of the long-term averages for emissions from facilities in the source category.</a:t>
            </a:r>
            <a:endParaRPr lang="en-GB" sz="3200" dirty="0"/>
          </a:p>
        </p:txBody>
      </p:sp>
    </p:spTree>
    <p:extLst>
      <p:ext uri="{BB962C8B-B14F-4D97-AF65-F5344CB8AC3E}">
        <p14:creationId xmlns:p14="http://schemas.microsoft.com/office/powerpoint/2010/main" val="274171961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Emission Factor Modelling</a:t>
            </a:r>
          </a:p>
        </p:txBody>
      </p:sp>
      <p:sp>
        <p:nvSpPr>
          <p:cNvPr id="3" name="Content Placeholder 2"/>
          <p:cNvSpPr>
            <a:spLocks noGrp="1"/>
          </p:cNvSpPr>
          <p:nvPr>
            <p:ph idx="1"/>
          </p:nvPr>
        </p:nvSpPr>
        <p:spPr/>
        <p:txBody>
          <a:bodyPr>
            <a:normAutofit/>
          </a:bodyPr>
          <a:lstStyle/>
          <a:p>
            <a:pPr marL="0" indent="0">
              <a:buNone/>
            </a:pPr>
            <a:r>
              <a:rPr lang="en-GB" sz="3200" dirty="0" smtClean="0"/>
              <a:t>	E = A x EF x (1 – </a:t>
            </a:r>
            <a:r>
              <a:rPr lang="el-GR" sz="3200" dirty="0" smtClean="0"/>
              <a:t>η</a:t>
            </a:r>
            <a:r>
              <a:rPr lang="en-GB" sz="3200" dirty="0" smtClean="0"/>
              <a:t>)</a:t>
            </a:r>
          </a:p>
          <a:p>
            <a:pPr marL="0" indent="0">
              <a:buNone/>
            </a:pPr>
            <a:endParaRPr lang="en-GB" sz="3200" dirty="0"/>
          </a:p>
          <a:p>
            <a:pPr marL="0" indent="0">
              <a:buNone/>
            </a:pPr>
            <a:r>
              <a:rPr lang="en-GB" sz="3200" dirty="0" smtClean="0"/>
              <a:t>E = Pollutant emission (mass per time)</a:t>
            </a:r>
          </a:p>
          <a:p>
            <a:pPr marL="0" indent="0">
              <a:buNone/>
            </a:pPr>
            <a:r>
              <a:rPr lang="en-GB" sz="3200" dirty="0" smtClean="0"/>
              <a:t>A = Activity rate (process events per time)</a:t>
            </a:r>
          </a:p>
          <a:p>
            <a:pPr marL="0" indent="0">
              <a:buNone/>
            </a:pPr>
            <a:r>
              <a:rPr lang="en-GB" sz="3200" dirty="0" smtClean="0"/>
              <a:t>EF = emission factor</a:t>
            </a:r>
          </a:p>
          <a:p>
            <a:pPr marL="0" indent="0">
              <a:buNone/>
            </a:pPr>
            <a:r>
              <a:rPr lang="el-GR" sz="3200" dirty="0"/>
              <a:t>η</a:t>
            </a:r>
            <a:r>
              <a:rPr lang="en-GB" sz="3200" dirty="0" smtClean="0"/>
              <a:t> = Emission-control efficiency</a:t>
            </a:r>
            <a:endParaRPr lang="en-GB" sz="3200" dirty="0"/>
          </a:p>
        </p:txBody>
      </p:sp>
    </p:spTree>
    <p:extLst>
      <p:ext uri="{BB962C8B-B14F-4D97-AF65-F5344CB8AC3E}">
        <p14:creationId xmlns:p14="http://schemas.microsoft.com/office/powerpoint/2010/main" val="5722221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Emission Factor Modelling</a:t>
            </a:r>
            <a:endParaRPr lang="en-GB" dirty="0"/>
          </a:p>
        </p:txBody>
      </p:sp>
      <p:sp>
        <p:nvSpPr>
          <p:cNvPr id="3" name="Content Placeholder 2"/>
          <p:cNvSpPr>
            <a:spLocks noGrp="1"/>
          </p:cNvSpPr>
          <p:nvPr>
            <p:ph idx="1"/>
          </p:nvPr>
        </p:nvSpPr>
        <p:spPr/>
        <p:txBody>
          <a:bodyPr>
            <a:normAutofit/>
          </a:bodyPr>
          <a:lstStyle/>
          <a:p>
            <a:r>
              <a:rPr lang="en-GB" sz="3200" dirty="0" smtClean="0"/>
              <a:t>Due to their literature-derived nature emission factors are rated to provide some indication of the quality and robustness of the factor for estimating average emissions from a source</a:t>
            </a:r>
          </a:p>
          <a:p>
            <a:r>
              <a:rPr lang="en-GB" sz="3200" dirty="0" smtClean="0"/>
              <a:t>The factor ratings range from A (excellent) to E (poor)</a:t>
            </a:r>
          </a:p>
          <a:p>
            <a:r>
              <a:rPr lang="en-GB" sz="3200" dirty="0" smtClean="0"/>
              <a:t>In general, factors determined from more observations and approved testing methodologies receive the highest ratings</a:t>
            </a:r>
            <a:endParaRPr lang="en-GB" sz="3200" dirty="0"/>
          </a:p>
        </p:txBody>
      </p:sp>
    </p:spTree>
    <p:extLst>
      <p:ext uri="{BB962C8B-B14F-4D97-AF65-F5344CB8AC3E}">
        <p14:creationId xmlns:p14="http://schemas.microsoft.com/office/powerpoint/2010/main" val="22463394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Example</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An industrial boiler burns 120,000 Litres of distillate oil per day.  Estimate the carbon monoxide emissions from this boiler (kg/day), assuming no emission-control devices are used</a:t>
            </a:r>
            <a:endParaRPr lang="en-GB" sz="3200" dirty="0"/>
          </a:p>
        </p:txBody>
      </p:sp>
    </p:spTree>
    <p:extLst>
      <p:ext uri="{BB962C8B-B14F-4D97-AF65-F5344CB8AC3E}">
        <p14:creationId xmlns:p14="http://schemas.microsoft.com/office/powerpoint/2010/main" val="39106450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a:t>
            </a:r>
            <a:endParaRPr lang="en-GB" dirty="0"/>
          </a:p>
        </p:txBody>
      </p:sp>
      <p:sp>
        <p:nvSpPr>
          <p:cNvPr id="3" name="Content Placeholder 2"/>
          <p:cNvSpPr>
            <a:spLocks noGrp="1"/>
          </p:cNvSpPr>
          <p:nvPr>
            <p:ph idx="1"/>
          </p:nvPr>
        </p:nvSpPr>
        <p:spPr>
          <a:xfrm>
            <a:off x="838200" y="1825624"/>
            <a:ext cx="10515600" cy="4651375"/>
          </a:xfrm>
        </p:spPr>
        <p:txBody>
          <a:bodyPr>
            <a:normAutofit/>
          </a:bodyPr>
          <a:lstStyle/>
          <a:p>
            <a:pPr marL="0" indent="0">
              <a:buNone/>
            </a:pPr>
            <a:r>
              <a:rPr lang="en-GB" sz="3200" dirty="0" smtClean="0"/>
              <a:t>The emission factor, EF, for CO emissions from industrial boilers burning distillate oil is reported to be 0.6 Kg CO per 1000 litres oil burned.  This emission factor has an A rating (excellent).  The CO emissions is then determined using</a:t>
            </a:r>
          </a:p>
          <a:p>
            <a:pPr marL="0" indent="0">
              <a:buNone/>
            </a:pPr>
            <a:r>
              <a:rPr lang="en-GB" sz="3200" dirty="0"/>
              <a:t>	</a:t>
            </a:r>
            <a:r>
              <a:rPr lang="en-GB" sz="3200" dirty="0" smtClean="0"/>
              <a:t>	</a:t>
            </a:r>
            <a:r>
              <a:rPr lang="en-GB" sz="3200" dirty="0"/>
              <a:t>E = A x EF x ( 1 – </a:t>
            </a:r>
            <a:r>
              <a:rPr lang="el-GR" sz="3200" dirty="0"/>
              <a:t>η</a:t>
            </a:r>
            <a:r>
              <a:rPr lang="en-GB" sz="3200" dirty="0"/>
              <a:t>)</a:t>
            </a:r>
          </a:p>
          <a:p>
            <a:pPr marL="0" indent="0">
              <a:buNone/>
            </a:pPr>
            <a:r>
              <a:rPr lang="en-GB" sz="3200" dirty="0" smtClean="0"/>
              <a:t>Where A (the oil burned) 120,000 L/day, EF = 0.6 Kg CO per 1,000 L oil, and </a:t>
            </a:r>
            <a:r>
              <a:rPr lang="el-GR" sz="3200" dirty="0" smtClean="0"/>
              <a:t>η</a:t>
            </a:r>
            <a:r>
              <a:rPr lang="en-GB" sz="3200" dirty="0" smtClean="0"/>
              <a:t> = 0 Solve for E</a:t>
            </a:r>
          </a:p>
          <a:p>
            <a:pPr marL="0" indent="0">
              <a:buNone/>
            </a:pPr>
            <a:r>
              <a:rPr lang="en-GB" sz="3200" dirty="0" smtClean="0"/>
              <a:t>E = (120,000 L oil/day) x (0.6 Kg CO/1000 L oil)</a:t>
            </a:r>
          </a:p>
          <a:p>
            <a:pPr marL="0" indent="0">
              <a:buNone/>
            </a:pPr>
            <a:r>
              <a:rPr lang="en-GB" sz="3200" dirty="0"/>
              <a:t> </a:t>
            </a:r>
            <a:r>
              <a:rPr lang="en-GB" sz="3200" dirty="0" smtClean="0"/>
              <a:t>  = 72 Kg CO/day</a:t>
            </a:r>
            <a:endParaRPr lang="en-GB" sz="3200" dirty="0"/>
          </a:p>
        </p:txBody>
      </p:sp>
    </p:spTree>
    <p:extLst>
      <p:ext uri="{BB962C8B-B14F-4D97-AF65-F5344CB8AC3E}">
        <p14:creationId xmlns:p14="http://schemas.microsoft.com/office/powerpoint/2010/main" val="16194536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Emission Factor Model to Estimate Particulate Matter Emissions</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Freshly processed coal is delivered daily to a coal-fired power plant and stored in piles.  The coal has an average moisture content of 4.5%.  Average wind speed at the storage yard is 3m/s.  </a:t>
            </a:r>
          </a:p>
          <a:p>
            <a:pPr marL="0" indent="0">
              <a:buNone/>
            </a:pPr>
            <a:r>
              <a:rPr lang="en-GB" sz="3200" dirty="0" smtClean="0"/>
              <a:t>What is the emission of PM</a:t>
            </a:r>
            <a:r>
              <a:rPr lang="en-GB" sz="3200" baseline="-25000" dirty="0" smtClean="0"/>
              <a:t>10</a:t>
            </a:r>
            <a:r>
              <a:rPr lang="en-GB" sz="3200" dirty="0" smtClean="0"/>
              <a:t> associated with a 100,000 Kg coal delivery under these conditions?</a:t>
            </a:r>
            <a:endParaRPr lang="en-GB" sz="3200" dirty="0"/>
          </a:p>
        </p:txBody>
      </p:sp>
    </p:spTree>
    <p:extLst>
      <p:ext uri="{BB962C8B-B14F-4D97-AF65-F5344CB8AC3E}">
        <p14:creationId xmlns:p14="http://schemas.microsoft.com/office/powerpoint/2010/main" val="17589118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199" y="1825625"/>
                <a:ext cx="10730345" cy="4351338"/>
              </a:xfrm>
            </p:spPr>
            <p:txBody>
              <a:bodyPr>
                <a:normAutofit/>
              </a:bodyPr>
              <a:lstStyle/>
              <a:p>
                <a:pPr marL="0" indent="0">
                  <a:buNone/>
                </a:pPr>
                <a:r>
                  <a:rPr lang="en-GB" sz="3200" dirty="0" smtClean="0"/>
                  <a:t>The emission factor includes process variables and for storage piles is given as </a:t>
                </a:r>
                <a14:m>
                  <m:oMath xmlns:m="http://schemas.openxmlformats.org/officeDocument/2006/math">
                    <m:sSup>
                      <m:sSupPr>
                        <m:ctrlPr>
                          <a:rPr lang="en-GB" sz="3200" i="1" smtClean="0">
                            <a:latin typeface="Cambria Math" panose="02040503050406030204" pitchFamily="18" charset="0"/>
                          </a:rPr>
                        </m:ctrlPr>
                      </m:sSupPr>
                      <m:e>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i="1" smtClean="0">
                                    <a:latin typeface="Cambria Math" panose="02040503050406030204" pitchFamily="18" charset="0"/>
                                    <a:ea typeface="Cambria Math" panose="02040503050406030204" pitchFamily="18" charset="0"/>
                                  </a:rPr>
                                  <m:t>𝜇</m:t>
                                </m:r>
                              </m:num>
                              <m:den>
                                <m:r>
                                  <a:rPr lang="en-GB" sz="3200" b="0" i="1" smtClean="0">
                                    <a:latin typeface="Cambria Math" panose="02040503050406030204" pitchFamily="18" charset="0"/>
                                  </a:rPr>
                                  <m:t>2.2</m:t>
                                </m:r>
                              </m:den>
                            </m:f>
                          </m:e>
                        </m:d>
                      </m:e>
                      <m:sup>
                        <m:r>
                          <a:rPr lang="en-GB" sz="3200" b="0" i="1" smtClean="0">
                            <a:latin typeface="Cambria Math" panose="02040503050406030204" pitchFamily="18" charset="0"/>
                          </a:rPr>
                          <m:t>1.3</m:t>
                        </m:r>
                      </m:sup>
                    </m:sSup>
                  </m:oMath>
                </a14:m>
                <a:endParaRPr lang="en-GB" sz="3200" dirty="0" smtClean="0"/>
              </a:p>
              <a:p>
                <a:pPr marL="0" indent="0">
                  <a:buNone/>
                </a:pPr>
                <a:r>
                  <a:rPr lang="en-GB" sz="3200" dirty="0" smtClean="0"/>
                  <a:t>EF = 0.0016K      </a:t>
                </a:r>
                <a14:m>
                  <m:oMath xmlns:m="http://schemas.openxmlformats.org/officeDocument/2006/math">
                    <m:sSup>
                      <m:sSupPr>
                        <m:ctrlPr>
                          <a:rPr lang="en-GB" sz="3200" i="1" smtClean="0">
                            <a:latin typeface="Cambria Math" panose="02040503050406030204" pitchFamily="18" charset="0"/>
                          </a:rPr>
                        </m:ctrlPr>
                      </m:sSupPr>
                      <m:e>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𝑀</m:t>
                                </m:r>
                              </m:num>
                              <m:den>
                                <m:r>
                                  <a:rPr lang="en-GB" sz="3200" b="0" i="1" smtClean="0">
                                    <a:latin typeface="Cambria Math" panose="02040503050406030204" pitchFamily="18" charset="0"/>
                                  </a:rPr>
                                  <m:t>2</m:t>
                                </m:r>
                              </m:den>
                            </m:f>
                          </m:e>
                        </m:d>
                      </m:e>
                      <m:sup>
                        <m:r>
                          <a:rPr lang="en-GB" sz="3200" b="0" i="1" smtClean="0">
                            <a:latin typeface="Cambria Math" panose="02040503050406030204" pitchFamily="18" charset="0"/>
                          </a:rPr>
                          <m:t>1.4</m:t>
                        </m:r>
                      </m:sup>
                    </m:sSup>
                  </m:oMath>
                </a14:m>
                <a:r>
                  <a:rPr lang="en-GB" sz="3200" dirty="0" smtClean="0"/>
                  <a:t> Kg particles per mg material transferred</a:t>
                </a:r>
              </a:p>
              <a:p>
                <a:pPr marL="0" indent="0">
                  <a:buNone/>
                </a:pPr>
                <a:r>
                  <a:rPr lang="en-GB" sz="3200" dirty="0" smtClean="0"/>
                  <a:t>K s a particle size multiplier</a:t>
                </a:r>
              </a:p>
              <a:p>
                <a:pPr marL="0" indent="0">
                  <a:buNone/>
                </a:pPr>
                <a:r>
                  <a:rPr lang="el-GR" sz="3200" dirty="0"/>
                  <a:t>μ</a:t>
                </a:r>
                <a:r>
                  <a:rPr lang="en-GB" sz="3200" dirty="0" smtClean="0"/>
                  <a:t> is the wind speed (m/s)</a:t>
                </a:r>
              </a:p>
              <a:p>
                <a:pPr marL="0" indent="0">
                  <a:buNone/>
                </a:pPr>
                <a:r>
                  <a:rPr lang="en-GB" sz="3200" dirty="0" smtClean="0"/>
                  <a:t>M is the material moisture content (%)</a:t>
                </a:r>
              </a:p>
              <a:p>
                <a:pPr marL="0" indent="0">
                  <a:buNone/>
                </a:pP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199" y="1825625"/>
                <a:ext cx="10730345" cy="4351338"/>
              </a:xfrm>
              <a:blipFill>
                <a:blip r:embed="rId2"/>
                <a:stretch>
                  <a:fillRect l="-1420" t="-2941"/>
                </a:stretch>
              </a:blipFill>
            </p:spPr>
            <p:txBody>
              <a:bodyPr/>
              <a:lstStyle/>
              <a:p>
                <a:r>
                  <a:rPr lang="en-GB">
                    <a:noFill/>
                  </a:rPr>
                  <a:t> </a:t>
                </a:r>
              </a:p>
            </p:txBody>
          </p:sp>
        </mc:Fallback>
      </mc:AlternateContent>
      <p:cxnSp>
        <p:nvCxnSpPr>
          <p:cNvPr id="5" name="Straight Connector 4"/>
          <p:cNvCxnSpPr/>
          <p:nvPr/>
        </p:nvCxnSpPr>
        <p:spPr>
          <a:xfrm>
            <a:off x="3609109" y="3200401"/>
            <a:ext cx="588818" cy="692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75427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pPr marL="0" indent="0">
                  <a:buNone/>
                </a:pPr>
                <a:r>
                  <a:rPr lang="en-GB" sz="3200" dirty="0" smtClean="0"/>
                  <a:t>The emission factor has an A rating as long as the material moisture is within the acceptable range provided for coal of 2.7 – 7.4%</a:t>
                </a:r>
              </a:p>
              <a:p>
                <a:pPr marL="0" indent="0">
                  <a:buNone/>
                </a:pPr>
                <a:r>
                  <a:rPr lang="en-GB" sz="3200" dirty="0" smtClean="0"/>
                  <a:t>K = 0.35 PM</a:t>
                </a:r>
                <a:r>
                  <a:rPr lang="en-GB" sz="3200" baseline="-25000" dirty="0" smtClean="0"/>
                  <a:t>10</a:t>
                </a:r>
                <a:r>
                  <a:rPr lang="en-GB" sz="3200" dirty="0" smtClean="0"/>
                  <a:t> M = 4.5% and </a:t>
                </a:r>
                <a14:m>
                  <m:oMath xmlns:m="http://schemas.openxmlformats.org/officeDocument/2006/math">
                    <m:r>
                      <a:rPr lang="en-GB" sz="3200" i="1" smtClean="0">
                        <a:latin typeface="Cambria Math" panose="02040503050406030204" pitchFamily="18" charset="0"/>
                        <a:ea typeface="Cambria Math" panose="02040503050406030204" pitchFamily="18" charset="0"/>
                      </a:rPr>
                      <m:t>𝜇</m:t>
                    </m:r>
                    <m:r>
                      <a:rPr lang="en-GB" sz="3200" b="0" i="1" smtClean="0">
                        <a:latin typeface="Cambria Math" panose="02040503050406030204" pitchFamily="18" charset="0"/>
                        <a:ea typeface="Cambria Math" panose="02040503050406030204" pitchFamily="18" charset="0"/>
                      </a:rPr>
                      <m:t>=3</m:t>
                    </m:r>
                    <m:r>
                      <a:rPr lang="en-GB" sz="3200" b="0" i="1" smtClean="0">
                        <a:latin typeface="Cambria Math" panose="02040503050406030204" pitchFamily="18" charset="0"/>
                        <a:ea typeface="Cambria Math" panose="02040503050406030204" pitchFamily="18" charset="0"/>
                      </a:rPr>
                      <m:t>𝑚</m:t>
                    </m:r>
                    <m:r>
                      <a:rPr lang="en-GB" sz="3200" b="0" i="1" smtClean="0">
                        <a:latin typeface="Cambria Math" panose="02040503050406030204" pitchFamily="18" charset="0"/>
                        <a:ea typeface="Cambria Math" panose="02040503050406030204" pitchFamily="18" charset="0"/>
                      </a:rPr>
                      <m:t>/</m:t>
                    </m:r>
                    <m:r>
                      <a:rPr lang="en-GB" sz="3200" b="0" i="1" smtClean="0">
                        <a:latin typeface="Cambria Math" panose="02040503050406030204" pitchFamily="18" charset="0"/>
                        <a:ea typeface="Cambria Math" panose="02040503050406030204" pitchFamily="18" charset="0"/>
                      </a:rPr>
                      <m:t>𝑠</m:t>
                    </m:r>
                  </m:oMath>
                </a14:m>
                <a:endParaRPr lang="en-GB" sz="3200" dirty="0" smtClean="0"/>
              </a:p>
              <a:p>
                <a:pPr marL="0" indent="0">
                  <a:buNone/>
                </a:pPr>
                <a:r>
                  <a:rPr lang="en-GB" sz="3200" dirty="0"/>
                  <a:t>	</a:t>
                </a:r>
                <a:r>
                  <a:rPr lang="en-GB" sz="3200" dirty="0" smtClean="0"/>
                  <a:t>			</a:t>
                </a:r>
                <a14:m>
                  <m:oMath xmlns:m="http://schemas.openxmlformats.org/officeDocument/2006/math">
                    <m:sSup>
                      <m:sSupPr>
                        <m:ctrlPr>
                          <a:rPr lang="en-GB" sz="3200" i="1" smtClean="0">
                            <a:latin typeface="Cambria Math" panose="02040503050406030204" pitchFamily="18" charset="0"/>
                          </a:rPr>
                        </m:ctrlPr>
                      </m:sSupPr>
                      <m:e>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3.0</m:t>
                                </m:r>
                              </m:num>
                              <m:den>
                                <m:r>
                                  <a:rPr lang="en-GB" sz="3200" b="0" i="1" smtClean="0">
                                    <a:latin typeface="Cambria Math" panose="02040503050406030204" pitchFamily="18" charset="0"/>
                                  </a:rPr>
                                  <m:t>2.2</m:t>
                                </m:r>
                              </m:den>
                            </m:f>
                          </m:e>
                        </m:d>
                      </m:e>
                      <m:sup>
                        <m:r>
                          <a:rPr lang="en-GB" sz="3200" b="0" i="1" smtClean="0">
                            <a:latin typeface="Cambria Math" panose="02040503050406030204" pitchFamily="18" charset="0"/>
                          </a:rPr>
                          <m:t>1.3</m:t>
                        </m:r>
                      </m:sup>
                    </m:sSup>
                  </m:oMath>
                </a14:m>
                <a:endParaRPr lang="en-GB" sz="3200" dirty="0" smtClean="0"/>
              </a:p>
              <a:p>
                <a:pPr marL="0" indent="0">
                  <a:buNone/>
                </a:pPr>
                <a:r>
                  <a:rPr lang="en-GB" sz="3200" dirty="0"/>
                  <a:t> </a:t>
                </a:r>
                <a:r>
                  <a:rPr lang="en-GB" sz="3200" dirty="0" smtClean="0"/>
                  <a:t>    EF = (0.0016) (0.35)</a:t>
                </a:r>
                <a14:m>
                  <m:oMath xmlns:m="http://schemas.openxmlformats.org/officeDocument/2006/math">
                    <m:sSup>
                      <m:sSupPr>
                        <m:ctrlPr>
                          <a:rPr lang="en-GB" sz="3200" i="1" smtClean="0">
                            <a:latin typeface="Cambria Math" panose="02040503050406030204" pitchFamily="18" charset="0"/>
                          </a:rPr>
                        </m:ctrlPr>
                      </m:sSupPr>
                      <m:e>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4.5</m:t>
                                </m:r>
                              </m:num>
                              <m:den>
                                <m:r>
                                  <a:rPr lang="en-GB" sz="3200" b="0" i="1" smtClean="0">
                                    <a:latin typeface="Cambria Math" panose="02040503050406030204" pitchFamily="18" charset="0"/>
                                  </a:rPr>
                                  <m:t>2</m:t>
                                </m:r>
                              </m:den>
                            </m:f>
                          </m:e>
                        </m:d>
                      </m:e>
                      <m:sup>
                        <m:r>
                          <a:rPr lang="en-GB" sz="3200" b="0" i="1" smtClean="0">
                            <a:latin typeface="Cambria Math" panose="02040503050406030204" pitchFamily="18" charset="0"/>
                          </a:rPr>
                          <m:t>1.4</m:t>
                        </m:r>
                      </m:sup>
                    </m:sSup>
                  </m:oMath>
                </a14:m>
                <a:r>
                  <a:rPr lang="en-GB" sz="3200" dirty="0" smtClean="0"/>
                  <a:t> = 2.7 x 10</a:t>
                </a:r>
                <a:r>
                  <a:rPr lang="en-GB" sz="3200" baseline="30000" dirty="0" smtClean="0"/>
                  <a:t>-4</a:t>
                </a:r>
                <a:r>
                  <a:rPr lang="en-GB" sz="3200" dirty="0" smtClean="0"/>
                  <a:t> Kg PM</a:t>
                </a:r>
                <a:r>
                  <a:rPr lang="en-GB" sz="3200" baseline="-25000" dirty="0" smtClean="0"/>
                  <a:t>10</a:t>
                </a:r>
                <a:r>
                  <a:rPr lang="en-GB" sz="3200" dirty="0" smtClean="0"/>
                  <a:t> /Mg Coal</a:t>
                </a: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30172885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0109"/>
            <a:ext cx="10515600" cy="810491"/>
          </a:xfrm>
        </p:spPr>
        <p:txBody>
          <a:bodyPr/>
          <a:lstStyle/>
          <a:p>
            <a:pPr algn="ctr"/>
            <a:r>
              <a:rPr lang="en-GB" dirty="0" smtClean="0"/>
              <a:t>Solution</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990600"/>
                <a:ext cx="10515600" cy="5186363"/>
              </a:xfrm>
            </p:spPr>
            <p:txBody>
              <a:bodyPr>
                <a:normAutofit/>
              </a:bodyPr>
              <a:lstStyle/>
              <a:p>
                <a:pPr marL="0" indent="0">
                  <a:buNone/>
                </a:pPr>
                <a:r>
                  <a:rPr lang="en-GB" sz="3200" dirty="0" smtClean="0"/>
                  <a:t>Estimate the emission of PM</a:t>
                </a:r>
                <a:r>
                  <a:rPr lang="en-GB" sz="3200" baseline="-25000" dirty="0" smtClean="0"/>
                  <a:t>10</a:t>
                </a:r>
              </a:p>
              <a:p>
                <a:pPr marL="0" indent="0">
                  <a:buNone/>
                </a:pPr>
                <a:r>
                  <a:rPr lang="en-GB" sz="3200" dirty="0"/>
                  <a:t>	</a:t>
                </a:r>
                <a:r>
                  <a:rPr lang="en-GB" sz="3200" dirty="0" smtClean="0"/>
                  <a:t>E x A x EF x (1 - </a:t>
                </a:r>
                <a14:m>
                  <m:oMath xmlns:m="http://schemas.openxmlformats.org/officeDocument/2006/math">
                    <m:r>
                      <a:rPr lang="en-GB" sz="3200" i="1" smtClean="0">
                        <a:latin typeface="Cambria Math" panose="02040503050406030204" pitchFamily="18" charset="0"/>
                        <a:ea typeface="Cambria Math" panose="02040503050406030204" pitchFamily="18" charset="0"/>
                      </a:rPr>
                      <m:t>𝜂</m:t>
                    </m:r>
                    <m:r>
                      <a:rPr lang="en-GB" sz="3200" b="0" i="1" smtClean="0">
                        <a:latin typeface="Cambria Math" panose="02040503050406030204" pitchFamily="18" charset="0"/>
                        <a:ea typeface="Cambria Math" panose="02040503050406030204" pitchFamily="18" charset="0"/>
                      </a:rPr>
                      <m:t>)</m:t>
                    </m:r>
                  </m:oMath>
                </a14:m>
                <a:endParaRPr lang="en-GB" sz="3200" dirty="0" smtClean="0"/>
              </a:p>
              <a:p>
                <a:pPr marL="0" indent="0">
                  <a:buNone/>
                </a:pPr>
                <a:r>
                  <a:rPr lang="en-GB" sz="3200" dirty="0" smtClean="0"/>
                  <a:t>A is the coal delivery: 100 Mg/day (1000kg = 1Mg).  There is no control so </a:t>
                </a:r>
                <a:r>
                  <a:rPr lang="el-GR" sz="3200" dirty="0" smtClean="0"/>
                  <a:t>η</a:t>
                </a:r>
                <a:r>
                  <a:rPr lang="en-GB" sz="3200" dirty="0" smtClean="0"/>
                  <a:t> = 0</a:t>
                </a:r>
              </a:p>
              <a:p>
                <a:pPr marL="0" indent="0">
                  <a:buNone/>
                </a:pPr>
                <a:endParaRPr lang="en-GB" sz="3200" dirty="0"/>
              </a:p>
              <a:p>
                <a:pPr marL="0" indent="0">
                  <a:buNone/>
                </a:pPr>
                <a:r>
                  <a:rPr lang="en-GB" sz="3200" dirty="0" smtClean="0"/>
                  <a:t>E = (100 Mg Coal/day) x (</a:t>
                </a:r>
                <a:r>
                  <a:rPr lang="en-GB" sz="3200" dirty="0"/>
                  <a:t>2.7 x 10</a:t>
                </a:r>
                <a:r>
                  <a:rPr lang="en-GB" sz="3200" baseline="30000" dirty="0"/>
                  <a:t>-4</a:t>
                </a:r>
                <a:r>
                  <a:rPr lang="en-GB" sz="3200" dirty="0"/>
                  <a:t> Kg PM</a:t>
                </a:r>
                <a:r>
                  <a:rPr lang="en-GB" sz="3200" baseline="-25000" dirty="0"/>
                  <a:t>10</a:t>
                </a:r>
                <a:r>
                  <a:rPr lang="en-GB" sz="3200" dirty="0"/>
                  <a:t> /Mg </a:t>
                </a:r>
                <a:r>
                  <a:rPr lang="en-GB" sz="3200" dirty="0" smtClean="0"/>
                  <a:t>Coal) x (1 – 0)</a:t>
                </a:r>
              </a:p>
              <a:p>
                <a:pPr marL="0" indent="0">
                  <a:buNone/>
                </a:pPr>
                <a:r>
                  <a:rPr lang="en-GB" sz="3200" dirty="0"/>
                  <a:t> </a:t>
                </a:r>
                <a:r>
                  <a:rPr lang="en-GB" sz="3200" dirty="0" smtClean="0"/>
                  <a:t>= </a:t>
                </a:r>
                <a:r>
                  <a:rPr lang="en-GB" sz="3200" dirty="0"/>
                  <a:t>2.7 x </a:t>
                </a:r>
                <a:r>
                  <a:rPr lang="en-GB" sz="3200" dirty="0" smtClean="0"/>
                  <a:t>10</a:t>
                </a:r>
                <a:r>
                  <a:rPr lang="en-GB" sz="3200" baseline="30000" dirty="0" smtClean="0"/>
                  <a:t>-2</a:t>
                </a:r>
                <a:r>
                  <a:rPr lang="en-GB" sz="3200" dirty="0" smtClean="0"/>
                  <a:t> </a:t>
                </a:r>
                <a:r>
                  <a:rPr lang="en-GB" sz="3200" dirty="0"/>
                  <a:t>Kg PM</a:t>
                </a:r>
                <a:r>
                  <a:rPr lang="en-GB" sz="3200" baseline="-25000" dirty="0"/>
                  <a:t>10</a:t>
                </a:r>
                <a:r>
                  <a:rPr lang="en-GB" sz="3200" dirty="0"/>
                  <a:t> </a:t>
                </a:r>
                <a:r>
                  <a:rPr lang="en-GB" sz="3200" dirty="0" smtClean="0"/>
                  <a:t>/day = 27g </a:t>
                </a:r>
                <a:r>
                  <a:rPr lang="en-GB" sz="3200" dirty="0"/>
                  <a:t>PM</a:t>
                </a:r>
                <a:r>
                  <a:rPr lang="en-GB" sz="3200" baseline="-25000" dirty="0"/>
                  <a:t>10</a:t>
                </a:r>
                <a:r>
                  <a:rPr lang="en-GB" sz="3200" dirty="0"/>
                  <a:t> /day </a:t>
                </a:r>
                <a:endParaRPr lang="en-GB" sz="3200" dirty="0" smtClean="0"/>
              </a:p>
              <a:p>
                <a:pPr marL="0" indent="0">
                  <a:buNone/>
                </a:pPr>
                <a:r>
                  <a:rPr lang="en-GB" sz="3200" dirty="0" smtClean="0"/>
                  <a:t>The A rating (excellent) indicates this should be a reasonable average emission estimate</a:t>
                </a:r>
              </a:p>
              <a:p>
                <a:pPr marL="0" indent="0">
                  <a:buNone/>
                </a:pPr>
                <a:endParaRPr lang="en-GB" sz="3200" dirty="0"/>
              </a:p>
              <a:p>
                <a:pPr marL="0" indent="0">
                  <a:buNone/>
                </a:pPr>
                <a:endParaRPr lang="en-GB" sz="32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990600"/>
                <a:ext cx="10515600" cy="5186363"/>
              </a:xfrm>
              <a:blipFill>
                <a:blip r:embed="rId2"/>
                <a:stretch>
                  <a:fillRect l="-1507" t="-2471" r="-58"/>
                </a:stretch>
              </a:blipFill>
            </p:spPr>
            <p:txBody>
              <a:bodyPr/>
              <a:lstStyle/>
              <a:p>
                <a:r>
                  <a:rPr lang="en-GB">
                    <a:noFill/>
                  </a:rPr>
                  <a:t> </a:t>
                </a:r>
              </a:p>
            </p:txBody>
          </p:sp>
        </mc:Fallback>
      </mc:AlternateContent>
    </p:spTree>
    <p:extLst>
      <p:ext uri="{BB962C8B-B14F-4D97-AF65-F5344CB8AC3E}">
        <p14:creationId xmlns:p14="http://schemas.microsoft.com/office/powerpoint/2010/main" val="20960879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Control of Air Emissions</a:t>
            </a:r>
            <a:endParaRPr lang="en-GB" dirty="0"/>
          </a:p>
        </p:txBody>
      </p:sp>
      <p:sp>
        <p:nvSpPr>
          <p:cNvPr id="3" name="Content Placeholder 2"/>
          <p:cNvSpPr>
            <a:spLocks noGrp="1"/>
          </p:cNvSpPr>
          <p:nvPr>
            <p:ph idx="1"/>
          </p:nvPr>
        </p:nvSpPr>
        <p:spPr/>
        <p:txBody>
          <a:bodyPr>
            <a:normAutofit/>
          </a:bodyPr>
          <a:lstStyle/>
          <a:p>
            <a:r>
              <a:rPr lang="en-GB" sz="3200" dirty="0" smtClean="0"/>
              <a:t>Historically, air pollution was discharged up a tall stack to take advantage of dilution and regional transport processes</a:t>
            </a:r>
          </a:p>
          <a:p>
            <a:r>
              <a:rPr lang="en-GB" sz="3200" dirty="0" smtClean="0"/>
              <a:t>Today, stacks are still used, but only as one part of a comprehensive solution</a:t>
            </a:r>
          </a:p>
          <a:p>
            <a:r>
              <a:rPr lang="en-GB" sz="3200" dirty="0" smtClean="0"/>
              <a:t>Five options to control air pollution are (1) Prevention, (2) Regulatory solutions, (3) Market-based solutions, (4) Voluntary solutions and; (5) Emission Control technologies</a:t>
            </a:r>
            <a:endParaRPr lang="en-GB" sz="3200" dirty="0"/>
          </a:p>
        </p:txBody>
      </p:sp>
    </p:spTree>
    <p:extLst>
      <p:ext uri="{BB962C8B-B14F-4D97-AF65-F5344CB8AC3E}">
        <p14:creationId xmlns:p14="http://schemas.microsoft.com/office/powerpoint/2010/main" val="32627620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Options to Control Air Pollution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00907694"/>
              </p:ext>
            </p:extLst>
          </p:nvPr>
        </p:nvGraphicFramePr>
        <p:xfrm>
          <a:off x="838200" y="1825625"/>
          <a:ext cx="10515600" cy="3200400"/>
        </p:xfrm>
        <a:graphic>
          <a:graphicData uri="http://schemas.openxmlformats.org/drawingml/2006/table">
            <a:tbl>
              <a:tblPr firstRow="1" bandRow="1">
                <a:tableStyleId>{5C22544A-7EE6-4342-B048-85BDC9FD1C3A}</a:tableStyleId>
              </a:tblPr>
              <a:tblGrid>
                <a:gridCol w="2542309">
                  <a:extLst>
                    <a:ext uri="{9D8B030D-6E8A-4147-A177-3AD203B41FA5}">
                      <a16:colId xmlns:a16="http://schemas.microsoft.com/office/drawing/2014/main" val="3970307541"/>
                    </a:ext>
                  </a:extLst>
                </a:gridCol>
                <a:gridCol w="7973291">
                  <a:extLst>
                    <a:ext uri="{9D8B030D-6E8A-4147-A177-3AD203B41FA5}">
                      <a16:colId xmlns:a16="http://schemas.microsoft.com/office/drawing/2014/main" val="2459155541"/>
                    </a:ext>
                  </a:extLst>
                </a:gridCol>
              </a:tblGrid>
              <a:tr h="370840">
                <a:tc>
                  <a:txBody>
                    <a:bodyPr/>
                    <a:lstStyle/>
                    <a:p>
                      <a:r>
                        <a:rPr lang="en-GB" sz="2400" dirty="0" smtClean="0"/>
                        <a:t>Solution</a:t>
                      </a:r>
                      <a:endParaRPr lang="en-GB" sz="2400" dirty="0"/>
                    </a:p>
                  </a:txBody>
                  <a:tcPr/>
                </a:tc>
                <a:tc>
                  <a:txBody>
                    <a:bodyPr/>
                    <a:lstStyle/>
                    <a:p>
                      <a:r>
                        <a:rPr lang="en-GB" sz="2400" dirty="0" smtClean="0"/>
                        <a:t>Description</a:t>
                      </a:r>
                      <a:endParaRPr lang="en-GB" sz="2400" dirty="0"/>
                    </a:p>
                  </a:txBody>
                  <a:tcPr/>
                </a:tc>
                <a:extLst>
                  <a:ext uri="{0D108BD9-81ED-4DB2-BD59-A6C34878D82A}">
                    <a16:rowId xmlns:a16="http://schemas.microsoft.com/office/drawing/2014/main" val="3115595257"/>
                  </a:ext>
                </a:extLst>
              </a:tr>
              <a:tr h="370840">
                <a:tc>
                  <a:txBody>
                    <a:bodyPr/>
                    <a:lstStyle/>
                    <a:p>
                      <a:r>
                        <a:rPr lang="en-GB" sz="2400" dirty="0" smtClean="0"/>
                        <a:t>Prevention</a:t>
                      </a:r>
                      <a:endParaRPr lang="en-GB" sz="2400" dirty="0"/>
                    </a:p>
                  </a:txBody>
                  <a:tcPr/>
                </a:tc>
                <a:tc>
                  <a:txBody>
                    <a:bodyPr/>
                    <a:lstStyle/>
                    <a:p>
                      <a:r>
                        <a:rPr lang="en-GB" sz="2400" dirty="0" smtClean="0"/>
                        <a:t>Green engineering can be reduce or eliminate air emissions and associated adverse impacts</a:t>
                      </a:r>
                      <a:endParaRPr lang="en-GB" sz="2400" dirty="0"/>
                    </a:p>
                  </a:txBody>
                  <a:tcPr/>
                </a:tc>
                <a:extLst>
                  <a:ext uri="{0D108BD9-81ED-4DB2-BD59-A6C34878D82A}">
                    <a16:rowId xmlns:a16="http://schemas.microsoft.com/office/drawing/2014/main" val="285529954"/>
                  </a:ext>
                </a:extLst>
              </a:tr>
              <a:tr h="370840">
                <a:tc>
                  <a:txBody>
                    <a:bodyPr/>
                    <a:lstStyle/>
                    <a:p>
                      <a:r>
                        <a:rPr lang="en-GB" sz="2400" dirty="0" smtClean="0"/>
                        <a:t>Regulatory</a:t>
                      </a:r>
                      <a:endParaRPr lang="en-GB" sz="2400" dirty="0"/>
                    </a:p>
                  </a:txBody>
                  <a:tcPr/>
                </a:tc>
                <a:tc>
                  <a:txBody>
                    <a:bodyPr/>
                    <a:lstStyle/>
                    <a:p>
                      <a:r>
                        <a:rPr lang="en-GB" sz="2400" dirty="0" smtClean="0"/>
                        <a:t>Permits to cover which pollutants may be released, their allowable emissions control, approaches to be used, monitoring requirements, and permit fees.  Permit applications and the resulting permits are available for public review</a:t>
                      </a:r>
                      <a:endParaRPr lang="en-GB" sz="2400" dirty="0"/>
                    </a:p>
                  </a:txBody>
                  <a:tcPr/>
                </a:tc>
                <a:extLst>
                  <a:ext uri="{0D108BD9-81ED-4DB2-BD59-A6C34878D82A}">
                    <a16:rowId xmlns:a16="http://schemas.microsoft.com/office/drawing/2014/main" val="694885828"/>
                  </a:ext>
                </a:extLst>
              </a:tr>
            </a:tbl>
          </a:graphicData>
        </a:graphic>
      </p:graphicFrame>
    </p:spTree>
    <p:extLst>
      <p:ext uri="{BB962C8B-B14F-4D97-AF65-F5344CB8AC3E}">
        <p14:creationId xmlns:p14="http://schemas.microsoft.com/office/powerpoint/2010/main" val="22995382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Options to Control Air Pollution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08404422"/>
              </p:ext>
            </p:extLst>
          </p:nvPr>
        </p:nvGraphicFramePr>
        <p:xfrm>
          <a:off x="838200" y="1825625"/>
          <a:ext cx="10515600" cy="4297680"/>
        </p:xfrm>
        <a:graphic>
          <a:graphicData uri="http://schemas.openxmlformats.org/drawingml/2006/table">
            <a:tbl>
              <a:tblPr firstRow="1" bandRow="1">
                <a:tableStyleId>{5C22544A-7EE6-4342-B048-85BDC9FD1C3A}</a:tableStyleId>
              </a:tblPr>
              <a:tblGrid>
                <a:gridCol w="2466109">
                  <a:extLst>
                    <a:ext uri="{9D8B030D-6E8A-4147-A177-3AD203B41FA5}">
                      <a16:colId xmlns:a16="http://schemas.microsoft.com/office/drawing/2014/main" val="2544718711"/>
                    </a:ext>
                  </a:extLst>
                </a:gridCol>
                <a:gridCol w="8049491">
                  <a:extLst>
                    <a:ext uri="{9D8B030D-6E8A-4147-A177-3AD203B41FA5}">
                      <a16:colId xmlns:a16="http://schemas.microsoft.com/office/drawing/2014/main" val="1992086117"/>
                    </a:ext>
                  </a:extLst>
                </a:gridCol>
              </a:tblGrid>
              <a:tr h="370840">
                <a:tc>
                  <a:txBody>
                    <a:bodyPr/>
                    <a:lstStyle/>
                    <a:p>
                      <a:r>
                        <a:rPr lang="en-GB" sz="2400" dirty="0" smtClean="0"/>
                        <a:t>Solution</a:t>
                      </a:r>
                      <a:endParaRPr lang="en-GB" sz="2400" dirty="0"/>
                    </a:p>
                  </a:txBody>
                  <a:tcPr/>
                </a:tc>
                <a:tc>
                  <a:txBody>
                    <a:bodyPr/>
                    <a:lstStyle/>
                    <a:p>
                      <a:r>
                        <a:rPr lang="en-GB" sz="2400" dirty="0" smtClean="0"/>
                        <a:t>Description</a:t>
                      </a:r>
                      <a:endParaRPr lang="en-GB" sz="2400" dirty="0"/>
                    </a:p>
                  </a:txBody>
                  <a:tcPr/>
                </a:tc>
                <a:extLst>
                  <a:ext uri="{0D108BD9-81ED-4DB2-BD59-A6C34878D82A}">
                    <a16:rowId xmlns:a16="http://schemas.microsoft.com/office/drawing/2014/main" val="2807864011"/>
                  </a:ext>
                </a:extLst>
              </a:tr>
              <a:tr h="370840">
                <a:tc>
                  <a:txBody>
                    <a:bodyPr/>
                    <a:lstStyle/>
                    <a:p>
                      <a:r>
                        <a:rPr lang="en-GB" sz="2400" dirty="0" smtClean="0"/>
                        <a:t>Market-based emission reductions</a:t>
                      </a:r>
                      <a:endParaRPr lang="en-GB" sz="2400" dirty="0"/>
                    </a:p>
                  </a:txBody>
                  <a:tcPr/>
                </a:tc>
                <a:tc>
                  <a:txBody>
                    <a:bodyPr/>
                    <a:lstStyle/>
                    <a:p>
                      <a:r>
                        <a:rPr lang="en-GB" sz="2400" dirty="0" smtClean="0"/>
                        <a:t>Set a total allowance emission or </a:t>
                      </a:r>
                      <a:r>
                        <a:rPr lang="en-GB" sz="2400" b="1" dirty="0" smtClean="0"/>
                        <a:t>cap</a:t>
                      </a:r>
                      <a:r>
                        <a:rPr lang="en-GB" sz="2400" b="0" dirty="0" smtClean="0"/>
                        <a:t>.  A reasonable cap is estimated by assessing health or environmental impacts at various ambient concentrations, coupled with air quality models that predict ambient concentrations from various emission schemes.  The cap is then progressively lowered over time</a:t>
                      </a:r>
                      <a:endParaRPr lang="en-GB" sz="2400" dirty="0"/>
                    </a:p>
                  </a:txBody>
                  <a:tcPr/>
                </a:tc>
                <a:extLst>
                  <a:ext uri="{0D108BD9-81ED-4DB2-BD59-A6C34878D82A}">
                    <a16:rowId xmlns:a16="http://schemas.microsoft.com/office/drawing/2014/main" val="3784752914"/>
                  </a:ext>
                </a:extLst>
              </a:tr>
              <a:tr h="370840">
                <a:tc>
                  <a:txBody>
                    <a:bodyPr/>
                    <a:lstStyle/>
                    <a:p>
                      <a:r>
                        <a:rPr lang="en-GB" sz="2400" dirty="0" smtClean="0"/>
                        <a:t>Voluntary emissions</a:t>
                      </a:r>
                      <a:endParaRPr lang="en-GB" sz="2400" dirty="0"/>
                    </a:p>
                  </a:txBody>
                  <a:tcPr/>
                </a:tc>
                <a:tc>
                  <a:txBody>
                    <a:bodyPr/>
                    <a:lstStyle/>
                    <a:p>
                      <a:r>
                        <a:rPr lang="en-GB" sz="2400" dirty="0" smtClean="0"/>
                        <a:t>Are grass roots efforts championed by individuals in communities and corporations.  Two common approaches used to generate voluntary</a:t>
                      </a:r>
                      <a:r>
                        <a:rPr lang="en-GB" sz="2400" baseline="0" dirty="0" smtClean="0"/>
                        <a:t> emission reductions include (1) Pollution prevention programmes or (2) Employee incentive programmes</a:t>
                      </a:r>
                      <a:endParaRPr lang="en-GB" sz="2400" dirty="0"/>
                    </a:p>
                  </a:txBody>
                  <a:tcPr/>
                </a:tc>
                <a:extLst>
                  <a:ext uri="{0D108BD9-81ED-4DB2-BD59-A6C34878D82A}">
                    <a16:rowId xmlns:a16="http://schemas.microsoft.com/office/drawing/2014/main" val="2211733948"/>
                  </a:ext>
                </a:extLst>
              </a:tr>
            </a:tbl>
          </a:graphicData>
        </a:graphic>
      </p:graphicFrame>
    </p:spTree>
    <p:extLst>
      <p:ext uri="{BB962C8B-B14F-4D97-AF65-F5344CB8AC3E}">
        <p14:creationId xmlns:p14="http://schemas.microsoft.com/office/powerpoint/2010/main" val="21110331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Air Pollutant Emission-Control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36545570"/>
              </p:ext>
            </p:extLst>
          </p:nvPr>
        </p:nvGraphicFramePr>
        <p:xfrm>
          <a:off x="838200" y="1825625"/>
          <a:ext cx="10515600" cy="4480560"/>
        </p:xfrm>
        <a:graphic>
          <a:graphicData uri="http://schemas.openxmlformats.org/drawingml/2006/table">
            <a:tbl>
              <a:tblPr firstRow="1" bandRow="1">
                <a:tableStyleId>{5C22544A-7EE6-4342-B048-85BDC9FD1C3A}</a:tableStyleId>
              </a:tblPr>
              <a:tblGrid>
                <a:gridCol w="2022764">
                  <a:extLst>
                    <a:ext uri="{9D8B030D-6E8A-4147-A177-3AD203B41FA5}">
                      <a16:colId xmlns:a16="http://schemas.microsoft.com/office/drawing/2014/main" val="3234257338"/>
                    </a:ext>
                  </a:extLst>
                </a:gridCol>
                <a:gridCol w="1530927">
                  <a:extLst>
                    <a:ext uri="{9D8B030D-6E8A-4147-A177-3AD203B41FA5}">
                      <a16:colId xmlns:a16="http://schemas.microsoft.com/office/drawing/2014/main" val="4277214807"/>
                    </a:ext>
                  </a:extLst>
                </a:gridCol>
                <a:gridCol w="4333009">
                  <a:extLst>
                    <a:ext uri="{9D8B030D-6E8A-4147-A177-3AD203B41FA5}">
                      <a16:colId xmlns:a16="http://schemas.microsoft.com/office/drawing/2014/main" val="307098971"/>
                    </a:ext>
                  </a:extLst>
                </a:gridCol>
                <a:gridCol w="2628900">
                  <a:extLst>
                    <a:ext uri="{9D8B030D-6E8A-4147-A177-3AD203B41FA5}">
                      <a16:colId xmlns:a16="http://schemas.microsoft.com/office/drawing/2014/main" val="1209186548"/>
                    </a:ext>
                  </a:extLst>
                </a:gridCol>
              </a:tblGrid>
              <a:tr h="370840">
                <a:tc>
                  <a:txBody>
                    <a:bodyPr/>
                    <a:lstStyle/>
                    <a:p>
                      <a:r>
                        <a:rPr lang="en-GB" sz="2400" dirty="0" smtClean="0"/>
                        <a:t>Technology</a:t>
                      </a:r>
                      <a:endParaRPr lang="en-GB" sz="2400" dirty="0"/>
                    </a:p>
                  </a:txBody>
                  <a:tcPr/>
                </a:tc>
                <a:tc>
                  <a:txBody>
                    <a:bodyPr/>
                    <a:lstStyle/>
                    <a:p>
                      <a:r>
                        <a:rPr lang="en-GB" sz="2400" dirty="0" smtClean="0"/>
                        <a:t>Pollutant type</a:t>
                      </a:r>
                      <a:endParaRPr lang="en-GB" sz="2400" dirty="0"/>
                    </a:p>
                  </a:txBody>
                  <a:tcPr/>
                </a:tc>
                <a:tc>
                  <a:txBody>
                    <a:bodyPr/>
                    <a:lstStyle/>
                    <a:p>
                      <a:r>
                        <a:rPr lang="en-GB" sz="2400" dirty="0" smtClean="0"/>
                        <a:t>Operating principle</a:t>
                      </a:r>
                      <a:endParaRPr lang="en-GB" sz="2400" dirty="0"/>
                    </a:p>
                  </a:txBody>
                  <a:tcPr/>
                </a:tc>
                <a:tc>
                  <a:txBody>
                    <a:bodyPr/>
                    <a:lstStyle/>
                    <a:p>
                      <a:r>
                        <a:rPr lang="en-GB" sz="2400" dirty="0" smtClean="0"/>
                        <a:t>Common Target Pollutants</a:t>
                      </a:r>
                      <a:endParaRPr lang="en-GB" sz="2400" dirty="0"/>
                    </a:p>
                  </a:txBody>
                  <a:tcPr/>
                </a:tc>
                <a:extLst>
                  <a:ext uri="{0D108BD9-81ED-4DB2-BD59-A6C34878D82A}">
                    <a16:rowId xmlns:a16="http://schemas.microsoft.com/office/drawing/2014/main" val="213676443"/>
                  </a:ext>
                </a:extLst>
              </a:tr>
              <a:tr h="370840">
                <a:tc>
                  <a:txBody>
                    <a:bodyPr/>
                    <a:lstStyle/>
                    <a:p>
                      <a:r>
                        <a:rPr lang="en-GB" sz="2400" dirty="0" smtClean="0"/>
                        <a:t>Thermal oxidiser</a:t>
                      </a:r>
                      <a:endParaRPr lang="en-GB" sz="2400" dirty="0"/>
                    </a:p>
                  </a:txBody>
                  <a:tcPr/>
                </a:tc>
                <a:tc>
                  <a:txBody>
                    <a:bodyPr/>
                    <a:lstStyle/>
                    <a:p>
                      <a:r>
                        <a:rPr lang="en-GB" sz="2400" dirty="0" smtClean="0"/>
                        <a:t>Gaseous</a:t>
                      </a:r>
                      <a:endParaRPr lang="en-GB" sz="2400" dirty="0"/>
                    </a:p>
                  </a:txBody>
                  <a:tcPr/>
                </a:tc>
                <a:tc>
                  <a:txBody>
                    <a:bodyPr/>
                    <a:lstStyle/>
                    <a:p>
                      <a:r>
                        <a:rPr lang="en-GB" sz="2400" dirty="0" smtClean="0"/>
                        <a:t>Oxidation of pollutant through high-temperature combustion</a:t>
                      </a:r>
                      <a:endParaRPr lang="en-GB" sz="2400" dirty="0"/>
                    </a:p>
                  </a:txBody>
                  <a:tcPr/>
                </a:tc>
                <a:tc>
                  <a:txBody>
                    <a:bodyPr/>
                    <a:lstStyle/>
                    <a:p>
                      <a:r>
                        <a:rPr lang="en-GB" sz="2400" dirty="0" smtClean="0"/>
                        <a:t>VOCs, CO</a:t>
                      </a:r>
                      <a:endParaRPr lang="en-GB" sz="2400" dirty="0"/>
                    </a:p>
                  </a:txBody>
                  <a:tcPr/>
                </a:tc>
                <a:extLst>
                  <a:ext uri="{0D108BD9-81ED-4DB2-BD59-A6C34878D82A}">
                    <a16:rowId xmlns:a16="http://schemas.microsoft.com/office/drawing/2014/main" val="4221139945"/>
                  </a:ext>
                </a:extLst>
              </a:tr>
              <a:tr h="370840">
                <a:tc>
                  <a:txBody>
                    <a:bodyPr/>
                    <a:lstStyle/>
                    <a:p>
                      <a:r>
                        <a:rPr lang="en-GB" sz="2400" dirty="0" smtClean="0"/>
                        <a:t>Packed absorption bed scrubber</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smtClean="0">
                          <a:ln>
                            <a:noFill/>
                          </a:ln>
                          <a:solidFill>
                            <a:prstClr val="black"/>
                          </a:solidFill>
                          <a:effectLst/>
                          <a:uLnTx/>
                          <a:uFillTx/>
                          <a:latin typeface="Calibri" panose="020F0502020204030204"/>
                          <a:ea typeface="+mn-ea"/>
                          <a:cs typeface="+mn-cs"/>
                        </a:rPr>
                        <a:t>Gaseous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r>
                        <a:rPr lang="en-GB" sz="2400" dirty="0" smtClean="0"/>
                        <a:t>Transfer of pollutant into liquid absorbent</a:t>
                      </a:r>
                      <a:endParaRPr lang="en-GB" sz="2400" dirty="0"/>
                    </a:p>
                  </a:txBody>
                  <a:tcPr/>
                </a:tc>
                <a:tc>
                  <a:txBody>
                    <a:bodyPr/>
                    <a:lstStyle/>
                    <a:p>
                      <a:r>
                        <a:rPr lang="en-GB" sz="2400" dirty="0" smtClean="0"/>
                        <a:t>NH</a:t>
                      </a:r>
                      <a:r>
                        <a:rPr lang="en-GB" sz="2400" baseline="-25000" dirty="0" smtClean="0"/>
                        <a:t>3</a:t>
                      </a:r>
                      <a:r>
                        <a:rPr lang="en-GB" sz="2400" dirty="0" smtClean="0"/>
                        <a:t>, Cl</a:t>
                      </a:r>
                      <a:r>
                        <a:rPr lang="en-GB" sz="2400" baseline="-25000" dirty="0" smtClean="0"/>
                        <a:t>2</a:t>
                      </a:r>
                      <a:r>
                        <a:rPr lang="en-GB" sz="2400" dirty="0" smtClean="0"/>
                        <a:t>, SO</a:t>
                      </a:r>
                      <a:r>
                        <a:rPr lang="en-GB" sz="2400" baseline="-25000" dirty="0" smtClean="0"/>
                        <a:t>2</a:t>
                      </a:r>
                      <a:r>
                        <a:rPr lang="en-GB" sz="2400" baseline="0" dirty="0" smtClean="0"/>
                        <a:t> , </a:t>
                      </a:r>
                      <a:r>
                        <a:rPr lang="en-GB" sz="2400" baseline="0" dirty="0" err="1" smtClean="0"/>
                        <a:t>HCl</a:t>
                      </a:r>
                      <a:endParaRPr lang="en-GB" sz="2400" dirty="0"/>
                    </a:p>
                  </a:txBody>
                  <a:tcPr/>
                </a:tc>
                <a:extLst>
                  <a:ext uri="{0D108BD9-81ED-4DB2-BD59-A6C34878D82A}">
                    <a16:rowId xmlns:a16="http://schemas.microsoft.com/office/drawing/2014/main" val="309148166"/>
                  </a:ext>
                </a:extLst>
              </a:tr>
              <a:tr h="370840">
                <a:tc>
                  <a:txBody>
                    <a:bodyPr/>
                    <a:lstStyle/>
                    <a:p>
                      <a:r>
                        <a:rPr lang="en-GB" sz="2400" dirty="0" smtClean="0"/>
                        <a:t>Adsorption Tower</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smtClean="0">
                          <a:ln>
                            <a:noFill/>
                          </a:ln>
                          <a:solidFill>
                            <a:prstClr val="black"/>
                          </a:solidFill>
                          <a:effectLst/>
                          <a:uLnTx/>
                          <a:uFillTx/>
                          <a:latin typeface="Calibri" panose="020F0502020204030204"/>
                          <a:ea typeface="+mn-ea"/>
                          <a:cs typeface="+mn-cs"/>
                        </a:rPr>
                        <a:t>Gaseous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r>
                        <a:rPr lang="en-GB" sz="2400" dirty="0" smtClean="0"/>
                        <a:t>Transfer of pollutant onto solid adsorbent</a:t>
                      </a:r>
                      <a:endParaRPr lang="en-GB" sz="2400" dirty="0"/>
                    </a:p>
                  </a:txBody>
                  <a:tcPr/>
                </a:tc>
                <a:tc>
                  <a:txBody>
                    <a:bodyPr/>
                    <a:lstStyle/>
                    <a:p>
                      <a:r>
                        <a:rPr lang="en-GB" sz="2400" dirty="0" smtClean="0"/>
                        <a:t>VOCs,</a:t>
                      </a:r>
                      <a:r>
                        <a:rPr lang="en-GB" sz="2400" baseline="0" dirty="0" smtClean="0"/>
                        <a:t> SO</a:t>
                      </a:r>
                      <a:r>
                        <a:rPr lang="en-GB" sz="2400" baseline="-25000" dirty="0" smtClean="0"/>
                        <a:t>2</a:t>
                      </a:r>
                      <a:endParaRPr lang="en-GB" sz="2400" dirty="0"/>
                    </a:p>
                  </a:txBody>
                  <a:tcPr/>
                </a:tc>
                <a:extLst>
                  <a:ext uri="{0D108BD9-81ED-4DB2-BD59-A6C34878D82A}">
                    <a16:rowId xmlns:a16="http://schemas.microsoft.com/office/drawing/2014/main" val="291712948"/>
                  </a:ext>
                </a:extLst>
              </a:tr>
              <a:tr h="370840">
                <a:tc>
                  <a:txBody>
                    <a:bodyPr/>
                    <a:lstStyle/>
                    <a:p>
                      <a:r>
                        <a:rPr lang="en-GB" sz="2400" dirty="0" err="1" smtClean="0"/>
                        <a:t>Biofilter</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Gaseous</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r>
                        <a:rPr lang="en-GB" sz="2400" dirty="0" smtClean="0"/>
                        <a:t>Metabolism of pollutants by micro organisms</a:t>
                      </a:r>
                      <a:endParaRPr lang="en-GB" sz="2400" dirty="0"/>
                    </a:p>
                  </a:txBody>
                  <a:tcPr/>
                </a:tc>
                <a:tc>
                  <a:txBody>
                    <a:bodyPr/>
                    <a:lstStyle/>
                    <a:p>
                      <a:r>
                        <a:rPr lang="en-GB" sz="2400" dirty="0" smtClean="0"/>
                        <a:t>Odours VOCs</a:t>
                      </a:r>
                      <a:endParaRPr lang="en-GB" sz="2400" dirty="0"/>
                    </a:p>
                  </a:txBody>
                  <a:tcPr/>
                </a:tc>
                <a:extLst>
                  <a:ext uri="{0D108BD9-81ED-4DB2-BD59-A6C34878D82A}">
                    <a16:rowId xmlns:a16="http://schemas.microsoft.com/office/drawing/2014/main" val="60270179"/>
                  </a:ext>
                </a:extLst>
              </a:tr>
            </a:tbl>
          </a:graphicData>
        </a:graphic>
      </p:graphicFrame>
    </p:spTree>
    <p:extLst>
      <p:ext uri="{BB962C8B-B14F-4D97-AF65-F5344CB8AC3E}">
        <p14:creationId xmlns:p14="http://schemas.microsoft.com/office/powerpoint/2010/main" val="10857769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Air Pollutant Emission-Control</a:t>
            </a:r>
            <a:endParaRPr lang="en-GB" dirty="0"/>
          </a:p>
        </p:txBody>
      </p:sp>
      <mc:AlternateContent xmlns:mc="http://schemas.openxmlformats.org/markup-compatibility/2006" xmlns:a14="http://schemas.microsoft.com/office/drawing/2010/main">
        <mc:Choice Requires="a14">
          <p:graphicFrame>
            <p:nvGraphicFramePr>
              <p:cNvPr id="4" name="Content Placeholder 3"/>
              <p:cNvGraphicFramePr>
                <a:graphicFrameLocks noGrp="1"/>
              </p:cNvGraphicFramePr>
              <p:nvPr>
                <p:ph idx="1"/>
                <p:extLst>
                  <p:ext uri="{D42A27DB-BD31-4B8C-83A1-F6EECF244321}">
                    <p14:modId xmlns:p14="http://schemas.microsoft.com/office/powerpoint/2010/main" val="3007941812"/>
                  </p:ext>
                </p:extLst>
              </p:nvPr>
            </p:nvGraphicFramePr>
            <p:xfrm>
              <a:off x="838200" y="1825625"/>
              <a:ext cx="10515600" cy="4114800"/>
            </p:xfrm>
            <a:graphic>
              <a:graphicData uri="http://schemas.openxmlformats.org/drawingml/2006/table">
                <a:tbl>
                  <a:tblPr firstRow="1" bandRow="1">
                    <a:tableStyleId>{5C22544A-7EE6-4342-B048-85BDC9FD1C3A}</a:tableStyleId>
                  </a:tblPr>
                  <a:tblGrid>
                    <a:gridCol w="1877291">
                      <a:extLst>
                        <a:ext uri="{9D8B030D-6E8A-4147-A177-3AD203B41FA5}">
                          <a16:colId xmlns:a16="http://schemas.microsoft.com/office/drawing/2014/main" val="1178215857"/>
                        </a:ext>
                      </a:extLst>
                    </a:gridCol>
                    <a:gridCol w="1697182">
                      <a:extLst>
                        <a:ext uri="{9D8B030D-6E8A-4147-A177-3AD203B41FA5}">
                          <a16:colId xmlns:a16="http://schemas.microsoft.com/office/drawing/2014/main" val="1207743318"/>
                        </a:ext>
                      </a:extLst>
                    </a:gridCol>
                    <a:gridCol w="4523509">
                      <a:extLst>
                        <a:ext uri="{9D8B030D-6E8A-4147-A177-3AD203B41FA5}">
                          <a16:colId xmlns:a16="http://schemas.microsoft.com/office/drawing/2014/main" val="2907689209"/>
                        </a:ext>
                      </a:extLst>
                    </a:gridCol>
                    <a:gridCol w="2417618">
                      <a:extLst>
                        <a:ext uri="{9D8B030D-6E8A-4147-A177-3AD203B41FA5}">
                          <a16:colId xmlns:a16="http://schemas.microsoft.com/office/drawing/2014/main" val="153080903"/>
                        </a:ext>
                      </a:extLst>
                    </a:gridCol>
                  </a:tblGrid>
                  <a:tr h="370840">
                    <a:tc>
                      <a:txBody>
                        <a:bodyPr/>
                        <a:lstStyle/>
                        <a:p>
                          <a:r>
                            <a:rPr lang="en-GB" sz="2400" dirty="0" smtClean="0"/>
                            <a:t>Technology</a:t>
                          </a:r>
                          <a:endParaRPr lang="en-GB" sz="2400" dirty="0"/>
                        </a:p>
                      </a:txBody>
                      <a:tcPr/>
                    </a:tc>
                    <a:tc>
                      <a:txBody>
                        <a:bodyPr/>
                        <a:lstStyle/>
                        <a:p>
                          <a:r>
                            <a:rPr lang="en-GB" sz="2400" dirty="0" smtClean="0"/>
                            <a:t>Pollutant type</a:t>
                          </a:r>
                          <a:endParaRPr lang="en-GB" sz="2400" dirty="0"/>
                        </a:p>
                      </a:txBody>
                      <a:tcPr/>
                    </a:tc>
                    <a:tc>
                      <a:txBody>
                        <a:bodyPr/>
                        <a:lstStyle/>
                        <a:p>
                          <a:r>
                            <a:rPr lang="en-GB" sz="2400" dirty="0" smtClean="0"/>
                            <a:t>Operating principle</a:t>
                          </a:r>
                          <a:endParaRPr lang="en-GB" sz="2400" dirty="0"/>
                        </a:p>
                      </a:txBody>
                      <a:tcPr/>
                    </a:tc>
                    <a:tc>
                      <a:txBody>
                        <a:bodyPr/>
                        <a:lstStyle/>
                        <a:p>
                          <a:r>
                            <a:rPr lang="en-GB" sz="2400" dirty="0" smtClean="0"/>
                            <a:t>Common Target Pollutant</a:t>
                          </a:r>
                          <a:endParaRPr lang="en-GB" sz="2400" dirty="0"/>
                        </a:p>
                      </a:txBody>
                      <a:tcPr/>
                    </a:tc>
                    <a:extLst>
                      <a:ext uri="{0D108BD9-81ED-4DB2-BD59-A6C34878D82A}">
                        <a16:rowId xmlns:a16="http://schemas.microsoft.com/office/drawing/2014/main" val="471125187"/>
                      </a:ext>
                    </a:extLst>
                  </a:tr>
                  <a:tr h="370840">
                    <a:tc>
                      <a:txBody>
                        <a:bodyPr/>
                        <a:lstStyle/>
                        <a:p>
                          <a:r>
                            <a:rPr lang="en-GB" sz="2400" dirty="0" smtClean="0"/>
                            <a:t>Cyclone</a:t>
                          </a:r>
                          <a:endParaRPr lang="en-GB" sz="2400" dirty="0"/>
                        </a:p>
                      </a:txBody>
                      <a:tcPr/>
                    </a:tc>
                    <a:tc>
                      <a:txBody>
                        <a:bodyPr/>
                        <a:lstStyle/>
                        <a:p>
                          <a:r>
                            <a:rPr lang="en-GB" sz="2400" dirty="0" smtClean="0"/>
                            <a:t>Particulate</a:t>
                          </a:r>
                          <a:endParaRPr lang="en-GB" sz="2400" dirty="0"/>
                        </a:p>
                      </a:txBody>
                      <a:tcPr/>
                    </a:tc>
                    <a:tc>
                      <a:txBody>
                        <a:bodyPr/>
                        <a:lstStyle/>
                        <a:p>
                          <a:r>
                            <a:rPr lang="en-GB" sz="2400" dirty="0" smtClean="0"/>
                            <a:t>Removal of pollutant by centrifugal force</a:t>
                          </a:r>
                          <a:endParaRPr lang="en-GB" sz="2400" dirty="0"/>
                        </a:p>
                      </a:txBody>
                      <a:tcPr/>
                    </a:tc>
                    <a:tc>
                      <a:txBody>
                        <a:bodyPr/>
                        <a:lstStyle/>
                        <a:p>
                          <a:r>
                            <a:rPr lang="en-GB" sz="2400" dirty="0" smtClean="0"/>
                            <a:t>PM &gt; 10</a:t>
                          </a:r>
                          <a:endParaRPr lang="en-GB" sz="2400" dirty="0"/>
                        </a:p>
                      </a:txBody>
                      <a:tcPr/>
                    </a:tc>
                    <a:extLst>
                      <a:ext uri="{0D108BD9-81ED-4DB2-BD59-A6C34878D82A}">
                        <a16:rowId xmlns:a16="http://schemas.microsoft.com/office/drawing/2014/main" val="2570589323"/>
                      </a:ext>
                    </a:extLst>
                  </a:tr>
                  <a:tr h="370840">
                    <a:tc>
                      <a:txBody>
                        <a:bodyPr/>
                        <a:lstStyle/>
                        <a:p>
                          <a:r>
                            <a:rPr lang="en-GB" sz="2400" dirty="0" err="1" smtClean="0"/>
                            <a:t>Venturi</a:t>
                          </a:r>
                          <a:r>
                            <a:rPr lang="en-GB" sz="2400" dirty="0" smtClean="0"/>
                            <a:t> Scrubber</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smtClean="0">
                              <a:ln>
                                <a:noFill/>
                              </a:ln>
                              <a:solidFill>
                                <a:prstClr val="black"/>
                              </a:solidFill>
                              <a:effectLst/>
                              <a:uLnTx/>
                              <a:uFillTx/>
                              <a:latin typeface="Calibri" panose="020F0502020204030204"/>
                              <a:ea typeface="+mn-ea"/>
                              <a:cs typeface="+mn-cs"/>
                            </a:rPr>
                            <a:t>Particulate</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r>
                            <a:rPr lang="en-GB" sz="2400" dirty="0" smtClean="0"/>
                            <a:t>Removal of pollutant by impaction into water droplets</a:t>
                          </a:r>
                          <a:endParaRPr lang="en-GB" sz="2400" dirty="0"/>
                        </a:p>
                      </a:txBody>
                      <a:tcPr/>
                    </a:tc>
                    <a:tc>
                      <a:txBody>
                        <a:bodyPr/>
                        <a:lstStyle/>
                        <a:p>
                          <a:r>
                            <a:rPr lang="en-GB" sz="2400" dirty="0" smtClean="0"/>
                            <a:t>10</a:t>
                          </a:r>
                          <a:r>
                            <a:rPr lang="el-GR" sz="2400" dirty="0" smtClean="0"/>
                            <a:t>μ</a:t>
                          </a:r>
                          <a:r>
                            <a:rPr lang="en-GB" sz="2400" dirty="0" smtClean="0"/>
                            <a:t>m &gt; PM &gt;5</a:t>
                          </a:r>
                          <a14:m>
                            <m:oMath xmlns:m="http://schemas.openxmlformats.org/officeDocument/2006/math">
                              <m:r>
                                <m:rPr>
                                  <m:sty m:val="p"/>
                                </m:rPr>
                                <a:rPr lang="el-GR" sz="2400" i="1" smtClean="0">
                                  <a:latin typeface="Cambria Math" panose="02040503050406030204" pitchFamily="18" charset="0"/>
                                </a:rPr>
                                <m:t>μ</m:t>
                              </m:r>
                              <m:r>
                                <a:rPr lang="en-GB" sz="2400" b="0" i="1" smtClean="0">
                                  <a:latin typeface="Cambria Math" panose="02040503050406030204" pitchFamily="18" charset="0"/>
                                </a:rPr>
                                <m:t>𝑚</m:t>
                              </m:r>
                            </m:oMath>
                          </a14:m>
                          <a:endParaRPr lang="en-GB" sz="2400" dirty="0"/>
                        </a:p>
                      </a:txBody>
                      <a:tcPr/>
                    </a:tc>
                    <a:extLst>
                      <a:ext uri="{0D108BD9-81ED-4DB2-BD59-A6C34878D82A}">
                        <a16:rowId xmlns:a16="http://schemas.microsoft.com/office/drawing/2014/main" val="3133609770"/>
                      </a:ext>
                    </a:extLst>
                  </a:tr>
                  <a:tr h="370840">
                    <a:tc>
                      <a:txBody>
                        <a:bodyPr/>
                        <a:lstStyle/>
                        <a:p>
                          <a:r>
                            <a:rPr lang="en-GB" sz="2400" dirty="0" smtClean="0"/>
                            <a:t>Baghouse</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smtClean="0">
                              <a:ln>
                                <a:noFill/>
                              </a:ln>
                              <a:solidFill>
                                <a:prstClr val="black"/>
                              </a:solidFill>
                              <a:effectLst/>
                              <a:uLnTx/>
                              <a:uFillTx/>
                              <a:latin typeface="Calibri" panose="020F0502020204030204"/>
                              <a:ea typeface="+mn-ea"/>
                              <a:cs typeface="+mn-cs"/>
                            </a:rPr>
                            <a:t>Particulate</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r>
                            <a:rPr lang="en-GB" sz="2400" dirty="0" smtClean="0"/>
                            <a:t>Filtration of pollutant by fabric bags</a:t>
                          </a:r>
                          <a:endParaRPr lang="en-GB" sz="2400" dirty="0"/>
                        </a:p>
                      </a:txBody>
                      <a:tcPr/>
                    </a:tc>
                    <a:tc>
                      <a:txBody>
                        <a:bodyPr/>
                        <a:lstStyle/>
                        <a:p>
                          <a:r>
                            <a:rPr lang="en-GB" sz="2400" dirty="0" smtClean="0"/>
                            <a:t>PM &gt; 1</a:t>
                          </a:r>
                          <a:r>
                            <a:rPr lang="el-GR" sz="2400" dirty="0" smtClean="0"/>
                            <a:t>μ</a:t>
                          </a:r>
                          <a:r>
                            <a:rPr lang="en-GB" sz="2400" dirty="0" smtClean="0"/>
                            <a:t>m</a:t>
                          </a:r>
                          <a:endParaRPr lang="en-GB" sz="2400" dirty="0"/>
                        </a:p>
                      </a:txBody>
                      <a:tcPr/>
                    </a:tc>
                    <a:extLst>
                      <a:ext uri="{0D108BD9-81ED-4DB2-BD59-A6C34878D82A}">
                        <a16:rowId xmlns:a16="http://schemas.microsoft.com/office/drawing/2014/main" val="988246559"/>
                      </a:ext>
                    </a:extLst>
                  </a:tr>
                  <a:tr h="370840">
                    <a:tc>
                      <a:txBody>
                        <a:bodyPr/>
                        <a:lstStyle/>
                        <a:p>
                          <a:r>
                            <a:rPr lang="en-GB" sz="2400" dirty="0" smtClean="0"/>
                            <a:t>Electrostatic </a:t>
                          </a:r>
                          <a:r>
                            <a:rPr lang="en-GB" sz="2400" dirty="0" err="1" smtClean="0"/>
                            <a:t>preciptator</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Particulate</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r>
                            <a:rPr lang="en-GB" sz="2400" dirty="0" smtClean="0"/>
                            <a:t>Attraction of charged</a:t>
                          </a:r>
                          <a:r>
                            <a:rPr lang="en-GB" sz="2400" baseline="0" dirty="0" smtClean="0"/>
                            <a:t> particle to collection plates</a:t>
                          </a:r>
                          <a:endParaRPr lang="en-GB" sz="2400" dirty="0"/>
                        </a:p>
                      </a:txBody>
                      <a:tcPr/>
                    </a:tc>
                    <a:tc>
                      <a:txBody>
                        <a:bodyPr/>
                        <a:lstStyle/>
                        <a:p>
                          <a:r>
                            <a:rPr lang="en-GB" sz="2400" dirty="0" smtClean="0"/>
                            <a:t>PM &lt; 1</a:t>
                          </a:r>
                          <a:r>
                            <a:rPr lang="el-GR" sz="2400" dirty="0" smtClean="0"/>
                            <a:t>μ</a:t>
                          </a:r>
                          <a:r>
                            <a:rPr lang="en-GB" sz="2400" dirty="0" smtClean="0"/>
                            <a:t>m</a:t>
                          </a:r>
                          <a:endParaRPr lang="en-GB" sz="2400" dirty="0"/>
                        </a:p>
                      </a:txBody>
                      <a:tcPr/>
                    </a:tc>
                    <a:extLst>
                      <a:ext uri="{0D108BD9-81ED-4DB2-BD59-A6C34878D82A}">
                        <a16:rowId xmlns:a16="http://schemas.microsoft.com/office/drawing/2014/main" val="556508765"/>
                      </a:ext>
                    </a:extLst>
                  </a:tr>
                </a:tbl>
              </a:graphicData>
            </a:graphic>
          </p:graphicFrame>
        </mc:Choice>
        <mc:Fallback xmlns="">
          <p:graphicFrame>
            <p:nvGraphicFramePr>
              <p:cNvPr id="4" name="Content Placeholder 3"/>
              <p:cNvGraphicFramePr>
                <a:graphicFrameLocks noGrp="1"/>
              </p:cNvGraphicFramePr>
              <p:nvPr>
                <p:ph idx="1"/>
                <p:extLst>
                  <p:ext uri="{D42A27DB-BD31-4B8C-83A1-F6EECF244321}">
                    <p14:modId xmlns:p14="http://schemas.microsoft.com/office/powerpoint/2010/main" val="3007941812"/>
                  </p:ext>
                </p:extLst>
              </p:nvPr>
            </p:nvGraphicFramePr>
            <p:xfrm>
              <a:off x="838200" y="1825625"/>
              <a:ext cx="10515600" cy="4114800"/>
            </p:xfrm>
            <a:graphic>
              <a:graphicData uri="http://schemas.openxmlformats.org/drawingml/2006/table">
                <a:tbl>
                  <a:tblPr firstRow="1" bandRow="1">
                    <a:tableStyleId>{5C22544A-7EE6-4342-B048-85BDC9FD1C3A}</a:tableStyleId>
                  </a:tblPr>
                  <a:tblGrid>
                    <a:gridCol w="1877291">
                      <a:extLst>
                        <a:ext uri="{9D8B030D-6E8A-4147-A177-3AD203B41FA5}">
                          <a16:colId xmlns:a16="http://schemas.microsoft.com/office/drawing/2014/main" val="1178215857"/>
                        </a:ext>
                      </a:extLst>
                    </a:gridCol>
                    <a:gridCol w="1697182">
                      <a:extLst>
                        <a:ext uri="{9D8B030D-6E8A-4147-A177-3AD203B41FA5}">
                          <a16:colId xmlns:a16="http://schemas.microsoft.com/office/drawing/2014/main" val="1207743318"/>
                        </a:ext>
                      </a:extLst>
                    </a:gridCol>
                    <a:gridCol w="4523509">
                      <a:extLst>
                        <a:ext uri="{9D8B030D-6E8A-4147-A177-3AD203B41FA5}">
                          <a16:colId xmlns:a16="http://schemas.microsoft.com/office/drawing/2014/main" val="2907689209"/>
                        </a:ext>
                      </a:extLst>
                    </a:gridCol>
                    <a:gridCol w="2417618">
                      <a:extLst>
                        <a:ext uri="{9D8B030D-6E8A-4147-A177-3AD203B41FA5}">
                          <a16:colId xmlns:a16="http://schemas.microsoft.com/office/drawing/2014/main" val="153080903"/>
                        </a:ext>
                      </a:extLst>
                    </a:gridCol>
                  </a:tblGrid>
                  <a:tr h="822960">
                    <a:tc>
                      <a:txBody>
                        <a:bodyPr/>
                        <a:lstStyle/>
                        <a:p>
                          <a:r>
                            <a:rPr lang="en-GB" sz="2400" dirty="0" smtClean="0"/>
                            <a:t>Technology</a:t>
                          </a:r>
                          <a:endParaRPr lang="en-GB" sz="2400" dirty="0"/>
                        </a:p>
                      </a:txBody>
                      <a:tcPr/>
                    </a:tc>
                    <a:tc>
                      <a:txBody>
                        <a:bodyPr/>
                        <a:lstStyle/>
                        <a:p>
                          <a:r>
                            <a:rPr lang="en-GB" sz="2400" dirty="0" smtClean="0"/>
                            <a:t>Pollutant type</a:t>
                          </a:r>
                          <a:endParaRPr lang="en-GB" sz="2400" dirty="0"/>
                        </a:p>
                      </a:txBody>
                      <a:tcPr/>
                    </a:tc>
                    <a:tc>
                      <a:txBody>
                        <a:bodyPr/>
                        <a:lstStyle/>
                        <a:p>
                          <a:r>
                            <a:rPr lang="en-GB" sz="2400" dirty="0" smtClean="0"/>
                            <a:t>Operating principle</a:t>
                          </a:r>
                          <a:endParaRPr lang="en-GB" sz="2400" dirty="0"/>
                        </a:p>
                      </a:txBody>
                      <a:tcPr/>
                    </a:tc>
                    <a:tc>
                      <a:txBody>
                        <a:bodyPr/>
                        <a:lstStyle/>
                        <a:p>
                          <a:r>
                            <a:rPr lang="en-GB" sz="2400" dirty="0" smtClean="0"/>
                            <a:t>Common Target Pollutant</a:t>
                          </a:r>
                          <a:endParaRPr lang="en-GB" sz="2400" dirty="0"/>
                        </a:p>
                      </a:txBody>
                      <a:tcPr/>
                    </a:tc>
                    <a:extLst>
                      <a:ext uri="{0D108BD9-81ED-4DB2-BD59-A6C34878D82A}">
                        <a16:rowId xmlns:a16="http://schemas.microsoft.com/office/drawing/2014/main" val="471125187"/>
                      </a:ext>
                    </a:extLst>
                  </a:tr>
                  <a:tr h="822960">
                    <a:tc>
                      <a:txBody>
                        <a:bodyPr/>
                        <a:lstStyle/>
                        <a:p>
                          <a:r>
                            <a:rPr lang="en-GB" sz="2400" dirty="0" smtClean="0"/>
                            <a:t>Cyclone</a:t>
                          </a:r>
                          <a:endParaRPr lang="en-GB" sz="2400" dirty="0"/>
                        </a:p>
                      </a:txBody>
                      <a:tcPr/>
                    </a:tc>
                    <a:tc>
                      <a:txBody>
                        <a:bodyPr/>
                        <a:lstStyle/>
                        <a:p>
                          <a:r>
                            <a:rPr lang="en-GB" sz="2400" dirty="0" smtClean="0"/>
                            <a:t>Particulate</a:t>
                          </a:r>
                          <a:endParaRPr lang="en-GB" sz="2400" dirty="0"/>
                        </a:p>
                      </a:txBody>
                      <a:tcPr/>
                    </a:tc>
                    <a:tc>
                      <a:txBody>
                        <a:bodyPr/>
                        <a:lstStyle/>
                        <a:p>
                          <a:r>
                            <a:rPr lang="en-GB" sz="2400" dirty="0" smtClean="0"/>
                            <a:t>Removal of pollutant by centrifugal force</a:t>
                          </a:r>
                          <a:endParaRPr lang="en-GB" sz="2400" dirty="0"/>
                        </a:p>
                      </a:txBody>
                      <a:tcPr/>
                    </a:tc>
                    <a:tc>
                      <a:txBody>
                        <a:bodyPr/>
                        <a:lstStyle/>
                        <a:p>
                          <a:r>
                            <a:rPr lang="en-GB" sz="2400" dirty="0" smtClean="0"/>
                            <a:t>PM &gt; 10</a:t>
                          </a:r>
                          <a:endParaRPr lang="en-GB" sz="2400" dirty="0"/>
                        </a:p>
                      </a:txBody>
                      <a:tcPr/>
                    </a:tc>
                    <a:extLst>
                      <a:ext uri="{0D108BD9-81ED-4DB2-BD59-A6C34878D82A}">
                        <a16:rowId xmlns:a16="http://schemas.microsoft.com/office/drawing/2014/main" val="2570589323"/>
                      </a:ext>
                    </a:extLst>
                  </a:tr>
                  <a:tr h="822960">
                    <a:tc>
                      <a:txBody>
                        <a:bodyPr/>
                        <a:lstStyle/>
                        <a:p>
                          <a:r>
                            <a:rPr lang="en-GB" sz="2400" dirty="0" err="1" smtClean="0"/>
                            <a:t>Venturi</a:t>
                          </a:r>
                          <a:r>
                            <a:rPr lang="en-GB" sz="2400" dirty="0" smtClean="0"/>
                            <a:t> Scrubber</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smtClean="0">
                              <a:ln>
                                <a:noFill/>
                              </a:ln>
                              <a:solidFill>
                                <a:prstClr val="black"/>
                              </a:solidFill>
                              <a:effectLst/>
                              <a:uLnTx/>
                              <a:uFillTx/>
                              <a:latin typeface="Calibri" panose="020F0502020204030204"/>
                              <a:ea typeface="+mn-ea"/>
                              <a:cs typeface="+mn-cs"/>
                            </a:rPr>
                            <a:t>Particulate</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r>
                            <a:rPr lang="en-GB" sz="2400" dirty="0" smtClean="0"/>
                            <a:t>Removal of pollutant by impaction into water droplets</a:t>
                          </a:r>
                          <a:endParaRPr lang="en-GB" sz="2400" dirty="0"/>
                        </a:p>
                      </a:txBody>
                      <a:tcPr/>
                    </a:tc>
                    <a:tc>
                      <a:txBody>
                        <a:bodyPr/>
                        <a:lstStyle/>
                        <a:p>
                          <a:endParaRPr lang="en-US"/>
                        </a:p>
                      </a:txBody>
                      <a:tcPr>
                        <a:blipFill>
                          <a:blip r:embed="rId2"/>
                          <a:stretch>
                            <a:fillRect l="-335013" t="-204412" r="-1008" b="-214706"/>
                          </a:stretch>
                        </a:blipFill>
                      </a:tcPr>
                    </a:tc>
                    <a:extLst>
                      <a:ext uri="{0D108BD9-81ED-4DB2-BD59-A6C34878D82A}">
                        <a16:rowId xmlns:a16="http://schemas.microsoft.com/office/drawing/2014/main" val="3133609770"/>
                      </a:ext>
                    </a:extLst>
                  </a:tr>
                  <a:tr h="822960">
                    <a:tc>
                      <a:txBody>
                        <a:bodyPr/>
                        <a:lstStyle/>
                        <a:p>
                          <a:r>
                            <a:rPr lang="en-GB" sz="2400" dirty="0" smtClean="0"/>
                            <a:t>Baghouse</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smtClean="0">
                              <a:ln>
                                <a:noFill/>
                              </a:ln>
                              <a:solidFill>
                                <a:prstClr val="black"/>
                              </a:solidFill>
                              <a:effectLst/>
                              <a:uLnTx/>
                              <a:uFillTx/>
                              <a:latin typeface="Calibri" panose="020F0502020204030204"/>
                              <a:ea typeface="+mn-ea"/>
                              <a:cs typeface="+mn-cs"/>
                            </a:rPr>
                            <a:t>Particulate</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r>
                            <a:rPr lang="en-GB" sz="2400" dirty="0" smtClean="0"/>
                            <a:t>Filtration of pollutant by fabric bags</a:t>
                          </a:r>
                          <a:endParaRPr lang="en-GB" sz="2400" dirty="0"/>
                        </a:p>
                      </a:txBody>
                      <a:tcPr/>
                    </a:tc>
                    <a:tc>
                      <a:txBody>
                        <a:bodyPr/>
                        <a:lstStyle/>
                        <a:p>
                          <a:r>
                            <a:rPr lang="en-GB" sz="2400" dirty="0" smtClean="0"/>
                            <a:t>PM &gt; 1</a:t>
                          </a:r>
                          <a:r>
                            <a:rPr lang="el-GR" sz="2400" dirty="0" smtClean="0"/>
                            <a:t>μ</a:t>
                          </a:r>
                          <a:r>
                            <a:rPr lang="en-GB" sz="2400" dirty="0" smtClean="0"/>
                            <a:t>m</a:t>
                          </a:r>
                          <a:endParaRPr lang="en-GB" sz="2400" dirty="0"/>
                        </a:p>
                      </a:txBody>
                      <a:tcPr/>
                    </a:tc>
                    <a:extLst>
                      <a:ext uri="{0D108BD9-81ED-4DB2-BD59-A6C34878D82A}">
                        <a16:rowId xmlns:a16="http://schemas.microsoft.com/office/drawing/2014/main" val="988246559"/>
                      </a:ext>
                    </a:extLst>
                  </a:tr>
                  <a:tr h="822960">
                    <a:tc>
                      <a:txBody>
                        <a:bodyPr/>
                        <a:lstStyle/>
                        <a:p>
                          <a:r>
                            <a:rPr lang="en-GB" sz="2400" dirty="0" smtClean="0"/>
                            <a:t>Electrostatic </a:t>
                          </a:r>
                          <a:r>
                            <a:rPr lang="en-GB" sz="2400" dirty="0" err="1" smtClean="0"/>
                            <a:t>preciptator</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smtClean="0">
                              <a:ln>
                                <a:noFill/>
                              </a:ln>
                              <a:solidFill>
                                <a:prstClr val="black"/>
                              </a:solidFill>
                              <a:effectLst/>
                              <a:uLnTx/>
                              <a:uFillTx/>
                              <a:latin typeface="Calibri" panose="020F0502020204030204"/>
                              <a:ea typeface="+mn-ea"/>
                              <a:cs typeface="+mn-cs"/>
                            </a:rPr>
                            <a:t>Particulate</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txBody>
                      <a:tcPr/>
                    </a:tc>
                    <a:tc>
                      <a:txBody>
                        <a:bodyPr/>
                        <a:lstStyle/>
                        <a:p>
                          <a:r>
                            <a:rPr lang="en-GB" sz="2400" dirty="0" smtClean="0"/>
                            <a:t>Attraction of charged</a:t>
                          </a:r>
                          <a:r>
                            <a:rPr lang="en-GB" sz="2400" baseline="0" dirty="0" smtClean="0"/>
                            <a:t> particle to collection plates</a:t>
                          </a:r>
                          <a:endParaRPr lang="en-GB" sz="2400" dirty="0"/>
                        </a:p>
                      </a:txBody>
                      <a:tcPr/>
                    </a:tc>
                    <a:tc>
                      <a:txBody>
                        <a:bodyPr/>
                        <a:lstStyle/>
                        <a:p>
                          <a:r>
                            <a:rPr lang="en-GB" sz="2400" dirty="0" smtClean="0"/>
                            <a:t>PM &lt; 1</a:t>
                          </a:r>
                          <a:r>
                            <a:rPr lang="el-GR" sz="2400" dirty="0" smtClean="0"/>
                            <a:t>μ</a:t>
                          </a:r>
                          <a:r>
                            <a:rPr lang="en-GB" sz="2400" dirty="0" smtClean="0"/>
                            <a:t>m</a:t>
                          </a:r>
                          <a:endParaRPr lang="en-GB" sz="2400" dirty="0"/>
                        </a:p>
                      </a:txBody>
                      <a:tcPr/>
                    </a:tc>
                    <a:extLst>
                      <a:ext uri="{0D108BD9-81ED-4DB2-BD59-A6C34878D82A}">
                        <a16:rowId xmlns:a16="http://schemas.microsoft.com/office/drawing/2014/main" val="556508765"/>
                      </a:ext>
                    </a:extLst>
                  </a:tr>
                </a:tbl>
              </a:graphicData>
            </a:graphic>
          </p:graphicFrame>
        </mc:Fallback>
      </mc:AlternateContent>
    </p:spTree>
    <p:extLst>
      <p:ext uri="{BB962C8B-B14F-4D97-AF65-F5344CB8AC3E}">
        <p14:creationId xmlns:p14="http://schemas.microsoft.com/office/powerpoint/2010/main" val="29268422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Air Quality Index (AQI)</a:t>
            </a:r>
            <a:endParaRPr lang="en-GB" dirty="0"/>
          </a:p>
        </p:txBody>
      </p:sp>
      <p:sp>
        <p:nvSpPr>
          <p:cNvPr id="3" name="Content Placeholder 2"/>
          <p:cNvSpPr>
            <a:spLocks noGrp="1"/>
          </p:cNvSpPr>
          <p:nvPr>
            <p:ph idx="1"/>
          </p:nvPr>
        </p:nvSpPr>
        <p:spPr/>
        <p:txBody>
          <a:bodyPr>
            <a:normAutofit lnSpcReduction="10000"/>
          </a:bodyPr>
          <a:lstStyle/>
          <a:p>
            <a:r>
              <a:rPr lang="en-GB" sz="3200" dirty="0" smtClean="0"/>
              <a:t>Was developed to more easily communicate air quality, using a score from 0 to 500 based on the daily measurements of air pollutants</a:t>
            </a:r>
          </a:p>
          <a:p>
            <a:r>
              <a:rPr lang="en-GB" sz="3200" dirty="0" smtClean="0"/>
              <a:t>When the AQI is greater than 100, one or more of the criteria pollutants has exceeded its ambient air quality standard, and Action Days are declared</a:t>
            </a:r>
          </a:p>
          <a:p>
            <a:r>
              <a:rPr lang="en-GB" sz="3200" dirty="0" smtClean="0"/>
              <a:t>Action Days are meant to trigger two types of action: (1) Protective measures that affected individuals, e.g. staying indoors and (2) Emission reduction measures that the public can or must take</a:t>
            </a:r>
            <a:endParaRPr lang="en-GB" sz="3200" dirty="0"/>
          </a:p>
        </p:txBody>
      </p:sp>
    </p:spTree>
    <p:extLst>
      <p:ext uri="{BB962C8B-B14F-4D97-AF65-F5344CB8AC3E}">
        <p14:creationId xmlns:p14="http://schemas.microsoft.com/office/powerpoint/2010/main" val="35091533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Air Quality Index Calculation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40639874"/>
              </p:ext>
            </p:extLst>
          </p:nvPr>
        </p:nvGraphicFramePr>
        <p:xfrm>
          <a:off x="838199" y="1475511"/>
          <a:ext cx="11132128" cy="5327070"/>
        </p:xfrm>
        <a:graphic>
          <a:graphicData uri="http://schemas.openxmlformats.org/drawingml/2006/table">
            <a:tbl>
              <a:tblPr firstRow="1" bandRow="1">
                <a:tableStyleId>{5C22544A-7EE6-4342-B048-85BDC9FD1C3A}</a:tableStyleId>
              </a:tblPr>
              <a:tblGrid>
                <a:gridCol w="1290681">
                  <a:extLst>
                    <a:ext uri="{9D8B030D-6E8A-4147-A177-3AD203B41FA5}">
                      <a16:colId xmlns:a16="http://schemas.microsoft.com/office/drawing/2014/main" val="1457684456"/>
                    </a:ext>
                  </a:extLst>
                </a:gridCol>
                <a:gridCol w="3248704">
                  <a:extLst>
                    <a:ext uri="{9D8B030D-6E8A-4147-A177-3AD203B41FA5}">
                      <a16:colId xmlns:a16="http://schemas.microsoft.com/office/drawing/2014/main" val="4149297786"/>
                    </a:ext>
                  </a:extLst>
                </a:gridCol>
                <a:gridCol w="1342016">
                  <a:extLst>
                    <a:ext uri="{9D8B030D-6E8A-4147-A177-3AD203B41FA5}">
                      <a16:colId xmlns:a16="http://schemas.microsoft.com/office/drawing/2014/main" val="1780464406"/>
                    </a:ext>
                  </a:extLst>
                </a:gridCol>
                <a:gridCol w="1320016">
                  <a:extLst>
                    <a:ext uri="{9D8B030D-6E8A-4147-A177-3AD203B41FA5}">
                      <a16:colId xmlns:a16="http://schemas.microsoft.com/office/drawing/2014/main" val="3121770198"/>
                    </a:ext>
                  </a:extLst>
                </a:gridCol>
                <a:gridCol w="1963366">
                  <a:extLst>
                    <a:ext uri="{9D8B030D-6E8A-4147-A177-3AD203B41FA5}">
                      <a16:colId xmlns:a16="http://schemas.microsoft.com/office/drawing/2014/main" val="3254920765"/>
                    </a:ext>
                  </a:extLst>
                </a:gridCol>
                <a:gridCol w="1967345">
                  <a:extLst>
                    <a:ext uri="{9D8B030D-6E8A-4147-A177-3AD203B41FA5}">
                      <a16:colId xmlns:a16="http://schemas.microsoft.com/office/drawing/2014/main" val="2504508622"/>
                    </a:ext>
                  </a:extLst>
                </a:gridCol>
              </a:tblGrid>
              <a:tr h="1236642">
                <a:tc>
                  <a:txBody>
                    <a:bodyPr/>
                    <a:lstStyle/>
                    <a:p>
                      <a:r>
                        <a:rPr lang="en-GB" sz="2400" dirty="0" smtClean="0"/>
                        <a:t>AQI Value</a:t>
                      </a:r>
                      <a:endParaRPr lang="en-GB" sz="2400" dirty="0"/>
                    </a:p>
                  </a:txBody>
                  <a:tcPr/>
                </a:tc>
                <a:tc>
                  <a:txBody>
                    <a:bodyPr/>
                    <a:lstStyle/>
                    <a:p>
                      <a:r>
                        <a:rPr lang="en-GB" sz="2400" dirty="0" smtClean="0"/>
                        <a:t>Range of AQI</a:t>
                      </a:r>
                      <a:endParaRPr lang="en-GB" sz="2400" dirty="0"/>
                    </a:p>
                  </a:txBody>
                  <a:tcPr/>
                </a:tc>
                <a:tc>
                  <a:txBody>
                    <a:bodyPr/>
                    <a:lstStyle/>
                    <a:p>
                      <a:r>
                        <a:rPr lang="en-GB" sz="2400" dirty="0" smtClean="0"/>
                        <a:t>O</a:t>
                      </a:r>
                      <a:r>
                        <a:rPr lang="en-GB" sz="2400" baseline="-25000" dirty="0" smtClean="0"/>
                        <a:t>3</a:t>
                      </a:r>
                      <a:r>
                        <a:rPr lang="en-GB" sz="2400" dirty="0" smtClean="0"/>
                        <a:t> (8 hr) (ppb</a:t>
                      </a:r>
                      <a:r>
                        <a:rPr lang="en-GB" sz="2400" baseline="-25000" dirty="0" smtClean="0"/>
                        <a:t> V</a:t>
                      </a:r>
                      <a:r>
                        <a:rPr lang="en-GB" sz="2400" baseline="0" dirty="0" smtClean="0"/>
                        <a:t>)</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smtClean="0"/>
                        <a:t>O</a:t>
                      </a:r>
                      <a:r>
                        <a:rPr lang="en-GB" sz="2400" baseline="-25000" dirty="0" smtClean="0"/>
                        <a:t>3</a:t>
                      </a:r>
                      <a:r>
                        <a:rPr lang="en-GB" sz="2400" dirty="0" smtClean="0"/>
                        <a:t> (1</a:t>
                      </a:r>
                      <a:r>
                        <a:rPr lang="en-GB" sz="2400" baseline="0" dirty="0" smtClean="0"/>
                        <a:t> </a:t>
                      </a:r>
                      <a:r>
                        <a:rPr lang="en-GB" sz="2400" dirty="0" smtClean="0"/>
                        <a:t>hr) (ppb</a:t>
                      </a:r>
                      <a:r>
                        <a:rPr lang="en-GB" sz="2400" baseline="-25000" dirty="0" smtClean="0"/>
                        <a:t> V</a:t>
                      </a:r>
                      <a:r>
                        <a:rPr lang="en-GB" sz="2400" baseline="0" dirty="0" smtClean="0"/>
                        <a:t>)</a:t>
                      </a:r>
                      <a:endParaRPr lang="en-GB" sz="2400" dirty="0" smtClean="0"/>
                    </a:p>
                  </a:txBody>
                  <a:tcPr/>
                </a:tc>
                <a:tc>
                  <a:txBody>
                    <a:bodyPr/>
                    <a:lstStyle/>
                    <a:p>
                      <a:r>
                        <a:rPr lang="en-GB" sz="2400" dirty="0" smtClean="0"/>
                        <a:t>PM</a:t>
                      </a:r>
                      <a:r>
                        <a:rPr lang="en-GB" sz="2400" baseline="-25000" dirty="0" smtClean="0"/>
                        <a:t>2.5</a:t>
                      </a:r>
                      <a:r>
                        <a:rPr lang="en-GB" sz="2400" dirty="0" smtClean="0"/>
                        <a:t> (</a:t>
                      </a:r>
                      <a:r>
                        <a:rPr lang="el-GR" sz="2400" dirty="0" smtClean="0"/>
                        <a:t>μ</a:t>
                      </a:r>
                      <a:r>
                        <a:rPr lang="en-GB" sz="2400" dirty="0" smtClean="0"/>
                        <a:t>g/m</a:t>
                      </a:r>
                      <a:r>
                        <a:rPr lang="en-GB" sz="2400" baseline="30000" dirty="0" smtClean="0"/>
                        <a:t>3</a:t>
                      </a:r>
                      <a:r>
                        <a:rPr lang="en-GB" sz="2400" dirty="0" smtClean="0"/>
                        <a:t>)</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smtClean="0"/>
                        <a:t>PM</a:t>
                      </a:r>
                      <a:r>
                        <a:rPr lang="en-GB" sz="2400" baseline="-25000" dirty="0" smtClean="0"/>
                        <a:t>10</a:t>
                      </a:r>
                      <a:r>
                        <a:rPr lang="en-GB" sz="2400" dirty="0" smtClean="0"/>
                        <a:t> (</a:t>
                      </a:r>
                      <a:r>
                        <a:rPr lang="el-GR" sz="2400" dirty="0" smtClean="0"/>
                        <a:t>μ</a:t>
                      </a:r>
                      <a:r>
                        <a:rPr lang="en-GB" sz="2400" dirty="0" smtClean="0"/>
                        <a:t>g/m</a:t>
                      </a:r>
                      <a:r>
                        <a:rPr lang="en-GB" sz="2400" baseline="30000" dirty="0" smtClean="0"/>
                        <a:t>3</a:t>
                      </a:r>
                      <a:r>
                        <a:rPr lang="en-GB" sz="2400" dirty="0" smtClean="0"/>
                        <a:t>)</a:t>
                      </a:r>
                    </a:p>
                    <a:p>
                      <a:endParaRPr lang="en-GB" sz="2400" dirty="0"/>
                    </a:p>
                  </a:txBody>
                  <a:tcPr/>
                </a:tc>
                <a:extLst>
                  <a:ext uri="{0D108BD9-81ED-4DB2-BD59-A6C34878D82A}">
                    <a16:rowId xmlns:a16="http://schemas.microsoft.com/office/drawing/2014/main" val="671221499"/>
                  </a:ext>
                </a:extLst>
              </a:tr>
              <a:tr h="475631">
                <a:tc>
                  <a:txBody>
                    <a:bodyPr/>
                    <a:lstStyle/>
                    <a:p>
                      <a:pPr algn="ctr"/>
                      <a:r>
                        <a:rPr lang="en-GB" sz="2400" dirty="0" smtClean="0"/>
                        <a:t>0</a:t>
                      </a:r>
                      <a:endParaRPr lang="en-GB" sz="2400" dirty="0"/>
                    </a:p>
                  </a:txBody>
                  <a:tcPr/>
                </a:tc>
                <a:tc>
                  <a:txBody>
                    <a:bodyPr/>
                    <a:lstStyle/>
                    <a:p>
                      <a:r>
                        <a:rPr lang="en-GB" sz="2400" dirty="0" smtClean="0"/>
                        <a:t>Good (0 – 50)</a:t>
                      </a:r>
                      <a:endParaRPr lang="en-GB" sz="2400" dirty="0"/>
                    </a:p>
                  </a:txBody>
                  <a:tcPr/>
                </a:tc>
                <a:tc>
                  <a:txBody>
                    <a:bodyPr/>
                    <a:lstStyle/>
                    <a:p>
                      <a:pPr algn="ctr"/>
                      <a:r>
                        <a:rPr lang="en-GB" sz="2400" dirty="0" smtClean="0"/>
                        <a:t>0</a:t>
                      </a:r>
                      <a:endParaRPr lang="en-GB" sz="2400" dirty="0"/>
                    </a:p>
                  </a:txBody>
                  <a:tcPr/>
                </a:tc>
                <a:tc>
                  <a:txBody>
                    <a:bodyPr/>
                    <a:lstStyle/>
                    <a:p>
                      <a:pPr algn="ctr"/>
                      <a:r>
                        <a:rPr lang="en-GB" sz="2400" dirty="0" smtClean="0"/>
                        <a:t>-</a:t>
                      </a:r>
                      <a:endParaRPr lang="en-GB" sz="2400" dirty="0"/>
                    </a:p>
                  </a:txBody>
                  <a:tcPr/>
                </a:tc>
                <a:tc>
                  <a:txBody>
                    <a:bodyPr/>
                    <a:lstStyle/>
                    <a:p>
                      <a:pPr algn="ctr"/>
                      <a:r>
                        <a:rPr lang="en-GB" sz="2400" dirty="0" smtClean="0"/>
                        <a:t>0</a:t>
                      </a:r>
                      <a:endParaRPr lang="en-GB" sz="2400" dirty="0"/>
                    </a:p>
                  </a:txBody>
                  <a:tcPr/>
                </a:tc>
                <a:tc>
                  <a:txBody>
                    <a:bodyPr/>
                    <a:lstStyle/>
                    <a:p>
                      <a:pPr algn="ctr"/>
                      <a:r>
                        <a:rPr lang="en-GB" sz="2400" dirty="0" smtClean="0"/>
                        <a:t>0</a:t>
                      </a:r>
                      <a:endParaRPr lang="en-GB" sz="2400" dirty="0"/>
                    </a:p>
                  </a:txBody>
                  <a:tcPr/>
                </a:tc>
                <a:extLst>
                  <a:ext uri="{0D108BD9-81ED-4DB2-BD59-A6C34878D82A}">
                    <a16:rowId xmlns:a16="http://schemas.microsoft.com/office/drawing/2014/main" val="3285814217"/>
                  </a:ext>
                </a:extLst>
              </a:tr>
              <a:tr h="475631">
                <a:tc>
                  <a:txBody>
                    <a:bodyPr/>
                    <a:lstStyle/>
                    <a:p>
                      <a:pPr algn="ctr"/>
                      <a:r>
                        <a:rPr lang="en-GB" sz="2400" dirty="0" smtClean="0"/>
                        <a:t>50</a:t>
                      </a:r>
                      <a:endParaRPr lang="en-GB" sz="2400" dirty="0"/>
                    </a:p>
                  </a:txBody>
                  <a:tcPr/>
                </a:tc>
                <a:tc>
                  <a:txBody>
                    <a:bodyPr/>
                    <a:lstStyle/>
                    <a:p>
                      <a:r>
                        <a:rPr lang="en-GB" sz="2400" dirty="0" smtClean="0"/>
                        <a:t>Moderate (51 – 100)</a:t>
                      </a:r>
                      <a:endParaRPr lang="en-GB" sz="2400" dirty="0"/>
                    </a:p>
                  </a:txBody>
                  <a:tcPr/>
                </a:tc>
                <a:tc>
                  <a:txBody>
                    <a:bodyPr/>
                    <a:lstStyle/>
                    <a:p>
                      <a:pPr algn="ctr"/>
                      <a:r>
                        <a:rPr lang="en-GB" sz="2400" dirty="0" smtClean="0"/>
                        <a:t>64</a:t>
                      </a:r>
                      <a:endParaRPr lang="en-GB" sz="2400" dirty="0"/>
                    </a:p>
                  </a:txBody>
                  <a:tcPr/>
                </a:tc>
                <a:tc>
                  <a:txBody>
                    <a:bodyPr/>
                    <a:lstStyle/>
                    <a:p>
                      <a:pPr algn="ctr"/>
                      <a:r>
                        <a:rPr lang="en-GB" sz="2400" dirty="0" smtClean="0"/>
                        <a:t>-</a:t>
                      </a:r>
                      <a:endParaRPr lang="en-GB" sz="2400" dirty="0"/>
                    </a:p>
                  </a:txBody>
                  <a:tcPr/>
                </a:tc>
                <a:tc>
                  <a:txBody>
                    <a:bodyPr/>
                    <a:lstStyle/>
                    <a:p>
                      <a:pPr algn="ctr"/>
                      <a:r>
                        <a:rPr lang="en-GB" sz="2400" dirty="0" smtClean="0"/>
                        <a:t>15.4</a:t>
                      </a:r>
                      <a:endParaRPr lang="en-GB" sz="2400" dirty="0"/>
                    </a:p>
                  </a:txBody>
                  <a:tcPr/>
                </a:tc>
                <a:tc>
                  <a:txBody>
                    <a:bodyPr/>
                    <a:lstStyle/>
                    <a:p>
                      <a:pPr algn="ctr"/>
                      <a:r>
                        <a:rPr lang="en-GB" sz="2400" dirty="0" smtClean="0"/>
                        <a:t>54</a:t>
                      </a:r>
                      <a:endParaRPr lang="en-GB" sz="2400" dirty="0"/>
                    </a:p>
                  </a:txBody>
                  <a:tcPr/>
                </a:tc>
                <a:extLst>
                  <a:ext uri="{0D108BD9-81ED-4DB2-BD59-A6C34878D82A}">
                    <a16:rowId xmlns:a16="http://schemas.microsoft.com/office/drawing/2014/main" val="995780886"/>
                  </a:ext>
                </a:extLst>
              </a:tr>
              <a:tr h="475631">
                <a:tc>
                  <a:txBody>
                    <a:bodyPr/>
                    <a:lstStyle/>
                    <a:p>
                      <a:pPr algn="ctr"/>
                      <a:r>
                        <a:rPr lang="en-GB" sz="2400" dirty="0" smtClean="0"/>
                        <a:t>100</a:t>
                      </a:r>
                      <a:endParaRPr lang="en-GB" sz="2400" dirty="0"/>
                    </a:p>
                  </a:txBody>
                  <a:tcPr/>
                </a:tc>
                <a:tc>
                  <a:txBody>
                    <a:bodyPr/>
                    <a:lstStyle/>
                    <a:p>
                      <a:r>
                        <a:rPr lang="en-GB" sz="2400" dirty="0" smtClean="0"/>
                        <a:t>Moderate (51 – 100)</a:t>
                      </a:r>
                      <a:endParaRPr lang="en-GB" sz="2400" dirty="0"/>
                    </a:p>
                  </a:txBody>
                  <a:tcPr/>
                </a:tc>
                <a:tc>
                  <a:txBody>
                    <a:bodyPr/>
                    <a:lstStyle/>
                    <a:p>
                      <a:pPr algn="ctr"/>
                      <a:r>
                        <a:rPr lang="en-GB" sz="2400" dirty="0" smtClean="0"/>
                        <a:t>84</a:t>
                      </a:r>
                      <a:endParaRPr lang="en-GB" sz="2400" dirty="0"/>
                    </a:p>
                  </a:txBody>
                  <a:tcPr/>
                </a:tc>
                <a:tc>
                  <a:txBody>
                    <a:bodyPr/>
                    <a:lstStyle/>
                    <a:p>
                      <a:pPr algn="ctr"/>
                      <a:r>
                        <a:rPr lang="en-GB" sz="2400" dirty="0" smtClean="0"/>
                        <a:t>125</a:t>
                      </a:r>
                      <a:endParaRPr lang="en-GB" sz="2400" dirty="0"/>
                    </a:p>
                  </a:txBody>
                  <a:tcPr/>
                </a:tc>
                <a:tc>
                  <a:txBody>
                    <a:bodyPr/>
                    <a:lstStyle/>
                    <a:p>
                      <a:pPr algn="ctr"/>
                      <a:r>
                        <a:rPr lang="en-GB" sz="2400" dirty="0" smtClean="0"/>
                        <a:t>40.4</a:t>
                      </a:r>
                      <a:endParaRPr lang="en-GB" sz="2400" dirty="0"/>
                    </a:p>
                  </a:txBody>
                  <a:tcPr/>
                </a:tc>
                <a:tc>
                  <a:txBody>
                    <a:bodyPr/>
                    <a:lstStyle/>
                    <a:p>
                      <a:pPr algn="ctr"/>
                      <a:r>
                        <a:rPr lang="en-GB" sz="2400" dirty="0" smtClean="0"/>
                        <a:t>154</a:t>
                      </a:r>
                      <a:endParaRPr lang="en-GB" sz="2400" dirty="0"/>
                    </a:p>
                  </a:txBody>
                  <a:tcPr/>
                </a:tc>
                <a:extLst>
                  <a:ext uri="{0D108BD9-81ED-4DB2-BD59-A6C34878D82A}">
                    <a16:rowId xmlns:a16="http://schemas.microsoft.com/office/drawing/2014/main" val="907767921"/>
                  </a:ext>
                </a:extLst>
              </a:tr>
              <a:tr h="1236642">
                <a:tc>
                  <a:txBody>
                    <a:bodyPr/>
                    <a:lstStyle/>
                    <a:p>
                      <a:pPr algn="ctr"/>
                      <a:r>
                        <a:rPr lang="en-GB" sz="2400" dirty="0" smtClean="0"/>
                        <a:t>150</a:t>
                      </a:r>
                      <a:endParaRPr lang="en-GB" sz="2400" dirty="0"/>
                    </a:p>
                  </a:txBody>
                  <a:tcPr/>
                </a:tc>
                <a:tc>
                  <a:txBody>
                    <a:bodyPr/>
                    <a:lstStyle/>
                    <a:p>
                      <a:r>
                        <a:rPr lang="en-GB" sz="2400" dirty="0" smtClean="0"/>
                        <a:t>Unhealthy for sensitive groups </a:t>
                      </a:r>
                    </a:p>
                    <a:p>
                      <a:r>
                        <a:rPr lang="en-GB" sz="2400" dirty="0" smtClean="0"/>
                        <a:t>(100 – 150)</a:t>
                      </a:r>
                      <a:endParaRPr lang="en-GB" sz="2400" dirty="0"/>
                    </a:p>
                  </a:txBody>
                  <a:tcPr/>
                </a:tc>
                <a:tc>
                  <a:txBody>
                    <a:bodyPr/>
                    <a:lstStyle/>
                    <a:p>
                      <a:pPr algn="ctr"/>
                      <a:r>
                        <a:rPr lang="en-GB" sz="2400" dirty="0" smtClean="0"/>
                        <a:t>104</a:t>
                      </a:r>
                      <a:endParaRPr lang="en-GB" sz="2400" dirty="0"/>
                    </a:p>
                  </a:txBody>
                  <a:tcPr/>
                </a:tc>
                <a:tc>
                  <a:txBody>
                    <a:bodyPr/>
                    <a:lstStyle/>
                    <a:p>
                      <a:pPr algn="ctr"/>
                      <a:r>
                        <a:rPr lang="en-GB" sz="2400" dirty="0" smtClean="0"/>
                        <a:t>165</a:t>
                      </a:r>
                      <a:endParaRPr lang="en-GB" sz="2400" dirty="0"/>
                    </a:p>
                  </a:txBody>
                  <a:tcPr/>
                </a:tc>
                <a:tc>
                  <a:txBody>
                    <a:bodyPr/>
                    <a:lstStyle/>
                    <a:p>
                      <a:pPr algn="ctr"/>
                      <a:r>
                        <a:rPr lang="en-GB" sz="2400" dirty="0" smtClean="0"/>
                        <a:t>95.4</a:t>
                      </a:r>
                      <a:endParaRPr lang="en-GB" sz="2400" dirty="0"/>
                    </a:p>
                  </a:txBody>
                  <a:tcPr/>
                </a:tc>
                <a:tc>
                  <a:txBody>
                    <a:bodyPr/>
                    <a:lstStyle/>
                    <a:p>
                      <a:pPr algn="ctr"/>
                      <a:r>
                        <a:rPr lang="en-GB" sz="2400" dirty="0" smtClean="0"/>
                        <a:t>204</a:t>
                      </a:r>
                      <a:endParaRPr lang="en-GB" sz="2400" dirty="0"/>
                    </a:p>
                  </a:txBody>
                  <a:tcPr/>
                </a:tc>
                <a:extLst>
                  <a:ext uri="{0D108BD9-81ED-4DB2-BD59-A6C34878D82A}">
                    <a16:rowId xmlns:a16="http://schemas.microsoft.com/office/drawing/2014/main" val="864489547"/>
                  </a:ext>
                </a:extLst>
              </a:tr>
              <a:tr h="475631">
                <a:tc>
                  <a:txBody>
                    <a:bodyPr/>
                    <a:lstStyle/>
                    <a:p>
                      <a:pPr algn="ctr"/>
                      <a:r>
                        <a:rPr lang="en-GB" sz="2400" dirty="0" smtClean="0"/>
                        <a:t>200</a:t>
                      </a:r>
                      <a:endParaRPr lang="en-GB" sz="2400" dirty="0"/>
                    </a:p>
                  </a:txBody>
                  <a:tcPr/>
                </a:tc>
                <a:tc>
                  <a:txBody>
                    <a:bodyPr/>
                    <a:lstStyle/>
                    <a:p>
                      <a:r>
                        <a:rPr lang="en-GB" sz="2400" dirty="0" smtClean="0"/>
                        <a:t>Unhealthy (151 – 200)</a:t>
                      </a:r>
                      <a:endParaRPr lang="en-GB" sz="2400" dirty="0"/>
                    </a:p>
                  </a:txBody>
                  <a:tcPr/>
                </a:tc>
                <a:tc>
                  <a:txBody>
                    <a:bodyPr/>
                    <a:lstStyle/>
                    <a:p>
                      <a:pPr algn="ctr"/>
                      <a:r>
                        <a:rPr lang="en-GB" sz="2400" dirty="0" smtClean="0"/>
                        <a:t>124</a:t>
                      </a:r>
                      <a:endParaRPr lang="en-GB" sz="2400" dirty="0"/>
                    </a:p>
                  </a:txBody>
                  <a:tcPr/>
                </a:tc>
                <a:tc>
                  <a:txBody>
                    <a:bodyPr/>
                    <a:lstStyle/>
                    <a:p>
                      <a:pPr algn="ctr"/>
                      <a:r>
                        <a:rPr lang="en-GB" sz="2400" dirty="0" smtClean="0"/>
                        <a:t>204</a:t>
                      </a:r>
                      <a:endParaRPr lang="en-GB" sz="2400" dirty="0"/>
                    </a:p>
                  </a:txBody>
                  <a:tcPr/>
                </a:tc>
                <a:tc>
                  <a:txBody>
                    <a:bodyPr/>
                    <a:lstStyle/>
                    <a:p>
                      <a:pPr algn="ctr"/>
                      <a:r>
                        <a:rPr lang="en-GB" sz="2400" dirty="0" smtClean="0"/>
                        <a:t>150.4</a:t>
                      </a:r>
                      <a:endParaRPr lang="en-GB" sz="2400" dirty="0"/>
                    </a:p>
                  </a:txBody>
                  <a:tcPr/>
                </a:tc>
                <a:tc>
                  <a:txBody>
                    <a:bodyPr/>
                    <a:lstStyle/>
                    <a:p>
                      <a:pPr algn="ctr"/>
                      <a:r>
                        <a:rPr lang="en-GB" sz="2400" dirty="0" smtClean="0"/>
                        <a:t>254</a:t>
                      </a:r>
                      <a:endParaRPr lang="en-GB" sz="2400" dirty="0"/>
                    </a:p>
                  </a:txBody>
                  <a:tcPr/>
                </a:tc>
                <a:extLst>
                  <a:ext uri="{0D108BD9-81ED-4DB2-BD59-A6C34878D82A}">
                    <a16:rowId xmlns:a16="http://schemas.microsoft.com/office/drawing/2014/main" val="670903209"/>
                  </a:ext>
                </a:extLst>
              </a:tr>
              <a:tr h="475631">
                <a:tc>
                  <a:txBody>
                    <a:bodyPr/>
                    <a:lstStyle/>
                    <a:p>
                      <a:pPr algn="ctr"/>
                      <a:r>
                        <a:rPr lang="en-GB" sz="2400" dirty="0" smtClean="0"/>
                        <a:t>300</a:t>
                      </a:r>
                      <a:endParaRPr lang="en-GB" sz="2400" dirty="0"/>
                    </a:p>
                  </a:txBody>
                  <a:tcPr/>
                </a:tc>
                <a:tc>
                  <a:txBody>
                    <a:bodyPr/>
                    <a:lstStyle/>
                    <a:p>
                      <a:r>
                        <a:rPr lang="en-GB" sz="2400" dirty="0" smtClean="0"/>
                        <a:t>Very unhealthy</a:t>
                      </a:r>
                      <a:endParaRPr lang="en-GB" sz="2400" dirty="0"/>
                    </a:p>
                  </a:txBody>
                  <a:tcPr/>
                </a:tc>
                <a:tc>
                  <a:txBody>
                    <a:bodyPr/>
                    <a:lstStyle/>
                    <a:p>
                      <a:pPr algn="ctr"/>
                      <a:r>
                        <a:rPr lang="en-GB" sz="2400" dirty="0" smtClean="0"/>
                        <a:t>374</a:t>
                      </a:r>
                      <a:endParaRPr lang="en-GB" sz="2400" dirty="0"/>
                    </a:p>
                  </a:txBody>
                  <a:tcPr/>
                </a:tc>
                <a:tc>
                  <a:txBody>
                    <a:bodyPr/>
                    <a:lstStyle/>
                    <a:p>
                      <a:pPr algn="ctr"/>
                      <a:r>
                        <a:rPr lang="en-GB" sz="2400" dirty="0" smtClean="0"/>
                        <a:t>404</a:t>
                      </a:r>
                      <a:endParaRPr lang="en-GB" sz="2400" dirty="0"/>
                    </a:p>
                  </a:txBody>
                  <a:tcPr/>
                </a:tc>
                <a:tc>
                  <a:txBody>
                    <a:bodyPr/>
                    <a:lstStyle/>
                    <a:p>
                      <a:pPr algn="ctr"/>
                      <a:r>
                        <a:rPr lang="en-GB" sz="2400" dirty="0" smtClean="0"/>
                        <a:t>250.4</a:t>
                      </a:r>
                      <a:endParaRPr lang="en-GB" sz="2400" dirty="0"/>
                    </a:p>
                  </a:txBody>
                  <a:tcPr/>
                </a:tc>
                <a:tc>
                  <a:txBody>
                    <a:bodyPr/>
                    <a:lstStyle/>
                    <a:p>
                      <a:pPr algn="ctr"/>
                      <a:r>
                        <a:rPr lang="en-GB" sz="2400" dirty="0" smtClean="0"/>
                        <a:t>424</a:t>
                      </a:r>
                      <a:endParaRPr lang="en-GB" sz="2400" dirty="0"/>
                    </a:p>
                  </a:txBody>
                  <a:tcPr/>
                </a:tc>
                <a:extLst>
                  <a:ext uri="{0D108BD9-81ED-4DB2-BD59-A6C34878D82A}">
                    <a16:rowId xmlns:a16="http://schemas.microsoft.com/office/drawing/2014/main" val="2640991226"/>
                  </a:ext>
                </a:extLst>
              </a:tr>
              <a:tr h="475631">
                <a:tc>
                  <a:txBody>
                    <a:bodyPr/>
                    <a:lstStyle/>
                    <a:p>
                      <a:pPr algn="ctr"/>
                      <a:r>
                        <a:rPr lang="en-GB" sz="2400" dirty="0" smtClean="0"/>
                        <a:t>500</a:t>
                      </a:r>
                      <a:endParaRPr lang="en-GB" sz="2400" dirty="0"/>
                    </a:p>
                  </a:txBody>
                  <a:tcPr/>
                </a:tc>
                <a:tc>
                  <a:txBody>
                    <a:bodyPr/>
                    <a:lstStyle/>
                    <a:p>
                      <a:r>
                        <a:rPr lang="en-GB" sz="2400" dirty="0" smtClean="0"/>
                        <a:t>Hazardous</a:t>
                      </a:r>
                      <a:endParaRPr lang="en-GB" sz="2400" dirty="0"/>
                    </a:p>
                  </a:txBody>
                  <a:tcPr/>
                </a:tc>
                <a:tc>
                  <a:txBody>
                    <a:bodyPr/>
                    <a:lstStyle/>
                    <a:p>
                      <a:pPr algn="ctr"/>
                      <a:r>
                        <a:rPr lang="en-GB" sz="2400" dirty="0" smtClean="0"/>
                        <a:t>-</a:t>
                      </a:r>
                      <a:endParaRPr lang="en-GB" sz="2400" dirty="0"/>
                    </a:p>
                  </a:txBody>
                  <a:tcPr/>
                </a:tc>
                <a:tc>
                  <a:txBody>
                    <a:bodyPr/>
                    <a:lstStyle/>
                    <a:p>
                      <a:pPr algn="ctr"/>
                      <a:r>
                        <a:rPr lang="en-GB" sz="2400" dirty="0" smtClean="0"/>
                        <a:t>604</a:t>
                      </a:r>
                      <a:endParaRPr lang="en-GB" sz="2400" dirty="0"/>
                    </a:p>
                  </a:txBody>
                  <a:tcPr/>
                </a:tc>
                <a:tc>
                  <a:txBody>
                    <a:bodyPr/>
                    <a:lstStyle/>
                    <a:p>
                      <a:pPr algn="ctr"/>
                      <a:r>
                        <a:rPr lang="en-GB" sz="2400" dirty="0" smtClean="0"/>
                        <a:t>500.4</a:t>
                      </a:r>
                      <a:endParaRPr lang="en-GB" sz="2400" dirty="0"/>
                    </a:p>
                  </a:txBody>
                  <a:tcPr/>
                </a:tc>
                <a:tc>
                  <a:txBody>
                    <a:bodyPr/>
                    <a:lstStyle/>
                    <a:p>
                      <a:pPr algn="ctr"/>
                      <a:r>
                        <a:rPr lang="en-GB" sz="2400" dirty="0" smtClean="0"/>
                        <a:t>604</a:t>
                      </a:r>
                      <a:endParaRPr lang="en-GB" sz="2400" dirty="0"/>
                    </a:p>
                  </a:txBody>
                  <a:tcPr/>
                </a:tc>
                <a:extLst>
                  <a:ext uri="{0D108BD9-81ED-4DB2-BD59-A6C34878D82A}">
                    <a16:rowId xmlns:a16="http://schemas.microsoft.com/office/drawing/2014/main" val="2774855318"/>
                  </a:ext>
                </a:extLst>
              </a:tr>
            </a:tbl>
          </a:graphicData>
        </a:graphic>
      </p:graphicFrame>
    </p:spTree>
    <p:extLst>
      <p:ext uri="{BB962C8B-B14F-4D97-AF65-F5344CB8AC3E}">
        <p14:creationId xmlns:p14="http://schemas.microsoft.com/office/powerpoint/2010/main" val="20767635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Air Quality Index Calculation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53892103"/>
              </p:ext>
            </p:extLst>
          </p:nvPr>
        </p:nvGraphicFramePr>
        <p:xfrm>
          <a:off x="838200" y="1825625"/>
          <a:ext cx="10515600" cy="4754880"/>
        </p:xfrm>
        <a:graphic>
          <a:graphicData uri="http://schemas.openxmlformats.org/drawingml/2006/table">
            <a:tbl>
              <a:tblPr firstRow="1" bandRow="1">
                <a:tableStyleId>{5C22544A-7EE6-4342-B048-85BDC9FD1C3A}</a:tableStyleId>
              </a:tblPr>
              <a:tblGrid>
                <a:gridCol w="1156855">
                  <a:extLst>
                    <a:ext uri="{9D8B030D-6E8A-4147-A177-3AD203B41FA5}">
                      <a16:colId xmlns:a16="http://schemas.microsoft.com/office/drawing/2014/main" val="4178597128"/>
                    </a:ext>
                  </a:extLst>
                </a:gridCol>
                <a:gridCol w="3049385">
                  <a:extLst>
                    <a:ext uri="{9D8B030D-6E8A-4147-A177-3AD203B41FA5}">
                      <a16:colId xmlns:a16="http://schemas.microsoft.com/office/drawing/2014/main" val="396625608"/>
                    </a:ext>
                  </a:extLst>
                </a:gridCol>
                <a:gridCol w="2103120">
                  <a:extLst>
                    <a:ext uri="{9D8B030D-6E8A-4147-A177-3AD203B41FA5}">
                      <a16:colId xmlns:a16="http://schemas.microsoft.com/office/drawing/2014/main" val="1685937508"/>
                    </a:ext>
                  </a:extLst>
                </a:gridCol>
                <a:gridCol w="2103120">
                  <a:extLst>
                    <a:ext uri="{9D8B030D-6E8A-4147-A177-3AD203B41FA5}">
                      <a16:colId xmlns:a16="http://schemas.microsoft.com/office/drawing/2014/main" val="1938781120"/>
                    </a:ext>
                  </a:extLst>
                </a:gridCol>
                <a:gridCol w="2103120">
                  <a:extLst>
                    <a:ext uri="{9D8B030D-6E8A-4147-A177-3AD203B41FA5}">
                      <a16:colId xmlns:a16="http://schemas.microsoft.com/office/drawing/2014/main" val="2366800371"/>
                    </a:ext>
                  </a:extLst>
                </a:gridCol>
              </a:tblGrid>
              <a:tr h="370840">
                <a:tc>
                  <a:txBody>
                    <a:bodyPr/>
                    <a:lstStyle/>
                    <a:p>
                      <a:pPr algn="ctr"/>
                      <a:r>
                        <a:rPr lang="en-GB" sz="2400" dirty="0" smtClean="0"/>
                        <a:t>AQI Value</a:t>
                      </a:r>
                      <a:endParaRPr lang="en-GB" sz="2400" dirty="0"/>
                    </a:p>
                  </a:txBody>
                  <a:tcPr/>
                </a:tc>
                <a:tc>
                  <a:txBody>
                    <a:bodyPr/>
                    <a:lstStyle/>
                    <a:p>
                      <a:pPr algn="ctr"/>
                      <a:r>
                        <a:rPr lang="en-GB" sz="2400" dirty="0" smtClean="0"/>
                        <a:t>Range of AQI</a:t>
                      </a:r>
                      <a:endParaRPr lang="en-GB" sz="2400" dirty="0"/>
                    </a:p>
                  </a:txBody>
                  <a:tcPr/>
                </a:tc>
                <a:tc>
                  <a:txBody>
                    <a:bodyPr/>
                    <a:lstStyle/>
                    <a:p>
                      <a:pPr algn="ctr"/>
                      <a:r>
                        <a:rPr lang="en-GB" sz="2400" dirty="0" smtClean="0"/>
                        <a:t>NO</a:t>
                      </a:r>
                      <a:r>
                        <a:rPr lang="en-GB" sz="2400" baseline="-25000" dirty="0" smtClean="0"/>
                        <a:t>2</a:t>
                      </a:r>
                      <a:r>
                        <a:rPr lang="en-GB" sz="2400" dirty="0" smtClean="0"/>
                        <a:t> (</a:t>
                      </a:r>
                      <a:r>
                        <a:rPr lang="en-GB" sz="2400" dirty="0" err="1" smtClean="0"/>
                        <a:t>ppm</a:t>
                      </a:r>
                      <a:r>
                        <a:rPr lang="en-GB" sz="2400" baseline="-25000" dirty="0" err="1" smtClean="0"/>
                        <a:t>V</a:t>
                      </a:r>
                      <a:r>
                        <a:rPr lang="en-GB" sz="2400" dirty="0" smtClean="0"/>
                        <a:t>)</a:t>
                      </a:r>
                      <a:endParaRPr lang="en-GB" sz="2400" dirty="0"/>
                    </a:p>
                  </a:txBody>
                  <a:tcPr/>
                </a:tc>
                <a:tc>
                  <a:txBody>
                    <a:bodyPr/>
                    <a:lstStyle/>
                    <a:p>
                      <a:pPr algn="ctr"/>
                      <a:r>
                        <a:rPr lang="en-GB" sz="2400" dirty="0" smtClean="0"/>
                        <a:t>SO</a:t>
                      </a:r>
                      <a:r>
                        <a:rPr lang="en-GB" sz="2400" baseline="-25000" dirty="0" smtClean="0"/>
                        <a:t>2</a:t>
                      </a:r>
                      <a:r>
                        <a:rPr lang="en-GB" sz="2400" dirty="0" smtClean="0"/>
                        <a:t> (</a:t>
                      </a:r>
                      <a:r>
                        <a:rPr lang="en-GB" sz="2400" dirty="0" err="1" smtClean="0"/>
                        <a:t>ppb</a:t>
                      </a:r>
                      <a:r>
                        <a:rPr lang="en-GB" sz="2400" baseline="-25000" dirty="0" err="1" smtClean="0"/>
                        <a:t>V</a:t>
                      </a:r>
                      <a:r>
                        <a:rPr lang="en-GB" sz="2400" dirty="0" smtClean="0"/>
                        <a:t>)</a:t>
                      </a:r>
                      <a:endParaRPr lang="en-GB" sz="2400" dirty="0"/>
                    </a:p>
                  </a:txBody>
                  <a:tcPr/>
                </a:tc>
                <a:tc>
                  <a:txBody>
                    <a:bodyPr/>
                    <a:lstStyle/>
                    <a:p>
                      <a:pPr algn="ctr"/>
                      <a:r>
                        <a:rPr lang="en-GB" sz="2400" dirty="0" smtClean="0"/>
                        <a:t>CO (</a:t>
                      </a:r>
                      <a:r>
                        <a:rPr lang="en-GB" sz="2400" dirty="0" err="1" smtClean="0"/>
                        <a:t>ppm</a:t>
                      </a:r>
                      <a:r>
                        <a:rPr lang="en-GB" sz="2400" baseline="-25000" dirty="0" err="1" smtClean="0"/>
                        <a:t>V</a:t>
                      </a:r>
                      <a:r>
                        <a:rPr lang="en-GB" sz="2400" dirty="0" smtClean="0"/>
                        <a:t>)</a:t>
                      </a:r>
                      <a:endParaRPr lang="en-GB" sz="2400" dirty="0"/>
                    </a:p>
                  </a:txBody>
                  <a:tcPr/>
                </a:tc>
                <a:extLst>
                  <a:ext uri="{0D108BD9-81ED-4DB2-BD59-A6C34878D82A}">
                    <a16:rowId xmlns:a16="http://schemas.microsoft.com/office/drawing/2014/main" val="1082267230"/>
                  </a:ext>
                </a:extLst>
              </a:tr>
              <a:tr h="370840">
                <a:tc>
                  <a:txBody>
                    <a:bodyPr/>
                    <a:lstStyle/>
                    <a:p>
                      <a:pPr algn="ctr"/>
                      <a:r>
                        <a:rPr lang="en-GB" sz="2400" dirty="0" smtClean="0"/>
                        <a:t>0</a:t>
                      </a:r>
                      <a:endParaRPr lang="en-GB" sz="2400" dirty="0"/>
                    </a:p>
                  </a:txBody>
                  <a:tcPr/>
                </a:tc>
                <a:tc>
                  <a:txBody>
                    <a:bodyPr/>
                    <a:lstStyle/>
                    <a:p>
                      <a:r>
                        <a:rPr lang="en-GB" sz="2400" dirty="0" smtClean="0"/>
                        <a:t>Good (0 – 50)</a:t>
                      </a:r>
                      <a:endParaRPr lang="en-GB" sz="2400" dirty="0"/>
                    </a:p>
                  </a:txBody>
                  <a:tcPr/>
                </a:tc>
                <a:tc>
                  <a:txBody>
                    <a:bodyPr/>
                    <a:lstStyle/>
                    <a:p>
                      <a:pPr algn="ctr"/>
                      <a:r>
                        <a:rPr lang="en-GB" sz="2400" dirty="0" smtClean="0"/>
                        <a:t>-</a:t>
                      </a:r>
                      <a:endParaRPr lang="en-GB" sz="2400" dirty="0"/>
                    </a:p>
                  </a:txBody>
                  <a:tcPr/>
                </a:tc>
                <a:tc>
                  <a:txBody>
                    <a:bodyPr/>
                    <a:lstStyle/>
                    <a:p>
                      <a:pPr algn="ctr"/>
                      <a:r>
                        <a:rPr lang="en-GB" sz="2400" dirty="0" smtClean="0"/>
                        <a:t>0</a:t>
                      </a:r>
                      <a:endParaRPr lang="en-GB" sz="2400" dirty="0"/>
                    </a:p>
                  </a:txBody>
                  <a:tcPr/>
                </a:tc>
                <a:tc>
                  <a:txBody>
                    <a:bodyPr/>
                    <a:lstStyle/>
                    <a:p>
                      <a:pPr algn="ctr"/>
                      <a:r>
                        <a:rPr lang="en-GB" sz="2400" dirty="0" smtClean="0"/>
                        <a:t>0</a:t>
                      </a:r>
                      <a:endParaRPr lang="en-GB" sz="2400" dirty="0"/>
                    </a:p>
                  </a:txBody>
                  <a:tcPr/>
                </a:tc>
                <a:extLst>
                  <a:ext uri="{0D108BD9-81ED-4DB2-BD59-A6C34878D82A}">
                    <a16:rowId xmlns:a16="http://schemas.microsoft.com/office/drawing/2014/main" val="2689917135"/>
                  </a:ext>
                </a:extLst>
              </a:tr>
              <a:tr h="370840">
                <a:tc>
                  <a:txBody>
                    <a:bodyPr/>
                    <a:lstStyle/>
                    <a:p>
                      <a:pPr algn="ctr"/>
                      <a:r>
                        <a:rPr lang="en-GB" sz="2400" dirty="0" smtClean="0"/>
                        <a:t>50</a:t>
                      </a:r>
                      <a:endParaRPr lang="en-GB" sz="2400" dirty="0"/>
                    </a:p>
                  </a:txBody>
                  <a:tcPr/>
                </a:tc>
                <a:tc>
                  <a:txBody>
                    <a:bodyPr/>
                    <a:lstStyle/>
                    <a:p>
                      <a:r>
                        <a:rPr lang="en-GB" sz="2400" dirty="0" smtClean="0"/>
                        <a:t>Moderate (51 – 100)</a:t>
                      </a:r>
                      <a:endParaRPr lang="en-GB" sz="2400" dirty="0"/>
                    </a:p>
                  </a:txBody>
                  <a:tcPr/>
                </a:tc>
                <a:tc>
                  <a:txBody>
                    <a:bodyPr/>
                    <a:lstStyle/>
                    <a:p>
                      <a:pPr algn="ctr"/>
                      <a:r>
                        <a:rPr lang="en-GB" sz="2400" dirty="0" smtClean="0"/>
                        <a:t>-</a:t>
                      </a:r>
                      <a:endParaRPr lang="en-GB" sz="2400" dirty="0"/>
                    </a:p>
                  </a:txBody>
                  <a:tcPr/>
                </a:tc>
                <a:tc>
                  <a:txBody>
                    <a:bodyPr/>
                    <a:lstStyle/>
                    <a:p>
                      <a:pPr algn="ctr"/>
                      <a:r>
                        <a:rPr lang="en-GB" sz="2400" dirty="0" smtClean="0"/>
                        <a:t>34</a:t>
                      </a:r>
                      <a:endParaRPr lang="en-GB" sz="2400" dirty="0"/>
                    </a:p>
                  </a:txBody>
                  <a:tcPr/>
                </a:tc>
                <a:tc>
                  <a:txBody>
                    <a:bodyPr/>
                    <a:lstStyle/>
                    <a:p>
                      <a:pPr algn="ctr"/>
                      <a:r>
                        <a:rPr lang="en-GB" sz="2400" dirty="0" smtClean="0"/>
                        <a:t>4.4</a:t>
                      </a:r>
                      <a:endParaRPr lang="en-GB" sz="2400" dirty="0"/>
                    </a:p>
                  </a:txBody>
                  <a:tcPr/>
                </a:tc>
                <a:extLst>
                  <a:ext uri="{0D108BD9-81ED-4DB2-BD59-A6C34878D82A}">
                    <a16:rowId xmlns:a16="http://schemas.microsoft.com/office/drawing/2014/main" val="3051532676"/>
                  </a:ext>
                </a:extLst>
              </a:tr>
              <a:tr h="370840">
                <a:tc>
                  <a:txBody>
                    <a:bodyPr/>
                    <a:lstStyle/>
                    <a:p>
                      <a:pPr algn="ctr"/>
                      <a:r>
                        <a:rPr lang="en-GB" sz="2400" dirty="0" smtClean="0"/>
                        <a:t>100</a:t>
                      </a:r>
                      <a:endParaRPr lang="en-GB" sz="2400" dirty="0"/>
                    </a:p>
                  </a:txBody>
                  <a:tcPr/>
                </a:tc>
                <a:tc>
                  <a:txBody>
                    <a:bodyPr/>
                    <a:lstStyle/>
                    <a:p>
                      <a:r>
                        <a:rPr lang="en-GB" sz="2400" dirty="0" smtClean="0"/>
                        <a:t>Moderate (51 – 100)</a:t>
                      </a:r>
                      <a:endParaRPr lang="en-GB" sz="2400" dirty="0"/>
                    </a:p>
                  </a:txBody>
                  <a:tcPr/>
                </a:tc>
                <a:tc>
                  <a:txBody>
                    <a:bodyPr/>
                    <a:lstStyle/>
                    <a:p>
                      <a:pPr algn="ctr"/>
                      <a:r>
                        <a:rPr lang="en-GB" sz="2400" dirty="0" smtClean="0"/>
                        <a:t>-</a:t>
                      </a:r>
                      <a:endParaRPr lang="en-GB" sz="2400" dirty="0"/>
                    </a:p>
                  </a:txBody>
                  <a:tcPr/>
                </a:tc>
                <a:tc>
                  <a:txBody>
                    <a:bodyPr/>
                    <a:lstStyle/>
                    <a:p>
                      <a:pPr algn="ctr"/>
                      <a:r>
                        <a:rPr lang="en-GB" sz="2400" dirty="0" smtClean="0"/>
                        <a:t>144</a:t>
                      </a:r>
                      <a:endParaRPr lang="en-GB" sz="2400" dirty="0"/>
                    </a:p>
                  </a:txBody>
                  <a:tcPr/>
                </a:tc>
                <a:tc>
                  <a:txBody>
                    <a:bodyPr/>
                    <a:lstStyle/>
                    <a:p>
                      <a:pPr algn="ctr"/>
                      <a:r>
                        <a:rPr lang="en-GB" sz="2400" dirty="0" smtClean="0"/>
                        <a:t>9.4</a:t>
                      </a:r>
                      <a:endParaRPr lang="en-GB" sz="2400" dirty="0"/>
                    </a:p>
                  </a:txBody>
                  <a:tcPr/>
                </a:tc>
                <a:extLst>
                  <a:ext uri="{0D108BD9-81ED-4DB2-BD59-A6C34878D82A}">
                    <a16:rowId xmlns:a16="http://schemas.microsoft.com/office/drawing/2014/main" val="569874754"/>
                  </a:ext>
                </a:extLst>
              </a:tr>
              <a:tr h="370840">
                <a:tc>
                  <a:txBody>
                    <a:bodyPr/>
                    <a:lstStyle/>
                    <a:p>
                      <a:pPr algn="ctr"/>
                      <a:r>
                        <a:rPr lang="en-GB" sz="2400" dirty="0" smtClean="0"/>
                        <a:t>150</a:t>
                      </a:r>
                      <a:endParaRPr lang="en-GB" sz="2400" dirty="0"/>
                    </a:p>
                  </a:txBody>
                  <a:tcPr/>
                </a:tc>
                <a:tc>
                  <a:txBody>
                    <a:bodyPr/>
                    <a:lstStyle/>
                    <a:p>
                      <a:r>
                        <a:rPr lang="en-GB" sz="2400" dirty="0" smtClean="0"/>
                        <a:t>Unhealthy for sensitive groups </a:t>
                      </a:r>
                    </a:p>
                    <a:p>
                      <a:r>
                        <a:rPr lang="en-GB" sz="2400" dirty="0" smtClean="0"/>
                        <a:t>(100 – 150)</a:t>
                      </a:r>
                      <a:endParaRPr lang="en-GB" sz="2400" dirty="0"/>
                    </a:p>
                  </a:txBody>
                  <a:tcPr/>
                </a:tc>
                <a:tc>
                  <a:txBody>
                    <a:bodyPr/>
                    <a:lstStyle/>
                    <a:p>
                      <a:pPr algn="ctr"/>
                      <a:r>
                        <a:rPr lang="en-GB" sz="2400" dirty="0" smtClean="0"/>
                        <a:t>0.32</a:t>
                      </a:r>
                      <a:endParaRPr lang="en-GB" sz="2400" dirty="0"/>
                    </a:p>
                  </a:txBody>
                  <a:tcPr/>
                </a:tc>
                <a:tc>
                  <a:txBody>
                    <a:bodyPr/>
                    <a:lstStyle/>
                    <a:p>
                      <a:pPr algn="ctr"/>
                      <a:r>
                        <a:rPr lang="en-GB" sz="2400" dirty="0" smtClean="0"/>
                        <a:t>224</a:t>
                      </a:r>
                      <a:endParaRPr lang="en-GB" sz="2400" dirty="0"/>
                    </a:p>
                  </a:txBody>
                  <a:tcPr/>
                </a:tc>
                <a:tc>
                  <a:txBody>
                    <a:bodyPr/>
                    <a:lstStyle/>
                    <a:p>
                      <a:pPr algn="ctr"/>
                      <a:r>
                        <a:rPr lang="en-GB" sz="2400" dirty="0" smtClean="0"/>
                        <a:t>12.4</a:t>
                      </a:r>
                      <a:endParaRPr lang="en-GB" sz="2400" dirty="0"/>
                    </a:p>
                  </a:txBody>
                  <a:tcPr/>
                </a:tc>
                <a:extLst>
                  <a:ext uri="{0D108BD9-81ED-4DB2-BD59-A6C34878D82A}">
                    <a16:rowId xmlns:a16="http://schemas.microsoft.com/office/drawing/2014/main" val="3769258199"/>
                  </a:ext>
                </a:extLst>
              </a:tr>
              <a:tr h="370840">
                <a:tc>
                  <a:txBody>
                    <a:bodyPr/>
                    <a:lstStyle/>
                    <a:p>
                      <a:pPr algn="ctr"/>
                      <a:r>
                        <a:rPr lang="en-GB" sz="2400" dirty="0" smtClean="0"/>
                        <a:t>200</a:t>
                      </a:r>
                      <a:endParaRPr lang="en-GB" sz="2400" dirty="0"/>
                    </a:p>
                  </a:txBody>
                  <a:tcPr/>
                </a:tc>
                <a:tc>
                  <a:txBody>
                    <a:bodyPr/>
                    <a:lstStyle/>
                    <a:p>
                      <a:r>
                        <a:rPr lang="en-GB" sz="2400" dirty="0" smtClean="0"/>
                        <a:t>Unhealthy (151 – 200)</a:t>
                      </a:r>
                      <a:endParaRPr lang="en-GB" sz="2400" dirty="0"/>
                    </a:p>
                  </a:txBody>
                  <a:tcPr/>
                </a:tc>
                <a:tc>
                  <a:txBody>
                    <a:bodyPr/>
                    <a:lstStyle/>
                    <a:p>
                      <a:pPr algn="ctr"/>
                      <a:r>
                        <a:rPr lang="en-GB" sz="2400" dirty="0" smtClean="0"/>
                        <a:t>0.65</a:t>
                      </a:r>
                      <a:endParaRPr lang="en-GB" sz="2400" dirty="0"/>
                    </a:p>
                  </a:txBody>
                  <a:tcPr/>
                </a:tc>
                <a:tc>
                  <a:txBody>
                    <a:bodyPr/>
                    <a:lstStyle/>
                    <a:p>
                      <a:pPr algn="ctr"/>
                      <a:r>
                        <a:rPr lang="en-GB" sz="2400" dirty="0" smtClean="0"/>
                        <a:t>304</a:t>
                      </a:r>
                      <a:endParaRPr lang="en-GB" sz="2400" dirty="0"/>
                    </a:p>
                  </a:txBody>
                  <a:tcPr/>
                </a:tc>
                <a:tc>
                  <a:txBody>
                    <a:bodyPr/>
                    <a:lstStyle/>
                    <a:p>
                      <a:pPr algn="ctr"/>
                      <a:r>
                        <a:rPr lang="en-GB" sz="2400" dirty="0" smtClean="0"/>
                        <a:t>15.4</a:t>
                      </a:r>
                      <a:endParaRPr lang="en-GB" sz="2400" dirty="0"/>
                    </a:p>
                  </a:txBody>
                  <a:tcPr/>
                </a:tc>
                <a:extLst>
                  <a:ext uri="{0D108BD9-81ED-4DB2-BD59-A6C34878D82A}">
                    <a16:rowId xmlns:a16="http://schemas.microsoft.com/office/drawing/2014/main" val="3127412678"/>
                  </a:ext>
                </a:extLst>
              </a:tr>
              <a:tr h="370840">
                <a:tc>
                  <a:txBody>
                    <a:bodyPr/>
                    <a:lstStyle/>
                    <a:p>
                      <a:pPr algn="ctr"/>
                      <a:r>
                        <a:rPr lang="en-GB" sz="2400" dirty="0" smtClean="0"/>
                        <a:t>300</a:t>
                      </a:r>
                      <a:endParaRPr lang="en-GB" sz="2400" dirty="0"/>
                    </a:p>
                  </a:txBody>
                  <a:tcPr/>
                </a:tc>
                <a:tc>
                  <a:txBody>
                    <a:bodyPr/>
                    <a:lstStyle/>
                    <a:p>
                      <a:r>
                        <a:rPr lang="en-GB" sz="2400" dirty="0" smtClean="0"/>
                        <a:t>Very unhealthy</a:t>
                      </a:r>
                      <a:endParaRPr lang="en-GB" sz="2400" dirty="0"/>
                    </a:p>
                  </a:txBody>
                  <a:tcPr/>
                </a:tc>
                <a:tc>
                  <a:txBody>
                    <a:bodyPr/>
                    <a:lstStyle/>
                    <a:p>
                      <a:pPr algn="ctr"/>
                      <a:r>
                        <a:rPr lang="en-GB" sz="2400" dirty="0" smtClean="0"/>
                        <a:t>1.24</a:t>
                      </a:r>
                      <a:endParaRPr lang="en-GB" sz="2400" dirty="0"/>
                    </a:p>
                  </a:txBody>
                  <a:tcPr/>
                </a:tc>
                <a:tc>
                  <a:txBody>
                    <a:bodyPr/>
                    <a:lstStyle/>
                    <a:p>
                      <a:pPr algn="ctr"/>
                      <a:r>
                        <a:rPr lang="en-GB" sz="2400" dirty="0" smtClean="0"/>
                        <a:t>604</a:t>
                      </a:r>
                      <a:endParaRPr lang="en-GB" sz="2400" dirty="0"/>
                    </a:p>
                  </a:txBody>
                  <a:tcPr/>
                </a:tc>
                <a:tc>
                  <a:txBody>
                    <a:bodyPr/>
                    <a:lstStyle/>
                    <a:p>
                      <a:pPr algn="ctr"/>
                      <a:r>
                        <a:rPr lang="en-GB" sz="2400" dirty="0" smtClean="0"/>
                        <a:t>30.4</a:t>
                      </a:r>
                      <a:endParaRPr lang="en-GB" sz="2400" dirty="0"/>
                    </a:p>
                  </a:txBody>
                  <a:tcPr/>
                </a:tc>
                <a:extLst>
                  <a:ext uri="{0D108BD9-81ED-4DB2-BD59-A6C34878D82A}">
                    <a16:rowId xmlns:a16="http://schemas.microsoft.com/office/drawing/2014/main" val="2508283992"/>
                  </a:ext>
                </a:extLst>
              </a:tr>
              <a:tr h="370840">
                <a:tc>
                  <a:txBody>
                    <a:bodyPr/>
                    <a:lstStyle/>
                    <a:p>
                      <a:pPr algn="ctr"/>
                      <a:r>
                        <a:rPr lang="en-GB" sz="2400" dirty="0" smtClean="0"/>
                        <a:t>500</a:t>
                      </a:r>
                      <a:endParaRPr lang="en-GB" sz="2400" dirty="0"/>
                    </a:p>
                  </a:txBody>
                  <a:tcPr/>
                </a:tc>
                <a:tc>
                  <a:txBody>
                    <a:bodyPr/>
                    <a:lstStyle/>
                    <a:p>
                      <a:r>
                        <a:rPr lang="en-GB" sz="2400" dirty="0" smtClean="0"/>
                        <a:t>Hazardous</a:t>
                      </a:r>
                      <a:endParaRPr lang="en-GB" sz="2400" dirty="0"/>
                    </a:p>
                  </a:txBody>
                  <a:tcPr/>
                </a:tc>
                <a:tc>
                  <a:txBody>
                    <a:bodyPr/>
                    <a:lstStyle/>
                    <a:p>
                      <a:pPr algn="ctr"/>
                      <a:r>
                        <a:rPr lang="en-GB" sz="2400" dirty="0" smtClean="0"/>
                        <a:t>2.04</a:t>
                      </a:r>
                      <a:endParaRPr lang="en-GB" sz="2400" dirty="0"/>
                    </a:p>
                  </a:txBody>
                  <a:tcPr/>
                </a:tc>
                <a:tc>
                  <a:txBody>
                    <a:bodyPr/>
                    <a:lstStyle/>
                    <a:p>
                      <a:pPr algn="ctr"/>
                      <a:r>
                        <a:rPr lang="en-GB" sz="2400" dirty="0" smtClean="0"/>
                        <a:t>1,004</a:t>
                      </a:r>
                      <a:endParaRPr lang="en-GB" sz="2400" dirty="0"/>
                    </a:p>
                  </a:txBody>
                  <a:tcPr/>
                </a:tc>
                <a:tc>
                  <a:txBody>
                    <a:bodyPr/>
                    <a:lstStyle/>
                    <a:p>
                      <a:pPr algn="ctr"/>
                      <a:r>
                        <a:rPr lang="en-GB" sz="2400" dirty="0" smtClean="0"/>
                        <a:t>50.4</a:t>
                      </a:r>
                      <a:endParaRPr lang="en-GB" sz="2400" dirty="0"/>
                    </a:p>
                  </a:txBody>
                  <a:tcPr/>
                </a:tc>
                <a:extLst>
                  <a:ext uri="{0D108BD9-81ED-4DB2-BD59-A6C34878D82A}">
                    <a16:rowId xmlns:a16="http://schemas.microsoft.com/office/drawing/2014/main" val="3607423079"/>
                  </a:ext>
                </a:extLst>
              </a:tr>
            </a:tbl>
          </a:graphicData>
        </a:graphic>
      </p:graphicFrame>
    </p:spTree>
    <p:extLst>
      <p:ext uri="{BB962C8B-B14F-4D97-AF65-F5344CB8AC3E}">
        <p14:creationId xmlns:p14="http://schemas.microsoft.com/office/powerpoint/2010/main" val="317347006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Gaseous Emission Control Technologies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14521034"/>
              </p:ext>
            </p:extLst>
          </p:nvPr>
        </p:nvGraphicFramePr>
        <p:xfrm>
          <a:off x="838200" y="1825625"/>
          <a:ext cx="10515600" cy="4663440"/>
        </p:xfrm>
        <a:graphic>
          <a:graphicData uri="http://schemas.openxmlformats.org/drawingml/2006/table">
            <a:tbl>
              <a:tblPr firstRow="1" bandRow="1">
                <a:tableStyleId>{5C22544A-7EE6-4342-B048-85BDC9FD1C3A}</a:tableStyleId>
              </a:tblPr>
              <a:tblGrid>
                <a:gridCol w="3082636">
                  <a:extLst>
                    <a:ext uri="{9D8B030D-6E8A-4147-A177-3AD203B41FA5}">
                      <a16:colId xmlns:a16="http://schemas.microsoft.com/office/drawing/2014/main" val="3872244673"/>
                    </a:ext>
                  </a:extLst>
                </a:gridCol>
                <a:gridCol w="7432964">
                  <a:extLst>
                    <a:ext uri="{9D8B030D-6E8A-4147-A177-3AD203B41FA5}">
                      <a16:colId xmlns:a16="http://schemas.microsoft.com/office/drawing/2014/main" val="3500872392"/>
                    </a:ext>
                  </a:extLst>
                </a:gridCol>
              </a:tblGrid>
              <a:tr h="370840">
                <a:tc>
                  <a:txBody>
                    <a:bodyPr/>
                    <a:lstStyle/>
                    <a:p>
                      <a:r>
                        <a:rPr lang="en-GB" sz="2400" dirty="0" smtClean="0"/>
                        <a:t>Gaseous Emission-</a:t>
                      </a:r>
                      <a:r>
                        <a:rPr lang="en-GB" sz="2400" baseline="0" dirty="0" smtClean="0"/>
                        <a:t> Control Technology</a:t>
                      </a:r>
                      <a:endParaRPr lang="en-GB" sz="2400" dirty="0"/>
                    </a:p>
                  </a:txBody>
                  <a:tcPr/>
                </a:tc>
                <a:tc>
                  <a:txBody>
                    <a:bodyPr/>
                    <a:lstStyle/>
                    <a:p>
                      <a:r>
                        <a:rPr lang="en-GB" sz="2400" dirty="0" smtClean="0"/>
                        <a:t>Advantages and Disadvantages</a:t>
                      </a:r>
                      <a:endParaRPr lang="en-GB" sz="2400" dirty="0"/>
                    </a:p>
                  </a:txBody>
                  <a:tcPr/>
                </a:tc>
                <a:extLst>
                  <a:ext uri="{0D108BD9-81ED-4DB2-BD59-A6C34878D82A}">
                    <a16:rowId xmlns:a16="http://schemas.microsoft.com/office/drawing/2014/main" val="1762960151"/>
                  </a:ext>
                </a:extLst>
              </a:tr>
              <a:tr h="370840">
                <a:tc>
                  <a:txBody>
                    <a:bodyPr/>
                    <a:lstStyle/>
                    <a:p>
                      <a:r>
                        <a:rPr lang="en-GB" sz="2400" dirty="0" smtClean="0"/>
                        <a:t>Thermal Oxidiser</a:t>
                      </a:r>
                      <a:endParaRPr lang="en-GB" sz="2400" dirty="0"/>
                    </a:p>
                  </a:txBody>
                  <a:tcPr/>
                </a:tc>
                <a:tc>
                  <a:txBody>
                    <a:bodyPr/>
                    <a:lstStyle/>
                    <a:p>
                      <a:r>
                        <a:rPr lang="en-GB" sz="2400" dirty="0" smtClean="0"/>
                        <a:t>VOC removal often exceeds 99.9%</a:t>
                      </a:r>
                    </a:p>
                    <a:p>
                      <a:r>
                        <a:rPr lang="en-GB" sz="2400" dirty="0" smtClean="0"/>
                        <a:t>Because many VOCs have some fuel content, they can be burned with less auxiliary fuel, thereby potentially lowering energy use and associated operating costs</a:t>
                      </a:r>
                      <a:endParaRPr lang="en-GB" sz="2400" dirty="0"/>
                    </a:p>
                  </a:txBody>
                  <a:tcPr/>
                </a:tc>
                <a:extLst>
                  <a:ext uri="{0D108BD9-81ED-4DB2-BD59-A6C34878D82A}">
                    <a16:rowId xmlns:a16="http://schemas.microsoft.com/office/drawing/2014/main" val="3704194532"/>
                  </a:ext>
                </a:extLst>
              </a:tr>
              <a:tr h="370840">
                <a:tc>
                  <a:txBody>
                    <a:bodyPr/>
                    <a:lstStyle/>
                    <a:p>
                      <a:r>
                        <a:rPr lang="en-GB" sz="2400" dirty="0" smtClean="0"/>
                        <a:t>Packed Absorption Tower</a:t>
                      </a:r>
                      <a:endParaRPr lang="en-GB" sz="2400" dirty="0"/>
                    </a:p>
                  </a:txBody>
                  <a:tcPr/>
                </a:tc>
                <a:tc>
                  <a:txBody>
                    <a:bodyPr/>
                    <a:lstStyle/>
                    <a:p>
                      <a:r>
                        <a:rPr lang="en-GB" sz="2400" dirty="0" smtClean="0"/>
                        <a:t>VOC removal exceeds 95%.</a:t>
                      </a:r>
                    </a:p>
                    <a:p>
                      <a:r>
                        <a:rPr lang="en-GB" sz="2400" dirty="0" smtClean="0"/>
                        <a:t>Although many pollutants can be effectively controlled with absorption towers, ammonia, hydrochloric acid and sulphur dioxide are some of the common pollutants with adequate transfer speeds</a:t>
                      </a:r>
                    </a:p>
                    <a:p>
                      <a:r>
                        <a:rPr lang="en-GB" sz="2400" dirty="0" smtClean="0"/>
                        <a:t>Generates wastewater that requires treatment</a:t>
                      </a:r>
                      <a:endParaRPr lang="en-GB" sz="2400" dirty="0"/>
                    </a:p>
                  </a:txBody>
                  <a:tcPr/>
                </a:tc>
                <a:extLst>
                  <a:ext uri="{0D108BD9-81ED-4DB2-BD59-A6C34878D82A}">
                    <a16:rowId xmlns:a16="http://schemas.microsoft.com/office/drawing/2014/main" val="3006524247"/>
                  </a:ext>
                </a:extLst>
              </a:tr>
            </a:tbl>
          </a:graphicData>
        </a:graphic>
      </p:graphicFrame>
    </p:spTree>
    <p:extLst>
      <p:ext uri="{BB962C8B-B14F-4D97-AF65-F5344CB8AC3E}">
        <p14:creationId xmlns:p14="http://schemas.microsoft.com/office/powerpoint/2010/main" val="17945051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Gaseous Emission Control Technologies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87075396"/>
              </p:ext>
            </p:extLst>
          </p:nvPr>
        </p:nvGraphicFramePr>
        <p:xfrm>
          <a:off x="838200" y="1825625"/>
          <a:ext cx="10515600" cy="3474720"/>
        </p:xfrm>
        <a:graphic>
          <a:graphicData uri="http://schemas.openxmlformats.org/drawingml/2006/table">
            <a:tbl>
              <a:tblPr firstRow="1" bandRow="1">
                <a:tableStyleId>{5C22544A-7EE6-4342-B048-85BDC9FD1C3A}</a:tableStyleId>
              </a:tblPr>
              <a:tblGrid>
                <a:gridCol w="3144982">
                  <a:extLst>
                    <a:ext uri="{9D8B030D-6E8A-4147-A177-3AD203B41FA5}">
                      <a16:colId xmlns:a16="http://schemas.microsoft.com/office/drawing/2014/main" val="36529806"/>
                    </a:ext>
                  </a:extLst>
                </a:gridCol>
                <a:gridCol w="7370618">
                  <a:extLst>
                    <a:ext uri="{9D8B030D-6E8A-4147-A177-3AD203B41FA5}">
                      <a16:colId xmlns:a16="http://schemas.microsoft.com/office/drawing/2014/main" val="2654589287"/>
                    </a:ext>
                  </a:extLst>
                </a:gridCol>
              </a:tblGrid>
              <a:tr h="370840">
                <a:tc>
                  <a:txBody>
                    <a:bodyPr/>
                    <a:lstStyle/>
                    <a:p>
                      <a:r>
                        <a:rPr lang="en-GB" sz="2400" dirty="0" smtClean="0"/>
                        <a:t>Gaseous Emission Control Technologies</a:t>
                      </a:r>
                      <a:endParaRPr lang="en-GB" sz="2400" dirty="0"/>
                    </a:p>
                  </a:txBody>
                  <a:tcPr/>
                </a:tc>
                <a:tc>
                  <a:txBody>
                    <a:bodyPr/>
                    <a:lstStyle/>
                    <a:p>
                      <a:r>
                        <a:rPr lang="en-GB" sz="2400" dirty="0" smtClean="0"/>
                        <a:t>Advantages and Disadvantages</a:t>
                      </a:r>
                      <a:endParaRPr lang="en-GB" sz="2400" dirty="0"/>
                    </a:p>
                  </a:txBody>
                  <a:tcPr/>
                </a:tc>
                <a:extLst>
                  <a:ext uri="{0D108BD9-81ED-4DB2-BD59-A6C34878D82A}">
                    <a16:rowId xmlns:a16="http://schemas.microsoft.com/office/drawing/2014/main" val="377049585"/>
                  </a:ext>
                </a:extLst>
              </a:tr>
              <a:tr h="370840">
                <a:tc>
                  <a:txBody>
                    <a:bodyPr/>
                    <a:lstStyle/>
                    <a:p>
                      <a:r>
                        <a:rPr lang="en-GB" sz="2400" dirty="0" err="1" smtClean="0"/>
                        <a:t>Biofilter</a:t>
                      </a:r>
                      <a:endParaRPr lang="en-GB" sz="2400" dirty="0"/>
                    </a:p>
                  </a:txBody>
                  <a:tcPr/>
                </a:tc>
                <a:tc>
                  <a:txBody>
                    <a:bodyPr/>
                    <a:lstStyle/>
                    <a:p>
                      <a:r>
                        <a:rPr lang="en-GB" sz="2400" dirty="0" smtClean="0"/>
                        <a:t>Used to treat VOCs and odours</a:t>
                      </a:r>
                    </a:p>
                    <a:p>
                      <a:r>
                        <a:rPr lang="en-GB" sz="2400" dirty="0" smtClean="0"/>
                        <a:t>Increased residence time results in increased pollutant removal countered by increasing unit size and pressure drop across a taller bed</a:t>
                      </a:r>
                    </a:p>
                    <a:p>
                      <a:r>
                        <a:rPr lang="en-GB" sz="2400" dirty="0" smtClean="0"/>
                        <a:t>Increased capital costs for the larger unit and operating costs for the additional blower power are the trade-offs for seeking greater treatment efficiency</a:t>
                      </a:r>
                      <a:endParaRPr lang="en-GB" sz="2400" dirty="0"/>
                    </a:p>
                  </a:txBody>
                  <a:tcPr/>
                </a:tc>
                <a:extLst>
                  <a:ext uri="{0D108BD9-81ED-4DB2-BD59-A6C34878D82A}">
                    <a16:rowId xmlns:a16="http://schemas.microsoft.com/office/drawing/2014/main" val="1408636358"/>
                  </a:ext>
                </a:extLst>
              </a:tr>
            </a:tbl>
          </a:graphicData>
        </a:graphic>
      </p:graphicFrame>
    </p:spTree>
    <p:extLst>
      <p:ext uri="{BB962C8B-B14F-4D97-AF65-F5344CB8AC3E}">
        <p14:creationId xmlns:p14="http://schemas.microsoft.com/office/powerpoint/2010/main" val="40492569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Thermal Oxidisers</a:t>
            </a:r>
            <a:endParaRPr lang="en-GB" dirty="0"/>
          </a:p>
        </p:txBody>
      </p:sp>
      <p:sp>
        <p:nvSpPr>
          <p:cNvPr id="3" name="Content Placeholder 2"/>
          <p:cNvSpPr>
            <a:spLocks noGrp="1"/>
          </p:cNvSpPr>
          <p:nvPr>
            <p:ph idx="1"/>
          </p:nvPr>
        </p:nvSpPr>
        <p:spPr/>
        <p:txBody>
          <a:bodyPr>
            <a:normAutofit/>
          </a:bodyPr>
          <a:lstStyle/>
          <a:p>
            <a:r>
              <a:rPr lang="en-GB" sz="3200" dirty="0" smtClean="0"/>
              <a:t>Are devices that use air and </a:t>
            </a:r>
            <a:r>
              <a:rPr lang="en-GB" sz="3200" dirty="0" err="1" smtClean="0"/>
              <a:t>auxilliary</a:t>
            </a:r>
            <a:r>
              <a:rPr lang="en-GB" sz="3200" dirty="0" smtClean="0"/>
              <a:t> fuel to produce a region of high temperature in which pollutants are oxidised</a:t>
            </a:r>
          </a:p>
          <a:p>
            <a:r>
              <a:rPr lang="en-GB" sz="3200" dirty="0" smtClean="0"/>
              <a:t>Advanced controls, continuous emissions monitoring, and extensive fuel requirements make operating costs high</a:t>
            </a:r>
          </a:p>
          <a:p>
            <a:r>
              <a:rPr lang="en-GB" sz="3200" dirty="0" smtClean="0"/>
              <a:t>Design and operation of thermal oxidisers are based on the three T’s (temperature, time and turbulence)</a:t>
            </a:r>
            <a:endParaRPr lang="en-GB" sz="3200" dirty="0"/>
          </a:p>
        </p:txBody>
      </p:sp>
    </p:spTree>
    <p:extLst>
      <p:ext uri="{BB962C8B-B14F-4D97-AF65-F5344CB8AC3E}">
        <p14:creationId xmlns:p14="http://schemas.microsoft.com/office/powerpoint/2010/main" val="386991273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dirty="0" smtClean="0"/>
              <a:t>Thermal Oxidisers (Three </a:t>
            </a:r>
            <a:r>
              <a:rPr lang="en-GB" sz="4000" dirty="0" err="1" smtClean="0"/>
              <a:t>Ts</a:t>
            </a:r>
            <a:r>
              <a:rPr lang="en-GB" sz="4000" dirty="0" smtClean="0"/>
              <a:t>)</a:t>
            </a:r>
            <a:endParaRPr lang="en-GB" sz="4000" dirty="0"/>
          </a:p>
        </p:txBody>
      </p:sp>
      <p:sp>
        <p:nvSpPr>
          <p:cNvPr id="3" name="Content Placeholder 2"/>
          <p:cNvSpPr>
            <a:spLocks noGrp="1"/>
          </p:cNvSpPr>
          <p:nvPr>
            <p:ph idx="1"/>
          </p:nvPr>
        </p:nvSpPr>
        <p:spPr/>
        <p:txBody>
          <a:bodyPr>
            <a:normAutofit lnSpcReduction="10000"/>
          </a:bodyPr>
          <a:lstStyle/>
          <a:p>
            <a:r>
              <a:rPr lang="en-GB" sz="3200" b="1" u="sng" dirty="0" smtClean="0"/>
              <a:t>Temperature</a:t>
            </a:r>
            <a:r>
              <a:rPr lang="en-GB" sz="3200" dirty="0" smtClean="0"/>
              <a:t>: - High temperature accelerates transformation of pollutants to more benign products</a:t>
            </a:r>
          </a:p>
          <a:p>
            <a:r>
              <a:rPr lang="en-GB" sz="3200" dirty="0" smtClean="0"/>
              <a:t>The temperature in the combustion zone is typically set several hundred degrees above the target VOCs auto-ignition temperature</a:t>
            </a:r>
          </a:p>
          <a:p>
            <a:r>
              <a:rPr lang="en-GB" sz="3200" dirty="0" smtClean="0"/>
              <a:t>Temperature can be controlled through auxiliary fuel addition</a:t>
            </a:r>
          </a:p>
          <a:p>
            <a:r>
              <a:rPr lang="en-GB" sz="3200" dirty="0" smtClean="0"/>
              <a:t>In general the higher the combustion temperature, the greater the conversion of pollutants</a:t>
            </a:r>
            <a:endParaRPr lang="en-GB" sz="3200" dirty="0"/>
          </a:p>
        </p:txBody>
      </p:sp>
    </p:spTree>
    <p:extLst>
      <p:ext uri="{BB962C8B-B14F-4D97-AF65-F5344CB8AC3E}">
        <p14:creationId xmlns:p14="http://schemas.microsoft.com/office/powerpoint/2010/main" val="39831648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Thermal Oxidisers (Three </a:t>
            </a:r>
            <a:r>
              <a:rPr lang="en-GB" dirty="0" err="1"/>
              <a:t>Ts</a:t>
            </a:r>
            <a:r>
              <a:rPr lang="en-GB" dirty="0"/>
              <a:t>)</a:t>
            </a:r>
          </a:p>
        </p:txBody>
      </p:sp>
      <p:sp>
        <p:nvSpPr>
          <p:cNvPr id="3" name="Content Placeholder 2"/>
          <p:cNvSpPr>
            <a:spLocks noGrp="1"/>
          </p:cNvSpPr>
          <p:nvPr>
            <p:ph idx="1"/>
          </p:nvPr>
        </p:nvSpPr>
        <p:spPr/>
        <p:txBody>
          <a:bodyPr>
            <a:normAutofit/>
          </a:bodyPr>
          <a:lstStyle/>
          <a:p>
            <a:r>
              <a:rPr lang="en-GB" sz="3200" b="1" u="sng" dirty="0" smtClean="0"/>
              <a:t>Time</a:t>
            </a:r>
            <a:r>
              <a:rPr lang="en-GB" sz="3200" dirty="0" smtClean="0"/>
              <a:t>: - is required to achieve adequate conversion during combustion</a:t>
            </a:r>
          </a:p>
          <a:p>
            <a:r>
              <a:rPr lang="en-GB" sz="3200" dirty="0" smtClean="0"/>
              <a:t>Each VOC requires a different burn time</a:t>
            </a:r>
          </a:p>
          <a:p>
            <a:r>
              <a:rPr lang="en-GB" sz="3200" dirty="0" smtClean="0"/>
              <a:t>The residence time of the air can be controlled either by increasing the volume of the unit or by splitting the flow into the multiple units</a:t>
            </a:r>
            <a:endParaRPr lang="en-GB" sz="3200" dirty="0"/>
          </a:p>
        </p:txBody>
      </p:sp>
    </p:spTree>
    <p:extLst>
      <p:ext uri="{BB962C8B-B14F-4D97-AF65-F5344CB8AC3E}">
        <p14:creationId xmlns:p14="http://schemas.microsoft.com/office/powerpoint/2010/main" val="12573729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Thermal Oxidisers (Three </a:t>
            </a:r>
            <a:r>
              <a:rPr lang="en-GB" dirty="0" err="1"/>
              <a:t>Ts</a:t>
            </a:r>
            <a:r>
              <a:rPr lang="en-GB" dirty="0"/>
              <a:t>)</a:t>
            </a:r>
          </a:p>
        </p:txBody>
      </p:sp>
      <p:sp>
        <p:nvSpPr>
          <p:cNvPr id="3" name="Content Placeholder 2"/>
          <p:cNvSpPr>
            <a:spLocks noGrp="1"/>
          </p:cNvSpPr>
          <p:nvPr>
            <p:ph idx="1"/>
          </p:nvPr>
        </p:nvSpPr>
        <p:spPr/>
        <p:txBody>
          <a:bodyPr>
            <a:normAutofit/>
          </a:bodyPr>
          <a:lstStyle/>
          <a:p>
            <a:r>
              <a:rPr lang="en-GB" sz="3200" b="1" u="sng" dirty="0" smtClean="0"/>
              <a:t>Turbulence</a:t>
            </a:r>
            <a:r>
              <a:rPr lang="en-GB" sz="3200" dirty="0" smtClean="0"/>
              <a:t>: - pass through velocity should range from 6 to 12m/sec</a:t>
            </a:r>
          </a:p>
          <a:p>
            <a:r>
              <a:rPr lang="en-GB" sz="3200" dirty="0" smtClean="0"/>
              <a:t>Adequate oxygen must be provided to the combustion zone to ensure VOC oxidation</a:t>
            </a:r>
          </a:p>
          <a:p>
            <a:r>
              <a:rPr lang="en-GB" sz="3200" dirty="0" smtClean="0"/>
              <a:t>More complete combustion can be achieved by ensuring rapid airstream movement through the thermal oxidiser, adding ambient air through blowers, and positioning baffles within the unit</a:t>
            </a:r>
            <a:endParaRPr lang="en-GB" sz="3200" dirty="0"/>
          </a:p>
        </p:txBody>
      </p:sp>
    </p:spTree>
    <p:extLst>
      <p:ext uri="{BB962C8B-B14F-4D97-AF65-F5344CB8AC3E}">
        <p14:creationId xmlns:p14="http://schemas.microsoft.com/office/powerpoint/2010/main" val="392984176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Thermal Oxidiser</a:t>
            </a:r>
            <a:endParaRPr lang="en-GB" dirty="0"/>
          </a:p>
        </p:txBody>
      </p:sp>
      <p:pic>
        <p:nvPicPr>
          <p:cNvPr id="1026" name="Picture 2" descr="Industrial Thermal Oxidizer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02327" y="1634837"/>
            <a:ext cx="10051473" cy="49876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5875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Thermal Oxidisers</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a:bodyPr>
              <a:lstStyle/>
              <a:p>
                <a:pPr marL="0" indent="0">
                  <a:buNone/>
                </a:pPr>
                <a:r>
                  <a:rPr lang="en-GB" sz="3200" dirty="0" smtClean="0"/>
                  <a:t>The complete conversion of a VOC to Carbon dioxide and water vapour in a thermal oxidiser is achieved as follows:</a:t>
                </a:r>
              </a:p>
              <a:p>
                <a:pPr marL="0" indent="0">
                  <a:buNone/>
                </a:pPr>
                <a:endParaRPr lang="en-GB" sz="3200" dirty="0"/>
              </a:p>
              <a:p>
                <a:pPr marL="0" indent="0">
                  <a:buNone/>
                </a:pPr>
                <a:r>
                  <a:rPr lang="en-GB" sz="3200" dirty="0" smtClean="0"/>
                  <a:t>C</a:t>
                </a:r>
                <a:r>
                  <a:rPr lang="en-GB" sz="3200" baseline="-25000" dirty="0" smtClean="0"/>
                  <a:t>X</a:t>
                </a:r>
                <a:r>
                  <a:rPr lang="en-GB" sz="3200" dirty="0" smtClean="0"/>
                  <a:t> H</a:t>
                </a:r>
                <a:r>
                  <a:rPr lang="en-GB" sz="3200" baseline="-25000" dirty="0" smtClean="0"/>
                  <a:t>Y</a:t>
                </a:r>
                <a:r>
                  <a:rPr lang="en-GB" sz="3200" dirty="0" smtClean="0"/>
                  <a:t>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𝑋</m:t>
                        </m:r>
                      </m:num>
                      <m:den>
                        <m:r>
                          <a:rPr lang="en-GB" sz="3200" b="0" i="1" smtClean="0">
                            <a:latin typeface="Cambria Math" panose="02040503050406030204" pitchFamily="18" charset="0"/>
                          </a:rPr>
                          <m:t>2</m:t>
                        </m:r>
                      </m:den>
                    </m:f>
                  </m:oMath>
                </a14:m>
                <a:r>
                  <a:rPr lang="en-GB" sz="3200" dirty="0" smtClean="0"/>
                  <a:t>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𝑌</m:t>
                        </m:r>
                      </m:num>
                      <m:den>
                        <m:r>
                          <a:rPr lang="en-GB" sz="3200" b="0" i="1" smtClean="0">
                            <a:latin typeface="Cambria Math" panose="02040503050406030204" pitchFamily="18" charset="0"/>
                          </a:rPr>
                          <m:t>4</m:t>
                        </m:r>
                      </m:den>
                    </m:f>
                  </m:oMath>
                </a14:m>
                <a:r>
                  <a:rPr lang="en-GB" sz="3200" dirty="0" smtClean="0"/>
                  <a:t>) O</a:t>
                </a:r>
                <a:r>
                  <a:rPr lang="en-GB" sz="3200" baseline="-25000" dirty="0" smtClean="0"/>
                  <a:t>2</a:t>
                </a:r>
                <a:r>
                  <a:rPr lang="en-GB" sz="3200" dirty="0" smtClean="0"/>
                  <a:t>		(x) CO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𝑌</m:t>
                        </m:r>
                      </m:num>
                      <m:den>
                        <m:r>
                          <a:rPr lang="en-GB" sz="3200" b="0" i="1" smtClean="0">
                            <a:latin typeface="Cambria Math" panose="02040503050406030204" pitchFamily="18" charset="0"/>
                          </a:rPr>
                          <m:t>2</m:t>
                        </m:r>
                      </m:den>
                    </m:f>
                    <m:r>
                      <a:rPr lang="en-GB" sz="3200" b="0" i="1" smtClean="0">
                        <a:latin typeface="Cambria Math" panose="02040503050406030204" pitchFamily="18" charset="0"/>
                      </a:rPr>
                      <m:t>)</m:t>
                    </m:r>
                  </m:oMath>
                </a14:m>
                <a:r>
                  <a:rPr lang="en-GB" sz="3200" dirty="0" smtClean="0"/>
                  <a:t> H</a:t>
                </a:r>
                <a:r>
                  <a:rPr lang="en-GB" sz="3200" baseline="-25000" dirty="0" smtClean="0"/>
                  <a:t>2</a:t>
                </a:r>
                <a:r>
                  <a:rPr lang="en-GB" sz="3200" dirty="0" smtClean="0"/>
                  <a:t>O</a:t>
                </a:r>
              </a:p>
              <a:p>
                <a:pPr marL="0" indent="0">
                  <a:buNone/>
                </a:pPr>
                <a:r>
                  <a:rPr lang="en-GB" sz="3200" dirty="0"/>
                  <a:t> </a:t>
                </a:r>
                <a:r>
                  <a:rPr lang="en-GB" sz="3200" dirty="0" smtClean="0"/>
                  <a:t>(x) CO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𝑋</m:t>
                        </m:r>
                      </m:num>
                      <m:den>
                        <m:r>
                          <a:rPr lang="en-GB" sz="3200" b="0" i="1" smtClean="0">
                            <a:latin typeface="Cambria Math" panose="02040503050406030204" pitchFamily="18" charset="0"/>
                          </a:rPr>
                          <m:t>2</m:t>
                        </m:r>
                      </m:den>
                    </m:f>
                  </m:oMath>
                </a14:m>
                <a:r>
                  <a:rPr lang="en-GB" sz="3200" dirty="0" smtClean="0"/>
                  <a:t>) O</a:t>
                </a:r>
                <a:r>
                  <a:rPr lang="en-GB" sz="3200" baseline="-25000" dirty="0" smtClean="0"/>
                  <a:t>2</a:t>
                </a:r>
                <a:r>
                  <a:rPr lang="en-GB" sz="3200" dirty="0" smtClean="0"/>
                  <a:t>		(x) CO</a:t>
                </a:r>
                <a:r>
                  <a:rPr lang="en-GB" sz="3200" baseline="-25000" dirty="0" smtClean="0"/>
                  <a:t>2</a:t>
                </a:r>
                <a:endParaRPr lang="en-GB" sz="3200" dirty="0" smtClean="0"/>
              </a:p>
              <a:p>
                <a:pPr marL="0" indent="0">
                  <a:buNone/>
                </a:pPr>
                <a:r>
                  <a:rPr lang="en-GB" sz="3200" dirty="0" smtClean="0"/>
                  <a:t>X and y are stoichiometric coefficients used to balance the reactions</a:t>
                </a:r>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cxnSp>
        <p:nvCxnSpPr>
          <p:cNvPr id="5" name="Straight Arrow Connector 4"/>
          <p:cNvCxnSpPr/>
          <p:nvPr/>
        </p:nvCxnSpPr>
        <p:spPr>
          <a:xfrm flipV="1">
            <a:off x="3796145" y="3740727"/>
            <a:ext cx="1607128" cy="6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519055" y="4572000"/>
            <a:ext cx="105987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972933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Thermal Oxidisers</a:t>
            </a:r>
          </a:p>
        </p:txBody>
      </p:sp>
      <p:sp>
        <p:nvSpPr>
          <p:cNvPr id="3" name="Content Placeholder 2"/>
          <p:cNvSpPr>
            <a:spLocks noGrp="1"/>
          </p:cNvSpPr>
          <p:nvPr>
            <p:ph idx="1"/>
          </p:nvPr>
        </p:nvSpPr>
        <p:spPr/>
        <p:txBody>
          <a:bodyPr>
            <a:normAutofit/>
          </a:bodyPr>
          <a:lstStyle/>
          <a:p>
            <a:r>
              <a:rPr lang="en-GB" sz="3200" dirty="0" smtClean="0"/>
              <a:t>Another concern is whether pollutants other than Carbon dioxide are produced from less than 100% efficient combustion</a:t>
            </a:r>
          </a:p>
          <a:p>
            <a:r>
              <a:rPr lang="en-GB" sz="3200" dirty="0" smtClean="0"/>
              <a:t>Also nitrogen oxides (NO</a:t>
            </a:r>
            <a:r>
              <a:rPr lang="en-GB" sz="3200" baseline="-25000" dirty="0" smtClean="0"/>
              <a:t>X</a:t>
            </a:r>
            <a:r>
              <a:rPr lang="en-GB" sz="3200" dirty="0" smtClean="0"/>
              <a:t>) are always produced in a combustion process, and sulphur dioxide (SO</a:t>
            </a:r>
            <a:r>
              <a:rPr lang="en-GB" sz="3200" baseline="-25000" dirty="0" smtClean="0"/>
              <a:t>2</a:t>
            </a:r>
            <a:r>
              <a:rPr lang="en-GB" sz="3200" dirty="0" smtClean="0"/>
              <a:t>)</a:t>
            </a:r>
            <a:endParaRPr lang="en-GB" sz="3200" dirty="0"/>
          </a:p>
        </p:txBody>
      </p:sp>
    </p:spTree>
    <p:extLst>
      <p:ext uri="{BB962C8B-B14F-4D97-AF65-F5344CB8AC3E}">
        <p14:creationId xmlns:p14="http://schemas.microsoft.com/office/powerpoint/2010/main" val="34089547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Thermal Oxidisers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fontScale="92500" lnSpcReduction="10000"/>
              </a:bodyPr>
              <a:lstStyle/>
              <a:p>
                <a:r>
                  <a:rPr lang="en-GB" sz="3200" dirty="0" smtClean="0"/>
                  <a:t>The height of the thermal oxidiser tower (z) is determined as follows:</a:t>
                </a:r>
              </a:p>
              <a:p>
                <a:pPr marL="0" indent="0">
                  <a:buNone/>
                </a:pPr>
                <a:r>
                  <a:rPr lang="en-GB" sz="3200" dirty="0"/>
                  <a:t>	</a:t>
                </a:r>
                <a:r>
                  <a:rPr lang="en-GB" sz="3200" dirty="0" smtClean="0"/>
                  <a:t>Z = </a:t>
                </a:r>
                <a:r>
                  <a:rPr lang="el-GR" sz="3200" dirty="0" smtClean="0"/>
                  <a:t>μ</a:t>
                </a:r>
                <a:r>
                  <a:rPr lang="en-GB" sz="3200" dirty="0" smtClean="0"/>
                  <a:t> x </a:t>
                </a:r>
                <a:r>
                  <a:rPr lang="el-GR" sz="3200" dirty="0" smtClean="0"/>
                  <a:t>τ</a:t>
                </a:r>
                <a:r>
                  <a:rPr lang="en-GB" sz="3200" baseline="-25000" dirty="0" smtClean="0"/>
                  <a:t>r</a:t>
                </a:r>
                <a:endParaRPr lang="en-GB" sz="3200" dirty="0" smtClean="0"/>
              </a:p>
              <a:p>
                <a:pPr marL="0" indent="0">
                  <a:buNone/>
                </a:pPr>
                <a:r>
                  <a:rPr lang="el-GR" sz="3200" dirty="0" smtClean="0"/>
                  <a:t>μ</a:t>
                </a:r>
                <a:r>
                  <a:rPr lang="en-GB" sz="3200" dirty="0" smtClean="0"/>
                  <a:t> = face velocity through the tower</a:t>
                </a:r>
              </a:p>
              <a:p>
                <a:pPr marL="0" indent="0">
                  <a:buNone/>
                </a:pPr>
                <a:r>
                  <a:rPr lang="el-GR" sz="3200" dirty="0" smtClean="0"/>
                  <a:t>τ</a:t>
                </a:r>
                <a:r>
                  <a:rPr lang="en-GB" sz="3200" baseline="-25000" dirty="0" smtClean="0"/>
                  <a:t>r</a:t>
                </a:r>
                <a:r>
                  <a:rPr lang="en-GB" sz="3200" dirty="0" smtClean="0"/>
                  <a:t> = reaction time needed for adequate conversion</a:t>
                </a:r>
              </a:p>
              <a:p>
                <a:pPr marL="0" indent="0">
                  <a:buNone/>
                </a:pPr>
                <a:r>
                  <a:rPr lang="en-GB" sz="3200" dirty="0" smtClean="0"/>
                  <a:t>The diameter of the tower D can also be determined</a:t>
                </a:r>
              </a:p>
              <a:p>
                <a:pPr marL="0" indent="0">
                  <a:buNone/>
                </a:pPr>
                <a:r>
                  <a:rPr lang="en-GB" sz="3200" dirty="0"/>
                  <a:t>	</a:t>
                </a:r>
                <a:r>
                  <a:rPr lang="en-GB" sz="3200" dirty="0" smtClean="0"/>
                  <a:t>D = </a:t>
                </a:r>
                <a14:m>
                  <m:oMath xmlns:m="http://schemas.openxmlformats.org/officeDocument/2006/math">
                    <m:rad>
                      <m:radPr>
                        <m:degHide m:val="on"/>
                        <m:ctrlPr>
                          <a:rPr lang="en-GB" sz="3200" i="1" smtClean="0">
                            <a:latin typeface="Cambria Math" panose="02040503050406030204" pitchFamily="18" charset="0"/>
                          </a:rPr>
                        </m:ctrlPr>
                      </m:radPr>
                      <m:deg/>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4 </m:t>
                            </m:r>
                            <m:r>
                              <a:rPr lang="en-GB" sz="3200" b="0" i="1" smtClean="0">
                                <a:latin typeface="Cambria Math" panose="02040503050406030204" pitchFamily="18" charset="0"/>
                                <a:ea typeface="Cambria Math" panose="02040503050406030204" pitchFamily="18" charset="0"/>
                              </a:rPr>
                              <m:t>×</m:t>
                            </m:r>
                            <m:r>
                              <a:rPr lang="en-GB" sz="3200" b="0" i="1" smtClean="0">
                                <a:latin typeface="Cambria Math" panose="02040503050406030204" pitchFamily="18" charset="0"/>
                                <a:ea typeface="Cambria Math" panose="02040503050406030204" pitchFamily="18" charset="0"/>
                              </a:rPr>
                              <m:t>𝑄</m:t>
                            </m:r>
                          </m:num>
                          <m:den>
                            <m:r>
                              <a:rPr lang="en-GB" sz="3200" i="1" smtClean="0">
                                <a:latin typeface="Cambria Math" panose="02040503050406030204" pitchFamily="18" charset="0"/>
                                <a:ea typeface="Cambria Math" panose="02040503050406030204" pitchFamily="18" charset="0"/>
                              </a:rPr>
                              <m:t>𝜋</m:t>
                            </m:r>
                            <m:r>
                              <a:rPr lang="en-GB" sz="3200" b="0" i="1" smtClean="0">
                                <a:latin typeface="Cambria Math" panose="02040503050406030204" pitchFamily="18" charset="0"/>
                                <a:ea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𝜇</m:t>
                            </m:r>
                          </m:den>
                        </m:f>
                      </m:e>
                    </m:rad>
                  </m:oMath>
                </a14:m>
                <a:endParaRPr lang="en-GB" sz="3200" dirty="0" smtClean="0"/>
              </a:p>
              <a:p>
                <a:pPr marL="0" indent="0">
                  <a:buNone/>
                </a:pPr>
                <a:r>
                  <a:rPr lang="en-GB" sz="3200" dirty="0" smtClean="0"/>
                  <a:t>Q = is the exhaust flow rate</a:t>
                </a:r>
                <a:endParaRPr lang="en-GB" sz="3200" dirty="0"/>
              </a:p>
              <a:p>
                <a:pPr marL="0" indent="0">
                  <a:buNone/>
                </a:pPr>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91" t="-3641" b="-140"/>
                </a:stretch>
              </a:blipFill>
            </p:spPr>
            <p:txBody>
              <a:bodyPr/>
              <a:lstStyle/>
              <a:p>
                <a:r>
                  <a:rPr lang="en-GB">
                    <a:noFill/>
                  </a:rPr>
                  <a:t> </a:t>
                </a:r>
              </a:p>
            </p:txBody>
          </p:sp>
        </mc:Fallback>
      </mc:AlternateContent>
    </p:spTree>
    <p:extLst>
      <p:ext uri="{BB962C8B-B14F-4D97-AF65-F5344CB8AC3E}">
        <p14:creationId xmlns:p14="http://schemas.microsoft.com/office/powerpoint/2010/main" val="207265546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Absorption</a:t>
            </a:r>
            <a:endParaRPr lang="en-GB" dirty="0"/>
          </a:p>
        </p:txBody>
      </p:sp>
      <p:sp>
        <p:nvSpPr>
          <p:cNvPr id="3" name="Content Placeholder 2"/>
          <p:cNvSpPr>
            <a:spLocks noGrp="1"/>
          </p:cNvSpPr>
          <p:nvPr>
            <p:ph idx="1"/>
          </p:nvPr>
        </p:nvSpPr>
        <p:spPr/>
        <p:txBody>
          <a:bodyPr>
            <a:normAutofit/>
          </a:bodyPr>
          <a:lstStyle/>
          <a:p>
            <a:r>
              <a:rPr lang="en-GB" sz="3200" dirty="0" smtClean="0"/>
              <a:t>Is a physical process in which the air pollutant leaves the gas phase and becomes dissolved in the liquid phase</a:t>
            </a:r>
          </a:p>
          <a:p>
            <a:r>
              <a:rPr lang="en-GB" sz="3200" dirty="0" smtClean="0"/>
              <a:t>Many pollutants can be effectively controlled with absorption towers, ammonia, hydrochloric acid, hydrofluoric acid and sulphur dioxide are some of the pollutants with adequate transfer speeds</a:t>
            </a:r>
            <a:endParaRPr lang="en-GB" sz="3200" dirty="0"/>
          </a:p>
        </p:txBody>
      </p:sp>
    </p:spTree>
    <p:extLst>
      <p:ext uri="{BB962C8B-B14F-4D97-AF65-F5344CB8AC3E}">
        <p14:creationId xmlns:p14="http://schemas.microsoft.com/office/powerpoint/2010/main" val="264897852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Absorption</a:t>
            </a:r>
            <a:endParaRPr lang="en-GB" dirty="0"/>
          </a:p>
        </p:txBody>
      </p:sp>
      <p:sp>
        <p:nvSpPr>
          <p:cNvPr id="3" name="Content Placeholder 2"/>
          <p:cNvSpPr>
            <a:spLocks noGrp="1"/>
          </p:cNvSpPr>
          <p:nvPr>
            <p:ph idx="1"/>
          </p:nvPr>
        </p:nvSpPr>
        <p:spPr/>
        <p:txBody>
          <a:bodyPr>
            <a:normAutofit/>
          </a:bodyPr>
          <a:lstStyle/>
          <a:p>
            <a:r>
              <a:rPr lang="en-GB" sz="3200" dirty="0" smtClean="0"/>
              <a:t>Most absorption units arranged as columns or towers are run in counter current flow</a:t>
            </a:r>
          </a:p>
          <a:p>
            <a:r>
              <a:rPr lang="en-GB" sz="3200" dirty="0" smtClean="0"/>
              <a:t>Clean water is used as the absorbent liquid and is introduced at the top of the tower through a system of sprayers</a:t>
            </a:r>
          </a:p>
          <a:p>
            <a:r>
              <a:rPr lang="en-GB" sz="3200" dirty="0" smtClean="0"/>
              <a:t>The airstream to be treated enters at the bottom</a:t>
            </a:r>
          </a:p>
          <a:p>
            <a:r>
              <a:rPr lang="en-GB" sz="3200" dirty="0" smtClean="0"/>
              <a:t>As the water falls through the tower, the air pollutant is absorbed into the water droplets</a:t>
            </a:r>
            <a:endParaRPr lang="en-GB" sz="3200" dirty="0"/>
          </a:p>
        </p:txBody>
      </p:sp>
    </p:spTree>
    <p:extLst>
      <p:ext uri="{BB962C8B-B14F-4D97-AF65-F5344CB8AC3E}">
        <p14:creationId xmlns:p14="http://schemas.microsoft.com/office/powerpoint/2010/main" val="387883191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3910"/>
            <a:ext cx="10515600" cy="741218"/>
          </a:xfrm>
        </p:spPr>
        <p:txBody>
          <a:bodyPr/>
          <a:lstStyle/>
          <a:p>
            <a:pPr algn="ctr"/>
            <a:r>
              <a:rPr lang="en-GB" dirty="0" smtClean="0"/>
              <a:t>Absorption</a:t>
            </a:r>
            <a:endParaRPr lang="en-GB" dirty="0"/>
          </a:p>
        </p:txBody>
      </p:sp>
      <p:pic>
        <p:nvPicPr>
          <p:cNvPr id="1026" name="Picture 2" descr="Important information on materials for wet scrubber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39981" y="845128"/>
            <a:ext cx="9892145" cy="5867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500074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Absorption</a:t>
            </a:r>
            <a:endParaRPr lang="en-GB" dirty="0"/>
          </a:p>
        </p:txBody>
      </p:sp>
      <p:sp>
        <p:nvSpPr>
          <p:cNvPr id="3" name="Content Placeholder 2"/>
          <p:cNvSpPr>
            <a:spLocks noGrp="1"/>
          </p:cNvSpPr>
          <p:nvPr>
            <p:ph idx="1"/>
          </p:nvPr>
        </p:nvSpPr>
        <p:spPr/>
        <p:txBody>
          <a:bodyPr>
            <a:normAutofit/>
          </a:bodyPr>
          <a:lstStyle/>
          <a:p>
            <a:r>
              <a:rPr lang="en-GB" sz="3200" dirty="0" smtClean="0"/>
              <a:t>Due to cost, the scrubber liquid of choice is water</a:t>
            </a:r>
          </a:p>
          <a:p>
            <a:r>
              <a:rPr lang="en-GB" sz="3200" dirty="0" smtClean="0"/>
              <a:t>This can greatly constrain the design and operation flexibility</a:t>
            </a:r>
          </a:p>
          <a:p>
            <a:r>
              <a:rPr lang="en-GB" sz="3200" dirty="0" smtClean="0"/>
              <a:t>One such application where this becomes especially problematic is the treatment of sulphur dioxide emissions</a:t>
            </a:r>
          </a:p>
          <a:p>
            <a:r>
              <a:rPr lang="en-GB" sz="3200" dirty="0" smtClean="0"/>
              <a:t>To make it easier to transfer the SO</a:t>
            </a:r>
            <a:r>
              <a:rPr lang="en-GB" sz="3200" baseline="-25000" dirty="0" smtClean="0"/>
              <a:t>2</a:t>
            </a:r>
            <a:r>
              <a:rPr lang="en-GB" sz="3200" dirty="0" smtClean="0"/>
              <a:t> into scrubber liquid chemicals are added to water before introduction to the scrubber</a:t>
            </a:r>
            <a:endParaRPr lang="en-GB" sz="3200" dirty="0"/>
          </a:p>
        </p:txBody>
      </p:sp>
    </p:spTree>
    <p:extLst>
      <p:ext uri="{BB962C8B-B14F-4D97-AF65-F5344CB8AC3E}">
        <p14:creationId xmlns:p14="http://schemas.microsoft.com/office/powerpoint/2010/main" val="380729835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Absorption</a:t>
            </a:r>
            <a:endParaRPr lang="en-GB" dirty="0"/>
          </a:p>
        </p:txBody>
      </p:sp>
      <p:sp>
        <p:nvSpPr>
          <p:cNvPr id="3" name="Content Placeholder 2"/>
          <p:cNvSpPr>
            <a:spLocks noGrp="1"/>
          </p:cNvSpPr>
          <p:nvPr>
            <p:ph idx="1"/>
          </p:nvPr>
        </p:nvSpPr>
        <p:spPr/>
        <p:txBody>
          <a:bodyPr>
            <a:normAutofit/>
          </a:bodyPr>
          <a:lstStyle/>
          <a:p>
            <a:r>
              <a:rPr lang="en-GB" sz="3200" dirty="0" smtClean="0"/>
              <a:t>The two chemical additive options available are limestone (CaCO</a:t>
            </a:r>
            <a:r>
              <a:rPr lang="en-GB" sz="3200" baseline="-25000" dirty="0" smtClean="0"/>
              <a:t>3</a:t>
            </a:r>
            <a:r>
              <a:rPr lang="en-GB" sz="3200" dirty="0" smtClean="0"/>
              <a:t>) and lime (Ca(OH)</a:t>
            </a:r>
            <a:r>
              <a:rPr lang="en-GB" sz="3200" baseline="-25000" dirty="0" smtClean="0"/>
              <a:t>2</a:t>
            </a:r>
            <a:r>
              <a:rPr lang="en-GB" sz="3200" dirty="0" smtClean="0"/>
              <a:t>)</a:t>
            </a:r>
          </a:p>
          <a:p>
            <a:r>
              <a:rPr lang="en-GB" sz="3200" dirty="0" smtClean="0"/>
              <a:t>Limestone is more abundant and less expensive but lime results in better treatment efficiencies</a:t>
            </a:r>
          </a:p>
          <a:p>
            <a:r>
              <a:rPr lang="en-GB" sz="3200" dirty="0" smtClean="0"/>
              <a:t>Upon leaving the scrubber, this wastewater is typically sent to a holding tank to undergo one of the following chemical reactions</a:t>
            </a:r>
            <a:endParaRPr lang="en-GB" sz="3200" dirty="0"/>
          </a:p>
        </p:txBody>
      </p:sp>
    </p:spTree>
    <p:extLst>
      <p:ext uri="{BB962C8B-B14F-4D97-AF65-F5344CB8AC3E}">
        <p14:creationId xmlns:p14="http://schemas.microsoft.com/office/powerpoint/2010/main" val="204392812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Absorption</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Limestone additive</a:t>
            </a:r>
          </a:p>
          <a:p>
            <a:pPr marL="0" indent="0">
              <a:buNone/>
            </a:pPr>
            <a:r>
              <a:rPr lang="en-GB" sz="3200" dirty="0"/>
              <a:t>	</a:t>
            </a:r>
            <a:r>
              <a:rPr lang="en-GB" sz="3200" dirty="0" smtClean="0"/>
              <a:t>SO</a:t>
            </a:r>
            <a:r>
              <a:rPr lang="en-GB" sz="3200" baseline="-25000" dirty="0" smtClean="0"/>
              <a:t>2</a:t>
            </a:r>
            <a:r>
              <a:rPr lang="en-GB" sz="3200" dirty="0" smtClean="0"/>
              <a:t> + CaCO</a:t>
            </a:r>
            <a:r>
              <a:rPr lang="en-GB" sz="3200" baseline="-25000" dirty="0" smtClean="0"/>
              <a:t>3</a:t>
            </a:r>
            <a:r>
              <a:rPr lang="en-GB" sz="3200" dirty="0" smtClean="0"/>
              <a:t> + ½O</a:t>
            </a:r>
            <a:r>
              <a:rPr lang="en-GB" sz="3200" baseline="-25000" dirty="0" smtClean="0"/>
              <a:t>2</a:t>
            </a:r>
            <a:r>
              <a:rPr lang="en-GB" sz="3200" dirty="0" smtClean="0"/>
              <a:t>		CaSO</a:t>
            </a:r>
            <a:r>
              <a:rPr lang="en-GB" sz="3200" baseline="-25000" dirty="0" smtClean="0"/>
              <a:t>4</a:t>
            </a:r>
            <a:r>
              <a:rPr lang="en-GB" sz="3200" dirty="0" smtClean="0"/>
              <a:t>  + CO</a:t>
            </a:r>
            <a:r>
              <a:rPr lang="en-GB" sz="3200" baseline="-25000" dirty="0" smtClean="0"/>
              <a:t>2</a:t>
            </a:r>
            <a:endParaRPr lang="en-GB" sz="3200" dirty="0" smtClean="0"/>
          </a:p>
          <a:p>
            <a:pPr marL="0" indent="0">
              <a:buNone/>
            </a:pPr>
            <a:endParaRPr lang="en-GB" sz="3200" dirty="0"/>
          </a:p>
          <a:p>
            <a:pPr marL="0" indent="0">
              <a:buNone/>
            </a:pPr>
            <a:r>
              <a:rPr lang="en-GB" sz="3200" dirty="0" smtClean="0"/>
              <a:t>Lime additive</a:t>
            </a:r>
          </a:p>
          <a:p>
            <a:pPr marL="0" indent="0">
              <a:buNone/>
            </a:pPr>
            <a:r>
              <a:rPr lang="en-GB" sz="3200" dirty="0"/>
              <a:t>	</a:t>
            </a:r>
            <a:r>
              <a:rPr lang="en-GB" sz="3200" dirty="0" smtClean="0"/>
              <a:t>SO</a:t>
            </a:r>
            <a:r>
              <a:rPr lang="en-GB" sz="3200" baseline="-25000" dirty="0" smtClean="0"/>
              <a:t>2</a:t>
            </a:r>
            <a:r>
              <a:rPr lang="en-GB" sz="3200" dirty="0" smtClean="0"/>
              <a:t> + Ca(OH)</a:t>
            </a:r>
            <a:r>
              <a:rPr lang="en-GB" sz="3200" baseline="-25000" dirty="0" smtClean="0"/>
              <a:t>2</a:t>
            </a:r>
            <a:r>
              <a:rPr lang="en-GB" sz="3200" dirty="0" smtClean="0"/>
              <a:t> + ½0</a:t>
            </a:r>
            <a:r>
              <a:rPr lang="en-GB" sz="3200" baseline="-25000" dirty="0" smtClean="0"/>
              <a:t>2</a:t>
            </a:r>
            <a:r>
              <a:rPr lang="en-GB" sz="3200" dirty="0" smtClean="0"/>
              <a:t>		CaSO</a:t>
            </a:r>
            <a:r>
              <a:rPr lang="en-GB" sz="3200" baseline="-25000" dirty="0" smtClean="0"/>
              <a:t>4</a:t>
            </a:r>
            <a:r>
              <a:rPr lang="en-GB" sz="3200" dirty="0" smtClean="0"/>
              <a:t> + H</a:t>
            </a:r>
            <a:r>
              <a:rPr lang="en-GB" sz="3200" baseline="-25000" dirty="0" smtClean="0"/>
              <a:t>2</a:t>
            </a:r>
            <a:r>
              <a:rPr lang="en-GB" sz="3200" dirty="0" smtClean="0"/>
              <a:t>O</a:t>
            </a:r>
          </a:p>
          <a:p>
            <a:pPr marL="0" indent="0">
              <a:buNone/>
            </a:pPr>
            <a:endParaRPr lang="en-GB" sz="3200" dirty="0"/>
          </a:p>
        </p:txBody>
      </p:sp>
      <p:cxnSp>
        <p:nvCxnSpPr>
          <p:cNvPr id="5" name="Straight Arrow Connector 4"/>
          <p:cNvCxnSpPr/>
          <p:nvPr/>
        </p:nvCxnSpPr>
        <p:spPr>
          <a:xfrm>
            <a:off x="5112327" y="2660073"/>
            <a:ext cx="119841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5230091" y="4371109"/>
            <a:ext cx="1087582" cy="69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150591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Absorption</a:t>
            </a:r>
            <a:endParaRPr lang="en-GB" dirty="0"/>
          </a:p>
        </p:txBody>
      </p:sp>
      <p:sp>
        <p:nvSpPr>
          <p:cNvPr id="3" name="Content Placeholder 2"/>
          <p:cNvSpPr>
            <a:spLocks noGrp="1"/>
          </p:cNvSpPr>
          <p:nvPr>
            <p:ph idx="1"/>
          </p:nvPr>
        </p:nvSpPr>
        <p:spPr/>
        <p:txBody>
          <a:bodyPr>
            <a:normAutofit/>
          </a:bodyPr>
          <a:lstStyle/>
          <a:p>
            <a:r>
              <a:rPr lang="en-GB" sz="3200" dirty="0" smtClean="0"/>
              <a:t>The formation of Ca SO</a:t>
            </a:r>
            <a:r>
              <a:rPr lang="en-GB" sz="3200" baseline="-25000" dirty="0" smtClean="0"/>
              <a:t>4</a:t>
            </a:r>
            <a:r>
              <a:rPr lang="en-GB" sz="3200" dirty="0" smtClean="0"/>
              <a:t> can produce substantial scaling and require expensive cleaning of a fouled holding tank</a:t>
            </a:r>
          </a:p>
          <a:p>
            <a:r>
              <a:rPr lang="en-GB" sz="3200" dirty="0" smtClean="0"/>
              <a:t>Calcium sulphate is better known by its common name, gypsum</a:t>
            </a:r>
          </a:p>
          <a:p>
            <a:r>
              <a:rPr lang="en-GB" sz="3200" dirty="0" smtClean="0"/>
              <a:t>Gypsum can also be incorporated into agricultural soils as a beneficial soil amendment</a:t>
            </a:r>
            <a:endParaRPr lang="en-GB" sz="3200" dirty="0"/>
          </a:p>
        </p:txBody>
      </p:sp>
    </p:spTree>
    <p:extLst>
      <p:ext uri="{BB962C8B-B14F-4D97-AF65-F5344CB8AC3E}">
        <p14:creationId xmlns:p14="http://schemas.microsoft.com/office/powerpoint/2010/main" val="207828232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Biofilter</a:t>
            </a:r>
            <a:endParaRPr lang="en-GB" dirty="0"/>
          </a:p>
        </p:txBody>
      </p:sp>
      <p:sp>
        <p:nvSpPr>
          <p:cNvPr id="3" name="Content Placeholder 2"/>
          <p:cNvSpPr>
            <a:spLocks noGrp="1"/>
          </p:cNvSpPr>
          <p:nvPr>
            <p:ph idx="1"/>
          </p:nvPr>
        </p:nvSpPr>
        <p:spPr/>
        <p:txBody>
          <a:bodyPr>
            <a:normAutofit/>
          </a:bodyPr>
          <a:lstStyle/>
          <a:p>
            <a:r>
              <a:rPr lang="en-GB" sz="3200" dirty="0" smtClean="0"/>
              <a:t>Is essentially a reactor filled with a biological support medium</a:t>
            </a:r>
          </a:p>
          <a:p>
            <a:r>
              <a:rPr lang="en-GB" sz="3200" dirty="0" smtClean="0"/>
              <a:t>The polluted airstream is introduced into the base of the unit</a:t>
            </a:r>
          </a:p>
          <a:p>
            <a:r>
              <a:rPr lang="en-GB" sz="3200" dirty="0" smtClean="0"/>
              <a:t>The air then passes through the pore space between the media, bringing the pollutant into contact with the attached microorganisms that reside there</a:t>
            </a:r>
            <a:endParaRPr lang="en-GB" sz="3200" dirty="0"/>
          </a:p>
        </p:txBody>
      </p:sp>
    </p:spTree>
    <p:extLst>
      <p:ext uri="{BB962C8B-B14F-4D97-AF65-F5344CB8AC3E}">
        <p14:creationId xmlns:p14="http://schemas.microsoft.com/office/powerpoint/2010/main" val="54615723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Biofilter</a:t>
            </a:r>
            <a:endParaRPr lang="en-GB" dirty="0"/>
          </a:p>
        </p:txBody>
      </p:sp>
      <p:pic>
        <p:nvPicPr>
          <p:cNvPr id="2054" name="Picture 6" descr="Odor Treatment - Biofiltration - Cornell Universit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25236" y="1690688"/>
            <a:ext cx="9774382" cy="4280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648223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Biofilter</a:t>
            </a:r>
            <a:endParaRPr lang="en-GB" dirty="0"/>
          </a:p>
        </p:txBody>
      </p:sp>
      <p:sp>
        <p:nvSpPr>
          <p:cNvPr id="3" name="Content Placeholder 2"/>
          <p:cNvSpPr>
            <a:spLocks noGrp="1"/>
          </p:cNvSpPr>
          <p:nvPr>
            <p:ph idx="1"/>
          </p:nvPr>
        </p:nvSpPr>
        <p:spPr/>
        <p:txBody>
          <a:bodyPr>
            <a:normAutofit/>
          </a:bodyPr>
          <a:lstStyle/>
          <a:p>
            <a:r>
              <a:rPr lang="en-GB" sz="3200" dirty="0" smtClean="0"/>
              <a:t>To maintain a positive environment for the microorganisms, water is added to the bed to keep it moist (intermittently)</a:t>
            </a:r>
          </a:p>
          <a:p>
            <a:pPr marL="0" indent="0">
              <a:buNone/>
            </a:pPr>
            <a:endParaRPr lang="en-GB" sz="3200" dirty="0" smtClean="0"/>
          </a:p>
          <a:p>
            <a:r>
              <a:rPr lang="en-GB" sz="3200" dirty="0" smtClean="0"/>
              <a:t>The moistened support medium also allows the pollutant to transfer to the water phase, where it is more easily available to the microbes</a:t>
            </a:r>
            <a:endParaRPr lang="en-GB" sz="3200" dirty="0"/>
          </a:p>
        </p:txBody>
      </p:sp>
    </p:spTree>
    <p:extLst>
      <p:ext uri="{BB962C8B-B14F-4D97-AF65-F5344CB8AC3E}">
        <p14:creationId xmlns:p14="http://schemas.microsoft.com/office/powerpoint/2010/main" val="105550822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Biofilter</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838200" y="1503218"/>
                <a:ext cx="10515600" cy="5126181"/>
              </a:xfrm>
            </p:spPr>
            <p:txBody>
              <a:bodyPr>
                <a:normAutofit lnSpcReduction="10000"/>
              </a:bodyPr>
              <a:lstStyle/>
              <a:p>
                <a:r>
                  <a:rPr lang="en-GB" sz="3200" dirty="0" smtClean="0"/>
                  <a:t>One method to estimate the pollutant removal efficiency in a </a:t>
                </a:r>
                <a:r>
                  <a:rPr lang="en-GB" sz="3200" dirty="0" err="1" smtClean="0"/>
                  <a:t>biofilter</a:t>
                </a:r>
                <a:r>
                  <a:rPr lang="en-GB" sz="3200" dirty="0" smtClean="0"/>
                  <a:t> is with the following equation</a:t>
                </a:r>
              </a:p>
              <a:p>
                <a:pPr marL="0" indent="0">
                  <a:buNone/>
                </a:pPr>
                <a:r>
                  <a:rPr lang="en-GB" sz="3200" dirty="0"/>
                  <a:t>	</a:t>
                </a:r>
                <a:r>
                  <a:rPr lang="el-GR" sz="3200" dirty="0" smtClean="0"/>
                  <a:t>η</a:t>
                </a:r>
                <a:r>
                  <a:rPr lang="en-GB" sz="3200" dirty="0" smtClean="0"/>
                  <a:t> = 1 – </a:t>
                </a:r>
                <a:r>
                  <a:rPr lang="en-GB" sz="3200" dirty="0" err="1" smtClean="0"/>
                  <a:t>exp</a:t>
                </a:r>
                <a:r>
                  <a:rPr lang="en-GB" sz="3200" dirty="0" smtClean="0"/>
                  <a:t> </a:t>
                </a:r>
                <a14:m>
                  <m:oMath xmlns:m="http://schemas.openxmlformats.org/officeDocument/2006/math">
                    <m:d>
                      <m:dPr>
                        <m:ctrlPr>
                          <a:rPr lang="en-GB" sz="3200" i="1" smtClean="0">
                            <a:latin typeface="Cambria Math" panose="02040503050406030204" pitchFamily="18" charset="0"/>
                          </a:rPr>
                        </m:ctrlPr>
                      </m:dPr>
                      <m:e>
                        <m:f>
                          <m:fPr>
                            <m:ctrlPr>
                              <a:rPr lang="en-GB" sz="3200" i="1" smtClean="0">
                                <a:latin typeface="Cambria Math" panose="02040503050406030204" pitchFamily="18" charset="0"/>
                              </a:rPr>
                            </m:ctrlPr>
                          </m:fPr>
                          <m:num>
                            <m:r>
                              <a:rPr lang="en-GB" sz="3200" b="0" i="1" smtClean="0">
                                <a:latin typeface="Cambria Math" panose="02040503050406030204" pitchFamily="18" charset="0"/>
                              </a:rPr>
                              <m:t>𝑍𝑘</m:t>
                            </m:r>
                          </m:num>
                          <m:den>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𝐾</m:t>
                                </m:r>
                              </m:e>
                              <m:sub>
                                <m:r>
                                  <a:rPr lang="en-GB" sz="3200" b="0" i="1" smtClean="0">
                                    <a:latin typeface="Cambria Math" panose="02040503050406030204" pitchFamily="18" charset="0"/>
                                  </a:rPr>
                                  <m:t>𝐻</m:t>
                                </m:r>
                              </m:sub>
                            </m:sSub>
                            <m:r>
                              <a:rPr lang="en-GB" sz="3200" b="0" i="1" smtClean="0">
                                <a:latin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𝜇</m:t>
                            </m:r>
                          </m:den>
                        </m:f>
                      </m:e>
                    </m:d>
                  </m:oMath>
                </a14:m>
                <a:endParaRPr lang="en-GB" sz="3200" dirty="0" smtClean="0"/>
              </a:p>
              <a:p>
                <a:pPr marL="0" indent="0">
                  <a:buNone/>
                </a:pPr>
                <a:r>
                  <a:rPr lang="el-GR" sz="3200" dirty="0"/>
                  <a:t>η</a:t>
                </a:r>
                <a:r>
                  <a:rPr lang="en-GB" sz="3200" dirty="0" smtClean="0"/>
                  <a:t> = </a:t>
                </a:r>
                <a:r>
                  <a:rPr lang="en-GB" sz="3200" dirty="0" err="1" smtClean="0"/>
                  <a:t>biofilter</a:t>
                </a:r>
                <a:r>
                  <a:rPr lang="en-GB" sz="3200" dirty="0" smtClean="0"/>
                  <a:t> treatment efficiency</a:t>
                </a:r>
              </a:p>
              <a:p>
                <a:pPr marL="0" indent="0">
                  <a:buNone/>
                </a:pPr>
                <a:r>
                  <a:rPr lang="en-GB" sz="3200" dirty="0" smtClean="0"/>
                  <a:t>Z = is the </a:t>
                </a:r>
                <a:r>
                  <a:rPr lang="en-GB" sz="3200" dirty="0" err="1" smtClean="0"/>
                  <a:t>biofilter</a:t>
                </a:r>
                <a:r>
                  <a:rPr lang="en-GB" sz="3200" dirty="0" smtClean="0"/>
                  <a:t> bed height</a:t>
                </a:r>
              </a:p>
              <a:p>
                <a:pPr marL="0" indent="0">
                  <a:buNone/>
                </a:pPr>
                <a:r>
                  <a:rPr lang="en-GB" sz="3200" dirty="0" smtClean="0"/>
                  <a:t>K</a:t>
                </a:r>
                <a:r>
                  <a:rPr lang="en-GB" sz="3200" baseline="-25000" dirty="0" smtClean="0"/>
                  <a:t>H</a:t>
                </a:r>
                <a:r>
                  <a:rPr lang="en-GB" sz="3200" dirty="0" smtClean="0"/>
                  <a:t> = is the dimensionless Henry’s Law constant of the target </a:t>
                </a:r>
              </a:p>
              <a:p>
                <a:pPr marL="0" indent="0">
                  <a:buNone/>
                </a:pPr>
                <a:r>
                  <a:rPr lang="en-GB" sz="3200" dirty="0"/>
                  <a:t>  </a:t>
                </a:r>
                <a:r>
                  <a:rPr lang="en-GB" sz="3200" dirty="0" smtClean="0"/>
                  <a:t>     pollutant</a:t>
                </a:r>
              </a:p>
              <a:p>
                <a:pPr marL="0" indent="0">
                  <a:buNone/>
                </a:pPr>
                <a:r>
                  <a:rPr lang="el-GR" sz="3200" dirty="0"/>
                  <a:t>μ</a:t>
                </a:r>
                <a:r>
                  <a:rPr lang="en-GB" sz="3200" dirty="0" smtClean="0"/>
                  <a:t> = is the air face velocity through the bed</a:t>
                </a:r>
              </a:p>
              <a:p>
                <a:pPr marL="0" indent="0">
                  <a:buNone/>
                </a:pPr>
                <a:r>
                  <a:rPr lang="en-GB" sz="3200" dirty="0" smtClean="0"/>
                  <a:t>K = is a fraction term (coefficient)</a:t>
                </a:r>
              </a:p>
              <a:p>
                <a:pPr marL="0" indent="0">
                  <a:buNone/>
                </a:pPr>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838200" y="1503218"/>
                <a:ext cx="10515600" cy="5126181"/>
              </a:xfrm>
              <a:blipFill>
                <a:blip r:embed="rId2"/>
                <a:stretch>
                  <a:fillRect l="-1507" t="-3214" r="-2087"/>
                </a:stretch>
              </a:blipFill>
            </p:spPr>
            <p:txBody>
              <a:bodyPr/>
              <a:lstStyle/>
              <a:p>
                <a:r>
                  <a:rPr lang="en-GB">
                    <a:noFill/>
                  </a:rPr>
                  <a:t> </a:t>
                </a:r>
              </a:p>
            </p:txBody>
          </p:sp>
        </mc:Fallback>
      </mc:AlternateContent>
    </p:spTree>
    <p:extLst>
      <p:ext uri="{BB962C8B-B14F-4D97-AF65-F5344CB8AC3E}">
        <p14:creationId xmlns:p14="http://schemas.microsoft.com/office/powerpoint/2010/main" val="403505397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Biofilter</a:t>
            </a:r>
            <a:endParaRPr lang="en-GB" dirty="0"/>
          </a:p>
        </p:txBody>
      </p:sp>
      <p:sp>
        <p:nvSpPr>
          <p:cNvPr id="3" name="Content Placeholder 2"/>
          <p:cNvSpPr>
            <a:spLocks noGrp="1"/>
          </p:cNvSpPr>
          <p:nvPr>
            <p:ph idx="1"/>
          </p:nvPr>
        </p:nvSpPr>
        <p:spPr/>
        <p:txBody>
          <a:bodyPr>
            <a:normAutofit/>
          </a:bodyPr>
          <a:lstStyle/>
          <a:p>
            <a:r>
              <a:rPr lang="en-GB" sz="3200" dirty="0" smtClean="0"/>
              <a:t>Decreasing the velocity allows the pollutant to transfer from the gaseous to liquid phase and then be taken up by the microorganisms</a:t>
            </a:r>
          </a:p>
          <a:p>
            <a:r>
              <a:rPr lang="en-GB" sz="3200" dirty="0" smtClean="0"/>
              <a:t>However, there is a maximum </a:t>
            </a:r>
            <a:r>
              <a:rPr lang="en-GB" sz="3200" b="1" dirty="0" smtClean="0"/>
              <a:t>elimination capacity</a:t>
            </a:r>
            <a:r>
              <a:rPr lang="en-GB" sz="3200" dirty="0" smtClean="0"/>
              <a:t> (EC) within the </a:t>
            </a:r>
            <a:r>
              <a:rPr lang="en-GB" sz="3200" dirty="0" err="1" smtClean="0"/>
              <a:t>biofilter</a:t>
            </a:r>
            <a:r>
              <a:rPr lang="en-GB" sz="3200" dirty="0" smtClean="0"/>
              <a:t>, suggesting the velocity can be lowered only to a certain point before untreated air is passing through the bed</a:t>
            </a:r>
            <a:endParaRPr lang="en-GB" sz="3200" dirty="0"/>
          </a:p>
        </p:txBody>
      </p:sp>
    </p:spTree>
    <p:extLst>
      <p:ext uri="{BB962C8B-B14F-4D97-AF65-F5344CB8AC3E}">
        <p14:creationId xmlns:p14="http://schemas.microsoft.com/office/powerpoint/2010/main" val="294314391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Biofilter</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a:bodyPr>
              <a:lstStyle/>
              <a:p>
                <a:pPr marL="0" indent="0">
                  <a:buNone/>
                </a:pPr>
                <a:r>
                  <a:rPr lang="en-GB" sz="3200" dirty="0" smtClean="0"/>
                  <a:t>This maximum elimination capacity is given by the following equation:</a:t>
                </a:r>
              </a:p>
              <a:p>
                <a:pPr marL="0" indent="0">
                  <a:buNone/>
                </a:pPr>
                <a:r>
                  <a:rPr lang="en-GB" sz="3200" dirty="0"/>
                  <a:t>	</a:t>
                </a:r>
                <a:r>
                  <a:rPr lang="en-GB" sz="3200" dirty="0" smtClean="0"/>
                  <a:t>EC = Q x </a:t>
                </a:r>
                <a14:m>
                  <m:oMath xmlns:m="http://schemas.openxmlformats.org/officeDocument/2006/math">
                    <m:f>
                      <m:fPr>
                        <m:ctrlPr>
                          <a:rPr lang="en-GB" sz="3200" i="1" smtClean="0">
                            <a:latin typeface="Cambria Math" panose="02040503050406030204" pitchFamily="18" charset="0"/>
                          </a:rPr>
                        </m:ctrlPr>
                      </m:fPr>
                      <m:num>
                        <m:d>
                          <m:dPr>
                            <m:ctrlPr>
                              <a:rPr lang="en-GB" sz="3200" i="1" smtClean="0">
                                <a:latin typeface="Cambria Math" panose="02040503050406030204" pitchFamily="18" charset="0"/>
                              </a:rPr>
                            </m:ctrlPr>
                          </m:dPr>
                          <m:e>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𝐶</m:t>
                                </m:r>
                              </m:e>
                              <m:sub>
                                <m:r>
                                  <a:rPr lang="en-GB" sz="3200" b="0" i="1" smtClean="0">
                                    <a:latin typeface="Cambria Math" panose="02040503050406030204" pitchFamily="18" charset="0"/>
                                  </a:rPr>
                                  <m:t>𝑖</m:t>
                                </m:r>
                              </m:sub>
                            </m:sSub>
                            <m:r>
                              <a:rPr lang="en-GB" sz="3200" b="0" i="1" smtClean="0">
                                <a:latin typeface="Cambria Math" panose="02040503050406030204" pitchFamily="18" charset="0"/>
                              </a:rPr>
                              <m:t> − </m:t>
                            </m:r>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𝐶</m:t>
                                </m:r>
                              </m:e>
                              <m:sub>
                                <m:r>
                                  <a:rPr lang="en-GB" sz="3200" b="0" i="1" smtClean="0">
                                    <a:latin typeface="Cambria Math" panose="02040503050406030204" pitchFamily="18" charset="0"/>
                                  </a:rPr>
                                  <m:t>𝑒</m:t>
                                </m:r>
                              </m:sub>
                            </m:sSub>
                          </m:e>
                        </m:d>
                      </m:num>
                      <m:den>
                        <m:r>
                          <a:rPr lang="en-GB" sz="3200" i="1" smtClean="0">
                            <a:latin typeface="Cambria Math" panose="02040503050406030204" pitchFamily="18" charset="0"/>
                            <a:ea typeface="Cambria Math" panose="02040503050406030204" pitchFamily="18" charset="0"/>
                          </a:rPr>
                          <m:t>𝜇</m:t>
                        </m:r>
                      </m:den>
                    </m:f>
                  </m:oMath>
                </a14:m>
                <a:endParaRPr lang="en-GB" sz="3200" dirty="0" smtClean="0"/>
              </a:p>
              <a:p>
                <a:pPr marL="0" indent="0">
                  <a:buNone/>
                </a:pPr>
                <a:r>
                  <a:rPr lang="en-GB" sz="3200" dirty="0" smtClean="0"/>
                  <a:t>Q = air flow rate through the bed</a:t>
                </a:r>
              </a:p>
              <a:p>
                <a:pPr marL="0" indent="0">
                  <a:buNone/>
                </a:pPr>
                <a:r>
                  <a:rPr lang="en-GB" sz="3200" dirty="0" smtClean="0"/>
                  <a:t>C</a:t>
                </a:r>
                <a:r>
                  <a:rPr lang="en-GB" sz="3200" baseline="-25000" dirty="0" smtClean="0"/>
                  <a:t>i</a:t>
                </a:r>
                <a:r>
                  <a:rPr lang="en-GB" sz="3200" dirty="0" smtClean="0"/>
                  <a:t> = is air pollutant concentration at the inlet to the bed</a:t>
                </a:r>
              </a:p>
              <a:p>
                <a:pPr marL="0" indent="0">
                  <a:buNone/>
                </a:pPr>
                <a:r>
                  <a:rPr lang="en-GB" sz="3200" dirty="0" smtClean="0"/>
                  <a:t>C</a:t>
                </a:r>
                <a:r>
                  <a:rPr lang="en-GB" sz="3200" baseline="-25000" dirty="0" smtClean="0"/>
                  <a:t>e</a:t>
                </a:r>
                <a:r>
                  <a:rPr lang="en-GB" sz="3200" dirty="0" smtClean="0"/>
                  <a:t> = is the air pollutant concentration at the exit to the bed</a:t>
                </a:r>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34450595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Designing a </a:t>
            </a:r>
            <a:r>
              <a:rPr lang="en-GB" dirty="0" err="1" smtClean="0"/>
              <a:t>Biofilter</a:t>
            </a:r>
            <a:endParaRPr lang="en-GB" dirty="0"/>
          </a:p>
        </p:txBody>
      </p:sp>
      <p:sp>
        <p:nvSpPr>
          <p:cNvPr id="3" name="Content Placeholder 2"/>
          <p:cNvSpPr>
            <a:spLocks noGrp="1"/>
          </p:cNvSpPr>
          <p:nvPr>
            <p:ph idx="1"/>
          </p:nvPr>
        </p:nvSpPr>
        <p:spPr/>
        <p:txBody>
          <a:bodyPr>
            <a:normAutofit/>
          </a:bodyPr>
          <a:lstStyle/>
          <a:p>
            <a:pPr marL="0" indent="0">
              <a:buNone/>
            </a:pPr>
            <a:r>
              <a:rPr lang="en-GB" sz="3200" dirty="0" smtClean="0"/>
              <a:t>A </a:t>
            </a:r>
            <a:r>
              <a:rPr lang="en-GB" sz="3200" dirty="0" err="1" smtClean="0"/>
              <a:t>biofilter</a:t>
            </a:r>
            <a:r>
              <a:rPr lang="en-GB" sz="3200" dirty="0" smtClean="0"/>
              <a:t> has been chosen for eliminating odour problems around a meat-rendering plant.  The </a:t>
            </a:r>
            <a:r>
              <a:rPr lang="en-GB" sz="3200" dirty="0" err="1" smtClean="0"/>
              <a:t>odourous</a:t>
            </a:r>
            <a:r>
              <a:rPr lang="en-GB" sz="3200" dirty="0" smtClean="0"/>
              <a:t> compound is present in the exhaust air at an average flow of 12.5m</a:t>
            </a:r>
            <a:r>
              <a:rPr lang="en-GB" sz="3200" baseline="30000" dirty="0" smtClean="0"/>
              <a:t>3</a:t>
            </a:r>
            <a:r>
              <a:rPr lang="en-GB" sz="3200" dirty="0" smtClean="0"/>
              <a:t>/s and concentration of 3,810 </a:t>
            </a:r>
            <a:r>
              <a:rPr lang="en-GB" sz="3200" dirty="0" err="1" smtClean="0"/>
              <a:t>ppb</a:t>
            </a:r>
            <a:r>
              <a:rPr lang="en-GB" sz="3200" baseline="-25000" dirty="0" err="1" smtClean="0"/>
              <a:t>V</a:t>
            </a:r>
            <a:r>
              <a:rPr lang="en-GB" sz="3200" dirty="0" smtClean="0"/>
              <a:t>.  The dimensionless Henry’s Law constant for the odour-causing compound is 0.11 and reaction coefficient is 0.15/min.</a:t>
            </a:r>
          </a:p>
          <a:p>
            <a:pPr marL="0" indent="0">
              <a:buNone/>
            </a:pPr>
            <a:r>
              <a:rPr lang="en-GB" sz="3200" dirty="0" smtClean="0"/>
              <a:t>Estimate the range of bed heights needed to ensure the smell cannot be detected and the associated area of the bed.</a:t>
            </a:r>
            <a:endParaRPr lang="en-GB" sz="3200" dirty="0"/>
          </a:p>
        </p:txBody>
      </p:sp>
    </p:spTree>
    <p:extLst>
      <p:ext uri="{BB962C8B-B14F-4D97-AF65-F5344CB8AC3E}">
        <p14:creationId xmlns:p14="http://schemas.microsoft.com/office/powerpoint/2010/main" val="324068624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4692"/>
            <a:ext cx="10515600" cy="685800"/>
          </a:xfrm>
        </p:spPr>
        <p:txBody>
          <a:bodyPr>
            <a:normAutofit fontScale="90000"/>
          </a:bodyPr>
          <a:lstStyle/>
          <a:p>
            <a:pPr algn="ctr"/>
            <a:r>
              <a:rPr lang="en-GB" dirty="0" smtClean="0"/>
              <a:t>Solution (1)</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838200" y="886691"/>
                <a:ext cx="10515600" cy="5756564"/>
              </a:xfrm>
            </p:spPr>
            <p:txBody>
              <a:bodyPr>
                <a:normAutofit/>
              </a:bodyPr>
              <a:lstStyle/>
              <a:p>
                <a:pPr marL="0" indent="0">
                  <a:buNone/>
                </a:pPr>
                <a:r>
                  <a:rPr lang="en-GB" sz="3200" dirty="0" smtClean="0"/>
                  <a:t>The problem is requesting the bed height (Z) for the range of acceptable face velocities (</a:t>
                </a:r>
                <a:r>
                  <a:rPr lang="el-GR" sz="3200" dirty="0" smtClean="0"/>
                  <a:t>μ</a:t>
                </a:r>
                <a:r>
                  <a:rPr lang="en-GB" sz="3200" dirty="0" smtClean="0"/>
                  <a:t>) Rearranging formula to solve for Z</a:t>
                </a:r>
              </a:p>
              <a:p>
                <a:pPr marL="0" indent="0">
                  <a:buNone/>
                </a:pPr>
                <a:r>
                  <a:rPr lang="en-GB" sz="3200" dirty="0"/>
                  <a:t>	</a:t>
                </a:r>
                <a:r>
                  <a:rPr lang="en-GB" sz="3200" dirty="0" smtClean="0"/>
                  <a:t>Z = </a:t>
                </a:r>
                <a14:m>
                  <m:oMath xmlns:m="http://schemas.openxmlformats.org/officeDocument/2006/math">
                    <m:f>
                      <m:fPr>
                        <m:ctrlPr>
                          <a:rPr lang="en-GB" sz="3200" i="1" smtClean="0">
                            <a:latin typeface="Cambria Math" panose="02040503050406030204" pitchFamily="18" charset="0"/>
                          </a:rPr>
                        </m:ctrlPr>
                      </m:fPr>
                      <m:num>
                        <m:sSub>
                          <m:sSubPr>
                            <m:ctrlPr>
                              <a:rPr lang="en-GB" sz="3200" i="1">
                                <a:latin typeface="Cambria Math" panose="02040503050406030204" pitchFamily="18" charset="0"/>
                              </a:rPr>
                            </m:ctrlPr>
                          </m:sSubPr>
                          <m:e>
                            <m:r>
                              <a:rPr lang="en-GB" sz="3200" i="1">
                                <a:latin typeface="Cambria Math" panose="02040503050406030204" pitchFamily="18" charset="0"/>
                              </a:rPr>
                              <m:t>𝐾</m:t>
                            </m:r>
                          </m:e>
                          <m:sub>
                            <m:r>
                              <a:rPr lang="en-GB" sz="3200" i="1">
                                <a:latin typeface="Cambria Math" panose="02040503050406030204" pitchFamily="18" charset="0"/>
                              </a:rPr>
                              <m:t>𝐻</m:t>
                            </m:r>
                          </m:sub>
                        </m:sSub>
                        <m:r>
                          <a:rPr lang="en-GB" sz="3200" i="1">
                            <a:latin typeface="Cambria Math" panose="02040503050406030204" pitchFamily="18" charset="0"/>
                          </a:rPr>
                          <m:t> </m:t>
                        </m:r>
                        <m:r>
                          <a:rPr lang="en-GB" sz="3200" i="1">
                            <a:latin typeface="Cambria Math" panose="02040503050406030204" pitchFamily="18" charset="0"/>
                            <a:ea typeface="Cambria Math" panose="02040503050406030204" pitchFamily="18" charset="0"/>
                          </a:rPr>
                          <m:t>𝜇</m:t>
                        </m:r>
                      </m:num>
                      <m:den>
                        <m:r>
                          <a:rPr lang="en-GB" sz="3200" b="0" i="1" smtClean="0">
                            <a:latin typeface="Cambria Math" panose="02040503050406030204" pitchFamily="18" charset="0"/>
                          </a:rPr>
                          <m:t>𝐾</m:t>
                        </m:r>
                      </m:den>
                    </m:f>
                  </m:oMath>
                </a14:m>
                <a:r>
                  <a:rPr lang="en-GB" sz="3200" dirty="0" smtClean="0"/>
                  <a:t> In (1 – </a:t>
                </a:r>
                <a:r>
                  <a:rPr lang="el-GR" sz="3200" dirty="0" smtClean="0"/>
                  <a:t>η</a:t>
                </a:r>
                <a:r>
                  <a:rPr lang="en-GB" sz="3200" dirty="0" smtClean="0"/>
                  <a:t>)</a:t>
                </a:r>
              </a:p>
              <a:p>
                <a:pPr marL="0" indent="0">
                  <a:buNone/>
                </a:pPr>
                <a:r>
                  <a:rPr lang="en-GB" sz="3200" dirty="0" smtClean="0"/>
                  <a:t>K</a:t>
                </a:r>
                <a:r>
                  <a:rPr lang="en-GB" sz="3200" baseline="-25000" dirty="0" smtClean="0"/>
                  <a:t>H</a:t>
                </a:r>
                <a:r>
                  <a:rPr lang="en-GB" sz="3200" dirty="0" smtClean="0"/>
                  <a:t> = 0.1,	K = 1.2/min, </a:t>
                </a:r>
                <a:r>
                  <a:rPr lang="el-GR" sz="3200" dirty="0" smtClean="0"/>
                  <a:t>μ</a:t>
                </a:r>
                <a:r>
                  <a:rPr lang="en-GB" sz="3200" dirty="0" smtClean="0"/>
                  <a:t> = 55 to 120 m/hr (which equals 0.92 to 2.0 m/min)</a:t>
                </a:r>
              </a:p>
              <a:p>
                <a:pPr marL="0" indent="0">
                  <a:buNone/>
                </a:pPr>
                <a:r>
                  <a:rPr lang="en-GB" sz="3200" dirty="0" smtClean="0"/>
                  <a:t>The </a:t>
                </a:r>
                <a:r>
                  <a:rPr lang="en-GB" sz="3200" dirty="0" err="1" smtClean="0"/>
                  <a:t>biofilter</a:t>
                </a:r>
                <a:r>
                  <a:rPr lang="en-GB" sz="3200" dirty="0" smtClean="0"/>
                  <a:t> treatment efficiency can be determined as follows:</a:t>
                </a:r>
              </a:p>
              <a:p>
                <a:pPr marL="0" indent="0">
                  <a:buNone/>
                </a:pPr>
                <a:r>
                  <a:rPr lang="en-GB" sz="3200" dirty="0"/>
                  <a:t>	</a:t>
                </a:r>
                <a:r>
                  <a:rPr lang="el-GR" sz="3200" dirty="0" smtClean="0"/>
                  <a:t>η</a:t>
                </a:r>
                <a:r>
                  <a:rPr lang="en-GB" sz="3200" dirty="0" smtClean="0"/>
                  <a:t> = </a:t>
                </a:r>
                <a14:m>
                  <m:oMath xmlns:m="http://schemas.openxmlformats.org/officeDocument/2006/math">
                    <m:f>
                      <m:fPr>
                        <m:ctrlPr>
                          <a:rPr lang="en-GB" sz="3200" i="1" smtClean="0">
                            <a:latin typeface="Cambria Math" panose="02040503050406030204" pitchFamily="18" charset="0"/>
                          </a:rPr>
                        </m:ctrlPr>
                      </m:fPr>
                      <m:num>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𝐶</m:t>
                            </m:r>
                          </m:e>
                          <m:sub>
                            <m:r>
                              <a:rPr lang="en-GB" sz="3200" b="0" i="1" smtClean="0">
                                <a:latin typeface="Cambria Math" panose="02040503050406030204" pitchFamily="18" charset="0"/>
                              </a:rPr>
                              <m:t>𝑖</m:t>
                            </m:r>
                          </m:sub>
                        </m:sSub>
                        <m:r>
                          <a:rPr lang="en-GB" sz="3200" b="0" i="1" smtClean="0">
                            <a:latin typeface="Cambria Math" panose="02040503050406030204" pitchFamily="18" charset="0"/>
                          </a:rPr>
                          <m:t> − </m:t>
                        </m:r>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𝐶</m:t>
                            </m:r>
                          </m:e>
                          <m:sub>
                            <m:r>
                              <a:rPr lang="en-GB" sz="3200" b="0" i="1" smtClean="0">
                                <a:latin typeface="Cambria Math" panose="02040503050406030204" pitchFamily="18" charset="0"/>
                              </a:rPr>
                              <m:t>𝑒</m:t>
                            </m:r>
                          </m:sub>
                        </m:sSub>
                        <m:r>
                          <a:rPr lang="en-GB" sz="3200" b="0" i="1" smtClean="0">
                            <a:latin typeface="Cambria Math" panose="02040503050406030204" pitchFamily="18" charset="0"/>
                          </a:rPr>
                          <m:t> </m:t>
                        </m:r>
                      </m:num>
                      <m:den>
                        <m:sSub>
                          <m:sSubPr>
                            <m:ctrlPr>
                              <a:rPr lang="en-GB" sz="3200" i="1" smtClean="0">
                                <a:latin typeface="Cambria Math" panose="02040503050406030204" pitchFamily="18" charset="0"/>
                              </a:rPr>
                            </m:ctrlPr>
                          </m:sSubPr>
                          <m:e>
                            <m:r>
                              <a:rPr lang="en-GB" sz="3200" b="0" i="1" smtClean="0">
                                <a:latin typeface="Cambria Math" panose="02040503050406030204" pitchFamily="18" charset="0"/>
                              </a:rPr>
                              <m:t>𝐶</m:t>
                            </m:r>
                          </m:e>
                          <m:sub>
                            <m:r>
                              <a:rPr lang="en-GB" sz="3200" b="0" i="1" smtClean="0">
                                <a:latin typeface="Cambria Math" panose="02040503050406030204" pitchFamily="18" charset="0"/>
                              </a:rPr>
                              <m:t>𝑖</m:t>
                            </m:r>
                          </m:sub>
                        </m:sSub>
                      </m:den>
                    </m:f>
                  </m:oMath>
                </a14:m>
                <a:r>
                  <a:rPr lang="en-GB" sz="3200" dirty="0" smtClean="0"/>
                  <a:t>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3,810 −500</m:t>
                        </m:r>
                      </m:num>
                      <m:den>
                        <m:r>
                          <a:rPr lang="en-GB" sz="3200" b="0" i="1" smtClean="0">
                            <a:latin typeface="Cambria Math" panose="02040503050406030204" pitchFamily="18" charset="0"/>
                          </a:rPr>
                          <m:t>3,810</m:t>
                        </m:r>
                      </m:den>
                    </m:f>
                  </m:oMath>
                </a14:m>
                <a:r>
                  <a:rPr lang="en-GB" sz="3200" dirty="0" smtClean="0"/>
                  <a:t> = 0.87</a:t>
                </a:r>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838200" y="886691"/>
                <a:ext cx="10515600" cy="5756564"/>
              </a:xfrm>
              <a:blipFill>
                <a:blip r:embed="rId2"/>
                <a:stretch>
                  <a:fillRect l="-1507" t="-2222" r="-1217"/>
                </a:stretch>
              </a:blipFill>
            </p:spPr>
            <p:txBody>
              <a:bodyPr/>
              <a:lstStyle/>
              <a:p>
                <a:r>
                  <a:rPr lang="en-GB">
                    <a:noFill/>
                  </a:rPr>
                  <a:t> </a:t>
                </a:r>
              </a:p>
            </p:txBody>
          </p:sp>
        </mc:Fallback>
      </mc:AlternateContent>
    </p:spTree>
    <p:extLst>
      <p:ext uri="{BB962C8B-B14F-4D97-AF65-F5344CB8AC3E}">
        <p14:creationId xmlns:p14="http://schemas.microsoft.com/office/powerpoint/2010/main" val="212198387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(2)</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a:bodyPr>
              <a:lstStyle/>
              <a:p>
                <a:pPr marL="0" indent="0">
                  <a:buNone/>
                </a:pPr>
                <a:r>
                  <a:rPr lang="en-GB" sz="3200" dirty="0" smtClean="0"/>
                  <a:t>For </a:t>
                </a:r>
                <a:r>
                  <a:rPr lang="el-GR" sz="3200" dirty="0" smtClean="0"/>
                  <a:t>μ</a:t>
                </a:r>
                <a:r>
                  <a:rPr lang="en-GB" sz="3200" dirty="0" smtClean="0"/>
                  <a:t> = 0.92 m/min</a:t>
                </a:r>
              </a:p>
              <a:p>
                <a:pPr marL="0" indent="0">
                  <a:buNone/>
                </a:pPr>
                <a:r>
                  <a:rPr lang="en-GB" sz="3200" dirty="0"/>
                  <a:t>	</a:t>
                </a:r>
                <a:r>
                  <a:rPr lang="en-GB" sz="3200" dirty="0" smtClean="0"/>
                  <a:t>Z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0.11 </m:t>
                        </m:r>
                        <m:r>
                          <a:rPr lang="en-GB" sz="3200" b="0" i="1" smtClean="0">
                            <a:latin typeface="Cambria Math" panose="02040503050406030204" pitchFamily="18" charset="0"/>
                            <a:ea typeface="Cambria Math" panose="02040503050406030204" pitchFamily="18" charset="0"/>
                          </a:rPr>
                          <m:t>× </m:t>
                        </m:r>
                        <m:d>
                          <m:dPr>
                            <m:ctrlPr>
                              <a:rPr lang="en-GB" sz="3200" b="0" i="1" smtClean="0">
                                <a:latin typeface="Cambria Math" panose="02040503050406030204" pitchFamily="18" charset="0"/>
                                <a:ea typeface="Cambria Math" panose="02040503050406030204" pitchFamily="18" charset="0"/>
                              </a:rPr>
                            </m:ctrlPr>
                          </m:dPr>
                          <m:e>
                            <m:r>
                              <a:rPr lang="en-GB" sz="3200" b="0" i="1" smtClean="0">
                                <a:latin typeface="Cambria Math" panose="02040503050406030204" pitchFamily="18" charset="0"/>
                                <a:ea typeface="Cambria Math" panose="02040503050406030204" pitchFamily="18" charset="0"/>
                              </a:rPr>
                              <m:t>0.92</m:t>
                            </m:r>
                            <m:r>
                              <a:rPr lang="en-GB" sz="3200" b="0" i="1" smtClean="0">
                                <a:latin typeface="Cambria Math" panose="02040503050406030204" pitchFamily="18" charset="0"/>
                                <a:ea typeface="Cambria Math" panose="02040503050406030204" pitchFamily="18" charset="0"/>
                              </a:rPr>
                              <m:t>𝑚</m:t>
                            </m:r>
                            <m:r>
                              <a:rPr lang="en-GB" sz="3200" b="0" i="1" smtClean="0">
                                <a:latin typeface="Cambria Math" panose="02040503050406030204" pitchFamily="18" charset="0"/>
                                <a:ea typeface="Cambria Math" panose="02040503050406030204" pitchFamily="18" charset="0"/>
                              </a:rPr>
                              <m:t>/</m:t>
                            </m:r>
                            <m:r>
                              <a:rPr lang="en-GB" sz="3200" b="0" i="1" smtClean="0">
                                <a:latin typeface="Cambria Math" panose="02040503050406030204" pitchFamily="18" charset="0"/>
                                <a:ea typeface="Cambria Math" panose="02040503050406030204" pitchFamily="18" charset="0"/>
                              </a:rPr>
                              <m:t>𝑚𝑖𝑛</m:t>
                            </m:r>
                          </m:e>
                        </m:d>
                      </m:num>
                      <m:den>
                        <m:r>
                          <a:rPr lang="en-GB" sz="3200" b="0" i="1" smtClean="0">
                            <a:latin typeface="Cambria Math" panose="02040503050406030204" pitchFamily="18" charset="0"/>
                          </a:rPr>
                          <m:t>0.15/</m:t>
                        </m:r>
                        <m:r>
                          <a:rPr lang="en-GB" sz="3200" b="0" i="1" smtClean="0">
                            <a:latin typeface="Cambria Math" panose="02040503050406030204" pitchFamily="18" charset="0"/>
                          </a:rPr>
                          <m:t>𝑚𝑖𝑛</m:t>
                        </m:r>
                      </m:den>
                    </m:f>
                  </m:oMath>
                </a14:m>
                <a:r>
                  <a:rPr lang="en-GB" sz="3200" dirty="0" smtClean="0"/>
                  <a:t> x In (1 – 0.87) = 1.38m</a:t>
                </a:r>
              </a:p>
              <a:p>
                <a:pPr marL="0" indent="0">
                  <a:buNone/>
                </a:pPr>
                <a:r>
                  <a:rPr lang="en-GB" sz="3200" dirty="0" smtClean="0"/>
                  <a:t>For </a:t>
                </a:r>
                <a:r>
                  <a:rPr lang="el-GR" sz="3200" dirty="0" smtClean="0"/>
                  <a:t>μ</a:t>
                </a:r>
                <a:r>
                  <a:rPr lang="en-GB" sz="3200" dirty="0" smtClean="0"/>
                  <a:t> = 2.0 m/min</a:t>
                </a:r>
              </a:p>
              <a:p>
                <a:pPr marL="0" indent="0">
                  <a:buNone/>
                </a:pPr>
                <a:r>
                  <a:rPr lang="en-GB" sz="3200" dirty="0"/>
                  <a:t>	</a:t>
                </a:r>
                <a:r>
                  <a:rPr lang="en-GB" sz="3200" dirty="0" smtClean="0"/>
                  <a:t>Z =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0.11 </m:t>
                        </m:r>
                        <m:r>
                          <a:rPr lang="en-GB" sz="3200" b="0" i="1" smtClean="0">
                            <a:latin typeface="Cambria Math" panose="02040503050406030204" pitchFamily="18" charset="0"/>
                            <a:ea typeface="Cambria Math" panose="02040503050406030204" pitchFamily="18" charset="0"/>
                          </a:rPr>
                          <m:t>× </m:t>
                        </m:r>
                        <m:d>
                          <m:dPr>
                            <m:ctrlPr>
                              <a:rPr lang="en-GB" sz="3200" b="0" i="1" smtClean="0">
                                <a:latin typeface="Cambria Math" panose="02040503050406030204" pitchFamily="18" charset="0"/>
                                <a:ea typeface="Cambria Math" panose="02040503050406030204" pitchFamily="18" charset="0"/>
                              </a:rPr>
                            </m:ctrlPr>
                          </m:dPr>
                          <m:e>
                            <m:r>
                              <a:rPr lang="en-GB" sz="3200" b="0" i="1" smtClean="0">
                                <a:latin typeface="Cambria Math" panose="02040503050406030204" pitchFamily="18" charset="0"/>
                                <a:ea typeface="Cambria Math" panose="02040503050406030204" pitchFamily="18" charset="0"/>
                              </a:rPr>
                              <m:t>2.0</m:t>
                            </m:r>
                            <m:r>
                              <a:rPr lang="en-GB" sz="3200" b="0" i="1" smtClean="0">
                                <a:latin typeface="Cambria Math" panose="02040503050406030204" pitchFamily="18" charset="0"/>
                                <a:ea typeface="Cambria Math" panose="02040503050406030204" pitchFamily="18" charset="0"/>
                              </a:rPr>
                              <m:t>𝑚</m:t>
                            </m:r>
                            <m:r>
                              <a:rPr lang="en-GB" sz="3200" b="0" i="1" smtClean="0">
                                <a:latin typeface="Cambria Math" panose="02040503050406030204" pitchFamily="18" charset="0"/>
                                <a:ea typeface="Cambria Math" panose="02040503050406030204" pitchFamily="18" charset="0"/>
                              </a:rPr>
                              <m:t>/</m:t>
                            </m:r>
                            <m:r>
                              <a:rPr lang="en-GB" sz="3200" b="0" i="1" smtClean="0">
                                <a:latin typeface="Cambria Math" panose="02040503050406030204" pitchFamily="18" charset="0"/>
                                <a:ea typeface="Cambria Math" panose="02040503050406030204" pitchFamily="18" charset="0"/>
                              </a:rPr>
                              <m:t>𝑚𝑖𝑛</m:t>
                            </m:r>
                          </m:e>
                        </m:d>
                      </m:num>
                      <m:den>
                        <m:r>
                          <a:rPr lang="en-GB" sz="3200" b="0" i="1" smtClean="0">
                            <a:latin typeface="Cambria Math" panose="02040503050406030204" pitchFamily="18" charset="0"/>
                          </a:rPr>
                          <m:t>0.15/</m:t>
                        </m:r>
                        <m:r>
                          <a:rPr lang="en-GB" sz="3200" b="0" i="1" smtClean="0">
                            <a:latin typeface="Cambria Math" panose="02040503050406030204" pitchFamily="18" charset="0"/>
                          </a:rPr>
                          <m:t>𝑚𝑖𝑛</m:t>
                        </m:r>
                      </m:den>
                    </m:f>
                  </m:oMath>
                </a14:m>
                <a:r>
                  <a:rPr lang="en-GB" sz="3200" dirty="0" smtClean="0"/>
                  <a:t> x In (1 – 0.87) = 3.0m</a:t>
                </a:r>
              </a:p>
              <a:p>
                <a:pPr marL="0" indent="0">
                  <a:buNone/>
                </a:pPr>
                <a:r>
                  <a:rPr lang="en-GB" sz="3200" dirty="0" smtClean="0"/>
                  <a:t>The area can now be </a:t>
                </a:r>
                <a:r>
                  <a:rPr lang="en-GB" sz="3200" dirty="0"/>
                  <a:t>d</a:t>
                </a:r>
                <a:r>
                  <a:rPr lang="en-GB" sz="3200" dirty="0" smtClean="0"/>
                  <a:t>etermined, using the airflow rate (</a:t>
                </a:r>
                <a:r>
                  <a:rPr lang="en-GB" sz="3200" dirty="0"/>
                  <a:t>12.5m</a:t>
                </a:r>
                <a:r>
                  <a:rPr lang="en-GB" sz="3200" baseline="30000" dirty="0"/>
                  <a:t>3</a:t>
                </a:r>
                <a:r>
                  <a:rPr lang="en-GB" sz="3200" dirty="0"/>
                  <a:t>/s</a:t>
                </a:r>
                <a:r>
                  <a:rPr lang="en-GB" sz="3200" dirty="0" smtClean="0"/>
                  <a:t>) and face velocities</a:t>
                </a:r>
                <a:endParaRPr lang="en-GB" sz="32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507" t="-2941"/>
                </a:stretch>
              </a:blipFill>
            </p:spPr>
            <p:txBody>
              <a:bodyPr/>
              <a:lstStyle/>
              <a:p>
                <a:r>
                  <a:rPr lang="en-GB">
                    <a:noFill/>
                  </a:rPr>
                  <a:t> </a:t>
                </a:r>
              </a:p>
            </p:txBody>
          </p:sp>
        </mc:Fallback>
      </mc:AlternateContent>
    </p:spTree>
    <p:extLst>
      <p:ext uri="{BB962C8B-B14F-4D97-AF65-F5344CB8AC3E}">
        <p14:creationId xmlns:p14="http://schemas.microsoft.com/office/powerpoint/2010/main" val="195798177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(3)</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pPr marL="0" indent="0">
                  <a:buNone/>
                </a:pPr>
                <a:r>
                  <a:rPr lang="en-GB" dirty="0" smtClean="0"/>
                  <a:t>	A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𝑄</m:t>
                        </m:r>
                      </m:num>
                      <m:den>
                        <m:r>
                          <a:rPr lang="en-GB" i="1" smtClean="0">
                            <a:latin typeface="Cambria Math" panose="02040503050406030204" pitchFamily="18" charset="0"/>
                            <a:ea typeface="Cambria Math" panose="02040503050406030204" pitchFamily="18" charset="0"/>
                          </a:rPr>
                          <m:t>𝜇</m:t>
                        </m:r>
                      </m:den>
                    </m:f>
                  </m:oMath>
                </a14:m>
                <a:r>
                  <a:rPr lang="en-GB" dirty="0" smtClean="0"/>
                  <a:t> = 12.5m</a:t>
                </a:r>
                <a:r>
                  <a:rPr lang="en-GB" baseline="30000" dirty="0" smtClean="0"/>
                  <a:t>3</a:t>
                </a:r>
                <a:r>
                  <a:rPr lang="en-GB" dirty="0" smtClean="0"/>
                  <a:t>/s x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panose="02040503050406030204" pitchFamily="18" charset="0"/>
                          </a:rPr>
                          <m:t>60</m:t>
                        </m:r>
                        <m:r>
                          <a:rPr lang="en-GB" b="0" i="1" smtClean="0">
                            <a:latin typeface="Cambria Math" panose="02040503050406030204" pitchFamily="18" charset="0"/>
                          </a:rPr>
                          <m:t>𝑠</m:t>
                        </m:r>
                        <m:r>
                          <a:rPr lang="en-GB" b="0" i="1" smtClean="0">
                            <a:latin typeface="Cambria Math" panose="02040503050406030204" pitchFamily="18" charset="0"/>
                          </a:rPr>
                          <m:t>/</m:t>
                        </m:r>
                        <m:r>
                          <a:rPr lang="en-GB" b="0" i="1" smtClean="0">
                            <a:latin typeface="Cambria Math" panose="02040503050406030204" pitchFamily="18" charset="0"/>
                          </a:rPr>
                          <m:t>𝑚𝑖𝑛</m:t>
                        </m:r>
                      </m:num>
                      <m:den>
                        <m:r>
                          <a:rPr lang="en-GB" i="1" smtClean="0">
                            <a:latin typeface="Cambria Math" panose="02040503050406030204" pitchFamily="18" charset="0"/>
                            <a:ea typeface="Cambria Math" panose="02040503050406030204" pitchFamily="18" charset="0"/>
                          </a:rPr>
                          <m:t>𝜇</m:t>
                        </m:r>
                      </m:den>
                    </m:f>
                  </m:oMath>
                </a14:m>
                <a:r>
                  <a:rPr lang="en-GB" dirty="0" smtClean="0"/>
                  <a:t> </a:t>
                </a:r>
              </a:p>
              <a:p>
                <a:pPr marL="0" indent="0">
                  <a:buNone/>
                </a:pPr>
                <a:r>
                  <a:rPr lang="en-GB" dirty="0" smtClean="0"/>
                  <a:t>For the deep bed</a:t>
                </a:r>
              </a:p>
              <a:p>
                <a:pPr marL="0" indent="0">
                  <a:buNone/>
                </a:pPr>
                <a:r>
                  <a:rPr lang="en-GB" dirty="0"/>
                  <a:t>	</a:t>
                </a:r>
                <a:r>
                  <a:rPr lang="en-GB" dirty="0" smtClean="0"/>
                  <a:t>A = 12.5m</a:t>
                </a:r>
                <a:r>
                  <a:rPr lang="en-GB" baseline="30000" dirty="0" smtClean="0"/>
                  <a:t>3</a:t>
                </a:r>
                <a:r>
                  <a:rPr lang="en-GB" dirty="0" smtClean="0"/>
                  <a:t>/s x </a:t>
                </a:r>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60</m:t>
                        </m:r>
                        <m:r>
                          <a:rPr lang="en-GB" i="1">
                            <a:latin typeface="Cambria Math" panose="02040503050406030204" pitchFamily="18" charset="0"/>
                          </a:rPr>
                          <m:t>𝑠</m:t>
                        </m:r>
                        <m:r>
                          <a:rPr lang="en-GB" i="1">
                            <a:latin typeface="Cambria Math" panose="02040503050406030204" pitchFamily="18" charset="0"/>
                          </a:rPr>
                          <m:t>/</m:t>
                        </m:r>
                        <m:r>
                          <a:rPr lang="en-GB" i="1">
                            <a:latin typeface="Cambria Math" panose="02040503050406030204" pitchFamily="18" charset="0"/>
                          </a:rPr>
                          <m:t>𝑚𝑖𝑛</m:t>
                        </m:r>
                      </m:num>
                      <m:den>
                        <m:r>
                          <a:rPr lang="en-GB" b="0" i="1" smtClean="0">
                            <a:latin typeface="Cambria Math" panose="02040503050406030204" pitchFamily="18" charset="0"/>
                          </a:rPr>
                          <m:t>2.0</m:t>
                        </m:r>
                        <m:r>
                          <a:rPr lang="en-GB" b="0" i="1" smtClean="0">
                            <a:latin typeface="Cambria Math" panose="02040503050406030204" pitchFamily="18" charset="0"/>
                          </a:rPr>
                          <m:t>𝑚</m:t>
                        </m:r>
                        <m:r>
                          <a:rPr lang="en-GB" b="0" i="1" smtClean="0">
                            <a:latin typeface="Cambria Math" panose="02040503050406030204" pitchFamily="18" charset="0"/>
                          </a:rPr>
                          <m:t>/</m:t>
                        </m:r>
                        <m:r>
                          <a:rPr lang="en-GB" b="0" i="1" smtClean="0">
                            <a:latin typeface="Cambria Math" panose="02040503050406030204" pitchFamily="18" charset="0"/>
                          </a:rPr>
                          <m:t>𝑚𝑖𝑛</m:t>
                        </m:r>
                      </m:den>
                    </m:f>
                  </m:oMath>
                </a14:m>
                <a:r>
                  <a:rPr lang="en-GB" dirty="0"/>
                  <a:t> </a:t>
                </a:r>
                <a:r>
                  <a:rPr lang="en-GB" dirty="0" smtClean="0"/>
                  <a:t>= 375m</a:t>
                </a:r>
                <a:r>
                  <a:rPr lang="en-GB" baseline="30000" dirty="0" smtClean="0"/>
                  <a:t>2</a:t>
                </a:r>
                <a:endParaRPr lang="en-GB" dirty="0" smtClean="0"/>
              </a:p>
              <a:p>
                <a:pPr marL="0" indent="0">
                  <a:buNone/>
                </a:pPr>
                <a:r>
                  <a:rPr lang="en-GB" dirty="0" smtClean="0"/>
                  <a:t>For the shallow bed</a:t>
                </a:r>
              </a:p>
              <a:p>
                <a:pPr marL="0" indent="0">
                  <a:buNone/>
                </a:pPr>
                <a:r>
                  <a:rPr lang="en-GB" dirty="0" smtClean="0"/>
                  <a:t>	</a:t>
                </a:r>
                <a:r>
                  <a:rPr lang="en-GB" dirty="0"/>
                  <a:t>A = 12.5m</a:t>
                </a:r>
                <a:r>
                  <a:rPr lang="en-GB" baseline="30000" dirty="0"/>
                  <a:t>3</a:t>
                </a:r>
                <a:r>
                  <a:rPr lang="en-GB" dirty="0"/>
                  <a:t>/s x </a:t>
                </a:r>
                <a14:m>
                  <m:oMath xmlns:m="http://schemas.openxmlformats.org/officeDocument/2006/math">
                    <m:f>
                      <m:fPr>
                        <m:ctrlPr>
                          <a:rPr lang="en-GB" i="1">
                            <a:latin typeface="Cambria Math" panose="02040503050406030204" pitchFamily="18" charset="0"/>
                          </a:rPr>
                        </m:ctrlPr>
                      </m:fPr>
                      <m:num>
                        <m:r>
                          <a:rPr lang="en-GB" i="1">
                            <a:latin typeface="Cambria Math" panose="02040503050406030204" pitchFamily="18" charset="0"/>
                          </a:rPr>
                          <m:t>60</m:t>
                        </m:r>
                        <m:r>
                          <a:rPr lang="en-GB" i="1">
                            <a:latin typeface="Cambria Math" panose="02040503050406030204" pitchFamily="18" charset="0"/>
                          </a:rPr>
                          <m:t>𝑠</m:t>
                        </m:r>
                        <m:r>
                          <a:rPr lang="en-GB" i="1">
                            <a:latin typeface="Cambria Math" panose="02040503050406030204" pitchFamily="18" charset="0"/>
                          </a:rPr>
                          <m:t>/</m:t>
                        </m:r>
                        <m:r>
                          <a:rPr lang="en-GB" i="1">
                            <a:latin typeface="Cambria Math" panose="02040503050406030204" pitchFamily="18" charset="0"/>
                          </a:rPr>
                          <m:t>𝑚𝑖𝑛</m:t>
                        </m:r>
                      </m:num>
                      <m:den>
                        <m:r>
                          <a:rPr lang="en-GB" b="0" i="1" smtClean="0">
                            <a:latin typeface="Cambria Math" panose="02040503050406030204" pitchFamily="18" charset="0"/>
                          </a:rPr>
                          <m:t>0.92</m:t>
                        </m:r>
                        <m:r>
                          <a:rPr lang="en-GB" i="1">
                            <a:latin typeface="Cambria Math" panose="02040503050406030204" pitchFamily="18" charset="0"/>
                          </a:rPr>
                          <m:t>𝑚</m:t>
                        </m:r>
                        <m:r>
                          <a:rPr lang="en-GB" i="1">
                            <a:latin typeface="Cambria Math" panose="02040503050406030204" pitchFamily="18" charset="0"/>
                          </a:rPr>
                          <m:t>/</m:t>
                        </m:r>
                        <m:r>
                          <a:rPr lang="en-GB" i="1">
                            <a:latin typeface="Cambria Math" panose="02040503050406030204" pitchFamily="18" charset="0"/>
                          </a:rPr>
                          <m:t>𝑚𝑖𝑛</m:t>
                        </m:r>
                      </m:den>
                    </m:f>
                  </m:oMath>
                </a14:m>
                <a:r>
                  <a:rPr lang="en-GB" dirty="0"/>
                  <a:t> </a:t>
                </a:r>
                <a:r>
                  <a:rPr lang="en-GB" dirty="0"/>
                  <a:t>= </a:t>
                </a:r>
                <a:r>
                  <a:rPr lang="en-GB" dirty="0" smtClean="0"/>
                  <a:t>815m</a:t>
                </a:r>
                <a:r>
                  <a:rPr lang="en-GB" baseline="30000" dirty="0" smtClean="0"/>
                  <a:t>2</a:t>
                </a:r>
                <a:endParaRPr lang="en-GB" dirty="0"/>
              </a:p>
              <a:p>
                <a:pPr marL="0" indent="0">
                  <a:buNone/>
                </a:pPr>
                <a:endParaRPr lang="en-GB" dirty="0"/>
              </a:p>
              <a:p>
                <a:pPr marL="0" indent="0">
                  <a:buNone/>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217"/>
                </a:stretch>
              </a:blipFill>
            </p:spPr>
            <p:txBody>
              <a:bodyPr/>
              <a:lstStyle/>
              <a:p>
                <a:r>
                  <a:rPr lang="en-GB">
                    <a:noFill/>
                  </a:rPr>
                  <a:t> </a:t>
                </a:r>
              </a:p>
            </p:txBody>
          </p:sp>
        </mc:Fallback>
      </mc:AlternateContent>
    </p:spTree>
    <p:extLst>
      <p:ext uri="{BB962C8B-B14F-4D97-AF65-F5344CB8AC3E}">
        <p14:creationId xmlns:p14="http://schemas.microsoft.com/office/powerpoint/2010/main" val="175552961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Solution (4)</a:t>
            </a:r>
            <a:endParaRPr lang="en-GB" dirty="0"/>
          </a:p>
        </p:txBody>
      </p:sp>
      <p:sp>
        <p:nvSpPr>
          <p:cNvPr id="3" name="Content Placeholder 2"/>
          <p:cNvSpPr>
            <a:spLocks noGrp="1"/>
          </p:cNvSpPr>
          <p:nvPr>
            <p:ph idx="1"/>
          </p:nvPr>
        </p:nvSpPr>
        <p:spPr/>
        <p:txBody>
          <a:bodyPr>
            <a:normAutofit/>
          </a:bodyPr>
          <a:lstStyle/>
          <a:p>
            <a:r>
              <a:rPr lang="en-GB" sz="3200" dirty="0" smtClean="0"/>
              <a:t>Note that the deeper bed requires less area but will have greater pressure loss and higher fan power costs</a:t>
            </a:r>
          </a:p>
          <a:p>
            <a:r>
              <a:rPr lang="en-GB" sz="3200" dirty="0" smtClean="0"/>
              <a:t>The shallower bed will require more area but carry fewer operating costs</a:t>
            </a:r>
          </a:p>
          <a:p>
            <a:r>
              <a:rPr lang="en-GB" sz="3200" dirty="0" smtClean="0"/>
              <a:t>Deeper beds may not result in greater removal</a:t>
            </a:r>
            <a:endParaRPr lang="en-GB" sz="3200" dirty="0"/>
          </a:p>
        </p:txBody>
      </p:sp>
    </p:spTree>
    <p:extLst>
      <p:ext uri="{BB962C8B-B14F-4D97-AF65-F5344CB8AC3E}">
        <p14:creationId xmlns:p14="http://schemas.microsoft.com/office/powerpoint/2010/main" val="14003843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24231</TotalTime>
  <Words>4956</Words>
  <Application>Microsoft Office PowerPoint</Application>
  <PresentationFormat>Widescreen</PresentationFormat>
  <Paragraphs>543</Paragraphs>
  <Slides>81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81</vt:i4>
      </vt:variant>
    </vt:vector>
  </HeadingPairs>
  <TitlesOfParts>
    <vt:vector size="86" baseType="lpstr">
      <vt:lpstr>Arial</vt:lpstr>
      <vt:lpstr>Calibri</vt:lpstr>
      <vt:lpstr>Calibri Light</vt:lpstr>
      <vt:lpstr>Cambria Math</vt:lpstr>
      <vt:lpstr>Office Theme</vt:lpstr>
      <vt:lpstr>Air Pollution  Background and Monitoring</vt:lpstr>
      <vt:lpstr>Introduction</vt:lpstr>
      <vt:lpstr>Introduction</vt:lpstr>
      <vt:lpstr>Categories of Human Disease Caused by  Air Pollutants</vt:lpstr>
      <vt:lpstr>Categories of Human Disease Caused by  Air Pollutants</vt:lpstr>
      <vt:lpstr>Health Impacts and Defences</vt:lpstr>
      <vt:lpstr>Health Impacts and Defences</vt:lpstr>
      <vt:lpstr>Health Impacts and Defences</vt:lpstr>
      <vt:lpstr>Transport of Air</vt:lpstr>
      <vt:lpstr>Local Transport</vt:lpstr>
      <vt:lpstr>Land and Sea Breezes</vt:lpstr>
      <vt:lpstr>Air Stability</vt:lpstr>
      <vt:lpstr>Air Stability Plumes </vt:lpstr>
      <vt:lpstr>Stability Conditions</vt:lpstr>
      <vt:lpstr>Stability Conditions</vt:lpstr>
      <vt:lpstr>General Categories of Human Diseases Caused by Air Pollutants</vt:lpstr>
      <vt:lpstr>General Categories of Human Diseases Caused by Air Pollutants</vt:lpstr>
      <vt:lpstr>Criteria Pollutants</vt:lpstr>
      <vt:lpstr>Criteria Pollutants</vt:lpstr>
      <vt:lpstr>Criteria Pollutant</vt:lpstr>
      <vt:lpstr>Criteria Pollutant</vt:lpstr>
      <vt:lpstr>Criteria Pollutant</vt:lpstr>
      <vt:lpstr>Emissions</vt:lpstr>
      <vt:lpstr>Emission Classification</vt:lpstr>
      <vt:lpstr>Emission Classification</vt:lpstr>
      <vt:lpstr>Emission Classification</vt:lpstr>
      <vt:lpstr>Emission Classification</vt:lpstr>
      <vt:lpstr>Estimating Emissions</vt:lpstr>
      <vt:lpstr>Direct Measurement</vt:lpstr>
      <vt:lpstr>Direct Measurement</vt:lpstr>
      <vt:lpstr>Mass Balance Approach</vt:lpstr>
      <vt:lpstr>Mass Balance Approach</vt:lpstr>
      <vt:lpstr>Mass Balance Approach</vt:lpstr>
      <vt:lpstr>Mass Balance Approach</vt:lpstr>
      <vt:lpstr>Process Modelling</vt:lpstr>
      <vt:lpstr>Emission Factor Modelling</vt:lpstr>
      <vt:lpstr>Emission Factor Modelling</vt:lpstr>
      <vt:lpstr>Emission Factor Modelling</vt:lpstr>
      <vt:lpstr>Emission Factor Modelling</vt:lpstr>
      <vt:lpstr>Example</vt:lpstr>
      <vt:lpstr>Solution</vt:lpstr>
      <vt:lpstr>Emission Factor Model to Estimate Particulate Matter Emissions</vt:lpstr>
      <vt:lpstr>Solution</vt:lpstr>
      <vt:lpstr>Solution</vt:lpstr>
      <vt:lpstr>Solution</vt:lpstr>
      <vt:lpstr>Control of Air Emissions</vt:lpstr>
      <vt:lpstr>Options to Control Air Pollution</vt:lpstr>
      <vt:lpstr>Options to Control Air Pollution</vt:lpstr>
      <vt:lpstr>Air Pollutant Emission-Control</vt:lpstr>
      <vt:lpstr>Air Pollutant Emission-Control</vt:lpstr>
      <vt:lpstr>Air Quality Index (AQI)</vt:lpstr>
      <vt:lpstr>Air Quality Index Calculation Table</vt:lpstr>
      <vt:lpstr>Air Quality Index Calculation Table</vt:lpstr>
      <vt:lpstr>Gaseous Emission Control Technologies</vt:lpstr>
      <vt:lpstr>Gaseous Emission Control Technologies</vt:lpstr>
      <vt:lpstr>Thermal Oxidisers</vt:lpstr>
      <vt:lpstr>Thermal Oxidisers (Three Ts)</vt:lpstr>
      <vt:lpstr>Thermal Oxidisers (Three Ts)</vt:lpstr>
      <vt:lpstr>Thermal Oxidisers (Three Ts)</vt:lpstr>
      <vt:lpstr>Thermal Oxidiser</vt:lpstr>
      <vt:lpstr>Thermal Oxidisers</vt:lpstr>
      <vt:lpstr>Thermal Oxidisers</vt:lpstr>
      <vt:lpstr>Thermal Oxidisers</vt:lpstr>
      <vt:lpstr>Absorption</vt:lpstr>
      <vt:lpstr>Absorption</vt:lpstr>
      <vt:lpstr>Absorption</vt:lpstr>
      <vt:lpstr>Absorption</vt:lpstr>
      <vt:lpstr>Absorption</vt:lpstr>
      <vt:lpstr>Absorption</vt:lpstr>
      <vt:lpstr>Absorption</vt:lpstr>
      <vt:lpstr>Biofilter</vt:lpstr>
      <vt:lpstr>Biofilter</vt:lpstr>
      <vt:lpstr>Biofilter</vt:lpstr>
      <vt:lpstr>Biofilter</vt:lpstr>
      <vt:lpstr>Biofilter</vt:lpstr>
      <vt:lpstr>Biofilter</vt:lpstr>
      <vt:lpstr>Designing a Biofilter</vt:lpstr>
      <vt:lpstr>Solution (1)</vt:lpstr>
      <vt:lpstr>Solution (2)</vt:lpstr>
      <vt:lpstr>Solution (3)</vt:lpstr>
      <vt:lpstr>Solution (4)</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Air Pollution  Background and Monitoring</dc:title>
  <dc:creator>Andrew Thorn</dc:creator>
  <cp:lastModifiedBy>Andrew Thorn</cp:lastModifiedBy>
  <cp:revision>104</cp:revision>
  <dcterms:created xsi:type="dcterms:W3CDTF">2020-03-15T13:27:35Z</dcterms:created>
  <dcterms:modified xsi:type="dcterms:W3CDTF">2020-04-02T11:57:06Z</dcterms:modified>
</cp:coreProperties>
</file>