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3" r:id="rId1"/>
  </p:sldMasterIdLst>
  <p:notesMasterIdLst>
    <p:notesMasterId r:id="rId21"/>
  </p:notesMasterIdLst>
  <p:handoutMasterIdLst>
    <p:handoutMasterId r:id="rId22"/>
  </p:handoutMasterIdLst>
  <p:sldIdLst>
    <p:sldId id="262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6" r:id="rId18"/>
    <p:sldId id="294" r:id="rId19"/>
    <p:sldId id="29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CF1AB2-1976-4502-BF36-3FF5EA21886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06" autoAdjust="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7" d="100"/>
          <a:sy n="87" d="100"/>
        </p:scale>
        <p:origin x="3090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9BCE0C-CD74-4A59-802C-6D2F8C15331A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98501B-77B5-4365-9881-C6E19A3C1E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4561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4FDEA8-CBB8-46CC-9562-028963DBC55A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BD8E7-1312-41F3-99C4-6DA5AF8919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84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693E1A-5558-6B65-011E-D08EC71C085A}"/>
              </a:ext>
            </a:extLst>
          </p:cNvPr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826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101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38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022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414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37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12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6F89EB-848E-AAFC-E9AC-E90201DB1AB5}"/>
              </a:ext>
            </a:extLst>
          </p:cNvPr>
          <p:cNvSpPr/>
          <p:nvPr userDrawn="1"/>
        </p:nvSpPr>
        <p:spPr>
          <a:xfrm>
            <a:off x="8153400" y="0"/>
            <a:ext cx="403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079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133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56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Slide with Pictures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4800600"/>
            <a:ext cx="12192000" cy="20574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084483"/>
            <a:ext cx="11125200" cy="914400"/>
          </a:xfrm>
        </p:spPr>
        <p:txBody>
          <a:bodyPr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0"/>
          </p:nvPr>
        </p:nvSpPr>
        <p:spPr>
          <a:xfrm>
            <a:off x="1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1"/>
          </p:nvPr>
        </p:nvSpPr>
        <p:spPr>
          <a:xfrm>
            <a:off x="4084320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2"/>
          </p:nvPr>
        </p:nvSpPr>
        <p:spPr>
          <a:xfrm>
            <a:off x="8168640" y="1"/>
            <a:ext cx="4023360" cy="4745736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6043123"/>
            <a:ext cx="11125200" cy="5715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964950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304800" y="304800"/>
            <a:ext cx="11582400" cy="6248400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483427"/>
            <a:ext cx="10515600" cy="2743200"/>
          </a:xfrm>
        </p:spPr>
        <p:txBody>
          <a:bodyPr anchor="b">
            <a:normAutofit/>
          </a:bodyPr>
          <a:lstStyle>
            <a:lvl1pPr algn="ctr">
              <a:defRPr sz="4400" spc="-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835025" y="5257800"/>
            <a:ext cx="105156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FontTx/>
              <a:buNone/>
              <a:defRPr sz="2000" cap="all" spc="50" baseline="0">
                <a:solidFill>
                  <a:schemeClr val="bg1"/>
                </a:solidFill>
              </a:defRPr>
            </a:lvl1pPr>
            <a:lvl2pPr marL="365760" indent="0" algn="ctr">
              <a:buNone/>
              <a:defRPr sz="2000" cap="all" spc="50" baseline="0">
                <a:solidFill>
                  <a:schemeClr val="bg1"/>
                </a:solidFill>
              </a:defRPr>
            </a:lvl2pPr>
            <a:lvl3pPr algn="ctr">
              <a:defRPr sz="2000" cap="all" spc="50" baseline="0">
                <a:solidFill>
                  <a:schemeClr val="bg1"/>
                </a:solidFill>
              </a:defRPr>
            </a:lvl3pPr>
            <a:lvl4pPr algn="ctr">
              <a:defRPr sz="2000" cap="all" spc="50" baseline="0">
                <a:solidFill>
                  <a:schemeClr val="bg1"/>
                </a:solidFill>
              </a:defRPr>
            </a:lvl4pPr>
            <a:lvl5pPr algn="ctr">
              <a:defRPr sz="2000" cap="all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1812" y="1672934"/>
            <a:ext cx="3506788" cy="2880360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352" y="457200"/>
            <a:ext cx="7242111" cy="5715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51812" y="4590288"/>
            <a:ext cx="3514564" cy="1581912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8153400" y="0"/>
            <a:ext cx="403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2813" y="1683327"/>
            <a:ext cx="3125787" cy="2877260"/>
          </a:xfrm>
        </p:spPr>
        <p:txBody>
          <a:bodyPr anchor="b">
            <a:normAutofit/>
          </a:bodyPr>
          <a:lstStyle>
            <a:lvl1pPr>
              <a:defRPr sz="3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8101584" cy="6857999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2813" y="4591761"/>
            <a:ext cx="3125787" cy="1580440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7CC0096-1860-4642-9CD2-0079EA5E7CD1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2E0B7D-9CDA-AFF1-65AA-D06E04858B24}"/>
              </a:ext>
            </a:extLst>
          </p:cNvPr>
          <p:cNvSpPr/>
          <p:nvPr userDrawn="1"/>
        </p:nvSpPr>
        <p:spPr>
          <a:xfrm>
            <a:off x="0" y="6583680"/>
            <a:ext cx="12192000" cy="2743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7461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  <p:sldLayoutId id="2147483705" r:id="rId12"/>
    <p:sldLayoutId id="2147483651" r:id="rId13"/>
    <p:sldLayoutId id="2147483656" r:id="rId14"/>
    <p:sldLayoutId id="2147483657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7095" y="6577551"/>
            <a:ext cx="11554905" cy="560895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ts val="1100"/>
            </a:pPr>
            <a: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  <a:t>Condition name: DIABETES</a:t>
            </a:r>
            <a:b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</a:br>
            <a: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  <a:t>Target audience: Community nurses dealing with long-term conditions within the UK</a:t>
            </a:r>
            <a:b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</a:br>
            <a:r>
              <a:rPr lang="en-US" sz="1200" b="1" dirty="0" err="1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  <a:t>Programme</a:t>
            </a:r>
            <a: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  <a:t>: MSc Public Health and Social Care in Practice</a:t>
            </a:r>
            <a:b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</a:br>
            <a: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  <a:t>Module: Community Care and Management of Longer-term Conditions</a:t>
            </a:r>
            <a:b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</a:br>
            <a: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  <a:t>Module Code: LCHS7003</a:t>
            </a:r>
            <a:b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</a:br>
            <a: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  <a:t>Presented by: Jatin Makwana</a:t>
            </a:r>
            <a:b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</a:br>
            <a: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  <a:t>Student Id: 2521166</a:t>
            </a:r>
            <a:br>
              <a:rPr lang="en-US" sz="1200" b="1" dirty="0">
                <a:solidFill>
                  <a:schemeClr val="tx2"/>
                </a:solidFill>
                <a:ea typeface="Times New Roman"/>
                <a:cs typeface="Times New Roman"/>
                <a:sym typeface="Times New Roman"/>
              </a:rPr>
            </a:br>
            <a:endParaRPr lang="en-US" sz="1200" b="1" dirty="0">
              <a:solidFill>
                <a:schemeClr val="tx2"/>
              </a:solidFill>
            </a:endParaRPr>
          </a:p>
        </p:txBody>
      </p:sp>
      <p:pic>
        <p:nvPicPr>
          <p:cNvPr id="7" name="Picture Placeholder 6" descr="Two people lifting weights"/>
          <p:cNvPicPr>
            <a:picLocks noGrp="1" noChangeAspect="1"/>
          </p:cNvPicPr>
          <p:nvPr>
            <p:ph type="pic" idx="10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/>
      </p:pic>
      <p:pic>
        <p:nvPicPr>
          <p:cNvPr id="8" name="Picture Placeholder 7" descr="Closeup of Granny Smith apple and tape measure"/>
          <p:cNvPicPr>
            <a:picLocks noGrp="1" noChangeAspect="1"/>
          </p:cNvPicPr>
          <p:nvPr>
            <p:ph type="pic" idx="1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 b="19"/>
          <a:stretch/>
        </p:blipFill>
        <p:spPr/>
      </p:pic>
      <p:pic>
        <p:nvPicPr>
          <p:cNvPr id="9" name="Picture Placeholder 8" descr="Man and woman running on indoor track"/>
          <p:cNvPicPr>
            <a:picLocks noGrp="1" noChangeAspect="1"/>
          </p:cNvPicPr>
          <p:nvPr>
            <p:ph type="pic" idx="12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" b="39"/>
          <a:stretch/>
        </p:blipFill>
        <p:spPr/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E9C381-B783-AB43-A3AB-A41E440514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131" y="5062194"/>
            <a:ext cx="2758679" cy="134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68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39590-8FBB-C9CA-35CD-787F9C773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6699" y="75752"/>
            <a:ext cx="9144000" cy="1143000"/>
          </a:xfrm>
        </p:spPr>
        <p:txBody>
          <a:bodyPr anchor="b">
            <a:norm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TITLE AND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81EF1-6B9F-EDC4-2812-0AB96C43E0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714" y="2142784"/>
            <a:ext cx="6447037" cy="3583364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1700" dirty="0"/>
              <a:t>Diabetes : A Multifaceted Long-term Disease that involves the combined biological, psychological, and social care strategies (Abel et al., 2024; WHO, 2024).</a:t>
            </a:r>
          </a:p>
          <a:p>
            <a:pPr algn="just"/>
            <a:r>
              <a:rPr lang="en-US" sz="1700" dirty="0"/>
              <a:t>The target audience of this presentation is the community nurses who treat and manage long-term conditions in the UK and prioritize patient-</a:t>
            </a:r>
            <a:r>
              <a:rPr lang="en-US" sz="1700" dirty="0" err="1"/>
              <a:t>centred</a:t>
            </a:r>
            <a:r>
              <a:rPr lang="en-US" sz="1700" dirty="0"/>
              <a:t> care based on the evidence base (NICE, 2024; NHS England, 2023).</a:t>
            </a:r>
          </a:p>
          <a:p>
            <a:pPr algn="just"/>
            <a:r>
              <a:rPr lang="en-US" sz="1700" dirty="0"/>
              <a:t>There is a focus on overcoming growing prevalence, inequalities, and long-term sustainability (in healthcare systems) challenges (Diabetes UK, 2025; IDF, 2025).</a:t>
            </a:r>
            <a:endParaRPr lang="en-IN" sz="1700" dirty="0"/>
          </a:p>
        </p:txBody>
      </p:sp>
      <p:pic>
        <p:nvPicPr>
          <p:cNvPr id="2052" name="Picture 4" descr="1-in-10 adults living with diabetes by 2030 | Diabetes UK">
            <a:extLst>
              <a:ext uri="{FF2B5EF4-FFF2-40B4-BE49-F238E27FC236}">
                <a16:creationId xmlns:a16="http://schemas.microsoft.com/office/drawing/2014/main" id="{C94E6411-F336-9C00-4C27-29A640C6E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108" y="2142784"/>
            <a:ext cx="4573211" cy="257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BD43629-3623-E1B3-7F06-FF8C01C4EBD0}"/>
              </a:ext>
            </a:extLst>
          </p:cNvPr>
          <p:cNvSpPr/>
          <p:nvPr/>
        </p:nvSpPr>
        <p:spPr>
          <a:xfrm>
            <a:off x="7968343" y="5072743"/>
            <a:ext cx="3069771" cy="304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 Diabetes UK, 2023</a:t>
            </a:r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79CE03F-6B96-1525-162F-5C57DDEC10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(Diabetes UK, 2023)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65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9FA90-E4BB-9F11-0DFE-75EE83168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816" y="0"/>
            <a:ext cx="11613823" cy="1143000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Overview (Definition + Symptoms + Causes)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21BF6-7AA0-E68F-F03A-F03B4A61D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68" y="1714500"/>
            <a:ext cx="6121475" cy="4457700"/>
          </a:xfrm>
        </p:spPr>
        <p:txBody>
          <a:bodyPr>
            <a:normAutofit/>
          </a:bodyPr>
          <a:lstStyle/>
          <a:p>
            <a:pPr algn="just"/>
            <a:r>
              <a:rPr lang="en-US" sz="1700" dirty="0"/>
              <a:t>Diabetes is a metabolic disorder that is chronic, affects insulin resistance and insulin secretion, leading to </a:t>
            </a:r>
            <a:r>
              <a:rPr lang="en-US" sz="1700" dirty="0" err="1"/>
              <a:t>hyperglycaemia</a:t>
            </a:r>
            <a:r>
              <a:rPr lang="en-US" sz="1700" dirty="0"/>
              <a:t> (Goyal et al., 2023; </a:t>
            </a:r>
            <a:r>
              <a:rPr lang="en-US" sz="1700" dirty="0" err="1"/>
              <a:t>Młynarska</a:t>
            </a:r>
            <a:r>
              <a:rPr lang="en-US" sz="1700" dirty="0"/>
              <a:t> et al., 2025).</a:t>
            </a:r>
          </a:p>
          <a:p>
            <a:pPr algn="just"/>
            <a:r>
              <a:rPr lang="en-US" sz="1700" dirty="0"/>
              <a:t>It is associated with such symptoms as physical (polyuria, fatigue), psychological distress, decreased quality of life (Akshatha and Nayak, 2024; Garg and Duggal, 2022).</a:t>
            </a:r>
          </a:p>
          <a:p>
            <a:pPr algn="just"/>
            <a:r>
              <a:rPr lang="en-US" sz="1700" dirty="0"/>
              <a:t>It can be caused by genetic, lifestyle, and environmental factors, but new studies point at socio-economic and </a:t>
            </a:r>
            <a:r>
              <a:rPr lang="en-US" sz="1700" dirty="0" err="1"/>
              <a:t>behavioural</a:t>
            </a:r>
            <a:r>
              <a:rPr lang="en-US" sz="1700" dirty="0"/>
              <a:t> factors (Chakraborty, 2025; Abel et al., 2024).</a:t>
            </a:r>
            <a:endParaRPr lang="en-IN" sz="17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6F993DC-60B6-1940-CED4-3FD5B473E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4776" y="1714500"/>
            <a:ext cx="4750644" cy="316366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F81AC06-E71F-7A0C-9633-0243699A9297}"/>
              </a:ext>
            </a:extLst>
          </p:cNvPr>
          <p:cNvSpPr/>
          <p:nvPr/>
        </p:nvSpPr>
        <p:spPr>
          <a:xfrm>
            <a:off x="6705795" y="5441202"/>
            <a:ext cx="4619625" cy="46128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 Office for Health Improvement &amp; Disparities, 2025b</a:t>
            </a:r>
          </a:p>
        </p:txBody>
      </p:sp>
    </p:spTree>
    <p:extLst>
      <p:ext uri="{BB962C8B-B14F-4D97-AF65-F5344CB8AC3E}">
        <p14:creationId xmlns:p14="http://schemas.microsoft.com/office/powerpoint/2010/main" val="243582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9CE6B-1817-9735-0C80-FA9A2851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4317" y="263950"/>
            <a:ext cx="9144000" cy="813229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Prevalence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B3C51-6328-8557-1FEF-D827FF917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4" y="1714500"/>
            <a:ext cx="7665900" cy="4457700"/>
          </a:xfrm>
        </p:spPr>
        <p:txBody>
          <a:bodyPr>
            <a:normAutofit/>
          </a:bodyPr>
          <a:lstStyle/>
          <a:p>
            <a:pPr algn="just"/>
            <a:r>
              <a:rPr lang="en-US" sz="1700" dirty="0"/>
              <a:t>With one in five at risk, the number of people in the UK who are affected by diabetes is more than 4.3 million (Diabetes UK, 2023; 2025; Chemist4U, 2025).</a:t>
            </a:r>
          </a:p>
          <a:p>
            <a:pPr algn="just"/>
            <a:r>
              <a:rPr lang="en-US" sz="1700" dirty="0"/>
              <a:t>The number of adults infected is more than 800 million all over the world, indicating the high rate of epidemiological development (WHO, 2024; Imperial College London, 2024).</a:t>
            </a:r>
          </a:p>
          <a:p>
            <a:pPr algn="just"/>
            <a:r>
              <a:rPr lang="en-US" sz="1700" dirty="0"/>
              <a:t>There exist disparities due to increasing ageing groups, rates of obesity, and differences in access to healthcare, with increasing rate of in developing countries (IDF, 2025; Sherrell, 2022; Zhou et al., 2025).</a:t>
            </a:r>
            <a:endParaRPr lang="en-IN" sz="1700" dirty="0"/>
          </a:p>
        </p:txBody>
      </p:sp>
      <p:pic>
        <p:nvPicPr>
          <p:cNvPr id="4100" name="Picture 4" descr="Prevalence of diagnosed diabetes by ethnic group in the UK [16]. Blue... |  Download Scientific Diagram">
            <a:extLst>
              <a:ext uri="{FF2B5EF4-FFF2-40B4-BE49-F238E27FC236}">
                <a16:creationId xmlns:a16="http://schemas.microsoft.com/office/drawing/2014/main" id="{AF010031-A933-6F89-9A1F-8CA9C8788A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852" y="1469571"/>
            <a:ext cx="3795033" cy="279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7F8D510-85FD-AEDF-B324-9F2D85464FFD}"/>
              </a:ext>
            </a:extLst>
          </p:cNvPr>
          <p:cNvSpPr/>
          <p:nvPr/>
        </p:nvSpPr>
        <p:spPr>
          <a:xfrm>
            <a:off x="8273143" y="4724401"/>
            <a:ext cx="3276600" cy="3377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 ONS, 2026</a:t>
            </a:r>
          </a:p>
        </p:txBody>
      </p:sp>
    </p:spTree>
    <p:extLst>
      <p:ext uri="{BB962C8B-B14F-4D97-AF65-F5344CB8AC3E}">
        <p14:creationId xmlns:p14="http://schemas.microsoft.com/office/powerpoint/2010/main" val="302488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23BFC-E225-6F98-56BD-3F95E13B7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257" y="457200"/>
            <a:ext cx="11783504" cy="751113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Eco social burden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FFF8F-A078-6F13-0852-515CB2B0B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257" y="1714500"/>
            <a:ext cx="7699230" cy="4457700"/>
          </a:xfrm>
        </p:spPr>
        <p:txBody>
          <a:bodyPr>
            <a:normAutofit/>
          </a:bodyPr>
          <a:lstStyle/>
          <a:p>
            <a:pPr algn="just"/>
            <a:r>
              <a:rPr lang="en-US" sz="1700" dirty="0"/>
              <a:t>Diabetes is a significant problem on NHS with its long-term complications and hospitalizations (NHS England, 2023; PHE, 2023).</a:t>
            </a:r>
          </a:p>
          <a:p>
            <a:pPr algn="just"/>
            <a:r>
              <a:rPr lang="en-US" sz="1700" dirty="0"/>
              <a:t>Social burden consists of productivity, informal care and low quality of life (Garg &amp; Duggal, 2022; Fragoso et al., 2024).</a:t>
            </a:r>
          </a:p>
          <a:p>
            <a:pPr algn="just"/>
            <a:r>
              <a:rPr lang="en-US" sz="1700" dirty="0"/>
              <a:t>The costs, including the absence of paid carers, loss of productivity in society, and hidden costs are a reason to worry about the long-term economic viability (Office for Health Improvement and Disparities, 2025; Statista, 2024).</a:t>
            </a:r>
            <a:endParaRPr lang="en-IN" sz="1700" dirty="0"/>
          </a:p>
        </p:txBody>
      </p:sp>
      <p:pic>
        <p:nvPicPr>
          <p:cNvPr id="5122" name="Picture 2" descr="Understanding informal care burden domains' impact on overall burden – a  structural equation modeling approach with cross-sectional data from  Germany | Journal of Social Policy | Cambridge Core">
            <a:extLst>
              <a:ext uri="{FF2B5EF4-FFF2-40B4-BE49-F238E27FC236}">
                <a16:creationId xmlns:a16="http://schemas.microsoft.com/office/drawing/2014/main" id="{FCBB20A0-6602-DC2E-A0CF-A1CDA4C867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923" y="1447799"/>
            <a:ext cx="3719898" cy="290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99657A2-8CE8-F09E-A037-1A01CD4F4DFF}"/>
              </a:ext>
            </a:extLst>
          </p:cNvPr>
          <p:cNvSpPr/>
          <p:nvPr/>
        </p:nvSpPr>
        <p:spPr>
          <a:xfrm>
            <a:off x="8262258" y="4593771"/>
            <a:ext cx="3461657" cy="3156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Garg &amp; Duggal, 2022</a:t>
            </a:r>
            <a:endParaRPr lang="en-IN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66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847FE-6DA0-D829-3D34-DF3983DF2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7200"/>
            <a:ext cx="12028602" cy="645736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DIAGNOSIS +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E495A-8F0A-8A32-77A1-AE68CA1E3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37" y="1942491"/>
            <a:ext cx="8373806" cy="3487347"/>
          </a:xfrm>
        </p:spPr>
        <p:txBody>
          <a:bodyPr>
            <a:normAutofit fontScale="25000" lnSpcReduction="20000"/>
          </a:bodyPr>
          <a:lstStyle/>
          <a:p>
            <a:pPr algn="just"/>
            <a:r>
              <a:rPr lang="en-US" sz="6800" dirty="0"/>
              <a:t>The diagnosis includes the HbA1c, fasting glucose, oral glucose tolerance tests, which are backed by risk stratification tools (NICE, 2024; Goyal et al., 2023).</a:t>
            </a:r>
          </a:p>
          <a:p>
            <a:pPr algn="just"/>
            <a:r>
              <a:rPr lang="en-US" sz="6800" dirty="0"/>
              <a:t>The rapid development is often delayed as it can be asymptomatic and not very widely known (ONS, 2024; NHS England, 2024).</a:t>
            </a:r>
          </a:p>
          <a:p>
            <a:pPr algn="just"/>
            <a:r>
              <a:rPr lang="en-US" sz="6800" dirty="0"/>
              <a:t>Disparities in diagnosis still exist, especially in ethnic minorities and socio- economically vulnerable groups (Office for National Statistics, 2024; IDF, 2023).</a:t>
            </a:r>
          </a:p>
          <a:p>
            <a:pPr algn="just"/>
            <a:r>
              <a:rPr lang="en-IN" sz="6800" dirty="0"/>
              <a:t>Diagnosis should also consider cultural diet and lifestyle habits (e.g., high-carb diets, low physical activity).  These factors can influence blood glucose levels and delay early detection of diabetes (</a:t>
            </a:r>
            <a:r>
              <a:rPr lang="en-US" sz="7200" dirty="0"/>
              <a:t>Luo et al., 2025)</a:t>
            </a:r>
            <a:r>
              <a:rPr lang="en-IN" sz="6800" dirty="0"/>
              <a:t>.</a:t>
            </a:r>
          </a:p>
          <a:p>
            <a:pPr algn="just"/>
            <a:endParaRPr lang="en-IN" sz="1700" dirty="0"/>
          </a:p>
        </p:txBody>
      </p:sp>
      <p:pic>
        <p:nvPicPr>
          <p:cNvPr id="6146" name="Picture 2" descr="Full article: Significance of HbA1c and its measurement in the diagnosis of  diabetes mellitus: US experience">
            <a:extLst>
              <a:ext uri="{FF2B5EF4-FFF2-40B4-BE49-F238E27FC236}">
                <a16:creationId xmlns:a16="http://schemas.microsoft.com/office/drawing/2014/main" id="{CB6E0E97-28CE-6C12-4BC7-977CC54601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9457" y="1734533"/>
            <a:ext cx="2941500" cy="207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0EEFE05-DA62-0544-3ADC-8C5B0E85F61D}"/>
              </a:ext>
            </a:extLst>
          </p:cNvPr>
          <p:cNvSpPr/>
          <p:nvPr/>
        </p:nvSpPr>
        <p:spPr>
          <a:xfrm>
            <a:off x="8983072" y="4088493"/>
            <a:ext cx="2677885" cy="3483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NICE, 2024</a:t>
            </a:r>
            <a:endParaRPr lang="en-IN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31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F70A6-2318-F81C-DECF-80ACE9F04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792" y="258536"/>
            <a:ext cx="11632676" cy="971550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Management (UK guidelines)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76F0F-69C7-862F-5761-ECB731295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55" y="2575987"/>
            <a:ext cx="7974291" cy="2288245"/>
          </a:xfrm>
        </p:spPr>
        <p:txBody>
          <a:bodyPr>
            <a:normAutofit fontScale="92500"/>
          </a:bodyPr>
          <a:lstStyle/>
          <a:p>
            <a:pPr algn="just"/>
            <a:r>
              <a:rPr lang="en-US" sz="1700" dirty="0"/>
              <a:t>The NICE suggests gradual treatment that could comprise lifestyle change, drug treatment, and follow-up (NICE, 2024; </a:t>
            </a:r>
            <a:r>
              <a:rPr lang="en-US" sz="1700" dirty="0" err="1"/>
              <a:t>Karunararathna</a:t>
            </a:r>
            <a:r>
              <a:rPr lang="en-US" sz="1700" dirty="0"/>
              <a:t> and Jayathilaka, 2024).</a:t>
            </a:r>
          </a:p>
          <a:p>
            <a:pPr algn="just"/>
            <a:r>
              <a:rPr lang="en-US" sz="1700" dirty="0"/>
              <a:t>The multidisciplinary teams promote better results due to integrative and coordinated care provision (Luo et al., 2025).</a:t>
            </a:r>
          </a:p>
          <a:p>
            <a:pPr algn="just"/>
            <a:r>
              <a:rPr lang="en-US" sz="1700" dirty="0"/>
              <a:t>Data collection in practice are however constrained by resource limitations and fluctuation in delivering services (NHS England, 2023; Abel et al., 2024).</a:t>
            </a:r>
            <a:endParaRPr lang="en-IN" sz="1700" dirty="0"/>
          </a:p>
        </p:txBody>
      </p:sp>
      <p:pic>
        <p:nvPicPr>
          <p:cNvPr id="7170" name="Picture 2" descr="The interdisciplinary team in type 2 diabetes management: Challenges and  best practice solutions from real-world scenarios - ScienceDirect">
            <a:extLst>
              <a:ext uri="{FF2B5EF4-FFF2-40B4-BE49-F238E27FC236}">
                <a16:creationId xmlns:a16="http://schemas.microsoft.com/office/drawing/2014/main" id="{B34B93EE-C5BD-93B6-E12B-DDEF4DA55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1428750"/>
            <a:ext cx="3609975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ED1995E-0C41-6C44-A2F1-E6813A28ADB7}"/>
              </a:ext>
            </a:extLst>
          </p:cNvPr>
          <p:cNvSpPr/>
          <p:nvPr/>
        </p:nvSpPr>
        <p:spPr>
          <a:xfrm>
            <a:off x="8610600" y="5627914"/>
            <a:ext cx="3080657" cy="4240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Abel et al., 2024</a:t>
            </a:r>
            <a:r>
              <a:rPr lang="en-IN" sz="12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97173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8906C-C35D-A204-8285-A7572FF08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48" y="457200"/>
            <a:ext cx="11953188" cy="608029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 MODELS &amp;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2961B-511C-1E1B-60D1-6C244E209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48" y="1714500"/>
            <a:ext cx="7606310" cy="4457700"/>
          </a:xfrm>
        </p:spPr>
        <p:txBody>
          <a:bodyPr/>
          <a:lstStyle/>
          <a:p>
            <a:pPr algn="just"/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care enhances interest, compliance and satisfaction in managing chronic illnesses (NICE, 2024).</a:t>
            </a:r>
          </a:p>
          <a:p>
            <a:pPr algn="just"/>
            <a:r>
              <a:rPr lang="en-US" dirty="0"/>
              <a:t>Chronic Care Model helps to implement proactive intervention on a system-level and long-term disease monitoring (Luo et al., 2025).</a:t>
            </a:r>
          </a:p>
          <a:p>
            <a:pPr algn="just"/>
            <a:r>
              <a:rPr lang="en-US" dirty="0"/>
              <a:t>Although effective, there are barriers that inhibit legislation implementation, including limitations in the workforce and time (Office for Health Improvement &amp; Disparities, 2025).</a:t>
            </a:r>
            <a:endParaRPr lang="en-IN" dirty="0"/>
          </a:p>
        </p:txBody>
      </p:sp>
      <p:pic>
        <p:nvPicPr>
          <p:cNvPr id="8194" name="Picture 2" descr="Applications of a Chronic Care Model for Self-Management of Type 2  Diabetes: A Qualitative Analysis">
            <a:extLst>
              <a:ext uri="{FF2B5EF4-FFF2-40B4-BE49-F238E27FC236}">
                <a16:creationId xmlns:a16="http://schemas.microsoft.com/office/drawing/2014/main" id="{EB53614C-5C0E-7BC0-2A5E-3D87BD13E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0062" y="1559379"/>
            <a:ext cx="3999222" cy="2383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45E6EF7-F393-D480-594F-C3954DE2F455}"/>
              </a:ext>
            </a:extLst>
          </p:cNvPr>
          <p:cNvSpPr/>
          <p:nvPr/>
        </p:nvSpPr>
        <p:spPr>
          <a:xfrm>
            <a:off x="8218716" y="4169228"/>
            <a:ext cx="3461656" cy="41365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Luo et al., 2025</a:t>
            </a:r>
            <a:r>
              <a:rPr lang="en-IN" sz="12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18751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E2C07-E34F-3805-D868-F7F5E4901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22" y="375501"/>
            <a:ext cx="11981468" cy="598602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THE treatment options (UK)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F77A3-6011-E190-7F28-63B8FFF7A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122" y="1714500"/>
            <a:ext cx="7800792" cy="4457700"/>
          </a:xfrm>
        </p:spPr>
        <p:txBody>
          <a:bodyPr>
            <a:normAutofit/>
          </a:bodyPr>
          <a:lstStyle/>
          <a:p>
            <a:pPr algn="just"/>
            <a:r>
              <a:rPr lang="en-IN" sz="1700" dirty="0"/>
              <a:t>Therapies and methods involving metformin, insulin, and new medications include pharmacological therapies and aim at glycaemic regulation (Mlynarska et al., 2025; Abel et al., 2024).</a:t>
            </a:r>
          </a:p>
          <a:p>
            <a:pPr algn="just"/>
            <a:r>
              <a:rPr lang="en-IN" sz="1700" dirty="0"/>
              <a:t>Diet and exercise are still vital elements of non-pharmacological interventions (Karunarathna &amp; Jayathilaka, 2024).</a:t>
            </a:r>
          </a:p>
          <a:p>
            <a:pPr algn="just"/>
            <a:r>
              <a:rPr lang="en-IN" sz="1700" dirty="0"/>
              <a:t>Nevertheless, inconsistency of response and compliance is an indication that standardised techniques are usually ineffective (Maheshi Thilakarathna et al., 2025)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028F1C-6148-A3CD-3520-188F6D451EAF}"/>
              </a:ext>
            </a:extLst>
          </p:cNvPr>
          <p:cNvSpPr/>
          <p:nvPr/>
        </p:nvSpPr>
        <p:spPr>
          <a:xfrm>
            <a:off x="8434744" y="4341043"/>
            <a:ext cx="3374572" cy="381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 Mlynarska et al., 2025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510987-5E59-6D59-9796-A02C975C77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345" y="1536569"/>
            <a:ext cx="3864989" cy="260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703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0CDA9-2D1F-7F76-1EA4-3CB15372B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18474" y="-206829"/>
            <a:ext cx="12710474" cy="1143000"/>
          </a:xfrm>
        </p:spPr>
        <p:txBody>
          <a:bodyPr anchor="b">
            <a:norm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COMORBIDITIES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980F1-896B-A1EE-E301-1832A3364A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1402" y="1714500"/>
            <a:ext cx="6476214" cy="4462272"/>
          </a:xfrm>
        </p:spPr>
        <p:txBody>
          <a:bodyPr>
            <a:normAutofit/>
          </a:bodyPr>
          <a:lstStyle/>
          <a:p>
            <a:pPr algn="just"/>
            <a:r>
              <a:rPr lang="en-US" sz="1700" dirty="0"/>
              <a:t>CVD, nephropathy, and neuropathy are morbidity issues linked to Diabetes (Fragoso et al., 2024; Ji et al., 2025).</a:t>
            </a:r>
          </a:p>
          <a:p>
            <a:pPr algn="just"/>
            <a:r>
              <a:rPr lang="en-US" sz="1700" dirty="0"/>
              <a:t>Comorbidities also increase complications of management due to polypharmacy and greater use of healthcare (Luo et al., 2025).</a:t>
            </a:r>
          </a:p>
          <a:p>
            <a:pPr algn="just"/>
            <a:r>
              <a:rPr lang="en-US" sz="1700" dirty="0"/>
              <a:t>The cases involving complex conditions, e.g., diabetes with cognitive impairment, lower self-management capacity and need special assistance (Abel et al., 2024).</a:t>
            </a:r>
            <a:endParaRPr lang="en-IN" sz="1700" dirty="0"/>
          </a:p>
        </p:txBody>
      </p:sp>
      <p:pic>
        <p:nvPicPr>
          <p:cNvPr id="10244" name="Picture 4" descr="Diabetic neuropathy: cutting-edge research and future directions | Signal  Transduction and Targeted Therapy">
            <a:extLst>
              <a:ext uri="{FF2B5EF4-FFF2-40B4-BE49-F238E27FC236}">
                <a16:creationId xmlns:a16="http://schemas.microsoft.com/office/drawing/2014/main" id="{7DA0727D-B953-29C2-9064-3B02813C1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1914" y="844429"/>
            <a:ext cx="3748308" cy="446227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B734B35-0AB4-E73B-F63B-2946B34C2AF1}"/>
              </a:ext>
            </a:extLst>
          </p:cNvPr>
          <p:cNvSpPr/>
          <p:nvPr/>
        </p:nvSpPr>
        <p:spPr>
          <a:xfrm>
            <a:off x="7151914" y="5606143"/>
            <a:ext cx="3592286" cy="3156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 </a:t>
            </a:r>
            <a:r>
              <a:rPr lang="en-US" sz="1200" b="1" dirty="0">
                <a:solidFill>
                  <a:schemeClr val="bg1"/>
                </a:solidFill>
              </a:rPr>
              <a:t>Fragoso et al., 2024</a:t>
            </a:r>
            <a:endParaRPr lang="en-IN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101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B5F54-1AAF-32C8-001A-0C60B8BC5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82" y="457200"/>
            <a:ext cx="11953188" cy="617456"/>
          </a:xfrm>
        </p:spPr>
        <p:txBody>
          <a:bodyPr anchor="b">
            <a:norm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B20D3-8747-1E76-5D7F-F177B7ECC4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9682" y="1714500"/>
            <a:ext cx="6165130" cy="4462272"/>
          </a:xfrm>
        </p:spPr>
        <p:txBody>
          <a:bodyPr>
            <a:normAutofit/>
          </a:bodyPr>
          <a:lstStyle/>
          <a:p>
            <a:pPr algn="just"/>
            <a:r>
              <a:rPr lang="en-US" sz="1700" dirty="0"/>
              <a:t>Primary prevention encompasses lifestyle interventions and the public health response to prevent obesity and inactivity (WHO, 2024; Chakraborty, 2025).</a:t>
            </a:r>
          </a:p>
          <a:p>
            <a:pPr algn="just"/>
            <a:r>
              <a:rPr lang="en-US" sz="1700" dirty="0"/>
              <a:t>The second option, secondary prevention is founded on risk detection and early identification </a:t>
            </a:r>
            <a:r>
              <a:rPr lang="en-US" sz="1700" dirty="0" err="1"/>
              <a:t>programmes</a:t>
            </a:r>
            <a:r>
              <a:rPr lang="en-US" sz="1700" dirty="0"/>
              <a:t> (NHS England, 2024).</a:t>
            </a:r>
          </a:p>
          <a:p>
            <a:pPr algn="just"/>
            <a:r>
              <a:rPr lang="en-US" sz="1700" dirty="0"/>
              <a:t>However, effectiveness is hampered by </a:t>
            </a:r>
            <a:r>
              <a:rPr lang="en-US" sz="1700" dirty="0" err="1"/>
              <a:t>behavioural</a:t>
            </a:r>
            <a:r>
              <a:rPr lang="en-US" sz="1700" dirty="0"/>
              <a:t> and socio-economic obstacles, especially among high-risk groups (ONS, 2024; IDF, 2025).</a:t>
            </a:r>
            <a:endParaRPr lang="en-IN" sz="1700" dirty="0"/>
          </a:p>
        </p:txBody>
      </p:sp>
      <p:pic>
        <p:nvPicPr>
          <p:cNvPr id="11266" name="Picture 2" descr="Comprehending the Epidemiology and Aetiology of Childhood Obesity:  Integrating Life Course Approaches for Prevention and Intervention |  Diabetes Therapy | Springer Nature Link">
            <a:extLst>
              <a:ext uri="{FF2B5EF4-FFF2-40B4-BE49-F238E27FC236}">
                <a16:creationId xmlns:a16="http://schemas.microsoft.com/office/drawing/2014/main" id="{2FE4CEC5-6124-0EAE-9CC4-7FAA5BC8F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" r="10729" b="1"/>
          <a:stretch>
            <a:fillRect/>
          </a:stretch>
        </p:blipFill>
        <p:spPr bwMode="auto">
          <a:xfrm>
            <a:off x="6744653" y="1320833"/>
            <a:ext cx="4495800" cy="401736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FEE0922-116F-6C45-20D1-341A2D54EFFE}"/>
              </a:ext>
            </a:extLst>
          </p:cNvPr>
          <p:cNvSpPr/>
          <p:nvPr/>
        </p:nvSpPr>
        <p:spPr>
          <a:xfrm>
            <a:off x="7010400" y="5584371"/>
            <a:ext cx="4009534" cy="2508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WHO, 2024</a:t>
            </a:r>
            <a:r>
              <a:rPr lang="en-IN" sz="12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442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54E49-E384-0298-4BC3-E86AB0D81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47095"/>
            <a:ext cx="12094590" cy="668266"/>
          </a:xfrm>
        </p:spPr>
        <p:txBody>
          <a:bodyPr anchor="b">
            <a:norm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VALUES, BEHAVIOURs,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8E7AE-C9F7-AE9E-5B95-20A33F18E5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2463" y="2760875"/>
            <a:ext cx="6429080" cy="2329599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sz="1700" dirty="0"/>
              <a:t>Communication, empathy, and cultural competence are essential in providing effective care particularly in diverse groups (NICE, 2024).</a:t>
            </a:r>
          </a:p>
          <a:p>
            <a:pPr algn="just"/>
            <a:r>
              <a:rPr lang="en-US" sz="1700" dirty="0"/>
              <a:t>These competencies enhance patient interaction, compliance, and mental impacts (Akshatha and Nayak, 2024).</a:t>
            </a:r>
          </a:p>
          <a:p>
            <a:pPr algn="just"/>
            <a:r>
              <a:rPr lang="en-US" sz="1700" dirty="0"/>
              <a:t>Absence of these competencies helps to create inequalities in health and worse clinical outcomes (Office for Health Improvement &amp; Disparities, 2025).</a:t>
            </a:r>
            <a:endParaRPr lang="en-IN" sz="1700" dirty="0"/>
          </a:p>
        </p:txBody>
      </p:sp>
      <p:pic>
        <p:nvPicPr>
          <p:cNvPr id="12290" name="Picture 2" descr="Empathy in Communication: Why It Matters at Work">
            <a:extLst>
              <a:ext uri="{FF2B5EF4-FFF2-40B4-BE49-F238E27FC236}">
                <a16:creationId xmlns:a16="http://schemas.microsoft.com/office/drawing/2014/main" id="{3DC75887-312C-C9B8-5CBA-6254DE66C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0" r="8303" b="1"/>
          <a:stretch>
            <a:fillRect/>
          </a:stretch>
        </p:blipFill>
        <p:spPr bwMode="auto">
          <a:xfrm>
            <a:off x="6901543" y="1364930"/>
            <a:ext cx="5023364" cy="446227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A092531-F589-8F62-43B7-A623DA2B517E}"/>
              </a:ext>
            </a:extLst>
          </p:cNvPr>
          <p:cNvSpPr/>
          <p:nvPr/>
        </p:nvSpPr>
        <p:spPr>
          <a:xfrm>
            <a:off x="7777113" y="6099142"/>
            <a:ext cx="3327662" cy="2922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 </a:t>
            </a:r>
            <a:r>
              <a:rPr lang="en-US" sz="1200" b="1" dirty="0">
                <a:solidFill>
                  <a:schemeClr val="bg1"/>
                </a:solidFill>
              </a:rPr>
              <a:t>NICE, 2024</a:t>
            </a:r>
            <a:endParaRPr lang="en-IN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10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64934-20C3-A266-4C0D-D3855AD67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76" y="230956"/>
            <a:ext cx="11849492" cy="674016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Individuals Care Model.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AF116-A576-B222-8E10-06B838388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76" y="2021047"/>
            <a:ext cx="7048966" cy="3091992"/>
          </a:xfrm>
        </p:spPr>
        <p:txBody>
          <a:bodyPr>
            <a:noAutofit/>
          </a:bodyPr>
          <a:lstStyle/>
          <a:p>
            <a:pPr algn="just"/>
            <a:r>
              <a:rPr lang="en-US" sz="1700" dirty="0"/>
              <a:t>Patient autonomy and adherence to treatments is enhanced by shared decision-making and </a:t>
            </a:r>
            <a:r>
              <a:rPr lang="en-US" sz="1700" dirty="0" err="1"/>
              <a:t>personalised</a:t>
            </a:r>
            <a:r>
              <a:rPr lang="en-US" sz="1700" dirty="0"/>
              <a:t> planning (NHS England, 2023).</a:t>
            </a:r>
          </a:p>
          <a:p>
            <a:pPr algn="just"/>
            <a:r>
              <a:rPr lang="en-US" sz="1700" dirty="0"/>
              <a:t>Social prescribing and self-management consider more determinants that include lifestyle and social isolation (PHE, 2023).</a:t>
            </a:r>
          </a:p>
          <a:p>
            <a:pPr algn="just"/>
            <a:r>
              <a:rPr lang="en-US" sz="1700" dirty="0"/>
              <a:t>Such constraints are access variability, patient power and healthcare resources (Statista, 2024; IDF, 2025).</a:t>
            </a:r>
          </a:p>
          <a:p>
            <a:pPr algn="just"/>
            <a:r>
              <a:rPr lang="en-US" sz="1700" dirty="0"/>
              <a:t>A chosen long-term condition should be managed using all six evidence-based components of the comprehensive </a:t>
            </a:r>
            <a:r>
              <a:rPr lang="en-US" sz="1700" dirty="0" err="1"/>
              <a:t>personalised</a:t>
            </a:r>
            <a:r>
              <a:rPr lang="en-US" sz="1700" dirty="0"/>
              <a:t> care model to tailor care to individual needs and preferences.</a:t>
            </a:r>
            <a:br>
              <a:rPr lang="en-US" sz="1700" dirty="0"/>
            </a:br>
            <a:endParaRPr lang="en-IN" sz="1700" dirty="0"/>
          </a:p>
        </p:txBody>
      </p:sp>
      <p:pic>
        <p:nvPicPr>
          <p:cNvPr id="13314" name="Picture 2" descr="The role of patient autonomy in medication adherence - Acare HCP Global">
            <a:extLst>
              <a:ext uri="{FF2B5EF4-FFF2-40B4-BE49-F238E27FC236}">
                <a16:creationId xmlns:a16="http://schemas.microsoft.com/office/drawing/2014/main" id="{9D0B5737-681F-2DCD-1B96-CEDFC8266F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0942" y="731429"/>
            <a:ext cx="4038486" cy="2579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0ABBF1-86E6-F03F-8C27-46AD7B3739F0}"/>
              </a:ext>
            </a:extLst>
          </p:cNvPr>
          <p:cNvSpPr/>
          <p:nvPr/>
        </p:nvSpPr>
        <p:spPr>
          <a:xfrm>
            <a:off x="7312015" y="3381865"/>
            <a:ext cx="3777343" cy="3309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NHS England, 2023</a:t>
            </a:r>
            <a:r>
              <a:rPr lang="en-IN" sz="1200" b="1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27F022-E78E-7EE4-B06D-ECB29872C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106" y="3875922"/>
            <a:ext cx="4120668" cy="225064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3D52D10-0060-22EB-A837-AD1192C7C95E}"/>
              </a:ext>
            </a:extLst>
          </p:cNvPr>
          <p:cNvSpPr/>
          <p:nvPr/>
        </p:nvSpPr>
        <p:spPr>
          <a:xfrm>
            <a:off x="7388768" y="6198191"/>
            <a:ext cx="3777343" cy="3309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</a:t>
            </a:r>
            <a:r>
              <a:rPr lang="en-IN" sz="1200" b="1" dirty="0">
                <a:solidFill>
                  <a:schemeClr val="bg1"/>
                </a:solidFill>
              </a:rPr>
              <a:t>Self-developed</a:t>
            </a:r>
          </a:p>
        </p:txBody>
      </p:sp>
    </p:spTree>
    <p:extLst>
      <p:ext uri="{BB962C8B-B14F-4D97-AF65-F5344CB8AC3E}">
        <p14:creationId xmlns:p14="http://schemas.microsoft.com/office/powerpoint/2010/main" val="422738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8D022-AFEF-0671-0B8A-85BCFF921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91D73-04C0-628C-48D1-DE3EAC812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142" y="2469935"/>
            <a:ext cx="7814820" cy="2357879"/>
          </a:xfrm>
        </p:spPr>
        <p:txBody>
          <a:bodyPr>
            <a:normAutofit fontScale="92500"/>
          </a:bodyPr>
          <a:lstStyle/>
          <a:p>
            <a:pPr algn="just"/>
            <a:r>
              <a:rPr lang="en-US" sz="1700" dirty="0"/>
              <a:t>Increase community screening schemes to enhance early diagnosis of the most at risk groups (NHS England, 2024).</a:t>
            </a:r>
          </a:p>
          <a:p>
            <a:pPr algn="just"/>
            <a:r>
              <a:rPr lang="en-US" sz="1700" dirty="0"/>
              <a:t>Increase the strength of multidisciplinary care to ensure the more effective introduction of NICE guidelines (NICE, 2024).</a:t>
            </a:r>
          </a:p>
          <a:p>
            <a:pPr algn="just"/>
            <a:r>
              <a:rPr lang="en-US" sz="1700" dirty="0"/>
              <a:t>Create specially designed, culture-related interventions that help to decrease inequalities and lead to better outcomes (IDF, 2025; Zhou et al., 2025).</a:t>
            </a:r>
            <a:endParaRPr lang="en-IN" sz="1700" dirty="0"/>
          </a:p>
        </p:txBody>
      </p:sp>
      <p:pic>
        <p:nvPicPr>
          <p:cNvPr id="14338" name="Picture 2" descr="NHS England » Community diagnostic centres">
            <a:extLst>
              <a:ext uri="{FF2B5EF4-FFF2-40B4-BE49-F238E27FC236}">
                <a16:creationId xmlns:a16="http://schemas.microsoft.com/office/drawing/2014/main" id="{3DAACAF3-B51F-9E0C-2188-75EF32A73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3895" y="1736271"/>
            <a:ext cx="3461526" cy="309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5B12B69-C9E6-A6A4-DC67-C67CC6370AFC}"/>
              </a:ext>
            </a:extLst>
          </p:cNvPr>
          <p:cNvSpPr/>
          <p:nvPr/>
        </p:nvSpPr>
        <p:spPr>
          <a:xfrm>
            <a:off x="8365279" y="5103604"/>
            <a:ext cx="2937460" cy="2696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NHS England, 2024</a:t>
            </a:r>
            <a:r>
              <a:rPr lang="en-IN" sz="12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0225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9C975-CC3C-D129-4D4F-D6E5CDF15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35" y="457200"/>
            <a:ext cx="11666007" cy="620485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D72F6-E720-638E-44FE-7F12F755A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6" y="1714500"/>
            <a:ext cx="7875534" cy="4457700"/>
          </a:xfrm>
        </p:spPr>
        <p:txBody>
          <a:bodyPr>
            <a:normAutofit/>
          </a:bodyPr>
          <a:lstStyle/>
          <a:p>
            <a:pPr algn="just"/>
            <a:r>
              <a:rPr lang="en-US" sz="1700" dirty="0">
                <a:solidFill>
                  <a:schemeClr val="tx2"/>
                </a:solidFill>
              </a:rPr>
              <a:t>Diabetes is a rising health issue both worldwide and in UK, and has both a clinical and social-economic impact (WHO, 2024; Abel et al., 2024).</a:t>
            </a:r>
          </a:p>
          <a:p>
            <a:pPr algn="just"/>
            <a:r>
              <a:rPr lang="en-US" sz="1700" dirty="0">
                <a:solidFill>
                  <a:schemeClr val="tx2"/>
                </a:solidFill>
              </a:rPr>
              <a:t>To manage products and services effectively, it is essential to implement integrated, patient-</a:t>
            </a:r>
            <a:r>
              <a:rPr lang="en-US" sz="1700" dirty="0" err="1">
                <a:solidFill>
                  <a:schemeClr val="tx2"/>
                </a:solidFill>
              </a:rPr>
              <a:t>centred</a:t>
            </a:r>
            <a:r>
              <a:rPr lang="en-US" sz="1700" dirty="0">
                <a:solidFill>
                  <a:schemeClr val="tx2"/>
                </a:solidFill>
              </a:rPr>
              <a:t> and prevention-based strategies (Karunarathna &amp; Jayathilaka, 2024).</a:t>
            </a:r>
          </a:p>
          <a:p>
            <a:pPr algn="just"/>
            <a:r>
              <a:rPr lang="en-US" sz="1700" dirty="0">
                <a:solidFill>
                  <a:schemeClr val="tx2"/>
                </a:solidFill>
              </a:rPr>
              <a:t>The future policy has to focus on initiating early intervention, equity, and self-sustainable systems to deliver healthcare (Office for Health Improvement and Disparities, 2025).</a:t>
            </a:r>
            <a:endParaRPr lang="en-IN" sz="1700" dirty="0">
              <a:solidFill>
                <a:schemeClr val="tx2"/>
              </a:solidFill>
            </a:endParaRPr>
          </a:p>
        </p:txBody>
      </p:sp>
      <p:pic>
        <p:nvPicPr>
          <p:cNvPr id="15364" name="Picture 4" descr="Type 2 diabetes mellitus in adults: pathogenesis, prevention and therapy |  Signal Transduction and Targeted Therapy">
            <a:extLst>
              <a:ext uri="{FF2B5EF4-FFF2-40B4-BE49-F238E27FC236}">
                <a16:creationId xmlns:a16="http://schemas.microsoft.com/office/drawing/2014/main" id="{77F41384-AD95-781D-6068-25423DE8EF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0784" y="816429"/>
            <a:ext cx="3341641" cy="35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6BD380D-F868-F053-4A01-37D389B3F085}"/>
              </a:ext>
            </a:extLst>
          </p:cNvPr>
          <p:cNvSpPr/>
          <p:nvPr/>
        </p:nvSpPr>
        <p:spPr>
          <a:xfrm>
            <a:off x="8588829" y="4659085"/>
            <a:ext cx="2789324" cy="3371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200" b="1" dirty="0">
                <a:solidFill>
                  <a:schemeClr val="bg1"/>
                </a:solidFill>
              </a:rPr>
              <a:t>Source:</a:t>
            </a:r>
            <a:r>
              <a:rPr lang="en-US" sz="1200" b="1" dirty="0">
                <a:solidFill>
                  <a:schemeClr val="bg1"/>
                </a:solidFill>
              </a:rPr>
              <a:t> Karunarathna &amp; Jayathilaka, 2024</a:t>
            </a:r>
            <a:r>
              <a:rPr lang="en-IN" sz="12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591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4FA3-E3B8-0A20-BB66-AD83BB3EA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9703" y="51847"/>
            <a:ext cx="11943761" cy="457200"/>
          </a:xfrm>
        </p:spPr>
        <p:txBody>
          <a:bodyPr>
            <a:no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983F3-4310-83D7-E958-8CA0BFCB8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82804" y="1461155"/>
            <a:ext cx="11613823" cy="4887798"/>
          </a:xfrm>
        </p:spPr>
        <p:txBody>
          <a:bodyPr>
            <a:noAutofit/>
          </a:bodyPr>
          <a:lstStyle/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Akshatha, S. and Nayak, U.B. (2024). The psychological distress associated with type 2 diabetes mellitus represents an unmet need for drug discovery. </a:t>
            </a:r>
            <a:r>
              <a:rPr lang="en-IN" sz="1200" i="1" dirty="0"/>
              <a:t>Medicine in Drug Discovery</a:t>
            </a:r>
            <a:r>
              <a:rPr lang="en-IN" sz="1200" dirty="0"/>
              <a:t>, [online] 23(12), p.100196. </a:t>
            </a:r>
            <a:r>
              <a:rPr lang="en-IN" sz="1200" dirty="0" err="1"/>
              <a:t>doi:https</a:t>
            </a:r>
            <a:r>
              <a:rPr lang="en-IN" sz="1200" dirty="0"/>
              <a:t>://doi.org/10.1016/j.medidd.2024.100196.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British Heart Foundation (2021). </a:t>
            </a:r>
            <a:r>
              <a:rPr lang="en-IN" sz="1200" i="1" dirty="0"/>
              <a:t>Diabetes - Causes, Symptoms &amp; Treatments</a:t>
            </a:r>
            <a:r>
              <a:rPr lang="en-IN" sz="1200" dirty="0"/>
              <a:t>. [online] Bhf.org.uk. Available at: https://www.bhf.org.uk/informationsupport/risk-factors/diabetes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Chakraborty, A. (2025). Systematic Review: Risk Factors for Developing Type 2 Diabetes Mellitus. </a:t>
            </a:r>
            <a:r>
              <a:rPr lang="en-IN" sz="1200" i="1" dirty="0"/>
              <a:t>European Journal of Cardiovascular Medicine</a:t>
            </a:r>
            <a:r>
              <a:rPr lang="en-IN" sz="1200" dirty="0"/>
              <a:t>, [online] 15(1), pp.382–390. </a:t>
            </a:r>
            <a:r>
              <a:rPr lang="en-IN" sz="1200" dirty="0" err="1"/>
              <a:t>doi:https</a:t>
            </a:r>
            <a:r>
              <a:rPr lang="en-IN" sz="1200" dirty="0"/>
              <a:t>://doi.org/10.5083/</a:t>
            </a:r>
            <a:r>
              <a:rPr lang="en-IN" sz="1200" dirty="0" err="1"/>
              <a:t>ejcm</a:t>
            </a:r>
            <a:r>
              <a:rPr lang="en-IN" sz="1200" dirty="0"/>
              <a:t>/25-01-62.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Chemist4U (2025). </a:t>
            </a:r>
            <a:r>
              <a:rPr lang="en-IN" sz="1200" i="1" dirty="0"/>
              <a:t>UK Diabetes Statistics</a:t>
            </a:r>
            <a:r>
              <a:rPr lang="en-IN" sz="1200" dirty="0"/>
              <a:t>. [online] Guides. Available at: https://www.chemist-4-u.com/guides/diabetes/diabetes-statistics/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diabetes atlas (2025). </a:t>
            </a:r>
            <a:r>
              <a:rPr lang="en-IN" sz="1200" i="1" dirty="0"/>
              <a:t>United Kingdom</a:t>
            </a:r>
            <a:r>
              <a:rPr lang="en-IN" sz="1200" dirty="0"/>
              <a:t>. [online] Diabetes Atlas. Available at: https://diabetesatlas.org/data-by-location/country/united-kingdom/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Diabetes UK (2023). </a:t>
            </a:r>
            <a:r>
              <a:rPr lang="en-IN" sz="1200" i="1" dirty="0"/>
              <a:t>How Many People in the UK Have diabetes?</a:t>
            </a:r>
            <a:r>
              <a:rPr lang="en-IN" sz="1200" dirty="0"/>
              <a:t> [online] Diabetes UK. Available at: https://www.diabetes.org.uk/about-us/about-the-charity/our-strategy/statistics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Diabetes UK (2025). </a:t>
            </a:r>
            <a:r>
              <a:rPr lang="en-IN" sz="1200" i="1" dirty="0"/>
              <a:t>One in five adults now live with diabetes or prediabetes in the UK</a:t>
            </a:r>
            <a:r>
              <a:rPr lang="en-IN" sz="1200" dirty="0"/>
              <a:t>. [online] Diabetes UK. Available at: https://www.diabetes.org.uk/about-us/news-and-views/one-five-adults-now-live-diabetes-or-prediabetes-uk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E Dale Abel, Gloyn, A.L., Evans-Molina, C., Joseph, J.J., Misra, S., </a:t>
            </a:r>
            <a:r>
              <a:rPr lang="en-IN" sz="1200" dirty="0" err="1"/>
              <a:t>Pajvani</a:t>
            </a:r>
            <a:r>
              <a:rPr lang="en-IN" sz="1200" dirty="0"/>
              <a:t>, U.B., Simcox, J., Katalin </a:t>
            </a:r>
            <a:r>
              <a:rPr lang="en-IN" sz="1200" dirty="0" err="1"/>
              <a:t>Susztak</a:t>
            </a:r>
            <a:r>
              <a:rPr lang="en-IN" sz="1200" dirty="0"/>
              <a:t> and Drucker, D.J. (2024). Diabetes mellitus—Progress and opportunities in the evolving epidemic. </a:t>
            </a:r>
            <a:r>
              <a:rPr lang="en-IN" sz="1200" i="1" dirty="0"/>
              <a:t>Cell</a:t>
            </a:r>
            <a:r>
              <a:rPr lang="en-IN" sz="1200" dirty="0"/>
              <a:t>, [online] 187(15), pp.3789–3820. </a:t>
            </a:r>
            <a:r>
              <a:rPr lang="en-IN" sz="1200" dirty="0" err="1"/>
              <a:t>doi:https</a:t>
            </a:r>
            <a:r>
              <a:rPr lang="en-IN" sz="1200" dirty="0"/>
              <a:t>://doi.org/10.1016/j.cell.2024.06.029.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Fragoso, V., Borges, W.R. and Ramos, P. (2024). The Main Diseases Related to Type 2 Diabetes Mellitus: A Scoping Review. </a:t>
            </a:r>
            <a:r>
              <a:rPr lang="en-IN" sz="1200" i="1" dirty="0"/>
              <a:t>Scientia. Technology, science and society.</a:t>
            </a:r>
            <a:r>
              <a:rPr lang="en-IN" sz="1200" dirty="0"/>
              <a:t>, [online] 1(2), pp.17–27. </a:t>
            </a:r>
            <a:r>
              <a:rPr lang="en-IN" sz="1200" dirty="0" err="1"/>
              <a:t>doi:https</a:t>
            </a:r>
            <a:r>
              <a:rPr lang="en-IN" sz="1200" dirty="0"/>
              <a:t>://doi.org/10.59324/stss.2024.1(2).02.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Garg, P. and Duggal, N. (2022). Type 2 diabetes mellitus, its impact on quality of life and how the disease can be managed-a review. </a:t>
            </a:r>
            <a:r>
              <a:rPr lang="en-IN" sz="1200" i="1" dirty="0"/>
              <a:t>Obesity Medicine</a:t>
            </a:r>
            <a:r>
              <a:rPr lang="en-IN" sz="1200" dirty="0"/>
              <a:t>, 35(100459), p.100459. </a:t>
            </a:r>
            <a:r>
              <a:rPr lang="en-IN" sz="1200" dirty="0" err="1"/>
              <a:t>doi:https</a:t>
            </a:r>
            <a:r>
              <a:rPr lang="en-IN" sz="1200" dirty="0"/>
              <a:t>://doi.org/10.1016/j.obmed.2022.100459.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Goyal, R., </a:t>
            </a:r>
            <a:r>
              <a:rPr lang="en-IN" sz="1200" dirty="0" err="1"/>
              <a:t>Jialal</a:t>
            </a:r>
            <a:r>
              <a:rPr lang="en-IN" sz="1200" dirty="0"/>
              <a:t>, I. and Singhal, M. (2023). </a:t>
            </a:r>
            <a:r>
              <a:rPr lang="en-IN" sz="1200" i="1" dirty="0"/>
              <a:t>Type 2 diabetes</a:t>
            </a:r>
            <a:r>
              <a:rPr lang="en-IN" sz="1200" dirty="0"/>
              <a:t>. [online] National </a:t>
            </a:r>
            <a:r>
              <a:rPr lang="en-IN" sz="1200" dirty="0" err="1"/>
              <a:t>Center</a:t>
            </a:r>
            <a:r>
              <a:rPr lang="en-IN" sz="1200" dirty="0"/>
              <a:t> for Biotechnology Information. Available at: https://www.ncbi.nlm.nih.gov/books/NBK513253/.</a:t>
            </a:r>
          </a:p>
          <a:p>
            <a:pPr marL="365760" lvl="1" indent="0" algn="just">
              <a:lnSpc>
                <a:spcPct val="100000"/>
              </a:lnSpc>
              <a:buNone/>
            </a:pPr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4193427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964AC-3D2F-1DF1-474F-2AFC50E63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097" y="157607"/>
            <a:ext cx="10991654" cy="803928"/>
          </a:xfrm>
        </p:spPr>
        <p:txBody>
          <a:bodyPr/>
          <a:lstStyle/>
          <a:p>
            <a:pPr algn="ctr"/>
            <a:r>
              <a:rPr lang="en-IN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5D4FC-8AD5-58A8-9BE8-807546D15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51348"/>
            <a:ext cx="11321592" cy="4098596"/>
          </a:xfrm>
        </p:spPr>
        <p:txBody>
          <a:bodyPr>
            <a:noAutofit/>
          </a:bodyPr>
          <a:lstStyle/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IDF (2023). </a:t>
            </a:r>
            <a:r>
              <a:rPr lang="en-IN" sz="1200" i="1" dirty="0"/>
              <a:t>United Kingdom</a:t>
            </a:r>
            <a:r>
              <a:rPr lang="en-IN" sz="1200" dirty="0"/>
              <a:t>. [online] IDF Europe Site. Available at: https://idf.org/europe/our-network/our-members/united-kingdom/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 err="1"/>
              <a:t>Indunil</a:t>
            </a:r>
            <a:r>
              <a:rPr lang="en-IN" sz="1200" dirty="0"/>
              <a:t> Karunarathna and P Jayathilaka (2024). </a:t>
            </a:r>
            <a:r>
              <a:rPr lang="en-IN" sz="1200" i="1" dirty="0"/>
              <a:t>Comprehensive Management of Type 2 Diabetes Mellitus: From Prevention to Novel Therapeutic Approaches</a:t>
            </a:r>
            <a:r>
              <a:rPr lang="en-IN" sz="1200" dirty="0"/>
              <a:t>. [online] Available at: https://www.researchgate.net/publication/380401331_Comprehensive_Management_of_Type_2_Diabetes_Mellitus_From_Prevention_to_Novel_Therapeutic_Approaches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International Diabetes Federation (2025). </a:t>
            </a:r>
            <a:r>
              <a:rPr lang="en-IN" sz="1200" i="1" dirty="0"/>
              <a:t>Diabetes Facts &amp; Figures</a:t>
            </a:r>
            <a:r>
              <a:rPr lang="en-IN" sz="1200" dirty="0"/>
              <a:t>. [online] International Diabetes Federation. Available at: https://idf.org/about-diabetes/diabetes-facts-figures/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Ji, X., Zhao, Q., Wang, Y., Wang, Q., Xue, F. and Liu, X. (2025). Complication development trajectories for patients with type 2 diabetes mellitus: evidence from a five-million retrospective cohort study. </a:t>
            </a:r>
            <a:r>
              <a:rPr lang="en-IN" sz="1200" i="1" dirty="0"/>
              <a:t>Frontiers in Health Services</a:t>
            </a:r>
            <a:r>
              <a:rPr lang="en-IN" sz="1200" dirty="0"/>
              <a:t>, 5(12). </a:t>
            </a:r>
            <a:r>
              <a:rPr lang="en-IN" sz="1200" dirty="0" err="1"/>
              <a:t>doi:https</a:t>
            </a:r>
            <a:r>
              <a:rPr lang="en-IN" sz="1200" dirty="0"/>
              <a:t>://doi.org/10.3389/frhs.2025.1699513.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London, I.C. (2024). </a:t>
            </a:r>
            <a:r>
              <a:rPr lang="en-IN" sz="1200" i="1" dirty="0"/>
              <a:t>Diabetes rate doubles to 800 million adults, but over half are untreated | Imperial News | Imperial College London</a:t>
            </a:r>
            <a:r>
              <a:rPr lang="en-IN" sz="1200" dirty="0"/>
              <a:t>. [online] Imperial News. Available at: https://www.imperial.ac.uk/news/258217/diabetes-rate-doubles-800-million-adults/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Luo, X., Liang, J., Pan, H., Zhou, D., Ye, H., Zhao, Y., Sun, J. and Zhang, A. (2025). Health Management of Type 2 Diabetes Mellitus and Its Complications: A Machine Learning Algorithm-Based Retrospective Study in Chinese Communities. </a:t>
            </a:r>
            <a:r>
              <a:rPr lang="en-IN" sz="1200" i="1" dirty="0"/>
              <a:t>Diabetes, Metabolic Syndrome and Obesity</a:t>
            </a:r>
            <a:r>
              <a:rPr lang="en-IN" sz="1200" dirty="0"/>
              <a:t>, [online] Volume 18(15), pp.4367–4384. </a:t>
            </a:r>
            <a:r>
              <a:rPr lang="en-IN" sz="1200" dirty="0" err="1"/>
              <a:t>doi:https</a:t>
            </a:r>
            <a:r>
              <a:rPr lang="en-IN" sz="1200" dirty="0"/>
              <a:t>://doi.org/10.2147/dmso.s556130.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Maheshi Thilakarathna, </a:t>
            </a:r>
            <a:r>
              <a:rPr lang="en-IN" sz="1200" dirty="0" err="1"/>
              <a:t>Kawmini</a:t>
            </a:r>
            <a:r>
              <a:rPr lang="en-IN" sz="1200" dirty="0"/>
              <a:t> </a:t>
            </a:r>
            <a:r>
              <a:rPr lang="en-IN" sz="1200" dirty="0" err="1"/>
              <a:t>Appuhami</a:t>
            </a:r>
            <a:r>
              <a:rPr lang="en-IN" sz="1200" dirty="0"/>
              <a:t>, Nuwan Darshana and Perera, J. (2025). Complementary and alternative medicine use among patients with type-2 diabetes mellitus attending a suburban tertiary healthcare centre in Sri Lanka. </a:t>
            </a:r>
            <a:r>
              <a:rPr lang="en-IN" sz="1200" i="1" dirty="0"/>
              <a:t>BMC Complementary Medicine and Therapies</a:t>
            </a:r>
            <a:r>
              <a:rPr lang="en-IN" sz="1200" dirty="0"/>
              <a:t>, 25(1). </a:t>
            </a:r>
            <a:r>
              <a:rPr lang="en-IN" sz="1200" dirty="0" err="1"/>
              <a:t>doi:https</a:t>
            </a:r>
            <a:r>
              <a:rPr lang="en-IN" sz="1200" dirty="0"/>
              <a:t>://doi.org/10.1186/s12906-025-05077-5.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 err="1"/>
              <a:t>Młynarska</a:t>
            </a:r>
            <a:r>
              <a:rPr lang="en-IN" sz="1200" dirty="0"/>
              <a:t>, E., Czarnik, W., </a:t>
            </a:r>
            <a:r>
              <a:rPr lang="en-IN" sz="1200" dirty="0" err="1"/>
              <a:t>Dzieża</a:t>
            </a:r>
            <a:r>
              <a:rPr lang="en-IN" sz="1200" dirty="0"/>
              <a:t>, N., </a:t>
            </a:r>
            <a:r>
              <a:rPr lang="en-IN" sz="1200" dirty="0" err="1"/>
              <a:t>Jędraszak</a:t>
            </a:r>
            <a:r>
              <a:rPr lang="en-IN" sz="1200" dirty="0"/>
              <a:t>, W., Majchrowicz, G., Prusinowski, F., </a:t>
            </a:r>
            <a:r>
              <a:rPr lang="en-IN" sz="1200" dirty="0" err="1"/>
              <a:t>Stabrawa</a:t>
            </a:r>
            <a:r>
              <a:rPr lang="en-IN" sz="1200" dirty="0"/>
              <a:t>, M., Rysz, J. and Franczyk, B. (2025). Type 2 Diabetes Mellitus: New Pathogenetic Mechanisms, Treatment and the Most Important Complications. </a:t>
            </a:r>
            <a:r>
              <a:rPr lang="en-IN" sz="1200" i="1" dirty="0"/>
              <a:t>International Journal of Molecular Sciences</a:t>
            </a:r>
            <a:r>
              <a:rPr lang="en-IN" sz="1200" dirty="0"/>
              <a:t>, [online] 26(3), p.1094. </a:t>
            </a:r>
            <a:r>
              <a:rPr lang="en-IN" sz="1200" dirty="0" err="1"/>
              <a:t>doi:https</a:t>
            </a:r>
            <a:r>
              <a:rPr lang="en-IN" sz="1200" dirty="0"/>
              <a:t>://doi.org/10.3390/ijms26031094.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NHS England (2023). </a:t>
            </a:r>
            <a:r>
              <a:rPr lang="en-IN" sz="1200" i="1" dirty="0"/>
              <a:t>Incidence and prevalence of diabetes, 2017-18 to 2021-22</a:t>
            </a:r>
            <a:r>
              <a:rPr lang="en-IN" sz="1200" dirty="0"/>
              <a:t>. [online] NHS Digital. Available at: https://digital.nhs.uk/data-and-information/publications/statistical/national-diabetes-audit/report-1-care-processes-and-treatment-targets-2021-22-full-report/section-1---incidence-and-prevalence-17-18---21-22-copy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NHS England (2024). </a:t>
            </a:r>
            <a:r>
              <a:rPr lang="en-IN" sz="1200" i="1" dirty="0"/>
              <a:t>NHS Identifies over Half a Million More People at Risk of Type 2 Diabetes in a Year</a:t>
            </a:r>
            <a:r>
              <a:rPr lang="en-IN" sz="1200" dirty="0"/>
              <a:t>. [online] www.england.nhs.uk. Available at: https://www.england.nhs.uk/2024/06/nhs-identifies-over-half-a-million-more-people-at-risk-of-type-2-diabetes-in-a-year/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endParaRPr lang="en-IN" sz="1200" dirty="0"/>
          </a:p>
          <a:p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52882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9722F-450E-A752-82F7-77B07E58B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87" y="249811"/>
            <a:ext cx="12060025" cy="589175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657BF-24F1-C619-5C98-D27F7DC43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87" y="838986"/>
            <a:ext cx="11293311" cy="5552387"/>
          </a:xfrm>
        </p:spPr>
        <p:txBody>
          <a:bodyPr>
            <a:noAutofit/>
          </a:bodyPr>
          <a:lstStyle/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NICE (2024). </a:t>
            </a:r>
            <a:r>
              <a:rPr lang="en-IN" sz="1200" i="1" dirty="0"/>
              <a:t>Diabetes - type 2: How common is it?</a:t>
            </a:r>
            <a:r>
              <a:rPr lang="en-IN" sz="1200" dirty="0"/>
              <a:t> [online] NICE. Available at: https://cks.nice.org.uk/topics/diabetes-type-2/background-information/prevalence/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Office for Health Improvement &amp; Disparities (2025). </a:t>
            </a:r>
            <a:r>
              <a:rPr lang="en-IN" sz="1200" i="1" dirty="0"/>
              <a:t>Diabetes profile: Statistical commentary, March 2025</a:t>
            </a:r>
            <a:r>
              <a:rPr lang="en-IN" sz="1200" dirty="0"/>
              <a:t>. [online] GOV.UK. Available at: https://www.gov.uk/government/statistics/diabetes-profile-update-march-2025/diabetes-profile-statistical-commentary-march-2025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Office for national statistics (2024). </a:t>
            </a:r>
            <a:r>
              <a:rPr lang="en-IN" sz="1200" i="1" dirty="0"/>
              <a:t>Risk factors for pre-diabetes and undiagnosed type 2 diabetes in England - Office for National Statistics</a:t>
            </a:r>
            <a:r>
              <a:rPr lang="en-IN" sz="1200" dirty="0"/>
              <a:t>. [online] www.ons.gov.uk. Available at: https://www.ons.gov.uk/peoplepopulationandcommunity/healthandsocialcare/healthinequalities/bulletins/riskfactorsforprediabetesandundiagnosedtype2diabetesinengland/2013to2019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PHE (2023). </a:t>
            </a:r>
            <a:r>
              <a:rPr lang="en-IN" sz="1200" i="1" dirty="0"/>
              <a:t>Diabetes - PHE</a:t>
            </a:r>
            <a:r>
              <a:rPr lang="en-IN" sz="1200" dirty="0"/>
              <a:t>. [online] fingertips.phe.org.uk. Available at: https://fingertips.phe.org.uk/profile/diabetes-ft/data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Sherrell, Z. (2022). </a:t>
            </a:r>
            <a:r>
              <a:rPr lang="en-IN" sz="1200" i="1" dirty="0"/>
              <a:t>What is the rate of diabetes by country?</a:t>
            </a:r>
            <a:r>
              <a:rPr lang="en-IN" sz="1200" dirty="0"/>
              <a:t> [online] www.medicalnewstoday.com. Available at: https://www.medicalnewstoday.com/articles/diabetes-rates-by-country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Statista (2024). </a:t>
            </a:r>
            <a:r>
              <a:rPr lang="en-IN" sz="1200" i="1" dirty="0"/>
              <a:t>Topic: Diabetes in the United Kingdom (UK)</a:t>
            </a:r>
            <a:r>
              <a:rPr lang="en-IN" sz="1200" dirty="0"/>
              <a:t>. [online] Statista. Available at: https://www.statista.com/topics/3132/diabetes-in-the-united-kingdom/?srsltid=AfmBOoq1Z3BlYsP5YoH0CPjxxDXf3XbjDFH3zZ6RcZo61ZEGEnjeFpSM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World Health Organization (2024a). </a:t>
            </a:r>
            <a:r>
              <a:rPr lang="en-IN" sz="1200" i="1" dirty="0"/>
              <a:t>Diabetes</a:t>
            </a:r>
            <a:r>
              <a:rPr lang="en-IN" sz="1200" dirty="0"/>
              <a:t>. [online] World Health Organization. Available at: https://www.who.int/news-room/fact-sheets/detail/diabetes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World Health Organization (2024b). </a:t>
            </a:r>
            <a:r>
              <a:rPr lang="en-IN" sz="1200" i="1" dirty="0"/>
              <a:t>Diabetes</a:t>
            </a:r>
            <a:r>
              <a:rPr lang="en-IN" sz="1200" dirty="0"/>
              <a:t>. [online] World Health Organization. Available at: https://www.who.int/news-room/fact-sheets/detail/diabetes [Accessed 14 Apr. 2026].</a:t>
            </a:r>
          </a:p>
          <a:p>
            <a:pPr marL="365760" lvl="1" indent="0" algn="just">
              <a:lnSpc>
                <a:spcPct val="100000"/>
              </a:lnSpc>
              <a:buNone/>
            </a:pPr>
            <a:r>
              <a:rPr lang="en-IN" sz="1200" dirty="0"/>
              <a:t>Zhou, Y., Chen, Y., Tang, Y., Zhang, S., Zhuang, Z. and Ni, Q. (2025). Rising tide: the growing global burden and inequalities of early-onset type 2 diabetes among youths aged 15–34 years (1990–2021). </a:t>
            </a:r>
            <a:r>
              <a:rPr lang="en-IN" sz="1200" i="1" dirty="0"/>
              <a:t>Diabetology &amp; Metabolic Syndrome</a:t>
            </a:r>
            <a:r>
              <a:rPr lang="en-IN" sz="1200" dirty="0"/>
              <a:t>, 17(1). </a:t>
            </a:r>
            <a:r>
              <a:rPr lang="en-IN" sz="1200" dirty="0" err="1"/>
              <a:t>doi:https</a:t>
            </a:r>
            <a:r>
              <a:rPr lang="en-IN" sz="1200" dirty="0"/>
              <a:t>://doi.org/10.1186/s13098-025-01673-0</a:t>
            </a:r>
          </a:p>
        </p:txBody>
      </p:sp>
    </p:spTree>
    <p:extLst>
      <p:ext uri="{BB962C8B-B14F-4D97-AF65-F5344CB8AC3E}">
        <p14:creationId xmlns:p14="http://schemas.microsoft.com/office/powerpoint/2010/main" val="366508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D4A2DAD-245D-14A2-220D-2C30F1A2A42D}"/>
              </a:ext>
            </a:extLst>
          </p:cNvPr>
          <p:cNvSpPr txBox="1"/>
          <p:nvPr/>
        </p:nvSpPr>
        <p:spPr>
          <a:xfrm>
            <a:off x="2876746" y="2969443"/>
            <a:ext cx="64385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000" b="1" u="sng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YOU!!!</a:t>
            </a:r>
          </a:p>
        </p:txBody>
      </p:sp>
    </p:spTree>
    <p:extLst>
      <p:ext uri="{BB962C8B-B14F-4D97-AF65-F5344CB8AC3E}">
        <p14:creationId xmlns:p14="http://schemas.microsoft.com/office/powerpoint/2010/main" val="743954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HealthFitness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87A91B"/>
      </a:accent1>
      <a:accent2>
        <a:srgbClr val="FBCE11"/>
      </a:accent2>
      <a:accent3>
        <a:srgbClr val="446ED8"/>
      </a:accent3>
      <a:accent4>
        <a:srgbClr val="9D22E2"/>
      </a:accent4>
      <a:accent5>
        <a:srgbClr val="FE9E00"/>
      </a:accent5>
      <a:accent6>
        <a:srgbClr val="DF5327"/>
      </a:accent6>
      <a:hlink>
        <a:srgbClr val="446ED8"/>
      </a:hlink>
      <a:folHlink>
        <a:srgbClr val="828282"/>
      </a:folHlink>
    </a:clrScheme>
    <a:fontScheme name="Calibri Light">
      <a:majorFont>
        <a:latin typeface="Calibri Light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3039</Words>
  <Application>Microsoft Office PowerPoint</Application>
  <PresentationFormat>Widescreen</PresentationFormat>
  <Paragraphs>109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MS Shell Dlg 2</vt:lpstr>
      <vt:lpstr>Times New Roman</vt:lpstr>
      <vt:lpstr>Wingdings</vt:lpstr>
      <vt:lpstr>Wingdings 3</vt:lpstr>
      <vt:lpstr>Madison</vt:lpstr>
      <vt:lpstr>Condition name: DIABETES Target audience: Community nurses dealing with long-term conditions within the UK Programme: MSc Public Health and Social Care in Practice Module: Community Care and Management of Longer-term Conditions Module Code: LCHS7003 Presented by: Jatin Makwana Student Id: 2521166 </vt:lpstr>
      <vt:lpstr>TITLE AND AUDIENCE</vt:lpstr>
      <vt:lpstr>Overview (Definition + Symptoms + Causes)</vt:lpstr>
      <vt:lpstr>Prevalence</vt:lpstr>
      <vt:lpstr>Eco social burden</vt:lpstr>
      <vt:lpstr>DIAGNOSIS + ASSESSMENT</vt:lpstr>
      <vt:lpstr>Management (UK guidelines)</vt:lpstr>
      <vt:lpstr> MODELS &amp; FRAMEWORKS</vt:lpstr>
      <vt:lpstr>THE treatment options (UK)</vt:lpstr>
      <vt:lpstr>COMORBIDITIES</vt:lpstr>
      <vt:lpstr> PREVENTION</vt:lpstr>
      <vt:lpstr>VALUES, BEHAVIOURs, SKILLS</vt:lpstr>
      <vt:lpstr>Individuals Care Model.</vt:lpstr>
      <vt:lpstr>RECOMMENDATIONS</vt:lpstr>
      <vt:lpstr>CONCLUSION</vt:lpstr>
      <vt:lpstr>References</vt:lpstr>
      <vt:lpstr>References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Condition name: DIABETES Target audience: Community nurses dealing with long-term conditions within the UK Programme: MSc Public Health and Social Care in Practice Module: Community Care and Management of Longer-term Conditions Module Code: LCHS7003 Presented by: Student Id:</dc:title>
  <dc:creator>Dell</dc:creator>
  <cp:lastModifiedBy>sonali solanki</cp:lastModifiedBy>
  <cp:revision>3</cp:revision>
  <dcterms:modified xsi:type="dcterms:W3CDTF">2026-04-16T11:11:05Z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