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sldIdLst>
    <p:sldId id="256" r:id="rId2"/>
    <p:sldId id="265" r:id="rId3"/>
    <p:sldId id="264" r:id="rId4"/>
    <p:sldId id="257" r:id="rId5"/>
    <p:sldId id="268" r:id="rId6"/>
    <p:sldId id="258" r:id="rId7"/>
    <p:sldId id="267" r:id="rId8"/>
    <p:sldId id="260" r:id="rId9"/>
    <p:sldId id="261" r:id="rId10"/>
    <p:sldId id="262" r:id="rId11"/>
    <p:sldId id="269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-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48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548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301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2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074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138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902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07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63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52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7415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607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0580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03026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653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384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03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6658" y="-106680"/>
            <a:ext cx="8825658" cy="3329581"/>
          </a:xfrm>
        </p:spPr>
        <p:txBody>
          <a:bodyPr/>
          <a:lstStyle/>
          <a:p>
            <a:r>
              <a:rPr lang="en-GB" dirty="0" smtClean="0"/>
              <a:t>Assessment and Evaluation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0715" y="3797666"/>
            <a:ext cx="8825658" cy="861420"/>
          </a:xfrm>
        </p:spPr>
        <p:txBody>
          <a:bodyPr>
            <a:noAutofit/>
          </a:bodyPr>
          <a:lstStyle/>
          <a:p>
            <a:r>
              <a:rPr lang="en-GB" sz="2000" dirty="0" smtClean="0"/>
              <a:t>Sophie Hassett</a:t>
            </a:r>
          </a:p>
          <a:p>
            <a:r>
              <a:rPr lang="en-GB" sz="2000" dirty="0"/>
              <a:t>A</a:t>
            </a:r>
            <a:r>
              <a:rPr lang="en-GB" sz="2000" dirty="0" smtClean="0"/>
              <a:t>ssessment coordinator</a:t>
            </a:r>
          </a:p>
          <a:p>
            <a:r>
              <a:rPr lang="en-GB" sz="2000" dirty="0" smtClean="0"/>
              <a:t>19/2/2018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93756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7815" y="1811255"/>
            <a:ext cx="9908677" cy="3413888"/>
          </a:xfrm>
        </p:spPr>
        <p:txBody>
          <a:bodyPr/>
          <a:lstStyle/>
          <a:p>
            <a:r>
              <a:rPr lang="en-GB" sz="6600" dirty="0" smtClean="0"/>
              <a:t>Welcome Board of Governors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03090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presentation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How to enhance and engage students engagement within education</a:t>
            </a:r>
          </a:p>
          <a:p>
            <a:r>
              <a:rPr lang="en-GB" dirty="0" smtClean="0"/>
              <a:t>To tell you why assessment for learning is important</a:t>
            </a:r>
          </a:p>
          <a:p>
            <a:r>
              <a:rPr lang="en-GB" dirty="0" smtClean="0"/>
              <a:t>Formative approach </a:t>
            </a:r>
          </a:p>
          <a:p>
            <a:r>
              <a:rPr lang="en-GB" dirty="0" smtClean="0"/>
              <a:t>How I would implement it as a </a:t>
            </a:r>
            <a:r>
              <a:rPr lang="en-GB" b="1" dirty="0" smtClean="0"/>
              <a:t>whole school approach</a:t>
            </a:r>
          </a:p>
          <a:p>
            <a:r>
              <a:rPr lang="en-GB" dirty="0" smtClean="0"/>
              <a:t>Key that drives learning in this school and why </a:t>
            </a:r>
          </a:p>
          <a:p>
            <a:r>
              <a:rPr lang="en-GB" dirty="0" smtClean="0"/>
              <a:t>Government documents </a:t>
            </a:r>
          </a:p>
          <a:p>
            <a:r>
              <a:rPr lang="en-GB" dirty="0" smtClean="0"/>
              <a:t> Provide case studies from other school</a:t>
            </a:r>
          </a:p>
          <a:p>
            <a:r>
              <a:rPr lang="en-GB" dirty="0" smtClean="0"/>
              <a:t>Statistics and results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980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assessment for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According to Black Et al (2004), Assessment for learning is the form of assessment is there to enhance and promoted to serve the purpose of the pupil.</a:t>
            </a:r>
          </a:p>
          <a:p>
            <a:r>
              <a:rPr lang="en-GB" dirty="0" smtClean="0"/>
              <a:t>How to help a student grow and achieve their best.</a:t>
            </a:r>
          </a:p>
          <a:p>
            <a:r>
              <a:rPr lang="en-GB" dirty="0" smtClean="0"/>
              <a:t>A range of learning needs can be identified. </a:t>
            </a:r>
          </a:p>
          <a:p>
            <a:r>
              <a:rPr lang="en-GB" dirty="0" smtClean="0"/>
              <a:t>Students are effectively thinking for themselves becoming more aware of what is effective to enhance learning</a:t>
            </a:r>
          </a:p>
          <a:p>
            <a:r>
              <a:rPr lang="en-GB" dirty="0" smtClean="0"/>
              <a:t>- A heightened understanding of how students can learn and how this can be credible for the teachers  (Boyles and Charles, 2014)</a:t>
            </a:r>
          </a:p>
        </p:txBody>
      </p:sp>
    </p:spTree>
    <p:extLst>
      <p:ext uri="{BB962C8B-B14F-4D97-AF65-F5344CB8AC3E}">
        <p14:creationId xmlns:p14="http://schemas.microsoft.com/office/powerpoint/2010/main" val="20446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653" y="2504681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The element of Assessment for learning </a:t>
            </a:r>
            <a:r>
              <a:rPr lang="en-GB" dirty="0" smtClean="0"/>
              <a:t>is constructed upon </a:t>
            </a:r>
            <a:r>
              <a:rPr lang="en-GB" dirty="0"/>
              <a:t>research </a:t>
            </a:r>
            <a:r>
              <a:rPr lang="en-GB" dirty="0" smtClean="0"/>
              <a:t>by </a:t>
            </a:r>
            <a:r>
              <a:rPr lang="en-GB" dirty="0"/>
              <a:t>Paul Black and Dylan </a:t>
            </a:r>
            <a:r>
              <a:rPr lang="en-GB" dirty="0" err="1"/>
              <a:t>Wiliam</a:t>
            </a:r>
            <a:r>
              <a:rPr lang="en-GB" dirty="0"/>
              <a:t>. </a:t>
            </a:r>
            <a:endParaRPr lang="en-GB" dirty="0"/>
          </a:p>
          <a:p>
            <a:r>
              <a:rPr lang="en-GB" dirty="0" smtClean="0"/>
              <a:t>1998 </a:t>
            </a:r>
            <a:r>
              <a:rPr lang="en-GB" dirty="0"/>
              <a:t>study Inside the Black Box, they coined the term ‘formative </a:t>
            </a:r>
            <a:r>
              <a:rPr lang="en-GB" dirty="0" smtClean="0"/>
              <a:t>assessment</a:t>
            </a:r>
          </a:p>
          <a:p>
            <a:r>
              <a:rPr lang="en-GB" dirty="0" smtClean="0"/>
              <a:t>So </a:t>
            </a:r>
            <a:r>
              <a:rPr lang="en-GB" dirty="0"/>
              <a:t>compared to snapshot summative </a:t>
            </a:r>
            <a:r>
              <a:rPr lang="en-GB" dirty="0" smtClean="0"/>
              <a:t>assessment</a:t>
            </a:r>
          </a:p>
          <a:p>
            <a:r>
              <a:rPr lang="en-GB" dirty="0" smtClean="0"/>
              <a:t> </a:t>
            </a:r>
            <a:r>
              <a:rPr lang="en-GB" dirty="0"/>
              <a:t>Black and William stressed that it gives pupils an active role in assessing their work, giving pupils a chance to determined </a:t>
            </a:r>
            <a:r>
              <a:rPr lang="en-GB" dirty="0" smtClean="0"/>
              <a:t>the process of learning and decide what is next in the learner ladder.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32858" y="731520"/>
            <a:ext cx="8804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Inside the black box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307811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Welsh Assembly Government (2012), believe that AFL enables individuals to become life long learners. </a:t>
            </a:r>
          </a:p>
          <a:p>
            <a:r>
              <a:rPr lang="en-GB" dirty="0" smtClean="0"/>
              <a:t>- The </a:t>
            </a:r>
            <a:r>
              <a:rPr lang="en-GB" dirty="0"/>
              <a:t>Welsh assembly government states that until now it could be seen that </a:t>
            </a:r>
            <a:r>
              <a:rPr lang="en-GB" dirty="0" smtClean="0"/>
              <a:t>Assessment </a:t>
            </a:r>
            <a:r>
              <a:rPr lang="en-GB" dirty="0"/>
              <a:t>of learning has not been a </a:t>
            </a:r>
            <a:r>
              <a:rPr lang="en-GB" dirty="0" smtClean="0"/>
              <a:t>priority </a:t>
            </a:r>
            <a:r>
              <a:rPr lang="en-GB" dirty="0"/>
              <a:t>and been a secondary </a:t>
            </a:r>
            <a:r>
              <a:rPr lang="en-GB" dirty="0" smtClean="0"/>
              <a:t>importance </a:t>
            </a:r>
            <a:r>
              <a:rPr lang="en-GB" dirty="0"/>
              <a:t>to actual knowledge of a subject and reaching certain levels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Research has been conducted that shows the advancements that can be see by incorporating assessment for learning strategies, for example Assessment reform group (1999), </a:t>
            </a:r>
            <a:r>
              <a:rPr lang="en-GB" dirty="0"/>
              <a:t>discovered that </a:t>
            </a:r>
            <a:r>
              <a:rPr lang="en-GB" dirty="0" smtClean="0"/>
              <a:t>AFL is discovering where </a:t>
            </a:r>
            <a:r>
              <a:rPr lang="en-GB" dirty="0"/>
              <a:t>a learner </a:t>
            </a:r>
            <a:r>
              <a:rPr lang="en-GB" dirty="0" smtClean="0"/>
              <a:t>is and </a:t>
            </a:r>
            <a:r>
              <a:rPr lang="en-GB" dirty="0"/>
              <a:t>putting strategies in place to enable the learner to get to where they need to </a:t>
            </a:r>
            <a:r>
              <a:rPr lang="en-GB" dirty="0" smtClean="0"/>
              <a:t>be.</a:t>
            </a:r>
          </a:p>
        </p:txBody>
      </p:sp>
    </p:spTree>
    <p:extLst>
      <p:ext uri="{BB962C8B-B14F-4D97-AF65-F5344CB8AC3E}">
        <p14:creationId xmlns:p14="http://schemas.microsoft.com/office/powerpoint/2010/main" val="32410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Black and William (1998).</a:t>
            </a:r>
          </a:p>
          <a:p>
            <a:r>
              <a:rPr lang="en-GB" dirty="0" smtClean="0"/>
              <a:t>250 studies linking assessment and learning showed considerable benefits. </a:t>
            </a:r>
          </a:p>
          <a:p>
            <a:r>
              <a:rPr lang="en-GB" dirty="0" smtClean="0"/>
              <a:t>Life long learner</a:t>
            </a:r>
          </a:p>
          <a:p>
            <a:r>
              <a:rPr lang="en-GB" dirty="0" smtClean="0"/>
              <a:t>AFL allowed for GCSE grades to go up by 1 or 2 grades.</a:t>
            </a:r>
          </a:p>
          <a:p>
            <a:r>
              <a:rPr lang="en-GB" dirty="0" smtClean="0"/>
              <a:t>This research concluded on 5 simple factors  that identified that AFL improved learning</a:t>
            </a:r>
          </a:p>
          <a:p>
            <a:r>
              <a:rPr lang="en-GB" dirty="0" smtClean="0"/>
              <a:t>- Enabling </a:t>
            </a:r>
            <a:r>
              <a:rPr lang="en-GB" dirty="0"/>
              <a:t>proactive feedback for pupils.</a:t>
            </a:r>
          </a:p>
          <a:p>
            <a:r>
              <a:rPr lang="en-GB" dirty="0" smtClean="0"/>
              <a:t>- Active </a:t>
            </a:r>
            <a:r>
              <a:rPr lang="en-GB" dirty="0"/>
              <a:t>participation from pupils in learning.</a:t>
            </a:r>
          </a:p>
          <a:p>
            <a:r>
              <a:rPr lang="en-GB" dirty="0" smtClean="0"/>
              <a:t>- Adjusting </a:t>
            </a:r>
            <a:r>
              <a:rPr lang="en-GB" dirty="0"/>
              <a:t>method of teaching relating to how to look at assessment. </a:t>
            </a:r>
          </a:p>
          <a:p>
            <a:r>
              <a:rPr lang="en-GB" dirty="0" smtClean="0"/>
              <a:t>- Being </a:t>
            </a:r>
            <a:r>
              <a:rPr lang="en-GB" dirty="0"/>
              <a:t>able to recognise the </a:t>
            </a:r>
            <a:r>
              <a:rPr lang="en-GB" dirty="0" smtClean="0"/>
              <a:t>knock on effect assessment </a:t>
            </a:r>
            <a:r>
              <a:rPr lang="en-GB" dirty="0"/>
              <a:t>has on </a:t>
            </a:r>
            <a:r>
              <a:rPr lang="en-GB" dirty="0" smtClean="0"/>
              <a:t>a pupils self- esteem and motivation. </a:t>
            </a:r>
            <a:endParaRPr lang="en-GB" dirty="0"/>
          </a:p>
          <a:p>
            <a:r>
              <a:rPr lang="en-GB" dirty="0" smtClean="0"/>
              <a:t>- The </a:t>
            </a:r>
            <a:r>
              <a:rPr lang="en-GB" dirty="0"/>
              <a:t>requirement that learners are able to assess their work and be able to </a:t>
            </a:r>
            <a:r>
              <a:rPr lang="en-GB" dirty="0" smtClean="0"/>
              <a:t>identify </a:t>
            </a:r>
            <a:r>
              <a:rPr lang="en-GB" dirty="0"/>
              <a:t>how they can </a:t>
            </a:r>
            <a:r>
              <a:rPr lang="en-GB" dirty="0" smtClean="0"/>
              <a:t>improve. 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1453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945" y="325601"/>
            <a:ext cx="9601196" cy="1303867"/>
          </a:xfrm>
        </p:spPr>
        <p:txBody>
          <a:bodyPr/>
          <a:lstStyle/>
          <a:p>
            <a:r>
              <a:rPr lang="en-GB" dirty="0" smtClean="0"/>
              <a:t>The foundation phase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7469" y="1472714"/>
            <a:ext cx="9638210" cy="251145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Sargant</a:t>
            </a:r>
            <a:r>
              <a:rPr lang="en-GB" dirty="0" smtClean="0"/>
              <a:t> (2013) believes that at this age, strategies must be gradually enforced - Positive environment, plenty </a:t>
            </a:r>
            <a:r>
              <a:rPr lang="en-GB" dirty="0"/>
              <a:t>of discussion and actively encouraging children to reflect on their </a:t>
            </a:r>
            <a:r>
              <a:rPr lang="en-GB" dirty="0" smtClean="0"/>
              <a:t>learning. </a:t>
            </a:r>
          </a:p>
          <a:p>
            <a:r>
              <a:rPr lang="en-GB" dirty="0" smtClean="0"/>
              <a:t>My space – A child displaying their work on the wall in order to promote self assessment and evaluation. </a:t>
            </a:r>
          </a:p>
          <a:p>
            <a:r>
              <a:rPr lang="en-GB" dirty="0" smtClean="0"/>
              <a:t>This also allows for future improvements to be recognised. </a:t>
            </a:r>
          </a:p>
          <a:p>
            <a:r>
              <a:rPr lang="en-GB" dirty="0" smtClean="0"/>
              <a:t>Correlates with criteria from The Early Years Foundation Phase 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737" y="3827417"/>
            <a:ext cx="5781675" cy="1800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45737" y="5627642"/>
            <a:ext cx="5582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Curriculum for Wales: Foundation Phase </a:t>
            </a:r>
            <a:r>
              <a:rPr lang="en-GB" dirty="0" smtClean="0"/>
              <a:t>Framework (2015)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779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30049" y="1334222"/>
            <a:ext cx="9601196" cy="1303867"/>
          </a:xfrm>
        </p:spPr>
        <p:txBody>
          <a:bodyPr/>
          <a:lstStyle/>
          <a:p>
            <a:r>
              <a:rPr lang="en-GB" dirty="0" smtClean="0"/>
              <a:t>2 Stars and a wish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58819" y="801172"/>
            <a:ext cx="5038725" cy="3267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44491" y="4068247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Assessment for learning for key stages 1&amp;2 (2007)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1092104" y="2920874"/>
            <a:ext cx="50383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- Two positive parts of the work that meet the success criteria that the student feels they excelled in.</a:t>
            </a:r>
          </a:p>
          <a:p>
            <a:r>
              <a:rPr lang="en-GB" dirty="0" smtClean="0"/>
              <a:t>- A  wish for an element that they think they could have improved on.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This AFL practises the Productive </a:t>
            </a:r>
            <a:r>
              <a:rPr lang="en-GB" dirty="0"/>
              <a:t>Pedagogies </a:t>
            </a:r>
            <a:r>
              <a:rPr lang="en-GB" dirty="0" smtClean="0"/>
              <a:t>framework </a:t>
            </a:r>
            <a:r>
              <a:rPr lang="en-GB" dirty="0"/>
              <a:t>which </a:t>
            </a:r>
            <a:r>
              <a:rPr lang="en-GB" dirty="0" smtClean="0"/>
              <a:t>is involves factors social </a:t>
            </a:r>
            <a:r>
              <a:rPr lang="en-GB" dirty="0"/>
              <a:t>support, self-regulation and quality performance which should be found in a supportive classroom </a:t>
            </a:r>
            <a:r>
              <a:rPr lang="en-GB" dirty="0" smtClean="0"/>
              <a:t>environment</a:t>
            </a:r>
            <a:r>
              <a:rPr lang="en-GB" dirty="0"/>
              <a:t> </a:t>
            </a:r>
            <a:r>
              <a:rPr lang="en-GB" dirty="0" smtClean="0"/>
              <a:t>(Berry, 2008)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30423" y="4741817"/>
            <a:ext cx="50387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Abides to Blooms </a:t>
            </a:r>
            <a:r>
              <a:rPr lang="en-GB" dirty="0" err="1" smtClean="0"/>
              <a:t>Taxonmy</a:t>
            </a:r>
            <a:r>
              <a:rPr lang="en-GB" dirty="0" smtClean="0"/>
              <a:t> as learners who engage in peer review and feedback are using a higher sense of thinking in order to evaluate criteria and academic work (</a:t>
            </a:r>
            <a:r>
              <a:rPr lang="en-GB" dirty="0" err="1" smtClean="0"/>
              <a:t>Huitt</a:t>
            </a:r>
            <a:r>
              <a:rPr lang="en-GB" dirty="0" smtClean="0"/>
              <a:t>, 2012)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947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678299"/>
            <a:ext cx="9601196" cy="1303867"/>
          </a:xfrm>
        </p:spPr>
        <p:txBody>
          <a:bodyPr/>
          <a:lstStyle/>
          <a:p>
            <a:r>
              <a:rPr lang="en-GB" dirty="0" smtClean="0"/>
              <a:t>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6959" y="2594746"/>
            <a:ext cx="6091988" cy="3318936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Traffic light system.  </a:t>
            </a:r>
          </a:p>
          <a:p>
            <a:r>
              <a:rPr lang="en-GB" dirty="0" smtClean="0"/>
              <a:t>Green – Happy and satisfied with work</a:t>
            </a:r>
          </a:p>
          <a:p>
            <a:r>
              <a:rPr lang="en-GB" dirty="0" smtClean="0"/>
              <a:t>Orange – Unsure</a:t>
            </a:r>
          </a:p>
          <a:p>
            <a:r>
              <a:rPr lang="en-GB" dirty="0" smtClean="0"/>
              <a:t>Red – Unhappy with work and dissatisfied with the learning experience</a:t>
            </a:r>
          </a:p>
          <a:p>
            <a:r>
              <a:rPr lang="en-GB" dirty="0" smtClean="0"/>
              <a:t>Upon implementation, different learning techniques can we changed to suit the individual </a:t>
            </a:r>
          </a:p>
          <a:p>
            <a:r>
              <a:rPr lang="en-GB" dirty="0" smtClean="0"/>
              <a:t>WAG (2013) suggests that this is useful in the </a:t>
            </a:r>
            <a:r>
              <a:rPr lang="en-GB" dirty="0"/>
              <a:t>developmental </a:t>
            </a:r>
            <a:r>
              <a:rPr lang="en-GB" dirty="0" smtClean="0"/>
              <a:t>phase where it can monitor progress and identify the learners who may need additional assistance.</a:t>
            </a:r>
          </a:p>
          <a:p>
            <a:r>
              <a:rPr lang="en-GB" dirty="0" smtClean="0"/>
              <a:t> </a:t>
            </a:r>
            <a:r>
              <a:rPr lang="en-GB" dirty="0"/>
              <a:t>For this to be most effective it must be implemented into a supportive classroom ethos which is at a high </a:t>
            </a:r>
            <a:r>
              <a:rPr lang="en-GB" dirty="0" smtClean="0"/>
              <a:t>importance (Arthur, 2010). </a:t>
            </a:r>
          </a:p>
          <a:p>
            <a:r>
              <a:rPr lang="en-GB" dirty="0" smtClean="0"/>
              <a:t>I </a:t>
            </a:r>
            <a:r>
              <a:rPr lang="en-GB" dirty="0"/>
              <a:t>feel this AFL would be popular with both teachers and learners as it gives a clear indicator of the success of the learning criteria and if they have met the lesson objective.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916779" y="2594746"/>
            <a:ext cx="30921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Crooksbarn</a:t>
            </a:r>
            <a:r>
              <a:rPr lang="en-GB" b="1" dirty="0" smtClean="0"/>
              <a:t> Primary school case study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Implemented traffic light system in to all forms of work.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Learners knew how to improve, the different standards that were required, gain confidence, and self evaluate.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(</a:t>
            </a:r>
            <a:r>
              <a:rPr lang="en-GB" dirty="0" err="1" smtClean="0"/>
              <a:t>Crooksbarn</a:t>
            </a:r>
            <a:r>
              <a:rPr lang="en-GB" dirty="0" smtClean="0"/>
              <a:t> Primary school 2016)</a:t>
            </a:r>
          </a:p>
        </p:txBody>
      </p:sp>
    </p:spTree>
    <p:extLst>
      <p:ext uri="{BB962C8B-B14F-4D97-AF65-F5344CB8AC3E}">
        <p14:creationId xmlns:p14="http://schemas.microsoft.com/office/powerpoint/2010/main" val="630579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end..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26304"/>
            <a:ext cx="9601196" cy="3318936"/>
          </a:xfrm>
        </p:spPr>
        <p:txBody>
          <a:bodyPr/>
          <a:lstStyle/>
          <a:p>
            <a:r>
              <a:rPr lang="en-GB" dirty="0" smtClean="0"/>
              <a:t>Implementing Assessment for learning strategies has beneficial outcomes on the learner and the teacher.</a:t>
            </a:r>
          </a:p>
          <a:p>
            <a:r>
              <a:rPr lang="en-GB" dirty="0" smtClean="0"/>
              <a:t>School ethos.</a:t>
            </a:r>
          </a:p>
          <a:p>
            <a:r>
              <a:rPr lang="en-GB" dirty="0" smtClean="0"/>
              <a:t>Enhance and engage with students in order to achieve the best. </a:t>
            </a:r>
          </a:p>
          <a:p>
            <a:r>
              <a:rPr lang="en-GB" dirty="0" smtClean="0"/>
              <a:t>Positive learning environment </a:t>
            </a:r>
            <a:r>
              <a:rPr lang="en-GB" smtClean="0"/>
              <a:t>is key. </a:t>
            </a:r>
            <a:endParaRPr lang="en-GB" dirty="0" smtClean="0"/>
          </a:p>
          <a:p>
            <a:r>
              <a:rPr lang="en-GB" dirty="0" smtClean="0"/>
              <a:t>Thank you for listening.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070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Arthur, J. (2010). </a:t>
            </a:r>
            <a:r>
              <a:rPr lang="en-GB" i="1" dirty="0"/>
              <a:t>Learning to teach in the primary school</a:t>
            </a:r>
            <a:r>
              <a:rPr lang="en-GB" dirty="0"/>
              <a:t>. London: </a:t>
            </a:r>
            <a:r>
              <a:rPr lang="en-GB" dirty="0" smtClean="0"/>
              <a:t>Routledge</a:t>
            </a:r>
          </a:p>
          <a:p>
            <a:r>
              <a:rPr lang="en-GB" dirty="0"/>
              <a:t>Assessment reform group (1999). </a:t>
            </a:r>
            <a:r>
              <a:rPr lang="en-GB" i="1" dirty="0" err="1"/>
              <a:t>Assesment</a:t>
            </a:r>
            <a:r>
              <a:rPr lang="en-GB" i="1" dirty="0"/>
              <a:t> reform group</a:t>
            </a:r>
            <a:r>
              <a:rPr lang="en-GB" dirty="0"/>
              <a:t>. [online] Nuffieldfoundation.org. Available at: http://www.nuffieldfoundation.org/sites/default/files/files/beyond_blackbox.pdf [Accessed 10 Feb. 2018].</a:t>
            </a:r>
          </a:p>
          <a:p>
            <a:r>
              <a:rPr lang="en-GB" dirty="0"/>
              <a:t>Berry, R. (2008). </a:t>
            </a:r>
            <a:r>
              <a:rPr lang="en-GB" i="1" dirty="0"/>
              <a:t>Assessment for learning</a:t>
            </a:r>
            <a:r>
              <a:rPr lang="en-GB" dirty="0"/>
              <a:t>. Hong Kong: Hong Kong University Press.</a:t>
            </a:r>
          </a:p>
          <a:p>
            <a:r>
              <a:rPr lang="en-GB" dirty="0" smtClean="0"/>
              <a:t>Black</a:t>
            </a:r>
            <a:r>
              <a:rPr lang="en-GB" dirty="0"/>
              <a:t>, P.J. and </a:t>
            </a:r>
            <a:r>
              <a:rPr lang="en-GB" dirty="0" err="1"/>
              <a:t>Wiliam</a:t>
            </a:r>
            <a:r>
              <a:rPr lang="en-GB" dirty="0"/>
              <a:t>, D. (1998) ‘Assessment and Classroom Learning’, Assessment in Education, 5(1), 7-74</a:t>
            </a:r>
            <a:r>
              <a:rPr lang="en-GB" dirty="0" smtClean="0"/>
              <a:t>.</a:t>
            </a:r>
          </a:p>
          <a:p>
            <a:r>
              <a:rPr lang="en-GB" dirty="0"/>
              <a:t>Black, P., Harrison, C., Lee, C., Marshall, B. and </a:t>
            </a:r>
            <a:r>
              <a:rPr lang="en-GB" dirty="0" err="1"/>
              <a:t>Wiliam</a:t>
            </a:r>
            <a:r>
              <a:rPr lang="en-GB" dirty="0"/>
              <a:t>, D. (2004). Working inside the Black Box: Assessment for Learning in the Classroom. </a:t>
            </a:r>
            <a:r>
              <a:rPr lang="en-GB" i="1" dirty="0"/>
              <a:t>Phi Delta </a:t>
            </a:r>
            <a:r>
              <a:rPr lang="en-GB" i="1" dirty="0" err="1"/>
              <a:t>Kappan</a:t>
            </a:r>
            <a:r>
              <a:rPr lang="en-GB" dirty="0"/>
              <a:t>, 86(1), pp.8-21</a:t>
            </a:r>
            <a:r>
              <a:rPr lang="en-GB" dirty="0" smtClean="0"/>
              <a:t>Boyle</a:t>
            </a:r>
            <a:r>
              <a:rPr lang="en-GB" dirty="0"/>
              <a:t>, B. &amp; Charles, C. (2014) Formative Assessment for Teaching &amp; Learning. London: Sage </a:t>
            </a:r>
            <a:endParaRPr lang="en-GB" dirty="0" smtClean="0"/>
          </a:p>
          <a:p>
            <a:r>
              <a:rPr lang="en-GB" dirty="0" err="1"/>
              <a:t>Crooksbarn</a:t>
            </a:r>
            <a:r>
              <a:rPr lang="en-GB" dirty="0"/>
              <a:t> Primary School (2016). </a:t>
            </a:r>
            <a:r>
              <a:rPr lang="en-GB" i="1" dirty="0" err="1"/>
              <a:t>Crooksbarn</a:t>
            </a:r>
            <a:r>
              <a:rPr lang="en-GB" i="1" dirty="0"/>
              <a:t> Primary School Assessment/AFL Policy</a:t>
            </a:r>
            <a:r>
              <a:rPr lang="en-GB" dirty="0"/>
              <a:t>. [online] Crooksbarnprimary.org.uk. Available at: http://www.crooksbarnprimary.org.uk/wp-content/uploads/2013/12/Assessment-Policy1.pdf [Accessed 5 Feb. 2018].</a:t>
            </a:r>
            <a:endParaRPr lang="en-GB" dirty="0" smtClean="0"/>
          </a:p>
          <a:p>
            <a:r>
              <a:rPr lang="en-GB" dirty="0" err="1" smtClean="0"/>
              <a:t>Huitt</a:t>
            </a:r>
            <a:r>
              <a:rPr lang="en-GB" dirty="0"/>
              <a:t>, W. (2011). </a:t>
            </a:r>
            <a:r>
              <a:rPr lang="en-GB" dirty="0" err="1"/>
              <a:t>Bloomet</a:t>
            </a:r>
            <a:r>
              <a:rPr lang="en-GB" dirty="0"/>
              <a:t> al.'s taxonomy of the cognitive domain. Educational Psychology Interactive. Valdosta, GA: Valdosta State University. </a:t>
            </a:r>
            <a:r>
              <a:rPr lang="en-GB" dirty="0" smtClean="0"/>
              <a:t>Accessed </a:t>
            </a:r>
            <a:r>
              <a:rPr lang="en-GB" dirty="0"/>
              <a:t>(</a:t>
            </a:r>
            <a:r>
              <a:rPr lang="en-GB" dirty="0" smtClean="0"/>
              <a:t>10/2/2018), </a:t>
            </a:r>
            <a:r>
              <a:rPr lang="en-GB" dirty="0"/>
              <a:t>fromhttp://www.edpsycinteractive.org/topics/cognition/bloom.html [pdf</a:t>
            </a:r>
            <a:r>
              <a:rPr lang="en-GB" dirty="0" smtClean="0"/>
              <a:t>]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Sargent</a:t>
            </a:r>
            <a:r>
              <a:rPr lang="en-GB" dirty="0"/>
              <a:t>, M. (2013). Assessment for Learning in the early years. </a:t>
            </a:r>
            <a:r>
              <a:rPr lang="en-GB" i="1" dirty="0"/>
              <a:t>Early Years Educator</a:t>
            </a:r>
            <a:r>
              <a:rPr lang="en-GB" dirty="0"/>
              <a:t>, 15(1), pp.38-44.</a:t>
            </a:r>
          </a:p>
          <a:p>
            <a:r>
              <a:rPr lang="en-GB" dirty="0"/>
              <a:t>Welsh Assembly </a:t>
            </a:r>
            <a:r>
              <a:rPr lang="en-GB" dirty="0" err="1"/>
              <a:t>Goverment</a:t>
            </a:r>
            <a:r>
              <a:rPr lang="en-GB" dirty="0"/>
              <a:t> (2010). </a:t>
            </a:r>
            <a:r>
              <a:rPr lang="en-GB" i="1" dirty="0"/>
              <a:t>Why develop thinking and assessment for learning in the classroom?</a:t>
            </a:r>
            <a:r>
              <a:rPr lang="en-GB" dirty="0"/>
              <a:t>. [online] WAG. Available at: http://learning.gov.wales/docs/learningwales/publications/130426-why-develop-en.pdf [Accessed 8 Feb. 2018].</a:t>
            </a:r>
          </a:p>
          <a:p>
            <a:r>
              <a:rPr lang="en-GB" dirty="0"/>
              <a:t>Welsh Assembly </a:t>
            </a:r>
            <a:r>
              <a:rPr lang="en-GB" dirty="0" err="1"/>
              <a:t>Goverment</a:t>
            </a:r>
            <a:r>
              <a:rPr lang="en-GB" dirty="0"/>
              <a:t> (2015). </a:t>
            </a:r>
            <a:r>
              <a:rPr lang="en-GB" i="1" dirty="0"/>
              <a:t>Foundation Phase Framework</a:t>
            </a:r>
            <a:r>
              <a:rPr lang="en-GB" dirty="0"/>
              <a:t>. [online] </a:t>
            </a:r>
            <a:r>
              <a:rPr lang="en-GB" dirty="0" err="1"/>
              <a:t>Learning.gov.wales</a:t>
            </a:r>
            <a:r>
              <a:rPr lang="en-GB" dirty="0"/>
              <a:t>. Available at: http://learning.gov.wales/docs/learningwales/publications/150803-fp-framework-en.pdf [Accessed 10 Feb. 2018].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04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3899</TotalTime>
  <Words>896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Assessment and Evaluation </vt:lpstr>
      <vt:lpstr>Welcome Board of Governors </vt:lpstr>
      <vt:lpstr>Aims of this presentation </vt:lpstr>
      <vt:lpstr>What is assessment for learning?</vt:lpstr>
      <vt:lpstr>PowerPoint Presentation</vt:lpstr>
      <vt:lpstr>Why is it important?</vt:lpstr>
      <vt:lpstr>Research..</vt:lpstr>
      <vt:lpstr>The foundation phase </vt:lpstr>
      <vt:lpstr>2 Stars and a wish </vt:lpstr>
      <vt:lpstr>Key stage 2</vt:lpstr>
      <vt:lpstr>To end..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Hassett</dc:creator>
  <cp:lastModifiedBy>Sophie Hassett</cp:lastModifiedBy>
  <cp:revision>49</cp:revision>
  <dcterms:created xsi:type="dcterms:W3CDTF">2018-02-13T17:33:10Z</dcterms:created>
  <dcterms:modified xsi:type="dcterms:W3CDTF">2018-02-16T10:32:33Z</dcterms:modified>
</cp:coreProperties>
</file>