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116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052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02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885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784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077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57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10/21/2019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11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2194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204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005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513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1" r:id="rId5"/>
    <p:sldLayoutId id="2147483677" r:id="rId6"/>
    <p:sldLayoutId id="2147483678" r:id="rId7"/>
    <p:sldLayoutId id="2147483668" r:id="rId8"/>
    <p:sldLayoutId id="2147483669" r:id="rId9"/>
    <p:sldLayoutId id="2147483670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Walnut-Open-Nutshell-Close-Marble-Wrap-Nut-307498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eck's_cognitive_triad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294E82-5922-4692-966E-1C04A2DCE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05103" y="84093"/>
            <a:ext cx="12980275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B7900-349C-4E04-8698-55EE5D30E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Re-cap Anxiety and depression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C7D483-4E2D-4C56-A2EB-E8472ED9B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7030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BAD97-0976-4531-95C6-D4C73A4DE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EADE5-03AB-4159-B5AF-92F24130E4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Recap therapeutic process of supporting and working with anxiety and depression</a:t>
            </a:r>
          </a:p>
          <a:p>
            <a:r>
              <a:rPr lang="en-GB" sz="2400" dirty="0"/>
              <a:t>Apply prior knowledge of anxiety and depression symptoms and thoughts to the Five aspect CBT work sheet</a:t>
            </a:r>
          </a:p>
          <a:p>
            <a:r>
              <a:rPr lang="en-GB" sz="2400" dirty="0"/>
              <a:t>Complete and produce a CBT thought record  of their chosen topic </a:t>
            </a:r>
            <a:r>
              <a:rPr lang="en-GB" sz="2400" dirty="0" err="1"/>
              <a:t>ie</a:t>
            </a:r>
            <a:r>
              <a:rPr lang="en-GB" sz="2400" dirty="0"/>
              <a:t> depression or anxiety. </a:t>
            </a:r>
          </a:p>
          <a:p>
            <a:r>
              <a:rPr lang="en-GB" sz="2400" dirty="0"/>
              <a:t>Experience breathing technique</a:t>
            </a:r>
          </a:p>
          <a:p>
            <a:r>
              <a:rPr lang="en-GB" sz="2400" dirty="0"/>
              <a:t>Experience Autogenic muscle relaxation technique </a:t>
            </a:r>
          </a:p>
        </p:txBody>
      </p:sp>
    </p:spTree>
    <p:extLst>
      <p:ext uri="{BB962C8B-B14F-4D97-AF65-F5344CB8AC3E}">
        <p14:creationId xmlns:p14="http://schemas.microsoft.com/office/powerpoint/2010/main" val="1381329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D7549-15A5-4FF3-8F4F-7F1D3BEF2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Overcoming Anxiety in a nutshell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F3985-3101-4F4E-8466-A36970F87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9255" y="2857035"/>
            <a:ext cx="5580992" cy="318463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26F21-735F-469E-B076-4D572DEC4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28593"/>
            <a:ext cx="10058400" cy="3849624"/>
          </a:xfrm>
        </p:spPr>
        <p:txBody>
          <a:bodyPr>
            <a:normAutofit/>
          </a:bodyPr>
          <a:lstStyle/>
          <a:p>
            <a:r>
              <a:rPr lang="en-GB" sz="1800" dirty="0"/>
              <a:t>Cognitive restructuring  </a:t>
            </a:r>
          </a:p>
          <a:p>
            <a:r>
              <a:rPr lang="en-GB" sz="1800" dirty="0"/>
              <a:t> increasing confidence to cope with the threat</a:t>
            </a:r>
          </a:p>
          <a:p>
            <a:r>
              <a:rPr lang="en-GB" sz="1800" dirty="0"/>
              <a:t>Identify catastrophising thoughts and fears </a:t>
            </a:r>
          </a:p>
          <a:p>
            <a:r>
              <a:rPr lang="en-GB" sz="1800" dirty="0"/>
              <a:t>Reframe them</a:t>
            </a:r>
          </a:p>
          <a:p>
            <a:r>
              <a:rPr lang="en-GB" sz="1800" dirty="0"/>
              <a:t>Relaxation training</a:t>
            </a:r>
          </a:p>
          <a:p>
            <a:r>
              <a:rPr lang="en-GB" sz="1800" dirty="0"/>
              <a:t>Progressive muscle relaxation</a:t>
            </a:r>
          </a:p>
          <a:p>
            <a:r>
              <a:rPr lang="en-GB" sz="1800" dirty="0"/>
              <a:t>Controlled breathing </a:t>
            </a:r>
          </a:p>
          <a:p>
            <a:r>
              <a:rPr lang="en-GB" sz="1800" dirty="0"/>
              <a:t>Imagery </a:t>
            </a:r>
          </a:p>
          <a:p>
            <a:r>
              <a:rPr lang="en-GB" sz="1800" dirty="0"/>
              <a:t>medication</a:t>
            </a:r>
          </a:p>
        </p:txBody>
      </p:sp>
    </p:spTree>
    <p:extLst>
      <p:ext uri="{BB962C8B-B14F-4D97-AF65-F5344CB8AC3E}">
        <p14:creationId xmlns:p14="http://schemas.microsoft.com/office/powerpoint/2010/main" val="2620437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F6414-597F-43C3-AA46-5E9FA427F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0vercoming Depression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857EC-FBA7-4B63-8A73-EBACDA6E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Challenge and restructure thoughts:</a:t>
            </a:r>
          </a:p>
          <a:p>
            <a:r>
              <a:rPr lang="en-GB" sz="2000" dirty="0"/>
              <a:t>Negative thoughts about self</a:t>
            </a:r>
          </a:p>
          <a:p>
            <a:r>
              <a:rPr lang="en-GB" sz="2000" dirty="0"/>
              <a:t>Negative thoughts about the world</a:t>
            </a:r>
          </a:p>
          <a:p>
            <a:r>
              <a:rPr lang="en-GB" sz="2000" dirty="0"/>
              <a:t>Negative thoughts about the future</a:t>
            </a:r>
          </a:p>
          <a:p>
            <a:r>
              <a:rPr lang="en-GB" sz="2000" dirty="0"/>
              <a:t>Medication</a:t>
            </a:r>
          </a:p>
          <a:p>
            <a:r>
              <a:rPr lang="en-GB" sz="2000" dirty="0"/>
              <a:t>Improving interpersonal relationships</a:t>
            </a:r>
          </a:p>
          <a:p>
            <a:r>
              <a:rPr lang="en-GB" sz="2000" dirty="0"/>
              <a:t>Activity scheduling – rate mood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9B8006-5BE0-4ECB-9485-2611A87FF4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54262" y="2687810"/>
            <a:ext cx="5496910" cy="3034101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4611197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3E8E2"/>
      </a:lt2>
      <a:accent1>
        <a:srgbClr val="D229E7"/>
      </a:accent1>
      <a:accent2>
        <a:srgbClr val="7C29D8"/>
      </a:accent2>
      <a:accent3>
        <a:srgbClr val="473DE9"/>
      </a:accent3>
      <a:accent4>
        <a:srgbClr val="175BD5"/>
      </a:accent4>
      <a:accent5>
        <a:srgbClr val="25B1D9"/>
      </a:accent5>
      <a:accent6>
        <a:srgbClr val="14B999"/>
      </a:accent6>
      <a:hlink>
        <a:srgbClr val="3E89BA"/>
      </a:hlink>
      <a:folHlink>
        <a:srgbClr val="7F7F7F"/>
      </a:folHlink>
    </a:clrScheme>
    <a:fontScheme name="Savon">
      <a:majorFont>
        <a:latin typeface="Speak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elawik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120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Garamond</vt:lpstr>
      <vt:lpstr>Selawik Light</vt:lpstr>
      <vt:lpstr>Speak Pro</vt:lpstr>
      <vt:lpstr>SavonVTI</vt:lpstr>
      <vt:lpstr>Re-cap Anxiety and depression </vt:lpstr>
      <vt:lpstr> Learning outcomes</vt:lpstr>
      <vt:lpstr>Overcoming Anxiety in a nutshell</vt:lpstr>
      <vt:lpstr>0vercoming Depression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steve langford</dc:creator>
  <cp:lastModifiedBy>steve langford</cp:lastModifiedBy>
  <cp:revision>4</cp:revision>
  <dcterms:created xsi:type="dcterms:W3CDTF">2019-10-21T12:55:29Z</dcterms:created>
  <dcterms:modified xsi:type="dcterms:W3CDTF">2019-10-21T14:32:35Z</dcterms:modified>
</cp:coreProperties>
</file>