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33"/>
  </p:notesMasterIdLst>
  <p:handoutMasterIdLst>
    <p:handoutMasterId r:id="rId34"/>
  </p:handoutMasterIdLst>
  <p:sldIdLst>
    <p:sldId id="271" r:id="rId2"/>
    <p:sldId id="375" r:id="rId3"/>
    <p:sldId id="463" r:id="rId4"/>
    <p:sldId id="478" r:id="rId5"/>
    <p:sldId id="453" r:id="rId6"/>
    <p:sldId id="480" r:id="rId7"/>
    <p:sldId id="492" r:id="rId8"/>
    <p:sldId id="495" r:id="rId9"/>
    <p:sldId id="490" r:id="rId10"/>
    <p:sldId id="496" r:id="rId11"/>
    <p:sldId id="497" r:id="rId12"/>
    <p:sldId id="470" r:id="rId13"/>
    <p:sldId id="471" r:id="rId14"/>
    <p:sldId id="473" r:id="rId15"/>
    <p:sldId id="493" r:id="rId16"/>
    <p:sldId id="494" r:id="rId17"/>
    <p:sldId id="479" r:id="rId18"/>
    <p:sldId id="484" r:id="rId19"/>
    <p:sldId id="488" r:id="rId20"/>
    <p:sldId id="485" r:id="rId21"/>
    <p:sldId id="498" r:id="rId22"/>
    <p:sldId id="499" r:id="rId23"/>
    <p:sldId id="486" r:id="rId24"/>
    <p:sldId id="500" r:id="rId25"/>
    <p:sldId id="475" r:id="rId26"/>
    <p:sldId id="487" r:id="rId27"/>
    <p:sldId id="476" r:id="rId28"/>
    <p:sldId id="477" r:id="rId29"/>
    <p:sldId id="466" r:id="rId30"/>
    <p:sldId id="489" r:id="rId31"/>
    <p:sldId id="399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663D1B8-C118-834B-8FB2-CB15559267B6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541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870EB-42E7-A34D-8793-267AD5745D65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069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A7D8B-7D27-1E47-8885-084FFBFC3693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548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0CE28-2F48-D541-AFC6-148FF53C6272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20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2E68-9D59-6349-9867-D4F0787BD6E3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32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62371-074F-0C44-B8FD-9F53C9F8BEB0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019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BFA2-8E39-0A4B-A781-5484B3A85CEA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275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677F4-3B7C-BE45-A0F9-52B578CE6936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442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AE3DD-30A3-1643-97DB-25D1E7DA17E2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223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CC73D-A235-C24B-8E3B-201B2970A56B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792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8445C-93A0-F24C-8874-2AD8BE2D3E9A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984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369C9-1F65-6347-87D3-0C6DEA116DD3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845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567543"/>
            <a:ext cx="7772400" cy="1259807"/>
          </a:xfrm>
        </p:spPr>
        <p:txBody>
          <a:bodyPr/>
          <a:lstStyle/>
          <a:p>
            <a:r>
              <a:rPr lang="en-US" dirty="0" smtClean="0"/>
              <a:t>Sport Marketing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22313" y="2429692"/>
            <a:ext cx="7772400" cy="863509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Sport Marketing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Global Sport Market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PWC (2015)</a:t>
            </a:r>
            <a:endParaRPr lang="en-US" sz="2000" dirty="0" smtClean="0"/>
          </a:p>
          <a:p>
            <a:endParaRPr lang="en-US" sz="2000" dirty="0"/>
          </a:p>
          <a:p>
            <a:pPr lvl="1"/>
            <a:r>
              <a:rPr lang="en-US" sz="2000" dirty="0" smtClean="0"/>
              <a:t>Global Marketing: US $145 Billion in 2015</a:t>
            </a:r>
          </a:p>
          <a:p>
            <a:pPr lvl="1"/>
            <a:r>
              <a:rPr lang="en-US" sz="2000" dirty="0" smtClean="0"/>
              <a:t>Increase of 3.7% (annually) from 2011</a:t>
            </a:r>
          </a:p>
          <a:p>
            <a:pPr lvl="1"/>
            <a:endParaRPr lang="en-US" sz="2000" dirty="0"/>
          </a:p>
          <a:p>
            <a:pPr lvl="1"/>
            <a:r>
              <a:rPr lang="en-US" sz="2000" dirty="0" smtClean="0"/>
              <a:t>North American Market: US $70.7 Billion in 2018</a:t>
            </a:r>
          </a:p>
          <a:p>
            <a:pPr lvl="1"/>
            <a:r>
              <a:rPr lang="en-US" sz="2000" dirty="0" smtClean="0"/>
              <a:t>Increase of 4.5% from 2013</a:t>
            </a:r>
          </a:p>
          <a:p>
            <a:pPr lvl="1"/>
            <a:endParaRPr lang="en-US" sz="2000" dirty="0"/>
          </a:p>
          <a:p>
            <a:r>
              <a:rPr lang="en-US" sz="2000" i="1" dirty="0" smtClean="0"/>
              <a:t>Note: PWC estimates are of all marketing activities (sponsorship, merchandising, advertising, ticket sales, etc.)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46400"/>
            <a:ext cx="9144000" cy="94593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78117" y="1148541"/>
            <a:ext cx="824752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MARKETING AND STEPS TO DESIRED OUTCOME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40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Details of Steps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Desire Outcome by Target: the sought behavior (purchase, knowledge, etc.)</a:t>
            </a:r>
          </a:p>
          <a:p>
            <a:r>
              <a:rPr lang="en-US" dirty="0" smtClean="0"/>
              <a:t>Engagement: experiential marketing (events are ideal situation for this) where (potential) consumer can try/sample product/service.</a:t>
            </a:r>
          </a:p>
          <a:p>
            <a:r>
              <a:rPr lang="en-US" dirty="0" smtClean="0"/>
              <a:t>Awareness/Message: outcomes from the media consumption of event through marketing associations.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6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 Marketing </a:t>
            </a:r>
            <a:br>
              <a:rPr lang="en-US" dirty="0" smtClean="0"/>
            </a:br>
            <a:r>
              <a:rPr lang="en-US" dirty="0" smtClean="0"/>
              <a:t>Pathway #1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Marketing Of Sport: the use of marketing tools by sport organizations to market their own properties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41605"/>
            <a:ext cx="8045454" cy="327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232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Of Sports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Three Key Groups</a:t>
            </a:r>
          </a:p>
          <a:p>
            <a:pPr lvl="1"/>
            <a:r>
              <a:rPr lang="en-US" dirty="0" smtClean="0"/>
              <a:t>Sports Property (e.g., leagues, clubs, events, athletes): seeking financial or contra resources to operate their event.</a:t>
            </a:r>
          </a:p>
          <a:p>
            <a:pPr lvl="2"/>
            <a:r>
              <a:rPr lang="en-US" dirty="0" smtClean="0"/>
              <a:t>Example: Minor League Baseball (see Box 10.2 in text)</a:t>
            </a:r>
          </a:p>
          <a:p>
            <a:pPr lvl="1"/>
            <a:r>
              <a:rPr lang="en-US" dirty="0" smtClean="0"/>
              <a:t>Intermediary (e.g., agencies such as IMG): third parties who can play a variety of roles as service providers to sports properties or brands/sponsors.</a:t>
            </a:r>
          </a:p>
          <a:p>
            <a:pPr lvl="1"/>
            <a:r>
              <a:rPr lang="en-US" dirty="0" smtClean="0"/>
              <a:t>Marketing Target: the target market(s) of the effort.</a:t>
            </a:r>
          </a:p>
          <a:p>
            <a:r>
              <a:rPr lang="en-US" dirty="0" smtClean="0"/>
              <a:t>Examples of Sports “Products” Being Marketed</a:t>
            </a:r>
          </a:p>
          <a:p>
            <a:pPr lvl="1"/>
            <a:r>
              <a:rPr lang="en-US" dirty="0" smtClean="0"/>
              <a:t>By Leagues</a:t>
            </a:r>
          </a:p>
          <a:p>
            <a:pPr lvl="2"/>
            <a:r>
              <a:rPr lang="en-US" dirty="0" smtClean="0"/>
              <a:t>Promoting merchandise sales</a:t>
            </a:r>
          </a:p>
          <a:p>
            <a:pPr lvl="2"/>
            <a:r>
              <a:rPr lang="en-US" dirty="0" smtClean="0"/>
              <a:t>Promoting “media/viewer” interest</a:t>
            </a:r>
          </a:p>
          <a:p>
            <a:pPr lvl="1"/>
            <a:r>
              <a:rPr lang="en-US" dirty="0" smtClean="0"/>
              <a:t>By Clubs</a:t>
            </a:r>
          </a:p>
          <a:p>
            <a:pPr lvl="2"/>
            <a:r>
              <a:rPr lang="en-US" dirty="0" smtClean="0"/>
              <a:t>Promoting attendance at games</a:t>
            </a:r>
          </a:p>
          <a:p>
            <a:pPr lvl="2"/>
            <a:r>
              <a:rPr lang="en-US" dirty="0" smtClean="0"/>
              <a:t>Promoting “membership packages”</a:t>
            </a:r>
          </a:p>
          <a:p>
            <a:pPr lvl="2"/>
            <a:r>
              <a:rPr lang="en-US" dirty="0" smtClean="0"/>
              <a:t>Promoting merchandise sales</a:t>
            </a:r>
          </a:p>
          <a:p>
            <a:pPr lvl="1"/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37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Of Sports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745340"/>
            <a:ext cx="8229600" cy="1871659"/>
          </a:xfrm>
        </p:spPr>
        <p:txBody>
          <a:bodyPr>
            <a:normAutofit/>
          </a:bodyPr>
          <a:lstStyle/>
          <a:p>
            <a:r>
              <a:rPr lang="en-US" dirty="0" smtClean="0"/>
              <a:t>Marketing of Sport Products</a:t>
            </a:r>
          </a:p>
          <a:p>
            <a:pPr lvl="2"/>
            <a:r>
              <a:rPr lang="en-US" sz="1800" dirty="0" smtClean="0"/>
              <a:t>Club, League, Event, etc. license their brand to sport apparel manufacturer</a:t>
            </a:r>
          </a:p>
          <a:p>
            <a:pPr lvl="2"/>
            <a:r>
              <a:rPr lang="en-US" sz="1800" dirty="0" smtClean="0"/>
              <a:t>Major sport retailer (Nike, Under </a:t>
            </a:r>
            <a:r>
              <a:rPr lang="en-US" sz="1800" dirty="0" err="1" smtClean="0"/>
              <a:t>Armour</a:t>
            </a:r>
            <a:r>
              <a:rPr lang="en-US" sz="1800" dirty="0" smtClean="0"/>
              <a:t>, Adidas, Li </a:t>
            </a:r>
            <a:r>
              <a:rPr lang="en-US" sz="1800" dirty="0" err="1" smtClean="0"/>
              <a:t>Ning</a:t>
            </a:r>
            <a:r>
              <a:rPr lang="en-US" sz="1800" dirty="0" smtClean="0"/>
              <a:t>, etc.) push their own sport products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4680" y="3751934"/>
            <a:ext cx="1704120" cy="25561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695" y="3751933"/>
            <a:ext cx="2547507" cy="2547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947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 Marketing </a:t>
            </a:r>
            <a:br>
              <a:rPr lang="en-US" dirty="0" smtClean="0"/>
            </a:br>
            <a:r>
              <a:rPr lang="en-US" dirty="0" smtClean="0"/>
              <a:t>Pathway #2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745341"/>
            <a:ext cx="8229600" cy="992216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Marketing </a:t>
            </a:r>
            <a:r>
              <a:rPr lang="en-US" dirty="0"/>
              <a:t>Through Sport With A Partnership With the Sports </a:t>
            </a:r>
            <a:r>
              <a:rPr lang="en-US" dirty="0" smtClean="0"/>
              <a:t>Property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08" y="2812226"/>
            <a:ext cx="8090370" cy="3390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668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38412"/>
          </a:xfrm>
        </p:spPr>
        <p:txBody>
          <a:bodyPr/>
          <a:lstStyle/>
          <a:p>
            <a:r>
              <a:rPr lang="en-US" dirty="0" smtClean="0"/>
              <a:t>Marketing Through Sport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58575"/>
            <a:ext cx="8229600" cy="4525963"/>
          </a:xfrm>
        </p:spPr>
        <p:txBody>
          <a:bodyPr>
            <a:normAutofit/>
          </a:bodyPr>
          <a:lstStyle/>
          <a:p>
            <a:r>
              <a:rPr lang="en-US" sz="2800" dirty="0" smtClean="0"/>
              <a:t>Four Key Groups</a:t>
            </a:r>
          </a:p>
          <a:p>
            <a:pPr lvl="1"/>
            <a:r>
              <a:rPr lang="en-US" sz="1800" dirty="0" smtClean="0"/>
              <a:t>Sports Investor (i.e., corporate brand) who provides resources to the sports property in return for the ability to market their products/services using the assets of the sports property.</a:t>
            </a:r>
          </a:p>
          <a:p>
            <a:pPr lvl="1"/>
            <a:r>
              <a:rPr lang="en-US" sz="1800" dirty="0" smtClean="0"/>
              <a:t>Sports Property (e.g., leagues, clubs, events, athletes): seeking financial or contra resources to operate their event.</a:t>
            </a:r>
          </a:p>
          <a:p>
            <a:pPr lvl="2"/>
            <a:r>
              <a:rPr lang="en-US" sz="1800" dirty="0" smtClean="0"/>
              <a:t>Example: Minor League Baseball (see Box 10.2 in the text)</a:t>
            </a:r>
          </a:p>
          <a:p>
            <a:pPr lvl="1"/>
            <a:r>
              <a:rPr lang="en-US" sz="1800" dirty="0" smtClean="0"/>
              <a:t>Intermediary (e.g., agencies such as IMG): third parties who can play a variety of roles as service providers to sports properties or brands/sponsors.</a:t>
            </a:r>
          </a:p>
          <a:p>
            <a:pPr lvl="1"/>
            <a:r>
              <a:rPr lang="en-US" sz="1800" dirty="0" smtClean="0"/>
              <a:t>Marketing Target: the target market(s) of the effort.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924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38412"/>
          </a:xfrm>
        </p:spPr>
        <p:txBody>
          <a:bodyPr/>
          <a:lstStyle/>
          <a:p>
            <a:r>
              <a:rPr lang="en-US" dirty="0" smtClean="0"/>
              <a:t>Marketing Through Sport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58575"/>
            <a:ext cx="8229600" cy="4525963"/>
          </a:xfrm>
        </p:spPr>
        <p:txBody>
          <a:bodyPr>
            <a:normAutofit/>
          </a:bodyPr>
          <a:lstStyle/>
          <a:p>
            <a:r>
              <a:rPr lang="en-US" sz="2800" dirty="0" smtClean="0"/>
              <a:t>Licensing and Merchandising </a:t>
            </a:r>
            <a:endParaRPr lang="en-US" sz="2800" dirty="0"/>
          </a:p>
          <a:p>
            <a:pPr lvl="1"/>
            <a:r>
              <a:rPr lang="en-US" sz="1800" dirty="0" smtClean="0"/>
              <a:t>Important revenue source for many sports</a:t>
            </a:r>
          </a:p>
          <a:p>
            <a:pPr lvl="1"/>
            <a:r>
              <a:rPr lang="en-US" sz="1800" dirty="0" smtClean="0"/>
              <a:t>The sport property licenses out the use of its mark/logo to a corporation (e.g., manufacturer of apparel, automotive products, etc.) for a fee</a:t>
            </a:r>
          </a:p>
          <a:p>
            <a:pPr lvl="1"/>
            <a:r>
              <a:rPr lang="en-US" sz="1800" dirty="0" smtClean="0"/>
              <a:t>Sometimes the sport property deals directly with the corporation and sometimes they work via an intermediary agency</a:t>
            </a:r>
          </a:p>
          <a:p>
            <a:pPr lvl="1"/>
            <a:r>
              <a:rPr lang="en-US" sz="1800" dirty="0" smtClean="0"/>
              <a:t>At the upper end, merchandising deals can be worth millions of dollars (see Box 10.4)</a:t>
            </a:r>
          </a:p>
          <a:p>
            <a:pPr lvl="1"/>
            <a:endParaRPr lang="en-US" sz="1800" dirty="0" smtClean="0"/>
          </a:p>
          <a:p>
            <a:pPr lvl="1"/>
            <a:endParaRPr lang="en-US" sz="1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4418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71" y="926353"/>
            <a:ext cx="8016274" cy="488576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53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267" y="991490"/>
            <a:ext cx="11606043" cy="491863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53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651" y="1261312"/>
            <a:ext cx="8698404" cy="50299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/>
              <a:t>How Much do Advertisers Pay to Market Through Sports?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 smtClean="0"/>
              <a:t>SUPER </a:t>
            </a:r>
            <a:r>
              <a:rPr lang="en-US" b="1" dirty="0"/>
              <a:t>BOWL ESTIMATED 30-SECOND ADVERTISING COST:</a:t>
            </a:r>
            <a:endParaRPr lang="en-US" dirty="0"/>
          </a:p>
          <a:p>
            <a:pPr algn="ctr"/>
            <a:r>
              <a:rPr lang="en-US" b="1" dirty="0"/>
              <a:t>1967 (SUPER BOWL I) - 2015 (SUPER BOWL XLIX)</a:t>
            </a:r>
            <a:endParaRPr lang="en-US" dirty="0"/>
          </a:p>
          <a:p>
            <a:pPr algn="ctr"/>
            <a:r>
              <a:rPr lang="en-US" dirty="0"/>
              <a:t> 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53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 Marketing</a:t>
            </a:r>
            <a:br>
              <a:rPr lang="en-US" dirty="0" smtClean="0"/>
            </a:br>
            <a:r>
              <a:rPr lang="en-US" dirty="0" smtClean="0"/>
              <a:t>Pathway #3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745341"/>
            <a:ext cx="8229600" cy="1086290"/>
          </a:xfrm>
        </p:spPr>
        <p:txBody>
          <a:bodyPr>
            <a:normAutofit/>
          </a:bodyPr>
          <a:lstStyle/>
          <a:p>
            <a:r>
              <a:rPr lang="en-US" dirty="0" smtClean="0"/>
              <a:t>Marketing </a:t>
            </a:r>
            <a:r>
              <a:rPr lang="en-US" dirty="0"/>
              <a:t>Through Sport Without A Partnership With A Sports Property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14" y="2831631"/>
            <a:ext cx="8129114" cy="3349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437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38412"/>
          </a:xfrm>
        </p:spPr>
        <p:txBody>
          <a:bodyPr/>
          <a:lstStyle/>
          <a:p>
            <a:r>
              <a:rPr lang="en-US" dirty="0" smtClean="0"/>
              <a:t>Marketing Through Sport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58575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Ambush Marketing</a:t>
            </a:r>
          </a:p>
          <a:p>
            <a:pPr lvl="1"/>
            <a:r>
              <a:rPr lang="en-US" dirty="0" smtClean="0"/>
              <a:t>Brand acting as if they are official sponsors without paying rights fees to associate with a specific sport property (see Box 10.3)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493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Sport Marketing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Sport Marketing Research</a:t>
            </a:r>
          </a:p>
          <a:p>
            <a:pPr lvl="1"/>
            <a:r>
              <a:rPr lang="en-US" sz="1800" dirty="0" smtClean="0"/>
              <a:t>Decisions based on research done to answer question:</a:t>
            </a:r>
          </a:p>
          <a:p>
            <a:pPr lvl="2"/>
            <a:r>
              <a:rPr lang="en-US" sz="1800" dirty="0" smtClean="0"/>
              <a:t>“Who is our target market?”</a:t>
            </a:r>
          </a:p>
          <a:p>
            <a:pPr lvl="2"/>
            <a:r>
              <a:rPr lang="en-US" sz="1800" dirty="0" smtClean="0"/>
              <a:t>“What message should be shared?”</a:t>
            </a:r>
          </a:p>
          <a:p>
            <a:pPr lvl="2"/>
            <a:r>
              <a:rPr lang="en-US" sz="1800" dirty="0" smtClean="0"/>
              <a:t>“How are we differentiated from the competition?”</a:t>
            </a:r>
          </a:p>
          <a:p>
            <a:pPr lvl="1"/>
            <a:r>
              <a:rPr lang="en-US" sz="1800" dirty="0" smtClean="0"/>
              <a:t>Obtain data (surveys, interviews, databases, existing data) about:</a:t>
            </a:r>
          </a:p>
          <a:p>
            <a:pPr lvl="2"/>
            <a:r>
              <a:rPr lang="en-US" sz="1800" dirty="0" smtClean="0"/>
              <a:t>Fan characteristics</a:t>
            </a:r>
          </a:p>
          <a:p>
            <a:pPr lvl="2"/>
            <a:r>
              <a:rPr lang="en-US" sz="1800" dirty="0" smtClean="0"/>
              <a:t>Sport property characteristics </a:t>
            </a:r>
          </a:p>
          <a:p>
            <a:pPr lvl="1"/>
            <a:endParaRPr lang="en-US" sz="1800" dirty="0"/>
          </a:p>
          <a:p>
            <a:pPr marL="457200" lvl="1" indent="0">
              <a:buNone/>
            </a:pPr>
            <a:endParaRPr lang="en-US" sz="1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8528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Sport Marketing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“STP” - Segmentation</a:t>
            </a:r>
            <a:r>
              <a:rPr lang="en-US" sz="2800" dirty="0"/>
              <a:t>, Targeting, </a:t>
            </a:r>
            <a:r>
              <a:rPr lang="en-US" sz="2800" dirty="0" smtClean="0"/>
              <a:t>Positioning</a:t>
            </a:r>
            <a:endParaRPr lang="en-US" sz="2800" dirty="0"/>
          </a:p>
          <a:p>
            <a:pPr lvl="1"/>
            <a:r>
              <a:rPr lang="en-US" sz="1800" dirty="0" smtClean="0"/>
              <a:t>Based on the market research undertaken, identify each of:</a:t>
            </a:r>
          </a:p>
          <a:p>
            <a:pPr lvl="2"/>
            <a:r>
              <a:rPr lang="en-US" sz="1800" dirty="0" smtClean="0"/>
              <a:t>Segmentation: how can we divide our market into reachable groups?</a:t>
            </a:r>
          </a:p>
          <a:p>
            <a:pPr lvl="2"/>
            <a:r>
              <a:rPr lang="en-US" sz="1800" dirty="0" smtClean="0"/>
              <a:t>Targeting: which of those groups should we focus our marketing efforts on?</a:t>
            </a:r>
          </a:p>
          <a:p>
            <a:pPr lvl="2"/>
            <a:r>
              <a:rPr lang="en-US" sz="1800" dirty="0" smtClean="0"/>
              <a:t>Positioning: how can we position our offerings versus our competition for those selected targets?</a:t>
            </a:r>
          </a:p>
          <a:p>
            <a:pPr lvl="3"/>
            <a:r>
              <a:rPr lang="en-US" sz="1800" dirty="0" smtClean="0"/>
              <a:t>Positioning is typically based on attributes offered such as use, benefit, association, market gap, usage, or product status.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099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05" y="505012"/>
            <a:ext cx="7868023" cy="588280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552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Sport Marketing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/>
          </a:bodyPr>
          <a:lstStyle/>
          <a:p>
            <a:r>
              <a:rPr lang="en-US" sz="3200" dirty="0" smtClean="0"/>
              <a:t>4P’s of Marketing Strategy</a:t>
            </a:r>
          </a:p>
          <a:p>
            <a:pPr lvl="1"/>
            <a:r>
              <a:rPr lang="en-US" sz="2000" dirty="0" smtClean="0"/>
              <a:t>Product – what is offered?</a:t>
            </a:r>
          </a:p>
          <a:p>
            <a:pPr lvl="1"/>
            <a:r>
              <a:rPr lang="en-US" sz="2000" dirty="0" smtClean="0"/>
              <a:t>Price – how much is charged?</a:t>
            </a:r>
          </a:p>
          <a:p>
            <a:pPr lvl="1"/>
            <a:r>
              <a:rPr lang="en-US" sz="2000" dirty="0" smtClean="0"/>
              <a:t>Promotion – how do we get potential buyers to know about it?</a:t>
            </a:r>
          </a:p>
          <a:p>
            <a:pPr lvl="1"/>
            <a:r>
              <a:rPr lang="en-US" sz="2000" dirty="0" smtClean="0"/>
              <a:t>Place – where can potential buyers get it and how?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3972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4 P’s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/>
          </a:bodyPr>
          <a:lstStyle/>
          <a:p>
            <a:r>
              <a:rPr lang="en-US" sz="3200" dirty="0" smtClean="0"/>
              <a:t>Minor League Baseball</a:t>
            </a:r>
          </a:p>
          <a:p>
            <a:pPr lvl="1"/>
            <a:r>
              <a:rPr lang="en-US" sz="2000" dirty="0" smtClean="0"/>
              <a:t>Product – minor league game</a:t>
            </a:r>
          </a:p>
          <a:p>
            <a:pPr lvl="1"/>
            <a:r>
              <a:rPr lang="en-US" sz="2000" dirty="0" smtClean="0"/>
              <a:t>Price – price point well below Major League Baseball; prices vary by ticket location (better tickets cost more)</a:t>
            </a:r>
          </a:p>
          <a:p>
            <a:pPr lvl="1"/>
            <a:r>
              <a:rPr lang="en-US" sz="2000" dirty="0" smtClean="0"/>
              <a:t>Promotion – various promotions to sell tickets and attract fan interest, including (</a:t>
            </a:r>
            <a:r>
              <a:rPr lang="en-US" sz="2000" dirty="0" err="1" smtClean="0"/>
              <a:t>i</a:t>
            </a:r>
            <a:r>
              <a:rPr lang="en-US" sz="2000" dirty="0" smtClean="0"/>
              <a:t>) lower price tickets at specific retail outlets, (ii) special giveaways for fans who come to the game (e.g., t-shirt, hat, etc.), (iii) family focused, and (iv) low cost food</a:t>
            </a:r>
          </a:p>
          <a:p>
            <a:pPr lvl="1"/>
            <a:r>
              <a:rPr lang="en-US" sz="2000" dirty="0" smtClean="0"/>
              <a:t>Place – tickets can be purchased online, at the gate, at retail locations or via third-party ticket sellers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302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4 P’s Example #2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/>
          </a:bodyPr>
          <a:lstStyle/>
          <a:p>
            <a:r>
              <a:rPr lang="en-US" sz="3200" dirty="0" smtClean="0"/>
              <a:t>Roger Federer Tennis Racket</a:t>
            </a:r>
          </a:p>
          <a:p>
            <a:pPr lvl="1"/>
            <a:r>
              <a:rPr lang="en-US" sz="2000" dirty="0" smtClean="0"/>
              <a:t>Product – high-quality tennis racket</a:t>
            </a:r>
          </a:p>
          <a:p>
            <a:pPr lvl="1"/>
            <a:r>
              <a:rPr lang="en-US" sz="2000" dirty="0" smtClean="0"/>
              <a:t>Price – price point above entry level rackets</a:t>
            </a:r>
          </a:p>
          <a:p>
            <a:pPr lvl="1"/>
            <a:r>
              <a:rPr lang="en-US" sz="2000" dirty="0" smtClean="0"/>
              <a:t>Promotion – association with Federer, partnership with retailers (e.g., Dick’s Sporting Goods) on co-promotions on TV, radio, web, newspaper, and signage</a:t>
            </a:r>
          </a:p>
          <a:p>
            <a:pPr lvl="1"/>
            <a:r>
              <a:rPr lang="en-US" sz="2000" dirty="0" smtClean="0"/>
              <a:t>Place – available online or in store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976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Sport Marketing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Sports Property Branding</a:t>
            </a:r>
          </a:p>
          <a:p>
            <a:pPr lvl="1"/>
            <a:r>
              <a:rPr lang="en-US" sz="1800" dirty="0" smtClean="0"/>
              <a:t>Points of Competitive Advantage</a:t>
            </a:r>
          </a:p>
          <a:p>
            <a:pPr lvl="2"/>
            <a:r>
              <a:rPr lang="en-US" sz="1800" dirty="0" smtClean="0"/>
              <a:t>“Desirable attributes”</a:t>
            </a:r>
          </a:p>
          <a:p>
            <a:pPr lvl="1"/>
            <a:r>
              <a:rPr lang="en-US" sz="1800" dirty="0" smtClean="0"/>
              <a:t>Competitive Parity</a:t>
            </a:r>
          </a:p>
          <a:p>
            <a:pPr lvl="2"/>
            <a:r>
              <a:rPr lang="en-US" sz="1800" dirty="0" smtClean="0"/>
              <a:t>Brand ‘breaks even’ with competition </a:t>
            </a:r>
          </a:p>
          <a:p>
            <a:pPr lvl="1"/>
            <a:r>
              <a:rPr lang="en-US" sz="1800" dirty="0" smtClean="0"/>
              <a:t>Competitive Disadvantage</a:t>
            </a:r>
          </a:p>
          <a:p>
            <a:pPr lvl="2"/>
            <a:r>
              <a:rPr lang="en-US" sz="1800" dirty="0" smtClean="0"/>
              <a:t>Attributes where brand is behind its competition in the eyes of consumers</a:t>
            </a:r>
          </a:p>
          <a:p>
            <a:r>
              <a:rPr lang="en-US" sz="2600" dirty="0" smtClean="0"/>
              <a:t>See example (next slide)</a:t>
            </a:r>
            <a:endParaRPr lang="en-US" sz="2600" dirty="0"/>
          </a:p>
          <a:p>
            <a:pPr marL="457200" lvl="1" indent="0">
              <a:buNone/>
            </a:pPr>
            <a:endParaRPr lang="en-US" sz="1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818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21335"/>
          </a:xfrm>
        </p:spPr>
        <p:txBody>
          <a:bodyPr/>
          <a:lstStyle/>
          <a:p>
            <a:r>
              <a:rPr lang="en-US" dirty="0" smtClean="0"/>
              <a:t>Example: Branding Decision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1924822"/>
          </a:xfrm>
        </p:spPr>
        <p:txBody>
          <a:bodyPr>
            <a:normAutofit/>
          </a:bodyPr>
          <a:lstStyle/>
          <a:p>
            <a:r>
              <a:rPr lang="en-US" sz="2000" dirty="0" smtClean="0"/>
              <a:t>Context: decision by a North American broadcaster to bid for English Premier League (EPL) rights or Major League Soccer (MLS) rights.  </a:t>
            </a:r>
          </a:p>
          <a:p>
            <a:r>
              <a:rPr lang="en-US" sz="2000" dirty="0" smtClean="0"/>
              <a:t>Key aspect of the decision is the quality of the product in attracting television ratings and advertising interest.</a:t>
            </a:r>
            <a:endParaRPr lang="en-US" sz="1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0811606"/>
              </p:ext>
            </p:extLst>
          </p:nvPr>
        </p:nvGraphicFramePr>
        <p:xfrm>
          <a:off x="144026" y="3301848"/>
          <a:ext cx="8895761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3351"/>
                <a:gridCol w="3757763"/>
                <a:gridCol w="3684647"/>
              </a:tblGrid>
              <a:tr h="370840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Broadcasts of EPL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Broadcasts of MLS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Points of Competitive Advantage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Higher Quality of Players/Games;</a:t>
                      </a:r>
                      <a:r>
                        <a:rPr lang="en-US" sz="1600" baseline="0" dirty="0" smtClean="0"/>
                        <a:t> higher level of technology used in broadcasts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Many local</a:t>
                      </a:r>
                      <a:r>
                        <a:rPr lang="en-US" sz="1600" baseline="0" dirty="0" smtClean="0"/>
                        <a:t> games are available to attend to reinforce experience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Parity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Game easy to understand;</a:t>
                      </a:r>
                      <a:r>
                        <a:rPr lang="en-US" sz="1600" baseline="0" dirty="0" smtClean="0"/>
                        <a:t> many families and children are playing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Game easy to understand; many families have children playing</a:t>
                      </a:r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Competitive Disadvantage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Cannot attend live games without travel to England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Lower quality of players/games; lower quality of technology used in broadcasts</a:t>
                      </a:r>
                      <a:endParaRPr lang="en-US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26202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412" y="0"/>
            <a:ext cx="6230470" cy="6858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534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1335"/>
          </a:xfrm>
        </p:spPr>
        <p:txBody>
          <a:bodyPr/>
          <a:lstStyle/>
          <a:p>
            <a:r>
              <a:rPr lang="en-US" dirty="0" smtClean="0"/>
              <a:t>Sport Marketing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61780"/>
            <a:ext cx="8229600" cy="4909524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Multi-Brand Strategy: in sport, branding is often done in a series of brands or a network of brands</a:t>
            </a:r>
          </a:p>
          <a:p>
            <a:r>
              <a:rPr lang="en-US" dirty="0" smtClean="0"/>
              <a:t>Brands found at different levels:</a:t>
            </a:r>
          </a:p>
          <a:p>
            <a:pPr lvl="1"/>
            <a:r>
              <a:rPr lang="en-US" dirty="0" smtClean="0"/>
              <a:t>League/Federation/Association</a:t>
            </a:r>
          </a:p>
          <a:p>
            <a:pPr lvl="2"/>
            <a:r>
              <a:rPr lang="en-US" dirty="0" smtClean="0"/>
              <a:t>E.g., Formula 1</a:t>
            </a:r>
          </a:p>
          <a:p>
            <a:pPr lvl="1"/>
            <a:r>
              <a:rPr lang="en-US" dirty="0" smtClean="0"/>
              <a:t>Club/Team</a:t>
            </a:r>
          </a:p>
          <a:p>
            <a:pPr lvl="2"/>
            <a:r>
              <a:rPr lang="en-US" dirty="0" smtClean="0"/>
              <a:t>E.g., Ferrari Team (Formula 1)</a:t>
            </a:r>
          </a:p>
          <a:p>
            <a:pPr lvl="1"/>
            <a:r>
              <a:rPr lang="en-US" dirty="0" smtClean="0"/>
              <a:t>Player/Athlete</a:t>
            </a:r>
          </a:p>
          <a:p>
            <a:pPr lvl="2"/>
            <a:r>
              <a:rPr lang="en-US" dirty="0" smtClean="0"/>
              <a:t>E.g., Dale Earnhardt Jr. </a:t>
            </a:r>
          </a:p>
          <a:p>
            <a:pPr lvl="1"/>
            <a:r>
              <a:rPr lang="en-US" dirty="0" smtClean="0"/>
              <a:t>Facility/Track/Venue</a:t>
            </a:r>
          </a:p>
          <a:p>
            <a:pPr lvl="2"/>
            <a:r>
              <a:rPr lang="en-US" dirty="0" smtClean="0"/>
              <a:t>E.g.. Indianapolis Motor Speedway</a:t>
            </a:r>
          </a:p>
          <a:p>
            <a:pPr lvl="1"/>
            <a:r>
              <a:rPr lang="en-US" dirty="0" smtClean="0"/>
              <a:t>Event</a:t>
            </a:r>
          </a:p>
          <a:p>
            <a:pPr lvl="2"/>
            <a:r>
              <a:rPr lang="en-US" dirty="0" smtClean="0"/>
              <a:t>E.g., Monaco Grand Prix</a:t>
            </a:r>
          </a:p>
          <a:p>
            <a:r>
              <a:rPr lang="en-US" dirty="0" smtClean="0"/>
              <a:t>Consequence can be conflicts across different levels. Leagues attempt to reduce conflicts by carving out priority rankings across advertisers.</a:t>
            </a:r>
          </a:p>
          <a:p>
            <a:pPr lvl="1"/>
            <a:endParaRPr lang="en-US" dirty="0"/>
          </a:p>
          <a:p>
            <a:pPr marL="457200" lvl="1" indent="0">
              <a:buNone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818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059" y="1335590"/>
            <a:ext cx="7226549" cy="534311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0" y="0"/>
            <a:ext cx="9144000" cy="102133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2400" dirty="0" smtClean="0"/>
              <a:t>Broadening the marketing universe targeted: LA Galaxy benefits from having European stars on team to attract audiences outside of the US: Beckham, Keane, </a:t>
            </a:r>
            <a:r>
              <a:rPr lang="en-US" sz="2400" dirty="0" err="1" smtClean="0"/>
              <a:t>Gerrard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25653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290" y="478118"/>
            <a:ext cx="7671534" cy="593123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6534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9633"/>
            <a:ext cx="8229600" cy="973183"/>
          </a:xfrm>
        </p:spPr>
        <p:txBody>
          <a:bodyPr/>
          <a:lstStyle/>
          <a:p>
            <a:r>
              <a:rPr lang="en-US" dirty="0" smtClean="0"/>
              <a:t>Marketing Decisions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15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Consider the decisions that brands must make:</a:t>
            </a:r>
          </a:p>
          <a:p>
            <a:r>
              <a:rPr lang="en-US" dirty="0" smtClean="0"/>
              <a:t>How much do we spend on marketing?</a:t>
            </a:r>
          </a:p>
          <a:p>
            <a:r>
              <a:rPr lang="en-US" dirty="0" smtClean="0"/>
              <a:t>What should our marketing mix be?</a:t>
            </a:r>
          </a:p>
          <a:p>
            <a:r>
              <a:rPr lang="en-US" dirty="0" smtClean="0"/>
              <a:t>What/Who is our target market?</a:t>
            </a:r>
          </a:p>
          <a:p>
            <a:pPr marL="0" indent="0">
              <a:buNone/>
            </a:pPr>
            <a:r>
              <a:rPr lang="en-US" dirty="0" smtClean="0"/>
              <a:t>Then, the decisions that sport properties face:</a:t>
            </a:r>
          </a:p>
          <a:p>
            <a:r>
              <a:rPr lang="en-US" dirty="0" smtClean="0"/>
              <a:t>How much is our (sports brand) worth?</a:t>
            </a:r>
          </a:p>
          <a:p>
            <a:r>
              <a:rPr lang="en-US" dirty="0" smtClean="0"/>
              <a:t>How can we distribute the sports property’s products?</a:t>
            </a:r>
          </a:p>
          <a:p>
            <a:r>
              <a:rPr lang="en-US" dirty="0" smtClean="0"/>
              <a:t>How can we structure to maximize value?</a:t>
            </a:r>
          </a:p>
          <a:p>
            <a:r>
              <a:rPr lang="en-US" dirty="0" smtClean="0"/>
              <a:t>Products?</a:t>
            </a:r>
          </a:p>
          <a:p>
            <a:r>
              <a:rPr lang="en-US" dirty="0" smtClean="0"/>
              <a:t>Maximize Value?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1346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901065" y="1419946"/>
            <a:ext cx="7341870" cy="4699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Rectangle 3"/>
          <p:cNvSpPr/>
          <p:nvPr/>
        </p:nvSpPr>
        <p:spPr>
          <a:xfrm>
            <a:off x="1463710" y="310770"/>
            <a:ext cx="62584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 err="1" smtClean="0"/>
              <a:t>Ariat</a:t>
            </a:r>
            <a:r>
              <a:rPr lang="en-US" b="1" dirty="0" smtClean="0"/>
              <a:t> Adopts Multiple Pillars to Promote Products</a:t>
            </a:r>
          </a:p>
          <a:p>
            <a:pPr algn="ctr"/>
            <a:r>
              <a:rPr lang="en-US" b="1" dirty="0"/>
              <a:t>t</a:t>
            </a:r>
            <a:r>
              <a:rPr lang="en-US" b="1" dirty="0" smtClean="0"/>
              <a:t>o Athletes/Equestrian Riders and Consumers Identifying</a:t>
            </a:r>
          </a:p>
          <a:p>
            <a:pPr algn="ctr"/>
            <a:r>
              <a:rPr lang="en-US" b="1" dirty="0"/>
              <a:t>w</a:t>
            </a:r>
            <a:r>
              <a:rPr lang="en-US" b="1" dirty="0" smtClean="0"/>
              <a:t>ith Outdoor “Ranch/Horse” Lifestyle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0441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4445</TotalTime>
  <Words>1329</Words>
  <Application>Microsoft Office PowerPoint</Application>
  <PresentationFormat>On-screen Show (4:3)</PresentationFormat>
  <Paragraphs>180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Myriad Pro</vt:lpstr>
      <vt:lpstr>UWTSD</vt:lpstr>
      <vt:lpstr>Sport Marketing </vt:lpstr>
      <vt:lpstr>Sport Marketing</vt:lpstr>
      <vt:lpstr>Global Sport Market</vt:lpstr>
      <vt:lpstr>PowerPoint Presentation</vt:lpstr>
      <vt:lpstr>Details of Steps</vt:lpstr>
      <vt:lpstr>Sport Marketing  Pathway #1</vt:lpstr>
      <vt:lpstr>Marketing Of Sports</vt:lpstr>
      <vt:lpstr>Marketing Of Sports</vt:lpstr>
      <vt:lpstr>Sport Marketing  Pathway #2</vt:lpstr>
      <vt:lpstr>Marketing Through Sport</vt:lpstr>
      <vt:lpstr>Marketing Through Sport</vt:lpstr>
      <vt:lpstr>PowerPoint Presentation</vt:lpstr>
      <vt:lpstr>PowerPoint Presentation</vt:lpstr>
      <vt:lpstr>PowerPoint Presentation</vt:lpstr>
      <vt:lpstr>Sport Marketing Pathway #3</vt:lpstr>
      <vt:lpstr>Marketing Through Sport</vt:lpstr>
      <vt:lpstr>Sport Marketing Concepts</vt:lpstr>
      <vt:lpstr>Sport Marketing Concepts</vt:lpstr>
      <vt:lpstr>PowerPoint Presentation</vt:lpstr>
      <vt:lpstr>Sport Marketing Concepts</vt:lpstr>
      <vt:lpstr>4 P’s Example</vt:lpstr>
      <vt:lpstr>4 P’s Example #2</vt:lpstr>
      <vt:lpstr>Sport Marketing Concepts</vt:lpstr>
      <vt:lpstr>Example: Branding Decision</vt:lpstr>
      <vt:lpstr>PowerPoint Presentation</vt:lpstr>
      <vt:lpstr>Sport Marketing Concepts</vt:lpstr>
      <vt:lpstr>PowerPoint Presentation</vt:lpstr>
      <vt:lpstr>PowerPoint Presentation</vt:lpstr>
      <vt:lpstr>Marketing Decisions</vt:lpstr>
      <vt:lpstr>PowerPoint Presentation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264</cp:revision>
  <dcterms:created xsi:type="dcterms:W3CDTF">2015-08-30T17:15:48Z</dcterms:created>
  <dcterms:modified xsi:type="dcterms:W3CDTF">2017-03-14T11:42:05Z</dcterms:modified>
</cp:coreProperties>
</file>