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45"/>
  </p:notesMasterIdLst>
  <p:sldIdLst>
    <p:sldId id="256" r:id="rId2"/>
    <p:sldId id="311" r:id="rId3"/>
    <p:sldId id="312" r:id="rId4"/>
    <p:sldId id="313" r:id="rId5"/>
    <p:sldId id="314" r:id="rId6"/>
    <p:sldId id="316" r:id="rId7"/>
    <p:sldId id="315" r:id="rId8"/>
    <p:sldId id="317" r:id="rId9"/>
    <p:sldId id="318" r:id="rId10"/>
    <p:sldId id="325" r:id="rId11"/>
    <p:sldId id="324" r:id="rId12"/>
    <p:sldId id="323"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 id="340" r:id="rId28"/>
    <p:sldId id="341" r:id="rId29"/>
    <p:sldId id="342" r:id="rId30"/>
    <p:sldId id="344" r:id="rId31"/>
    <p:sldId id="343" r:id="rId32"/>
    <p:sldId id="345" r:id="rId33"/>
    <p:sldId id="346" r:id="rId34"/>
    <p:sldId id="347" r:id="rId35"/>
    <p:sldId id="348" r:id="rId36"/>
    <p:sldId id="349" r:id="rId37"/>
    <p:sldId id="350" r:id="rId38"/>
    <p:sldId id="351" r:id="rId39"/>
    <p:sldId id="352" r:id="rId40"/>
    <p:sldId id="319" r:id="rId41"/>
    <p:sldId id="320" r:id="rId42"/>
    <p:sldId id="321" r:id="rId43"/>
    <p:sldId id="322"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43" autoAdjust="0"/>
  </p:normalViewPr>
  <p:slideViewPr>
    <p:cSldViewPr>
      <p:cViewPr>
        <p:scale>
          <a:sx n="80" d="100"/>
          <a:sy n="80" d="100"/>
        </p:scale>
        <p:origin x="-662" y="21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054467-56BE-49F6-B88C-AC467C74DBBA}" type="datetimeFigureOut">
              <a:rPr lang="en-GB" smtClean="0"/>
              <a:t>11/02/2015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54BC62-F5C8-4360-B5E0-FFBF2E17A0A4}" type="slidenum">
              <a:rPr lang="en-GB" smtClean="0"/>
              <a:t>‹#›</a:t>
            </a:fld>
            <a:endParaRPr lang="en-GB"/>
          </a:p>
        </p:txBody>
      </p:sp>
    </p:spTree>
    <p:extLst>
      <p:ext uri="{BB962C8B-B14F-4D97-AF65-F5344CB8AC3E}">
        <p14:creationId xmlns:p14="http://schemas.microsoft.com/office/powerpoint/2010/main" val="230707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F436BFC-4E33-4E8C-A678-6E90544684BA}" type="datetimeFigureOut">
              <a:rPr lang="en-GB" smtClean="0"/>
              <a:t>11/02/2015</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ED2715F-A538-42AA-8009-4B18E29C9F8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47BB8AF-C16A-4836-A92D-61834B5F0BA5}" type="datetime4">
              <a:rPr lang="en-US" smtClean="0"/>
              <a:pPr/>
              <a:t>February 11, 2015</a:t>
            </a:fld>
            <a:endParaRPr lang="en-US"/>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DED2715F-A538-42AA-8009-4B18E29C9F8E}"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D2715F-A538-42AA-8009-4B18E29C9F8E}"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ED2715F-A538-42AA-8009-4B18E29C9F8E}"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DED2715F-A538-42AA-8009-4B18E29C9F8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DED2715F-A538-42AA-8009-4B18E29C9F8E}"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DED2715F-A538-42AA-8009-4B18E29C9F8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9F436BFC-4E33-4E8C-A678-6E90544684BA}" type="datetimeFigureOut">
              <a:rPr lang="en-GB" smtClean="0"/>
              <a:t>11/02/2015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ED2715F-A538-42AA-8009-4B18E29C9F8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F436BFC-4E33-4E8C-A678-6E90544684BA}" type="datetimeFigureOut">
              <a:rPr lang="en-GB" smtClean="0"/>
              <a:t>11/02/2015</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ED2715F-A538-42AA-8009-4B18E29C9F8E}"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D2715F-A538-42AA-8009-4B18E29C9F8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F436BFC-4E33-4E8C-A678-6E90544684BA}" type="datetimeFigureOut">
              <a:rPr lang="en-GB" smtClean="0"/>
              <a:t>11/02/2015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ED2715F-A538-42AA-8009-4B18E29C9F8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F436BFC-4E33-4E8C-A678-6E90544684BA}" type="datetimeFigureOut">
              <a:rPr lang="en-GB" smtClean="0"/>
              <a:t>11/02/2015</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ED2715F-A538-42AA-8009-4B18E29C9F8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3670" y="332656"/>
            <a:ext cx="6397352" cy="984384"/>
          </a:xfrm>
        </p:spPr>
        <p:txBody>
          <a:bodyPr/>
          <a:lstStyle/>
          <a:p>
            <a:pPr algn="ctr"/>
            <a:r>
              <a:rPr lang="en-GB" sz="5400" dirty="0" smtClean="0"/>
              <a:t>Study skills 2015</a:t>
            </a:r>
            <a:endParaRPr lang="en-GB" sz="5400" dirty="0"/>
          </a:p>
        </p:txBody>
      </p:sp>
      <p:sp>
        <p:nvSpPr>
          <p:cNvPr id="3" name="Subtitle 2"/>
          <p:cNvSpPr>
            <a:spLocks noGrp="1"/>
          </p:cNvSpPr>
          <p:nvPr>
            <p:ph type="subTitle" idx="1"/>
          </p:nvPr>
        </p:nvSpPr>
        <p:spPr>
          <a:xfrm rot="10800000" flipV="1">
            <a:off x="1187624" y="1268760"/>
            <a:ext cx="7956004" cy="3096344"/>
          </a:xfrm>
        </p:spPr>
        <p:txBody>
          <a:bodyPr>
            <a:noAutofit/>
          </a:bodyPr>
          <a:lstStyle/>
          <a:p>
            <a:pPr algn="ctr"/>
            <a:r>
              <a:rPr lang="en-GB" sz="3600" i="1" u="sng" dirty="0" smtClean="0"/>
              <a:t> </a:t>
            </a:r>
          </a:p>
          <a:p>
            <a:r>
              <a:rPr lang="en-GB" sz="3600" b="1" dirty="0"/>
              <a:t>Exam </a:t>
            </a:r>
            <a:r>
              <a:rPr lang="en-GB" sz="3600" b="1" dirty="0" smtClean="0"/>
              <a:t>skills </a:t>
            </a:r>
            <a:r>
              <a:rPr lang="en-GB" sz="3600" b="1" dirty="0"/>
              <a:t>based </a:t>
            </a:r>
            <a:r>
              <a:rPr lang="en-GB" sz="3600" b="1" dirty="0" smtClean="0"/>
              <a:t>on material in</a:t>
            </a:r>
          </a:p>
          <a:p>
            <a:r>
              <a:rPr lang="en-GB" sz="3600" b="1" i="1" dirty="0" smtClean="0"/>
              <a:t>The </a:t>
            </a:r>
            <a:r>
              <a:rPr lang="en-GB" sz="3600" b="1" i="1" dirty="0"/>
              <a:t>Study Skills</a:t>
            </a:r>
          </a:p>
          <a:p>
            <a:r>
              <a:rPr lang="en-GB" sz="3600" b="1" i="1" dirty="0"/>
              <a:t>Handbook</a:t>
            </a:r>
            <a:r>
              <a:rPr lang="en-GB" sz="3600" b="1" dirty="0"/>
              <a:t>, by Stella Cottrell.</a:t>
            </a:r>
            <a:endParaRPr lang="en-GB" sz="3600" i="1" u="sng" dirty="0" smtClean="0"/>
          </a:p>
          <a:p>
            <a:pPr algn="ctr"/>
            <a:endParaRPr lang="en-GB" sz="4400" i="1" u="sng" dirty="0" smtClean="0"/>
          </a:p>
        </p:txBody>
      </p:sp>
    </p:spTree>
    <p:extLst>
      <p:ext uri="{BB962C8B-B14F-4D97-AF65-F5344CB8AC3E}">
        <p14:creationId xmlns:p14="http://schemas.microsoft.com/office/powerpoint/2010/main" val="17600654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520940" cy="3600400"/>
          </a:xfrm>
        </p:spPr>
        <p:txBody>
          <a:bodyPr>
            <a:normAutofit/>
          </a:bodyPr>
          <a:lstStyle/>
          <a:p>
            <a:pPr marL="109728" indent="0">
              <a:buNone/>
            </a:pPr>
            <a:r>
              <a:rPr lang="en-GB" sz="2400" b="1" dirty="0" smtClean="0"/>
              <a:t>This presentation focusses on skills and techniques a student ay use to preform better at examination.</a:t>
            </a:r>
          </a:p>
          <a:p>
            <a:pPr marL="109728" indent="0">
              <a:buNone/>
            </a:pPr>
            <a:endParaRPr lang="en-GB" sz="2400" b="1" dirty="0"/>
          </a:p>
          <a:p>
            <a:pPr marL="109728" indent="0">
              <a:buNone/>
            </a:pPr>
            <a:r>
              <a:rPr lang="en-GB" sz="2400" b="1" dirty="0" smtClean="0"/>
              <a:t>Information used in this presentation is based </a:t>
            </a:r>
            <a:r>
              <a:rPr lang="en-GB" sz="2400" b="1" dirty="0"/>
              <a:t>on material </a:t>
            </a:r>
            <a:r>
              <a:rPr lang="en-GB" sz="2400" b="1" dirty="0" smtClean="0"/>
              <a:t>in </a:t>
            </a:r>
            <a:r>
              <a:rPr lang="en-GB" sz="2400" b="1" i="1" dirty="0" smtClean="0"/>
              <a:t>The </a:t>
            </a:r>
            <a:r>
              <a:rPr lang="en-GB" sz="2400" b="1" i="1" dirty="0"/>
              <a:t>Study </a:t>
            </a:r>
            <a:r>
              <a:rPr lang="en-GB" sz="2400" b="1" i="1" dirty="0" smtClean="0"/>
              <a:t>Skills Handbook</a:t>
            </a:r>
            <a:r>
              <a:rPr lang="en-GB" sz="2400" b="1" dirty="0"/>
              <a:t>, by Stella Cottrell.</a:t>
            </a:r>
            <a:endParaRPr lang="en-GB" sz="2400" i="1" u="sng" dirty="0"/>
          </a:p>
          <a:p>
            <a:pPr marL="109728" indent="0">
              <a:buNone/>
            </a:pPr>
            <a:endParaRPr lang="en-GB" sz="2400" b="0" dirty="0"/>
          </a:p>
        </p:txBody>
      </p:sp>
      <p:sp>
        <p:nvSpPr>
          <p:cNvPr id="2" name="Title 1"/>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606241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520940" cy="3600400"/>
          </a:xfrm>
        </p:spPr>
        <p:txBody>
          <a:bodyPr>
            <a:normAutofit/>
          </a:bodyPr>
          <a:lstStyle/>
          <a:p>
            <a:pPr marL="109728" indent="0">
              <a:buNone/>
            </a:pPr>
            <a:endParaRPr lang="en-GB" sz="2400" i="1" dirty="0" smtClean="0"/>
          </a:p>
          <a:p>
            <a:pPr marL="109728" indent="0">
              <a:buNone/>
            </a:pPr>
            <a:endParaRPr lang="en-GB" sz="2400" i="1" dirty="0"/>
          </a:p>
          <a:p>
            <a:pPr marL="109728" indent="0" algn="ctr">
              <a:buNone/>
            </a:pPr>
            <a:r>
              <a:rPr lang="en-GB" sz="2400" i="1" dirty="0" smtClean="0"/>
              <a:t>“I </a:t>
            </a:r>
            <a:r>
              <a:rPr lang="en-GB" sz="2400" i="1" dirty="0"/>
              <a:t>just panic: I freeze up. I talk on the phone when I should be </a:t>
            </a:r>
            <a:r>
              <a:rPr lang="en-GB" sz="2400" i="1" dirty="0" smtClean="0"/>
              <a:t>revising, and </a:t>
            </a:r>
            <a:r>
              <a:rPr lang="en-GB" sz="2400" i="1" dirty="0"/>
              <a:t>I stare out of the window when I should be writing in the exam”</a:t>
            </a:r>
            <a:endParaRPr lang="en-GB" sz="2400" b="0" dirty="0"/>
          </a:p>
        </p:txBody>
      </p:sp>
      <p:sp>
        <p:nvSpPr>
          <p:cNvPr id="2" name="Title 1"/>
          <p:cNvSpPr>
            <a:spLocks noGrp="1"/>
          </p:cNvSpPr>
          <p:nvPr>
            <p:ph type="title"/>
          </p:nvPr>
        </p:nvSpPr>
        <p:spPr/>
        <p:txBody>
          <a:bodyPr>
            <a:normAutofit fontScale="90000"/>
          </a:bodyPr>
          <a:lstStyle/>
          <a:p>
            <a:r>
              <a:rPr lang="en-GB" dirty="0" smtClean="0"/>
              <a:t>Some Popular Quotes Relating to Poor Exam Performance</a:t>
            </a:r>
            <a:endParaRPr lang="en-GB" dirty="0"/>
          </a:p>
        </p:txBody>
      </p:sp>
    </p:spTree>
    <p:extLst>
      <p:ext uri="{BB962C8B-B14F-4D97-AF65-F5344CB8AC3E}">
        <p14:creationId xmlns:p14="http://schemas.microsoft.com/office/powerpoint/2010/main" val="29827637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520940" cy="3600400"/>
          </a:xfrm>
        </p:spPr>
        <p:txBody>
          <a:bodyPr>
            <a:normAutofit/>
          </a:bodyPr>
          <a:lstStyle/>
          <a:p>
            <a:pPr marL="109728" indent="0">
              <a:buNone/>
            </a:pPr>
            <a:endParaRPr lang="en-GB" sz="2400" i="1" dirty="0" smtClean="0"/>
          </a:p>
          <a:p>
            <a:pPr marL="109728" indent="0">
              <a:buNone/>
            </a:pPr>
            <a:endParaRPr lang="en-GB" sz="2400" i="1" dirty="0"/>
          </a:p>
          <a:p>
            <a:pPr marL="109728" indent="0" algn="ctr">
              <a:buNone/>
            </a:pPr>
            <a:r>
              <a:rPr lang="en-GB" sz="2400" i="1" dirty="0" smtClean="0"/>
              <a:t>“I </a:t>
            </a:r>
            <a:r>
              <a:rPr lang="en-GB" sz="2400" i="1" dirty="0"/>
              <a:t>always run out of time, sometimes I even miss out a whole </a:t>
            </a:r>
            <a:r>
              <a:rPr lang="en-GB" sz="2400" i="1" dirty="0" smtClean="0"/>
              <a:t>question, and </a:t>
            </a:r>
            <a:r>
              <a:rPr lang="en-GB" sz="2400" i="1" dirty="0"/>
              <a:t>I just think, whoosh, there go 10 easy marks, and I come out and </a:t>
            </a:r>
            <a:r>
              <a:rPr lang="en-GB" sz="2400" i="1" dirty="0" smtClean="0"/>
              <a:t>I want </a:t>
            </a:r>
            <a:r>
              <a:rPr lang="en-GB" sz="2400" i="1" dirty="0"/>
              <a:t>to cry.”</a:t>
            </a:r>
            <a:endParaRPr lang="en-GB" sz="2400" b="0" dirty="0"/>
          </a:p>
        </p:txBody>
      </p:sp>
      <p:sp>
        <p:nvSpPr>
          <p:cNvPr id="2" name="Title 1"/>
          <p:cNvSpPr>
            <a:spLocks noGrp="1"/>
          </p:cNvSpPr>
          <p:nvPr>
            <p:ph type="title"/>
          </p:nvPr>
        </p:nvSpPr>
        <p:spPr/>
        <p:txBody>
          <a:bodyPr>
            <a:normAutofit fontScale="90000"/>
          </a:bodyPr>
          <a:lstStyle/>
          <a:p>
            <a:r>
              <a:rPr lang="en-GB" dirty="0" smtClean="0"/>
              <a:t>Some Popular Quotes Relating to Poor Exam Performance</a:t>
            </a:r>
            <a:endParaRPr lang="en-GB" dirty="0"/>
          </a:p>
        </p:txBody>
      </p:sp>
    </p:spTree>
    <p:extLst>
      <p:ext uri="{BB962C8B-B14F-4D97-AF65-F5344CB8AC3E}">
        <p14:creationId xmlns:p14="http://schemas.microsoft.com/office/powerpoint/2010/main" val="23095435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520940" cy="3600400"/>
          </a:xfrm>
        </p:spPr>
        <p:txBody>
          <a:bodyPr>
            <a:normAutofit/>
          </a:bodyPr>
          <a:lstStyle/>
          <a:p>
            <a:pPr marL="109728" indent="0">
              <a:buNone/>
            </a:pPr>
            <a:endParaRPr lang="en-GB" sz="2400" i="1" dirty="0" smtClean="0"/>
          </a:p>
          <a:p>
            <a:pPr marL="109728" indent="0">
              <a:buNone/>
            </a:pPr>
            <a:endParaRPr lang="en-GB" sz="2400" i="1" dirty="0"/>
          </a:p>
          <a:p>
            <a:pPr marL="109728" indent="0" algn="ctr">
              <a:buNone/>
            </a:pPr>
            <a:r>
              <a:rPr lang="en-GB" sz="2400" i="1" dirty="0"/>
              <a:t>“I keep reading my course notes over and over again and at the end </a:t>
            </a:r>
            <a:r>
              <a:rPr lang="en-GB" sz="2400" i="1" dirty="0" smtClean="0"/>
              <a:t>of hours </a:t>
            </a:r>
            <a:r>
              <a:rPr lang="en-GB" sz="2400" i="1" dirty="0"/>
              <a:t>of revising I can’t remember a single thing I’m supposed to </a:t>
            </a:r>
            <a:r>
              <a:rPr lang="en-GB" sz="2400" i="1" dirty="0" smtClean="0"/>
              <a:t>have learned</a:t>
            </a:r>
            <a:r>
              <a:rPr lang="en-GB" sz="2400" i="1" dirty="0"/>
              <a:t>.”</a:t>
            </a:r>
            <a:endParaRPr lang="en-GB" sz="2400" b="0" dirty="0"/>
          </a:p>
        </p:txBody>
      </p:sp>
      <p:sp>
        <p:nvSpPr>
          <p:cNvPr id="2" name="Title 1"/>
          <p:cNvSpPr>
            <a:spLocks noGrp="1"/>
          </p:cNvSpPr>
          <p:nvPr>
            <p:ph type="title"/>
          </p:nvPr>
        </p:nvSpPr>
        <p:spPr/>
        <p:txBody>
          <a:bodyPr>
            <a:normAutofit fontScale="90000"/>
          </a:bodyPr>
          <a:lstStyle/>
          <a:p>
            <a:r>
              <a:rPr lang="en-GB" dirty="0" smtClean="0"/>
              <a:t>Some Popular Quotes Relating to Poor Exam Performance</a:t>
            </a:r>
            <a:endParaRPr lang="en-GB" dirty="0"/>
          </a:p>
        </p:txBody>
      </p:sp>
    </p:spTree>
    <p:extLst>
      <p:ext uri="{BB962C8B-B14F-4D97-AF65-F5344CB8AC3E}">
        <p14:creationId xmlns:p14="http://schemas.microsoft.com/office/powerpoint/2010/main" val="25937395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8069520" cy="4392488"/>
          </a:xfrm>
        </p:spPr>
        <p:txBody>
          <a:bodyPr>
            <a:normAutofit/>
          </a:bodyPr>
          <a:lstStyle/>
          <a:p>
            <a:pPr marL="109728" indent="0">
              <a:buNone/>
            </a:pPr>
            <a:r>
              <a:rPr lang="en-GB" sz="2400" dirty="0"/>
              <a:t>For any number of reasons you might feel that exams are hell on earth: </a:t>
            </a:r>
            <a:r>
              <a:rPr lang="en-GB" sz="2400" dirty="0" smtClean="0"/>
              <a:t>You may feel-</a:t>
            </a:r>
          </a:p>
          <a:p>
            <a:pPr marL="109728" indent="0">
              <a:buNone/>
            </a:pPr>
            <a:r>
              <a:rPr lang="en-GB" sz="2400" dirty="0" smtClean="0"/>
              <a:t> </a:t>
            </a:r>
          </a:p>
          <a:p>
            <a:r>
              <a:rPr lang="en-GB" sz="2400" dirty="0" smtClean="0"/>
              <a:t>that </a:t>
            </a:r>
            <a:r>
              <a:rPr lang="en-GB" sz="2400" dirty="0"/>
              <a:t>you simply can’t perform well under stress, </a:t>
            </a:r>
            <a:endParaRPr lang="en-GB" sz="2400" dirty="0" smtClean="0"/>
          </a:p>
          <a:p>
            <a:r>
              <a:rPr lang="en-GB" sz="2400" dirty="0" smtClean="0"/>
              <a:t>that </a:t>
            </a:r>
            <a:r>
              <a:rPr lang="en-GB" sz="2400" dirty="0"/>
              <a:t>you </a:t>
            </a:r>
            <a:r>
              <a:rPr lang="en-GB" sz="2400" dirty="0" smtClean="0"/>
              <a:t>can’t demonstrate </a:t>
            </a:r>
            <a:r>
              <a:rPr lang="en-GB" sz="2400" dirty="0"/>
              <a:t>your understanding or even remember your name in </a:t>
            </a:r>
            <a:r>
              <a:rPr lang="en-GB" sz="2400" dirty="0" smtClean="0"/>
              <a:t>exam conditions</a:t>
            </a:r>
            <a:r>
              <a:rPr lang="en-GB" sz="2400" dirty="0"/>
              <a:t>, </a:t>
            </a:r>
            <a:endParaRPr lang="en-GB" sz="2400" dirty="0" smtClean="0"/>
          </a:p>
          <a:p>
            <a:r>
              <a:rPr lang="en-GB" sz="2400" dirty="0" smtClean="0"/>
              <a:t>that </a:t>
            </a:r>
            <a:r>
              <a:rPr lang="en-GB" sz="2400" dirty="0"/>
              <a:t>you can’t focus your mind on revision until the night before </a:t>
            </a:r>
            <a:r>
              <a:rPr lang="en-GB" sz="2400" dirty="0" smtClean="0"/>
              <a:t>the exam</a:t>
            </a:r>
            <a:r>
              <a:rPr lang="en-GB" sz="2400" dirty="0"/>
              <a:t>, </a:t>
            </a:r>
            <a:endParaRPr lang="en-GB" sz="2400" dirty="0" smtClean="0"/>
          </a:p>
          <a:p>
            <a:r>
              <a:rPr lang="en-GB" sz="2400" dirty="0" smtClean="0"/>
              <a:t>or </a:t>
            </a:r>
            <a:r>
              <a:rPr lang="en-GB" sz="2400" dirty="0"/>
              <a:t>that your handwriting will simply be illegible after three hours of </a:t>
            </a:r>
            <a:r>
              <a:rPr lang="en-GB" sz="2400" dirty="0" smtClean="0"/>
              <a:t>nonstop writing</a:t>
            </a:r>
            <a:r>
              <a:rPr lang="en-GB" sz="2400" dirty="0"/>
              <a:t>. </a:t>
            </a:r>
            <a:endParaRPr lang="en-GB" sz="2400" dirty="0" smtClean="0"/>
          </a:p>
        </p:txBody>
      </p:sp>
      <p:sp>
        <p:nvSpPr>
          <p:cNvPr id="2" name="Title 1"/>
          <p:cNvSpPr>
            <a:spLocks noGrp="1"/>
          </p:cNvSpPr>
          <p:nvPr>
            <p:ph type="title"/>
          </p:nvPr>
        </p:nvSpPr>
        <p:spPr/>
        <p:txBody>
          <a:bodyPr>
            <a:normAutofit/>
          </a:bodyPr>
          <a:lstStyle/>
          <a:p>
            <a:r>
              <a:rPr lang="en-GB" dirty="0" smtClean="0"/>
              <a:t>Overview</a:t>
            </a:r>
            <a:endParaRPr lang="en-GB" dirty="0"/>
          </a:p>
        </p:txBody>
      </p:sp>
    </p:spTree>
    <p:extLst>
      <p:ext uri="{BB962C8B-B14F-4D97-AF65-F5344CB8AC3E}">
        <p14:creationId xmlns:p14="http://schemas.microsoft.com/office/powerpoint/2010/main" val="14408643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It’s very easy to convince yourself that exams are simply a bad system and that you’re no good at them. </a:t>
            </a:r>
            <a:endParaRPr lang="en-GB" sz="2400" dirty="0" smtClean="0"/>
          </a:p>
          <a:p>
            <a:pPr marL="109728" indent="0">
              <a:buNone/>
            </a:pPr>
            <a:endParaRPr lang="en-GB" sz="2400" dirty="0"/>
          </a:p>
          <a:p>
            <a:pPr marL="109728" indent="0">
              <a:buNone/>
            </a:pPr>
            <a:r>
              <a:rPr lang="en-GB" sz="2400" dirty="0" smtClean="0"/>
              <a:t>But </a:t>
            </a:r>
            <a:r>
              <a:rPr lang="en-GB" sz="2400" dirty="0"/>
              <a:t>the fact remains that you </a:t>
            </a:r>
            <a:r>
              <a:rPr lang="en-GB" sz="2400" dirty="0" smtClean="0"/>
              <a:t>are still </a:t>
            </a:r>
            <a:r>
              <a:rPr lang="en-GB" sz="2400" dirty="0"/>
              <a:t>going to have to face them, until lecturers devise a better way of </a:t>
            </a:r>
            <a:r>
              <a:rPr lang="en-GB" sz="2400" dirty="0" smtClean="0"/>
              <a:t>ensuring that </a:t>
            </a:r>
            <a:r>
              <a:rPr lang="en-GB" sz="2400" dirty="0"/>
              <a:t>you understand the course without any help from your </a:t>
            </a:r>
            <a:r>
              <a:rPr lang="en-GB" sz="2400" dirty="0" smtClean="0"/>
              <a:t>friends.</a:t>
            </a:r>
          </a:p>
          <a:p>
            <a:pPr marL="109728" indent="0">
              <a:buNone/>
            </a:pPr>
            <a:endParaRPr lang="en-GB" sz="2400" dirty="0" smtClean="0"/>
          </a:p>
          <a:p>
            <a:pPr marL="109728" indent="0">
              <a:buNone/>
            </a:pPr>
            <a:r>
              <a:rPr lang="en-GB" sz="2400" dirty="0" smtClean="0"/>
              <a:t>So </a:t>
            </a:r>
            <a:r>
              <a:rPr lang="en-GB" sz="2400" dirty="0"/>
              <a:t>here’s </a:t>
            </a:r>
            <a:r>
              <a:rPr lang="en-GB" sz="2400" dirty="0" smtClean="0"/>
              <a:t>a few </a:t>
            </a:r>
            <a:r>
              <a:rPr lang="en-GB" sz="2400" dirty="0"/>
              <a:t>ideas and strategies for improving your confidence and your performance.</a:t>
            </a:r>
            <a:endParaRPr lang="en-GB" sz="2400" dirty="0"/>
          </a:p>
        </p:txBody>
      </p:sp>
      <p:sp>
        <p:nvSpPr>
          <p:cNvPr id="2" name="Title 1"/>
          <p:cNvSpPr>
            <a:spLocks noGrp="1"/>
          </p:cNvSpPr>
          <p:nvPr>
            <p:ph type="title"/>
          </p:nvPr>
        </p:nvSpPr>
        <p:spPr/>
        <p:txBody>
          <a:bodyPr>
            <a:normAutofit/>
          </a:bodyPr>
          <a:lstStyle/>
          <a:p>
            <a:r>
              <a:rPr lang="en-GB" dirty="0" smtClean="0"/>
              <a:t>Overview</a:t>
            </a:r>
            <a:endParaRPr lang="en-GB" dirty="0"/>
          </a:p>
        </p:txBody>
      </p:sp>
    </p:spTree>
    <p:extLst>
      <p:ext uri="{BB962C8B-B14F-4D97-AF65-F5344CB8AC3E}">
        <p14:creationId xmlns:p14="http://schemas.microsoft.com/office/powerpoint/2010/main" val="10870492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endParaRPr lang="en-GB" sz="2400" i="1" dirty="0"/>
          </a:p>
          <a:p>
            <a:pPr marL="109728" indent="0">
              <a:buNone/>
            </a:pPr>
            <a:endParaRPr lang="en-GB" sz="2400" i="1" dirty="0" smtClean="0"/>
          </a:p>
          <a:p>
            <a:pPr marL="109728" indent="0" algn="ctr">
              <a:buNone/>
            </a:pPr>
            <a:r>
              <a:rPr lang="en-GB" sz="2400" i="1" dirty="0" smtClean="0"/>
              <a:t>“You </a:t>
            </a:r>
            <a:r>
              <a:rPr lang="en-GB" sz="2400" i="1" dirty="0"/>
              <a:t>aren’t expected to come up with anything very long or </a:t>
            </a:r>
            <a:r>
              <a:rPr lang="en-GB" sz="2400" i="1" dirty="0" smtClean="0"/>
              <a:t>carefully thought </a:t>
            </a:r>
            <a:r>
              <a:rPr lang="en-GB" sz="2400" i="1" dirty="0"/>
              <a:t>through in an exam, so in a way it’s easier, and they </a:t>
            </a:r>
            <a:r>
              <a:rPr lang="en-GB" sz="2400" i="1" dirty="0" smtClean="0"/>
              <a:t>don’t worry </a:t>
            </a:r>
            <a:r>
              <a:rPr lang="en-GB" sz="2400" i="1" dirty="0"/>
              <a:t>so much about your spelling or presentation</a:t>
            </a:r>
            <a:r>
              <a:rPr lang="en-GB" sz="2400" i="1" dirty="0" smtClean="0"/>
              <a:t>.”</a:t>
            </a:r>
            <a:endParaRPr lang="en-GB" sz="2400" dirty="0"/>
          </a:p>
        </p:txBody>
      </p:sp>
      <p:sp>
        <p:nvSpPr>
          <p:cNvPr id="2" name="Title 1"/>
          <p:cNvSpPr>
            <a:spLocks noGrp="1"/>
          </p:cNvSpPr>
          <p:nvPr>
            <p:ph type="title"/>
          </p:nvPr>
        </p:nvSpPr>
        <p:spPr/>
        <p:txBody>
          <a:bodyPr>
            <a:normAutofit/>
          </a:bodyPr>
          <a:lstStyle/>
          <a:p>
            <a:r>
              <a:rPr lang="en-GB" dirty="0" smtClean="0"/>
              <a:t>Advantages</a:t>
            </a:r>
            <a:endParaRPr lang="en-GB" dirty="0"/>
          </a:p>
        </p:txBody>
      </p:sp>
    </p:spTree>
    <p:extLst>
      <p:ext uri="{BB962C8B-B14F-4D97-AF65-F5344CB8AC3E}">
        <p14:creationId xmlns:p14="http://schemas.microsoft.com/office/powerpoint/2010/main" val="2402526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endParaRPr lang="en-GB" sz="2400" i="1" dirty="0"/>
          </a:p>
          <a:p>
            <a:pPr marL="109728" indent="0">
              <a:buNone/>
            </a:pPr>
            <a:endParaRPr lang="en-GB" sz="2400" i="1" dirty="0" smtClean="0"/>
          </a:p>
          <a:p>
            <a:pPr marL="109728" indent="0" algn="ctr">
              <a:buNone/>
            </a:pPr>
            <a:r>
              <a:rPr lang="en-GB" sz="2400" i="1" dirty="0"/>
              <a:t>“There’s no need for long lists of bibliographies or references, which </a:t>
            </a:r>
            <a:r>
              <a:rPr lang="en-GB" sz="2400" i="1" dirty="0" smtClean="0"/>
              <a:t>I hate </a:t>
            </a:r>
            <a:r>
              <a:rPr lang="en-GB" sz="2400" i="1" dirty="0"/>
              <a:t>doing, they take almost as long to do as the assignment itself</a:t>
            </a:r>
            <a:r>
              <a:rPr lang="en-GB" sz="2400" i="1" dirty="0" smtClean="0"/>
              <a:t>.”</a:t>
            </a:r>
            <a:endParaRPr lang="en-GB" sz="2400" dirty="0"/>
          </a:p>
        </p:txBody>
      </p:sp>
      <p:sp>
        <p:nvSpPr>
          <p:cNvPr id="2" name="Title 1"/>
          <p:cNvSpPr>
            <a:spLocks noGrp="1"/>
          </p:cNvSpPr>
          <p:nvPr>
            <p:ph type="title"/>
          </p:nvPr>
        </p:nvSpPr>
        <p:spPr/>
        <p:txBody>
          <a:bodyPr>
            <a:normAutofit/>
          </a:bodyPr>
          <a:lstStyle/>
          <a:p>
            <a:r>
              <a:rPr lang="en-GB" dirty="0" smtClean="0"/>
              <a:t>Advantages</a:t>
            </a:r>
            <a:endParaRPr lang="en-GB" dirty="0"/>
          </a:p>
        </p:txBody>
      </p:sp>
    </p:spTree>
    <p:extLst>
      <p:ext uri="{BB962C8B-B14F-4D97-AF65-F5344CB8AC3E}">
        <p14:creationId xmlns:p14="http://schemas.microsoft.com/office/powerpoint/2010/main" val="16162536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endParaRPr lang="en-GB" sz="2400" i="1" dirty="0"/>
          </a:p>
          <a:p>
            <a:pPr marL="109728" indent="0">
              <a:buNone/>
            </a:pPr>
            <a:endParaRPr lang="en-GB" sz="2400" i="1" dirty="0" smtClean="0"/>
          </a:p>
          <a:p>
            <a:pPr marL="109728" indent="0" algn="ctr">
              <a:buNone/>
            </a:pPr>
            <a:r>
              <a:rPr lang="en-GB" sz="2400" i="1" dirty="0"/>
              <a:t>“Exams are very pressured, but at least it’s a relatively short period of</a:t>
            </a:r>
          </a:p>
          <a:p>
            <a:pPr marL="109728" indent="0" algn="ctr">
              <a:buNone/>
            </a:pPr>
            <a:r>
              <a:rPr lang="en-GB" sz="2400" i="1" dirty="0"/>
              <a:t>time and afterwards you can go out and have fun, it’s much better than</a:t>
            </a:r>
          </a:p>
          <a:p>
            <a:pPr marL="109728" indent="0" algn="ctr">
              <a:buNone/>
            </a:pPr>
            <a:r>
              <a:rPr lang="en-GB" sz="2400" i="1" dirty="0"/>
              <a:t>having constant pressure all year.”</a:t>
            </a:r>
            <a:endParaRPr lang="en-GB" sz="2400" dirty="0"/>
          </a:p>
        </p:txBody>
      </p:sp>
      <p:sp>
        <p:nvSpPr>
          <p:cNvPr id="2" name="Title 1"/>
          <p:cNvSpPr>
            <a:spLocks noGrp="1"/>
          </p:cNvSpPr>
          <p:nvPr>
            <p:ph type="title"/>
          </p:nvPr>
        </p:nvSpPr>
        <p:spPr/>
        <p:txBody>
          <a:bodyPr>
            <a:normAutofit/>
          </a:bodyPr>
          <a:lstStyle/>
          <a:p>
            <a:r>
              <a:rPr lang="en-GB" dirty="0" smtClean="0"/>
              <a:t>Advantages</a:t>
            </a:r>
            <a:endParaRPr lang="en-GB" dirty="0"/>
          </a:p>
        </p:txBody>
      </p:sp>
    </p:spTree>
    <p:extLst>
      <p:ext uri="{BB962C8B-B14F-4D97-AF65-F5344CB8AC3E}">
        <p14:creationId xmlns:p14="http://schemas.microsoft.com/office/powerpoint/2010/main" val="41834857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endParaRPr lang="en-GB" sz="2400" i="1" dirty="0" smtClean="0"/>
          </a:p>
          <a:p>
            <a:pPr marL="109728" indent="0" algn="ctr">
              <a:buNone/>
            </a:pPr>
            <a:r>
              <a:rPr lang="en-GB" sz="2400" i="1" dirty="0"/>
              <a:t>“If I didn’t have exams I definitely wouldn’t go over the course material</a:t>
            </a:r>
          </a:p>
          <a:p>
            <a:pPr marL="109728" indent="0" algn="ctr">
              <a:buNone/>
            </a:pPr>
            <a:r>
              <a:rPr lang="en-GB" sz="2400" i="1" dirty="0"/>
              <a:t>again and I think that revising the stuff you did at the beginning of the</a:t>
            </a:r>
          </a:p>
          <a:p>
            <a:pPr marL="109728" indent="0" algn="ctr">
              <a:buNone/>
            </a:pPr>
            <a:r>
              <a:rPr lang="en-GB" sz="2400" i="1" dirty="0"/>
              <a:t>course really fixes it in your head and makes it all make sense.”</a:t>
            </a:r>
            <a:endParaRPr lang="en-GB" sz="2400" dirty="0"/>
          </a:p>
        </p:txBody>
      </p:sp>
      <p:sp>
        <p:nvSpPr>
          <p:cNvPr id="2" name="Title 1"/>
          <p:cNvSpPr>
            <a:spLocks noGrp="1"/>
          </p:cNvSpPr>
          <p:nvPr>
            <p:ph type="title"/>
          </p:nvPr>
        </p:nvSpPr>
        <p:spPr/>
        <p:txBody>
          <a:bodyPr>
            <a:normAutofit/>
          </a:bodyPr>
          <a:lstStyle/>
          <a:p>
            <a:r>
              <a:rPr lang="en-GB" dirty="0" smtClean="0"/>
              <a:t>Advantages</a:t>
            </a:r>
            <a:endParaRPr lang="en-GB" dirty="0"/>
          </a:p>
        </p:txBody>
      </p:sp>
    </p:spTree>
    <p:extLst>
      <p:ext uri="{BB962C8B-B14F-4D97-AF65-F5344CB8AC3E}">
        <p14:creationId xmlns:p14="http://schemas.microsoft.com/office/powerpoint/2010/main" val="31420082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r>
              <a:rPr lang="en-GB" sz="2400" dirty="0"/>
              <a:t>A good start to coping better with exams is to make a deliberate choice to </a:t>
            </a:r>
            <a:r>
              <a:rPr lang="en-GB" sz="2400" dirty="0" smtClean="0"/>
              <a:t>see them </a:t>
            </a:r>
            <a:r>
              <a:rPr lang="en-GB" sz="2400" dirty="0"/>
              <a:t>as a positive benefit to your learning, drawing together all the strands </a:t>
            </a:r>
            <a:r>
              <a:rPr lang="en-GB" sz="2400" dirty="0" smtClean="0"/>
              <a:t>of your </a:t>
            </a:r>
            <a:r>
              <a:rPr lang="en-GB" sz="2400" dirty="0"/>
              <a:t>course and providing </a:t>
            </a:r>
            <a:r>
              <a:rPr lang="en-GB" sz="2400" dirty="0" smtClean="0"/>
              <a:t>a </a:t>
            </a:r>
            <a:r>
              <a:rPr lang="en-GB" sz="2400" dirty="0"/>
              <a:t>period of time for you to really get </a:t>
            </a:r>
            <a:r>
              <a:rPr lang="en-GB" sz="2400" dirty="0" smtClean="0"/>
              <a:t>to grips </a:t>
            </a:r>
            <a:r>
              <a:rPr lang="en-GB" sz="2400" dirty="0"/>
              <a:t>with the material before you move onto the next course.</a:t>
            </a:r>
            <a:endParaRPr lang="en-GB" sz="2400" dirty="0"/>
          </a:p>
        </p:txBody>
      </p:sp>
      <p:sp>
        <p:nvSpPr>
          <p:cNvPr id="2" name="Title 1"/>
          <p:cNvSpPr>
            <a:spLocks noGrp="1"/>
          </p:cNvSpPr>
          <p:nvPr>
            <p:ph type="title"/>
          </p:nvPr>
        </p:nvSpPr>
        <p:spPr/>
        <p:txBody>
          <a:bodyPr>
            <a:normAutofit/>
          </a:bodyPr>
          <a:lstStyle/>
          <a:p>
            <a:r>
              <a:rPr lang="en-GB" dirty="0"/>
              <a:t>Attitude and Well-Being</a:t>
            </a:r>
            <a:endParaRPr lang="en-GB" dirty="0"/>
          </a:p>
        </p:txBody>
      </p:sp>
    </p:spTree>
    <p:extLst>
      <p:ext uri="{BB962C8B-B14F-4D97-AF65-F5344CB8AC3E}">
        <p14:creationId xmlns:p14="http://schemas.microsoft.com/office/powerpoint/2010/main" val="5126634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As </a:t>
            </a:r>
            <a:r>
              <a:rPr lang="en-GB" sz="2400" dirty="0"/>
              <a:t>well as having a positive attitude towards revision and exams, it’s </a:t>
            </a:r>
            <a:r>
              <a:rPr lang="en-GB" sz="2400" dirty="0" smtClean="0"/>
              <a:t>also important </a:t>
            </a:r>
            <a:r>
              <a:rPr lang="en-GB" sz="2400" dirty="0"/>
              <a:t>that you’re feeling healthy and able to </a:t>
            </a:r>
            <a:r>
              <a:rPr lang="en-GB" sz="2400" dirty="0" smtClean="0"/>
              <a:t>cope.</a:t>
            </a:r>
          </a:p>
          <a:p>
            <a:pPr marL="109728" indent="0">
              <a:buNone/>
            </a:pPr>
            <a:endParaRPr lang="en-GB" sz="2400" dirty="0" smtClean="0"/>
          </a:p>
          <a:p>
            <a:pPr marL="109728" indent="0">
              <a:buNone/>
            </a:pPr>
            <a:r>
              <a:rPr lang="en-GB" sz="2400" dirty="0" smtClean="0"/>
              <a:t>So </a:t>
            </a:r>
            <a:r>
              <a:rPr lang="en-GB" sz="2400" dirty="0"/>
              <a:t>make sure </a:t>
            </a:r>
            <a:r>
              <a:rPr lang="en-GB" sz="2400" dirty="0" smtClean="0"/>
              <a:t>you-</a:t>
            </a:r>
          </a:p>
          <a:p>
            <a:r>
              <a:rPr lang="en-GB" sz="2400" dirty="0" smtClean="0"/>
              <a:t>eat well</a:t>
            </a:r>
          </a:p>
          <a:p>
            <a:r>
              <a:rPr lang="en-GB" sz="2400" dirty="0" smtClean="0"/>
              <a:t>get </a:t>
            </a:r>
            <a:r>
              <a:rPr lang="en-GB" sz="2400" dirty="0"/>
              <a:t>enough sleep (most people need around 8 hours to perform at </a:t>
            </a:r>
            <a:r>
              <a:rPr lang="en-GB" sz="2400" dirty="0" smtClean="0"/>
              <a:t>the top </a:t>
            </a:r>
            <a:r>
              <a:rPr lang="en-GB" sz="2400" dirty="0"/>
              <a:t>of their game) </a:t>
            </a:r>
            <a:endParaRPr lang="en-GB" sz="2400" dirty="0" smtClean="0"/>
          </a:p>
          <a:p>
            <a:r>
              <a:rPr lang="en-GB" sz="2400" dirty="0" smtClean="0"/>
              <a:t>take </a:t>
            </a:r>
            <a:r>
              <a:rPr lang="en-GB" sz="2400" dirty="0"/>
              <a:t>plenty of breaks.</a:t>
            </a:r>
            <a:endParaRPr lang="en-GB" sz="2400" dirty="0"/>
          </a:p>
        </p:txBody>
      </p:sp>
      <p:sp>
        <p:nvSpPr>
          <p:cNvPr id="2" name="Title 1"/>
          <p:cNvSpPr>
            <a:spLocks noGrp="1"/>
          </p:cNvSpPr>
          <p:nvPr>
            <p:ph type="title"/>
          </p:nvPr>
        </p:nvSpPr>
        <p:spPr/>
        <p:txBody>
          <a:bodyPr>
            <a:normAutofit/>
          </a:bodyPr>
          <a:lstStyle/>
          <a:p>
            <a:r>
              <a:rPr lang="en-GB" dirty="0"/>
              <a:t>Attitude and Well-Being</a:t>
            </a:r>
            <a:endParaRPr lang="en-GB" dirty="0"/>
          </a:p>
        </p:txBody>
      </p:sp>
    </p:spTree>
    <p:extLst>
      <p:ext uri="{BB962C8B-B14F-4D97-AF65-F5344CB8AC3E}">
        <p14:creationId xmlns:p14="http://schemas.microsoft.com/office/powerpoint/2010/main" val="11853213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One </a:t>
            </a:r>
            <a:r>
              <a:rPr lang="en-GB" sz="2400" dirty="0"/>
              <a:t>of the best ways to do this is by using past exam papers to spot </a:t>
            </a:r>
            <a:r>
              <a:rPr lang="en-GB" sz="2400" dirty="0" smtClean="0"/>
              <a:t>which topics </a:t>
            </a:r>
            <a:r>
              <a:rPr lang="en-GB" sz="2400" dirty="0"/>
              <a:t>recur frequently. </a:t>
            </a:r>
            <a:endParaRPr lang="en-GB" sz="2400" dirty="0" smtClean="0"/>
          </a:p>
          <a:p>
            <a:pPr marL="109728" indent="0">
              <a:buNone/>
            </a:pPr>
            <a:endParaRPr lang="en-GB" sz="2400" dirty="0"/>
          </a:p>
          <a:p>
            <a:pPr marL="109728" indent="0">
              <a:buNone/>
            </a:pPr>
            <a:r>
              <a:rPr lang="en-GB" sz="2400" dirty="0" smtClean="0"/>
              <a:t>But </a:t>
            </a:r>
            <a:r>
              <a:rPr lang="en-GB" sz="2400" dirty="0"/>
              <a:t>question-spotting can be dangerous if the</a:t>
            </a:r>
          </a:p>
          <a:p>
            <a:pPr marL="109728" indent="0">
              <a:buNone/>
            </a:pPr>
            <a:r>
              <a:rPr lang="en-GB" sz="2400" dirty="0"/>
              <a:t>questions you’ve revised don’t come up, so make sure you give yourself </a:t>
            </a:r>
            <a:r>
              <a:rPr lang="en-GB" sz="2400" dirty="0" smtClean="0"/>
              <a:t>some options</a:t>
            </a:r>
            <a:r>
              <a:rPr lang="en-GB" sz="2400" dirty="0"/>
              <a:t>: </a:t>
            </a:r>
            <a:endParaRPr lang="en-GB" sz="2400" dirty="0" smtClean="0"/>
          </a:p>
          <a:p>
            <a:pPr marL="109728" indent="0">
              <a:buNone/>
            </a:pPr>
            <a:endParaRPr lang="en-GB" sz="2400" dirty="0"/>
          </a:p>
          <a:p>
            <a:pPr marL="109728" indent="0">
              <a:buNone/>
            </a:pPr>
            <a:r>
              <a:rPr lang="en-GB" sz="2400" dirty="0" smtClean="0"/>
              <a:t>if </a:t>
            </a:r>
            <a:r>
              <a:rPr lang="en-GB" sz="2400" dirty="0"/>
              <a:t>you need to answer three questions, revise at least five topics.</a:t>
            </a:r>
          </a:p>
        </p:txBody>
      </p:sp>
      <p:sp>
        <p:nvSpPr>
          <p:cNvPr id="2" name="Title 1"/>
          <p:cNvSpPr>
            <a:spLocks noGrp="1"/>
          </p:cNvSpPr>
          <p:nvPr>
            <p:ph type="title"/>
          </p:nvPr>
        </p:nvSpPr>
        <p:spPr/>
        <p:txBody>
          <a:bodyPr>
            <a:normAutofit fontScale="90000"/>
          </a:bodyPr>
          <a:lstStyle/>
          <a:p>
            <a:r>
              <a:rPr lang="en-GB" sz="4400" dirty="0" smtClean="0"/>
              <a:t>select </a:t>
            </a:r>
            <a:r>
              <a:rPr lang="en-GB" sz="4400" dirty="0"/>
              <a:t>what you’re going to revise.</a:t>
            </a:r>
            <a:br>
              <a:rPr lang="en-GB" sz="4400" dirty="0"/>
            </a:br>
            <a:endParaRPr lang="en-GB" dirty="0"/>
          </a:p>
        </p:txBody>
      </p:sp>
    </p:spTree>
    <p:extLst>
      <p:ext uri="{BB962C8B-B14F-4D97-AF65-F5344CB8AC3E}">
        <p14:creationId xmlns:p14="http://schemas.microsoft.com/office/powerpoint/2010/main" val="20747630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If you don’t set aside time for revision, it won’t happen. </a:t>
            </a:r>
            <a:endParaRPr lang="en-GB" sz="2400" dirty="0" smtClean="0"/>
          </a:p>
          <a:p>
            <a:pPr marL="109728" indent="0">
              <a:buNone/>
            </a:pPr>
            <a:endParaRPr lang="en-GB" sz="2400" dirty="0"/>
          </a:p>
          <a:p>
            <a:pPr marL="109728" indent="0">
              <a:buNone/>
            </a:pPr>
            <a:r>
              <a:rPr lang="en-GB" sz="2400" dirty="0" smtClean="0"/>
              <a:t>Once </a:t>
            </a:r>
            <a:r>
              <a:rPr lang="en-GB" sz="2400" dirty="0"/>
              <a:t>you’ve decided what you’re going to revise draw up a timetable, </a:t>
            </a:r>
            <a:r>
              <a:rPr lang="en-GB" sz="2400" dirty="0" smtClean="0"/>
              <a:t>giving the </a:t>
            </a:r>
            <a:r>
              <a:rPr lang="en-GB" sz="2400" dirty="0"/>
              <a:t>most time to the subjects that carry the most marks.</a:t>
            </a:r>
          </a:p>
        </p:txBody>
      </p:sp>
      <p:sp>
        <p:nvSpPr>
          <p:cNvPr id="2" name="Title 1"/>
          <p:cNvSpPr>
            <a:spLocks noGrp="1"/>
          </p:cNvSpPr>
          <p:nvPr>
            <p:ph type="title"/>
          </p:nvPr>
        </p:nvSpPr>
        <p:spPr/>
        <p:txBody>
          <a:bodyPr>
            <a:normAutofit fontScale="90000"/>
          </a:bodyPr>
          <a:lstStyle/>
          <a:p>
            <a:r>
              <a:rPr lang="en-GB" sz="4400" dirty="0" smtClean="0"/>
              <a:t>Time Management.</a:t>
            </a:r>
            <a:r>
              <a:rPr lang="en-GB" sz="4400" dirty="0"/>
              <a:t/>
            </a:r>
            <a:br>
              <a:rPr lang="en-GB" sz="4400" dirty="0"/>
            </a:br>
            <a:endParaRPr lang="en-GB" dirty="0"/>
          </a:p>
        </p:txBody>
      </p:sp>
    </p:spTree>
    <p:extLst>
      <p:ext uri="{BB962C8B-B14F-4D97-AF65-F5344CB8AC3E}">
        <p14:creationId xmlns:p14="http://schemas.microsoft.com/office/powerpoint/2010/main" val="11868044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If you don’t set aside time for revision, it won’t happen. </a:t>
            </a:r>
            <a:endParaRPr lang="en-GB" sz="2400" dirty="0" smtClean="0"/>
          </a:p>
          <a:p>
            <a:pPr marL="109728" indent="0">
              <a:buNone/>
            </a:pPr>
            <a:endParaRPr lang="en-GB" sz="2400" dirty="0"/>
          </a:p>
          <a:p>
            <a:pPr marL="109728" indent="0">
              <a:buNone/>
            </a:pPr>
            <a:r>
              <a:rPr lang="en-GB" sz="2400" dirty="0" smtClean="0"/>
              <a:t>Once </a:t>
            </a:r>
            <a:r>
              <a:rPr lang="en-GB" sz="2400" dirty="0"/>
              <a:t>you’ve decided what you’re going to revise draw up a timetable, </a:t>
            </a:r>
            <a:r>
              <a:rPr lang="en-GB" sz="2400" dirty="0" smtClean="0"/>
              <a:t>giving the </a:t>
            </a:r>
            <a:r>
              <a:rPr lang="en-GB" sz="2400" dirty="0"/>
              <a:t>most time to the subjects that carry the most marks.</a:t>
            </a:r>
          </a:p>
        </p:txBody>
      </p:sp>
      <p:sp>
        <p:nvSpPr>
          <p:cNvPr id="2" name="Title 1"/>
          <p:cNvSpPr>
            <a:spLocks noGrp="1"/>
          </p:cNvSpPr>
          <p:nvPr>
            <p:ph type="title"/>
          </p:nvPr>
        </p:nvSpPr>
        <p:spPr/>
        <p:txBody>
          <a:bodyPr>
            <a:normAutofit fontScale="90000"/>
          </a:bodyPr>
          <a:lstStyle/>
          <a:p>
            <a:r>
              <a:rPr lang="en-GB" sz="4400" dirty="0" smtClean="0"/>
              <a:t>Time Management.</a:t>
            </a:r>
            <a:r>
              <a:rPr lang="en-GB" sz="4400" dirty="0"/>
              <a:t/>
            </a:r>
            <a:br>
              <a:rPr lang="en-GB" sz="4400" dirty="0"/>
            </a:br>
            <a:endParaRPr lang="en-GB" dirty="0"/>
          </a:p>
        </p:txBody>
      </p:sp>
    </p:spTree>
    <p:extLst>
      <p:ext uri="{BB962C8B-B14F-4D97-AF65-F5344CB8AC3E}">
        <p14:creationId xmlns:p14="http://schemas.microsoft.com/office/powerpoint/2010/main" val="752979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412776"/>
            <a:ext cx="7853496" cy="5040560"/>
          </a:xfrm>
        </p:spPr>
        <p:txBody>
          <a:bodyPr>
            <a:normAutofit lnSpcReduction="10000"/>
          </a:bodyPr>
          <a:lstStyle/>
          <a:p>
            <a:pPr marL="109728" indent="0">
              <a:buNone/>
            </a:pPr>
            <a:r>
              <a:rPr lang="en-GB" sz="2400" dirty="0"/>
              <a:t>Practice in writing at speed for a long period of time is very important: </a:t>
            </a:r>
            <a:endParaRPr lang="en-GB" sz="2400" dirty="0" smtClean="0"/>
          </a:p>
          <a:p>
            <a:pPr marL="109728" indent="0">
              <a:buNone/>
            </a:pPr>
            <a:endParaRPr lang="en-GB" sz="2400" dirty="0"/>
          </a:p>
          <a:p>
            <a:pPr marL="109728" indent="0">
              <a:buNone/>
            </a:pPr>
            <a:r>
              <a:rPr lang="en-GB" sz="2400" dirty="0" smtClean="0"/>
              <a:t>If you usually </a:t>
            </a:r>
            <a:r>
              <a:rPr lang="en-GB" sz="2400" dirty="0"/>
              <a:t>use a computer to write assignments, emails and so on, you may </a:t>
            </a:r>
            <a:r>
              <a:rPr lang="en-GB" sz="2400" dirty="0" smtClean="0"/>
              <a:t>find you </a:t>
            </a:r>
            <a:r>
              <a:rPr lang="en-GB" sz="2400" dirty="0"/>
              <a:t>need to build up the muscles required to write legibly for several hours</a:t>
            </a:r>
            <a:r>
              <a:rPr lang="en-GB" sz="2400" dirty="0" smtClean="0"/>
              <a:t>.</a:t>
            </a:r>
          </a:p>
          <a:p>
            <a:pPr marL="109728" indent="0">
              <a:buNone/>
            </a:pPr>
            <a:endParaRPr lang="en-GB" sz="2400" dirty="0"/>
          </a:p>
          <a:p>
            <a:pPr marL="109728" indent="0">
              <a:buNone/>
            </a:pPr>
            <a:r>
              <a:rPr lang="en-GB" sz="2400" dirty="0"/>
              <a:t>Doing past papers as timed tasks without the aid of your notes is a great way to get up to speed with both thinking and writing under pressure as well as helping identify the areas that require more revision</a:t>
            </a:r>
            <a:r>
              <a:rPr lang="en-GB" sz="2400" dirty="0" smtClean="0"/>
              <a:t>.</a:t>
            </a:r>
            <a:endParaRPr lang="en-GB" sz="2400" dirty="0"/>
          </a:p>
        </p:txBody>
      </p:sp>
      <p:sp>
        <p:nvSpPr>
          <p:cNvPr id="2" name="Title 1"/>
          <p:cNvSpPr>
            <a:spLocks noGrp="1"/>
          </p:cNvSpPr>
          <p:nvPr>
            <p:ph type="title"/>
          </p:nvPr>
        </p:nvSpPr>
        <p:spPr/>
        <p:txBody>
          <a:bodyPr>
            <a:normAutofit fontScale="90000"/>
          </a:bodyPr>
          <a:lstStyle/>
          <a:p>
            <a:r>
              <a:rPr lang="en-GB" sz="4400" dirty="0" smtClean="0"/>
              <a:t>Preparation.</a:t>
            </a:r>
            <a:r>
              <a:rPr lang="en-GB" sz="4400" dirty="0"/>
              <a:t/>
            </a:r>
            <a:br>
              <a:rPr lang="en-GB" sz="4400" dirty="0"/>
            </a:br>
            <a:endParaRPr lang="en-GB" dirty="0"/>
          </a:p>
        </p:txBody>
      </p:sp>
    </p:spTree>
    <p:extLst>
      <p:ext uri="{BB962C8B-B14F-4D97-AF65-F5344CB8AC3E}">
        <p14:creationId xmlns:p14="http://schemas.microsoft.com/office/powerpoint/2010/main" val="12298508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Remember that </a:t>
            </a:r>
            <a:r>
              <a:rPr lang="en-GB" sz="2400" dirty="0" smtClean="0"/>
              <a:t>it’s highly </a:t>
            </a:r>
            <a:r>
              <a:rPr lang="en-GB" sz="2400" dirty="0"/>
              <a:t>unlikely the exact same question will come up in the exam so </a:t>
            </a:r>
            <a:r>
              <a:rPr lang="en-GB" sz="2400" dirty="0" smtClean="0"/>
              <a:t>don’t waste </a:t>
            </a:r>
            <a:r>
              <a:rPr lang="en-GB" sz="2400" dirty="0"/>
              <a:t>time learning your answers off by heart: </a:t>
            </a:r>
            <a:endParaRPr lang="en-GB" sz="2400" dirty="0" smtClean="0"/>
          </a:p>
          <a:p>
            <a:pPr marL="109728" indent="0">
              <a:buNone/>
            </a:pPr>
            <a:endParaRPr lang="en-GB" sz="2400" dirty="0"/>
          </a:p>
          <a:p>
            <a:pPr marL="109728" indent="0">
              <a:buNone/>
            </a:pPr>
            <a:r>
              <a:rPr lang="en-GB" sz="2400" dirty="0" smtClean="0"/>
              <a:t>Instead </a:t>
            </a:r>
            <a:r>
              <a:rPr lang="en-GB" sz="2400" dirty="0"/>
              <a:t>focus on </a:t>
            </a:r>
            <a:r>
              <a:rPr lang="en-GB" sz="2400" dirty="0" smtClean="0"/>
              <a:t>identifying and </a:t>
            </a:r>
            <a:r>
              <a:rPr lang="en-GB" sz="2400" dirty="0"/>
              <a:t>understanding the key models and theories so that you can use </a:t>
            </a:r>
            <a:r>
              <a:rPr lang="en-GB" sz="2400" dirty="0" smtClean="0"/>
              <a:t>them flexibly </a:t>
            </a:r>
            <a:r>
              <a:rPr lang="en-GB" sz="2400" dirty="0"/>
              <a:t>in an exam depending on the exact wording of the question.</a:t>
            </a:r>
            <a:endParaRPr lang="en-GB" sz="2400" dirty="0"/>
          </a:p>
        </p:txBody>
      </p:sp>
      <p:sp>
        <p:nvSpPr>
          <p:cNvPr id="2" name="Title 1"/>
          <p:cNvSpPr>
            <a:spLocks noGrp="1"/>
          </p:cNvSpPr>
          <p:nvPr>
            <p:ph type="title"/>
          </p:nvPr>
        </p:nvSpPr>
        <p:spPr/>
        <p:txBody>
          <a:bodyPr>
            <a:normAutofit fontScale="90000"/>
          </a:bodyPr>
          <a:lstStyle/>
          <a:p>
            <a:r>
              <a:rPr lang="en-GB" sz="4400" dirty="0" smtClean="0"/>
              <a:t>Preparation.</a:t>
            </a:r>
            <a:r>
              <a:rPr lang="en-GB" sz="4400" dirty="0"/>
              <a:t/>
            </a:r>
            <a:br>
              <a:rPr lang="en-GB" sz="4400" dirty="0"/>
            </a:br>
            <a:endParaRPr lang="en-GB" dirty="0"/>
          </a:p>
        </p:txBody>
      </p:sp>
    </p:spTree>
    <p:extLst>
      <p:ext uri="{BB962C8B-B14F-4D97-AF65-F5344CB8AC3E}">
        <p14:creationId xmlns:p14="http://schemas.microsoft.com/office/powerpoint/2010/main" val="21854583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196752"/>
            <a:ext cx="8280920" cy="4968552"/>
          </a:xfrm>
        </p:spPr>
        <p:txBody>
          <a:bodyPr>
            <a:normAutofit fontScale="92500" lnSpcReduction="10000"/>
          </a:bodyPr>
          <a:lstStyle/>
          <a:p>
            <a:pPr marL="109728" indent="0">
              <a:buNone/>
            </a:pPr>
            <a:r>
              <a:rPr lang="en-GB" sz="2400" dirty="0"/>
              <a:t>Simply reading your notes over and over is not a very effective way to revise</a:t>
            </a:r>
            <a:r>
              <a:rPr lang="en-GB" sz="2400" dirty="0" smtClean="0"/>
              <a:t>:</a:t>
            </a:r>
          </a:p>
          <a:p>
            <a:pPr marL="109728" indent="0">
              <a:buNone/>
            </a:pPr>
            <a:endParaRPr lang="en-GB" sz="2400" dirty="0"/>
          </a:p>
          <a:p>
            <a:pPr marL="109728" indent="0">
              <a:buNone/>
            </a:pPr>
            <a:r>
              <a:rPr lang="en-GB" sz="2400" dirty="0" smtClean="0"/>
              <a:t>The </a:t>
            </a:r>
            <a:r>
              <a:rPr lang="en-GB" sz="2400" dirty="0"/>
              <a:t>information simply slides over the surface of your </a:t>
            </a:r>
            <a:r>
              <a:rPr lang="en-GB" sz="2400" dirty="0" smtClean="0"/>
              <a:t>mind </a:t>
            </a:r>
            <a:r>
              <a:rPr lang="en-GB" sz="2400" dirty="0"/>
              <a:t>without leaving </a:t>
            </a:r>
            <a:r>
              <a:rPr lang="en-GB" sz="2400" dirty="0" smtClean="0"/>
              <a:t>a trace.</a:t>
            </a:r>
          </a:p>
          <a:p>
            <a:pPr marL="109728" indent="0">
              <a:buNone/>
            </a:pPr>
            <a:endParaRPr lang="en-GB" sz="2400" dirty="0"/>
          </a:p>
          <a:p>
            <a:pPr marL="109728" indent="0">
              <a:buNone/>
            </a:pPr>
            <a:r>
              <a:rPr lang="en-GB" sz="2400" i="1" dirty="0"/>
              <a:t>use active learning strategies </a:t>
            </a:r>
            <a:r>
              <a:rPr lang="en-GB" sz="2400" dirty="0"/>
              <a:t>to ensure that </a:t>
            </a:r>
            <a:r>
              <a:rPr lang="en-GB" sz="2400" dirty="0" smtClean="0"/>
              <a:t>you involve </a:t>
            </a:r>
            <a:r>
              <a:rPr lang="en-GB" sz="2400" dirty="0"/>
              <a:t>yourself in what you’re learning, looking for links between </a:t>
            </a:r>
            <a:r>
              <a:rPr lang="en-GB" sz="2400" dirty="0" smtClean="0"/>
              <a:t>different elements </a:t>
            </a:r>
            <a:r>
              <a:rPr lang="en-GB" sz="2400" dirty="0"/>
              <a:t>and reflecting on what you’re studying. </a:t>
            </a:r>
            <a:endParaRPr lang="en-GB" sz="2400" dirty="0" smtClean="0"/>
          </a:p>
          <a:p>
            <a:pPr marL="109728" indent="0">
              <a:buNone/>
            </a:pPr>
            <a:endParaRPr lang="en-GB" sz="2400" dirty="0"/>
          </a:p>
          <a:p>
            <a:pPr marL="109728" indent="0">
              <a:buNone/>
            </a:pPr>
            <a:r>
              <a:rPr lang="en-GB" sz="2400" dirty="0" smtClean="0"/>
              <a:t>If </a:t>
            </a:r>
            <a:r>
              <a:rPr lang="en-GB" sz="2400" dirty="0"/>
              <a:t>you can really engage </a:t>
            </a:r>
            <a:r>
              <a:rPr lang="en-GB" sz="2400" dirty="0" smtClean="0"/>
              <a:t>with and </a:t>
            </a:r>
            <a:r>
              <a:rPr lang="en-GB" sz="2400" dirty="0"/>
              <a:t>understand the material you’re studying, and relate it to what you </a:t>
            </a:r>
            <a:r>
              <a:rPr lang="en-GB" sz="2400" dirty="0" smtClean="0"/>
              <a:t>already know</a:t>
            </a:r>
            <a:r>
              <a:rPr lang="en-GB" sz="2400" dirty="0"/>
              <a:t>, it moves into your long-term memory and becomes much </a:t>
            </a:r>
            <a:r>
              <a:rPr lang="en-GB" sz="2400" dirty="0" smtClean="0"/>
              <a:t>more interesting </a:t>
            </a:r>
            <a:r>
              <a:rPr lang="en-GB" sz="2400" dirty="0"/>
              <a:t>and useful in the process.</a:t>
            </a:r>
            <a:endParaRPr lang="en-GB" sz="2400" dirty="0"/>
          </a:p>
        </p:txBody>
      </p:sp>
      <p:sp>
        <p:nvSpPr>
          <p:cNvPr id="2" name="Title 1"/>
          <p:cNvSpPr>
            <a:spLocks noGrp="1"/>
          </p:cNvSpPr>
          <p:nvPr>
            <p:ph type="title"/>
          </p:nvPr>
        </p:nvSpPr>
        <p:spPr/>
        <p:txBody>
          <a:bodyPr>
            <a:normAutofit fontScale="90000"/>
          </a:bodyPr>
          <a:lstStyle/>
          <a:p>
            <a:r>
              <a:rPr lang="en-GB" sz="4400" dirty="0" smtClean="0"/>
              <a:t>Preparation.</a:t>
            </a:r>
            <a:r>
              <a:rPr lang="en-GB" sz="4400" dirty="0"/>
              <a:t/>
            </a:r>
            <a:br>
              <a:rPr lang="en-GB" sz="4400" dirty="0"/>
            </a:br>
            <a:endParaRPr lang="en-GB" dirty="0"/>
          </a:p>
        </p:txBody>
      </p:sp>
    </p:spTree>
    <p:extLst>
      <p:ext uri="{BB962C8B-B14F-4D97-AF65-F5344CB8AC3E}">
        <p14:creationId xmlns:p14="http://schemas.microsoft.com/office/powerpoint/2010/main" val="24104441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“I found it really helpful to summarise passages of text in my </a:t>
            </a:r>
            <a:r>
              <a:rPr lang="en-GB" sz="2400" i="1" dirty="0" smtClean="0"/>
              <a:t>own words</a:t>
            </a:r>
            <a:r>
              <a:rPr lang="en-GB" sz="2400" i="1" dirty="0"/>
              <a:t>, it made me notice which bits I hadn’t really understood, </a:t>
            </a:r>
            <a:r>
              <a:rPr lang="en-GB" sz="2400" i="1" dirty="0" smtClean="0"/>
              <a:t>identify which </a:t>
            </a:r>
            <a:r>
              <a:rPr lang="en-GB" sz="2400" i="1" dirty="0"/>
              <a:t>bits were really important and also meant I had a nice </a:t>
            </a:r>
            <a:r>
              <a:rPr lang="en-GB" sz="2400" i="1" dirty="0" smtClean="0"/>
              <a:t>concise summary </a:t>
            </a:r>
            <a:r>
              <a:rPr lang="en-GB" sz="2400" i="1" dirty="0"/>
              <a:t>to go back to for last-minute revision.”</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11309378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“I use mind-maps all the time when I’m revising a subject to get all </a:t>
            </a:r>
            <a:r>
              <a:rPr lang="en-GB" sz="2400" i="1" dirty="0" smtClean="0"/>
              <a:t>the different </a:t>
            </a:r>
            <a:r>
              <a:rPr lang="en-GB" sz="2400" i="1" dirty="0"/>
              <a:t>bits of it down on paper and see how they link up with </a:t>
            </a:r>
            <a:r>
              <a:rPr lang="en-GB" sz="2400" i="1" dirty="0" smtClean="0"/>
              <a:t>each other</a:t>
            </a:r>
            <a:r>
              <a:rPr lang="en-GB" sz="2400" i="1" dirty="0"/>
              <a:t>, I can add key models and examples </a:t>
            </a:r>
            <a:r>
              <a:rPr lang="en-GB" sz="2400" i="1" dirty="0" smtClean="0"/>
              <a:t>underneath each </a:t>
            </a:r>
            <a:r>
              <a:rPr lang="en-GB" sz="2400" i="1" dirty="0"/>
              <a:t>heading. </a:t>
            </a:r>
            <a:r>
              <a:rPr lang="en-GB" sz="2400" i="1" dirty="0" smtClean="0"/>
              <a:t>I sometimes </a:t>
            </a:r>
            <a:r>
              <a:rPr lang="en-GB" sz="2400" i="1" dirty="0"/>
              <a:t>have to draw a map </a:t>
            </a:r>
            <a:r>
              <a:rPr lang="en-GB" sz="2400" i="1" dirty="0" smtClean="0"/>
              <a:t>a few </a:t>
            </a:r>
            <a:r>
              <a:rPr lang="en-GB" sz="2400" i="1" dirty="0"/>
              <a:t>times before I get it right, </a:t>
            </a:r>
            <a:r>
              <a:rPr lang="en-GB" sz="2400" i="1" dirty="0" smtClean="0"/>
              <a:t>but each </a:t>
            </a:r>
            <a:r>
              <a:rPr lang="en-GB" sz="2400" i="1" dirty="0"/>
              <a:t>time I understand it a bit better.”</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36995121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“When I have to remember something really dry, like a list, I try </a:t>
            </a:r>
            <a:r>
              <a:rPr lang="en-GB" sz="2400" i="1" dirty="0" smtClean="0"/>
              <a:t>to invent </a:t>
            </a:r>
            <a:r>
              <a:rPr lang="en-GB" sz="2400" i="1" dirty="0"/>
              <a:t>a really outrageous mental picture that includes all the elements.</a:t>
            </a:r>
          </a:p>
          <a:p>
            <a:pPr marL="109728" indent="0" algn="ctr">
              <a:buNone/>
            </a:pPr>
            <a:r>
              <a:rPr lang="en-GB" sz="2400" i="1" dirty="0"/>
              <a:t>Or I’ll think up a rude acronym to remind me of the first letter of </a:t>
            </a:r>
            <a:r>
              <a:rPr lang="en-GB" sz="2400" i="1" dirty="0" smtClean="0"/>
              <a:t>each bit</a:t>
            </a:r>
            <a:r>
              <a:rPr lang="en-GB" sz="2400" i="1" dirty="0"/>
              <a:t>.</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36230137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“My mate and I used to study together and try to cover the same </a:t>
            </a:r>
            <a:r>
              <a:rPr lang="en-GB" sz="2400" i="1" dirty="0" smtClean="0"/>
              <a:t>stuff at </a:t>
            </a:r>
            <a:r>
              <a:rPr lang="en-GB" sz="2400" i="1" dirty="0"/>
              <a:t>the same time, afterwards we’d talk it over and get the </a:t>
            </a:r>
            <a:r>
              <a:rPr lang="en-GB" sz="2400" i="1" dirty="0" smtClean="0"/>
              <a:t>other person’s </a:t>
            </a:r>
            <a:r>
              <a:rPr lang="en-GB" sz="2400" i="1" dirty="0"/>
              <a:t>point of view, just discussing it somehow makes it stick in </a:t>
            </a:r>
            <a:r>
              <a:rPr lang="en-GB" sz="2400" i="1" dirty="0" smtClean="0"/>
              <a:t>your brain </a:t>
            </a:r>
            <a:r>
              <a:rPr lang="en-GB" sz="2400" i="1" dirty="0"/>
              <a:t>better and often he’d come up with something I hadn’t thought </a:t>
            </a:r>
            <a:r>
              <a:rPr lang="en-GB" sz="2400" i="1" dirty="0" smtClean="0"/>
              <a:t>of, which </a:t>
            </a:r>
            <a:r>
              <a:rPr lang="en-GB" sz="2400" i="1" dirty="0"/>
              <a:t>was really useful.”</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11559836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“I use index cards for each topic so I can shuffle them about and </a:t>
            </a:r>
            <a:r>
              <a:rPr lang="en-GB" sz="2400" i="1" dirty="0" smtClean="0"/>
              <a:t>see how </a:t>
            </a:r>
            <a:r>
              <a:rPr lang="en-GB" sz="2400" i="1" dirty="0"/>
              <a:t>different topics relate to each other, also they’re just the right size</a:t>
            </a:r>
          </a:p>
          <a:p>
            <a:pPr marL="109728" indent="0" algn="ctr">
              <a:buNone/>
            </a:pPr>
            <a:r>
              <a:rPr lang="en-GB" sz="2400" i="1" dirty="0"/>
              <a:t>to take a batch with you on the bus to the exam for some </a:t>
            </a:r>
            <a:r>
              <a:rPr lang="en-GB" sz="2400" i="1" dirty="0" smtClean="0"/>
              <a:t>last-minute cramming</a:t>
            </a:r>
            <a:r>
              <a:rPr lang="en-GB" sz="2400" i="1" dirty="0"/>
              <a:t>.”</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20400260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“For my finals I nicked a big drawing pad from my little sister, wrote </a:t>
            </a:r>
            <a:r>
              <a:rPr lang="en-GB" sz="2400" i="1" dirty="0" smtClean="0"/>
              <a:t>up the </a:t>
            </a:r>
            <a:r>
              <a:rPr lang="en-GB" sz="2400" i="1" dirty="0"/>
              <a:t>key themes and models for each topic on a different sheet as I did</a:t>
            </a:r>
          </a:p>
          <a:p>
            <a:pPr marL="109728" indent="0" algn="ctr">
              <a:buNone/>
            </a:pPr>
            <a:r>
              <a:rPr lang="en-GB" sz="2400" i="1" dirty="0"/>
              <a:t>my revision. I stuck them up around my room and just kept looking </a:t>
            </a:r>
            <a:r>
              <a:rPr lang="en-GB" sz="2400" i="1" dirty="0" smtClean="0"/>
              <a:t>at them </a:t>
            </a:r>
            <a:r>
              <a:rPr lang="en-GB" sz="2400" i="1" dirty="0"/>
              <a:t>for a week or so before the exam, and I found that in the exam I</a:t>
            </a:r>
          </a:p>
          <a:p>
            <a:pPr marL="109728" indent="0" algn="ctr">
              <a:buNone/>
            </a:pPr>
            <a:r>
              <a:rPr lang="en-GB" sz="2400" i="1" dirty="0"/>
              <a:t>could picture what was on each sheet, it really helped fix it in my mind.</a:t>
            </a:r>
          </a:p>
        </p:txBody>
      </p:sp>
      <p:sp>
        <p:nvSpPr>
          <p:cNvPr id="2" name="Title 1"/>
          <p:cNvSpPr>
            <a:spLocks noGrp="1"/>
          </p:cNvSpPr>
          <p:nvPr>
            <p:ph type="title"/>
          </p:nvPr>
        </p:nvSpPr>
        <p:spPr/>
        <p:txBody>
          <a:bodyPr>
            <a:normAutofit fontScale="90000"/>
          </a:bodyPr>
          <a:lstStyle/>
          <a:p>
            <a:r>
              <a:rPr lang="en-GB" sz="4400" dirty="0" smtClean="0"/>
              <a:t>Preparation- Student Quotes.</a:t>
            </a:r>
            <a:r>
              <a:rPr lang="en-GB" sz="4400" dirty="0"/>
              <a:t/>
            </a:r>
            <a:br>
              <a:rPr lang="en-GB" sz="4400" dirty="0"/>
            </a:br>
            <a:endParaRPr lang="en-GB" dirty="0"/>
          </a:p>
        </p:txBody>
      </p:sp>
    </p:spTree>
    <p:extLst>
      <p:ext uri="{BB962C8B-B14F-4D97-AF65-F5344CB8AC3E}">
        <p14:creationId xmlns:p14="http://schemas.microsoft.com/office/powerpoint/2010/main" val="1723935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lnSpcReduction="10000"/>
          </a:bodyPr>
          <a:lstStyle/>
          <a:p>
            <a:pPr marL="109728" indent="0" algn="just">
              <a:buNone/>
            </a:pPr>
            <a:r>
              <a:rPr lang="en-GB" sz="2400" dirty="0"/>
              <a:t>The night before the exam get together everything you’re going to need </a:t>
            </a:r>
            <a:r>
              <a:rPr lang="en-GB" sz="2400" dirty="0" smtClean="0"/>
              <a:t>for the </a:t>
            </a:r>
            <a:r>
              <a:rPr lang="en-GB" sz="2400" dirty="0"/>
              <a:t>exam: </a:t>
            </a:r>
            <a:endParaRPr lang="en-GB" sz="2400" dirty="0" smtClean="0"/>
          </a:p>
          <a:p>
            <a:pPr marL="109728" indent="0" algn="just">
              <a:buNone/>
            </a:pPr>
            <a:endParaRPr lang="en-GB" sz="2400" dirty="0" smtClean="0"/>
          </a:p>
          <a:p>
            <a:pPr marL="566928" indent="-457200" algn="just">
              <a:buFont typeface="+mj-lt"/>
              <a:buAutoNum type="arabicPeriod"/>
            </a:pPr>
            <a:r>
              <a:rPr lang="en-GB" sz="2400" dirty="0" smtClean="0"/>
              <a:t>Identity card</a:t>
            </a:r>
          </a:p>
          <a:p>
            <a:pPr marL="566928" indent="-457200" algn="just">
              <a:buFont typeface="+mj-lt"/>
              <a:buAutoNum type="arabicPeriod"/>
            </a:pPr>
            <a:r>
              <a:rPr lang="en-GB" sz="2400" dirty="0" smtClean="0"/>
              <a:t>Calculator</a:t>
            </a:r>
          </a:p>
          <a:p>
            <a:pPr marL="566928" indent="-457200" algn="just">
              <a:buFont typeface="+mj-lt"/>
              <a:buAutoNum type="arabicPeriod"/>
            </a:pPr>
            <a:r>
              <a:rPr lang="en-GB" sz="2400" dirty="0" smtClean="0"/>
              <a:t>Ruler</a:t>
            </a:r>
          </a:p>
          <a:p>
            <a:pPr marL="566928" indent="-457200" algn="just">
              <a:buFont typeface="+mj-lt"/>
              <a:buAutoNum type="arabicPeriod"/>
            </a:pPr>
            <a:r>
              <a:rPr lang="en-GB" sz="2400" dirty="0" smtClean="0"/>
              <a:t>pens </a:t>
            </a:r>
          </a:p>
          <a:p>
            <a:pPr marL="566928" indent="-457200" algn="just">
              <a:buFont typeface="+mj-lt"/>
              <a:buAutoNum type="arabicPeriod"/>
            </a:pPr>
            <a:r>
              <a:rPr lang="en-GB" sz="2400" dirty="0" smtClean="0"/>
              <a:t>and </a:t>
            </a:r>
            <a:r>
              <a:rPr lang="en-GB" sz="2400" dirty="0"/>
              <a:t>so </a:t>
            </a:r>
            <a:r>
              <a:rPr lang="en-GB" sz="2400" dirty="0" smtClean="0"/>
              <a:t>on </a:t>
            </a:r>
          </a:p>
          <a:p>
            <a:pPr marL="109728" indent="0" algn="just">
              <a:buNone/>
            </a:pPr>
            <a:endParaRPr lang="en-GB" sz="2400" dirty="0" smtClean="0"/>
          </a:p>
          <a:p>
            <a:pPr marL="109728" indent="0" algn="just">
              <a:buNone/>
            </a:pPr>
            <a:r>
              <a:rPr lang="en-GB" sz="2400" dirty="0" smtClean="0"/>
              <a:t>Don’t forget </a:t>
            </a:r>
            <a:r>
              <a:rPr lang="en-GB" sz="2400" dirty="0"/>
              <a:t>something vital as you run out of the door.</a:t>
            </a:r>
          </a:p>
        </p:txBody>
      </p:sp>
      <p:sp>
        <p:nvSpPr>
          <p:cNvPr id="2" name="Title 1"/>
          <p:cNvSpPr>
            <a:spLocks noGrp="1"/>
          </p:cNvSpPr>
          <p:nvPr>
            <p:ph type="title"/>
          </p:nvPr>
        </p:nvSpPr>
        <p:spPr/>
        <p:txBody>
          <a:bodyPr>
            <a:normAutofit/>
          </a:bodyPr>
          <a:lstStyle/>
          <a:p>
            <a:r>
              <a:rPr lang="en-GB" sz="4400" dirty="0" smtClean="0"/>
              <a:t>Preparation-Exam Day</a:t>
            </a:r>
            <a:endParaRPr lang="en-GB" dirty="0"/>
          </a:p>
        </p:txBody>
      </p:sp>
    </p:spTree>
    <p:extLst>
      <p:ext uri="{BB962C8B-B14F-4D97-AF65-F5344CB8AC3E}">
        <p14:creationId xmlns:p14="http://schemas.microsoft.com/office/powerpoint/2010/main" val="14314638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There </a:t>
            </a:r>
            <a:r>
              <a:rPr lang="en-GB" sz="2400" dirty="0"/>
              <a:t>are a few things you </a:t>
            </a:r>
            <a:r>
              <a:rPr lang="en-GB" sz="2400" dirty="0" smtClean="0"/>
              <a:t>can do </a:t>
            </a:r>
            <a:r>
              <a:rPr lang="en-GB" sz="2400" dirty="0"/>
              <a:t>before you even put pen to paper which will help your chances of </a:t>
            </a:r>
            <a:r>
              <a:rPr lang="en-GB" sz="2400" dirty="0"/>
              <a:t>success</a:t>
            </a:r>
            <a:r>
              <a:rPr lang="en-GB" sz="2400" dirty="0" smtClean="0"/>
              <a:t>:</a:t>
            </a:r>
          </a:p>
          <a:p>
            <a:pPr marL="109728" indent="0">
              <a:buNone/>
            </a:pPr>
            <a:endParaRPr lang="en-GB" sz="2400" dirty="0"/>
          </a:p>
          <a:p>
            <a:pPr marL="109728" indent="0">
              <a:buNone/>
            </a:pPr>
            <a:r>
              <a:rPr lang="en-GB" sz="2400" dirty="0" smtClean="0"/>
              <a:t>First</a:t>
            </a:r>
            <a:r>
              <a:rPr lang="en-GB" sz="2400" dirty="0"/>
              <a:t>, close your eyes and take three deep, slow breaths to get yourself calm</a:t>
            </a:r>
          </a:p>
          <a:p>
            <a:pPr marL="109728" indent="0">
              <a:buNone/>
            </a:pPr>
            <a:r>
              <a:rPr lang="en-GB" sz="2400" dirty="0"/>
              <a:t>and focused. </a:t>
            </a:r>
          </a:p>
        </p:txBody>
      </p:sp>
      <p:sp>
        <p:nvSpPr>
          <p:cNvPr id="2" name="Title 1"/>
          <p:cNvSpPr>
            <a:spLocks noGrp="1"/>
          </p:cNvSpPr>
          <p:nvPr>
            <p:ph type="title"/>
          </p:nvPr>
        </p:nvSpPr>
        <p:spPr/>
        <p:txBody>
          <a:bodyPr>
            <a:normAutofit/>
          </a:bodyPr>
          <a:lstStyle/>
          <a:p>
            <a:r>
              <a:rPr lang="en-GB" sz="4400" dirty="0" smtClean="0"/>
              <a:t>Preparation-Exam Day</a:t>
            </a:r>
            <a:endParaRPr lang="en-GB" dirty="0"/>
          </a:p>
        </p:txBody>
      </p:sp>
    </p:spTree>
    <p:extLst>
      <p:ext uri="{BB962C8B-B14F-4D97-AF65-F5344CB8AC3E}">
        <p14:creationId xmlns:p14="http://schemas.microsoft.com/office/powerpoint/2010/main" val="41891671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Next</a:t>
            </a:r>
            <a:r>
              <a:rPr lang="en-GB" sz="2400" dirty="0"/>
              <a:t>, read the instructions on the paper at least twice: it’s </a:t>
            </a:r>
            <a:r>
              <a:rPr lang="en-GB" sz="2400" dirty="0" smtClean="0"/>
              <a:t>just possible </a:t>
            </a:r>
            <a:r>
              <a:rPr lang="en-GB" sz="2400" dirty="0"/>
              <a:t>something has changed from the past papers you’ve been </a:t>
            </a:r>
            <a:r>
              <a:rPr lang="en-GB" sz="2400" dirty="0" smtClean="0"/>
              <a:t>working on</a:t>
            </a:r>
            <a:r>
              <a:rPr lang="en-GB" sz="2400" dirty="0"/>
              <a:t>. </a:t>
            </a:r>
            <a:endParaRPr lang="en-GB" sz="2400" dirty="0" smtClean="0"/>
          </a:p>
          <a:p>
            <a:pPr marL="109728" indent="0">
              <a:buNone/>
            </a:pPr>
            <a:endParaRPr lang="en-GB" sz="2400" dirty="0"/>
          </a:p>
          <a:p>
            <a:pPr marL="109728" indent="0">
              <a:buNone/>
            </a:pPr>
            <a:r>
              <a:rPr lang="en-GB" sz="2400" dirty="0" smtClean="0"/>
              <a:t>Fill </a:t>
            </a:r>
            <a:r>
              <a:rPr lang="en-GB" sz="2400" dirty="0"/>
              <a:t>in your personal </a:t>
            </a:r>
            <a:r>
              <a:rPr lang="en-GB" sz="2400" dirty="0" smtClean="0"/>
              <a:t>details then </a:t>
            </a:r>
            <a:r>
              <a:rPr lang="en-GB" sz="2400" dirty="0"/>
              <a:t>read the whole paper through </a:t>
            </a:r>
            <a:r>
              <a:rPr lang="en-GB" sz="2400" dirty="0" smtClean="0"/>
              <a:t>carefully, making </a:t>
            </a:r>
            <a:r>
              <a:rPr lang="en-GB" sz="2400" dirty="0"/>
              <a:t>sure that you check every side of every page! </a:t>
            </a:r>
            <a:endParaRPr lang="en-GB" sz="2400" dirty="0" smtClean="0"/>
          </a:p>
        </p:txBody>
      </p:sp>
      <p:sp>
        <p:nvSpPr>
          <p:cNvPr id="2" name="Title 1"/>
          <p:cNvSpPr>
            <a:spLocks noGrp="1"/>
          </p:cNvSpPr>
          <p:nvPr>
            <p:ph type="title"/>
          </p:nvPr>
        </p:nvSpPr>
        <p:spPr/>
        <p:txBody>
          <a:bodyPr>
            <a:normAutofit/>
          </a:bodyPr>
          <a:lstStyle/>
          <a:p>
            <a:r>
              <a:rPr lang="en-GB" sz="4400" dirty="0" smtClean="0"/>
              <a:t>Preparation-Exam Day</a:t>
            </a:r>
            <a:endParaRPr lang="en-GB" dirty="0"/>
          </a:p>
        </p:txBody>
      </p:sp>
    </p:spTree>
    <p:extLst>
      <p:ext uri="{BB962C8B-B14F-4D97-AF65-F5344CB8AC3E}">
        <p14:creationId xmlns:p14="http://schemas.microsoft.com/office/powerpoint/2010/main" val="22501021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Once </a:t>
            </a:r>
            <a:r>
              <a:rPr lang="en-GB" sz="2400" dirty="0"/>
              <a:t>you know </a:t>
            </a:r>
            <a:r>
              <a:rPr lang="en-GB" sz="2400" dirty="0" smtClean="0"/>
              <a:t>how many </a:t>
            </a:r>
            <a:r>
              <a:rPr lang="en-GB" sz="2400" dirty="0"/>
              <a:t>questions you need to answer and how many marks there are for </a:t>
            </a:r>
            <a:r>
              <a:rPr lang="en-GB" sz="2400" dirty="0" smtClean="0"/>
              <a:t>each, write </a:t>
            </a:r>
            <a:r>
              <a:rPr lang="en-GB" sz="2400" dirty="0"/>
              <a:t>a little note on the answer paper of what time you need to start and </a:t>
            </a:r>
            <a:r>
              <a:rPr lang="en-GB" sz="2400" dirty="0" smtClean="0"/>
              <a:t>finish each </a:t>
            </a:r>
            <a:r>
              <a:rPr lang="en-GB" sz="2400" dirty="0"/>
              <a:t>question </a:t>
            </a:r>
            <a:endParaRPr lang="en-GB" sz="2400" dirty="0" smtClean="0"/>
          </a:p>
          <a:p>
            <a:pPr marL="109728" indent="0">
              <a:buNone/>
            </a:pPr>
            <a:endParaRPr lang="en-GB" sz="2400" dirty="0"/>
          </a:p>
          <a:p>
            <a:pPr marL="109728" indent="0">
              <a:buNone/>
            </a:pPr>
            <a:r>
              <a:rPr lang="en-GB" sz="2400" dirty="0" smtClean="0"/>
              <a:t>Give </a:t>
            </a:r>
            <a:r>
              <a:rPr lang="en-GB" sz="2400" dirty="0"/>
              <a:t>equal time to questions with equal marks, and take </a:t>
            </a:r>
            <a:r>
              <a:rPr lang="en-GB" sz="2400" dirty="0" smtClean="0"/>
              <a:t>away 15 </a:t>
            </a:r>
            <a:r>
              <a:rPr lang="en-GB" sz="2400" dirty="0"/>
              <a:t>minutes from the overall time</a:t>
            </a:r>
            <a:r>
              <a:rPr lang="en-GB" sz="2400" dirty="0" smtClean="0"/>
              <a:t>:</a:t>
            </a:r>
          </a:p>
          <a:p>
            <a:r>
              <a:rPr lang="en-GB" sz="2400" dirty="0"/>
              <a:t>T</a:t>
            </a:r>
            <a:r>
              <a:rPr lang="en-GB" sz="2400" dirty="0" smtClean="0"/>
              <a:t>he </a:t>
            </a:r>
            <a:r>
              <a:rPr lang="en-GB" sz="2400" dirty="0"/>
              <a:t>first 5 minutes to read the paper </a:t>
            </a:r>
            <a:r>
              <a:rPr lang="en-GB" sz="2400" dirty="0" smtClean="0"/>
              <a:t>and select </a:t>
            </a:r>
            <a:r>
              <a:rPr lang="en-GB" sz="2400" dirty="0"/>
              <a:t>questions, </a:t>
            </a:r>
            <a:endParaRPr lang="en-GB" sz="2400" dirty="0" smtClean="0"/>
          </a:p>
          <a:p>
            <a:r>
              <a:rPr lang="en-GB" sz="2400" dirty="0" smtClean="0"/>
              <a:t>And </a:t>
            </a:r>
            <a:r>
              <a:rPr lang="en-GB" sz="2400" dirty="0"/>
              <a:t>10 minutes at the end to look back over what </a:t>
            </a:r>
            <a:r>
              <a:rPr lang="en-GB" sz="2400" dirty="0" smtClean="0"/>
              <a:t>you’ve written</a:t>
            </a:r>
            <a:r>
              <a:rPr lang="en-GB" sz="2400" dirty="0"/>
              <a:t>.</a:t>
            </a:r>
          </a:p>
        </p:txBody>
      </p:sp>
      <p:sp>
        <p:nvSpPr>
          <p:cNvPr id="2" name="Title 1"/>
          <p:cNvSpPr>
            <a:spLocks noGrp="1"/>
          </p:cNvSpPr>
          <p:nvPr>
            <p:ph type="title"/>
          </p:nvPr>
        </p:nvSpPr>
        <p:spPr/>
        <p:txBody>
          <a:bodyPr>
            <a:normAutofit/>
          </a:bodyPr>
          <a:lstStyle/>
          <a:p>
            <a:r>
              <a:rPr lang="en-GB" sz="4400" dirty="0" smtClean="0"/>
              <a:t>Preparation-Exam Day</a:t>
            </a:r>
            <a:endParaRPr lang="en-GB" dirty="0"/>
          </a:p>
        </p:txBody>
      </p:sp>
    </p:spTree>
    <p:extLst>
      <p:ext uri="{BB962C8B-B14F-4D97-AF65-F5344CB8AC3E}">
        <p14:creationId xmlns:p14="http://schemas.microsoft.com/office/powerpoint/2010/main" val="9165382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Try to identify which part of the course each question refers to, and which</a:t>
            </a:r>
          </a:p>
          <a:p>
            <a:pPr marL="109728" indent="0">
              <a:buNone/>
            </a:pPr>
            <a:r>
              <a:rPr lang="en-GB" sz="2400" dirty="0"/>
              <a:t>issues it is directing you towards. </a:t>
            </a:r>
            <a:endParaRPr lang="en-GB" sz="2400" dirty="0" smtClean="0"/>
          </a:p>
          <a:p>
            <a:pPr marL="109728" indent="0">
              <a:buNone/>
            </a:pPr>
            <a:endParaRPr lang="en-GB" sz="2400" dirty="0"/>
          </a:p>
          <a:p>
            <a:pPr marL="109728" indent="0">
              <a:buNone/>
            </a:pPr>
            <a:r>
              <a:rPr lang="en-GB" sz="2400" dirty="0" smtClean="0"/>
              <a:t>Be </a:t>
            </a:r>
            <a:r>
              <a:rPr lang="en-GB" sz="2400" dirty="0"/>
              <a:t>especially careful if a question is </a:t>
            </a:r>
            <a:r>
              <a:rPr lang="en-GB" sz="2400" dirty="0" smtClean="0"/>
              <a:t>very similar </a:t>
            </a:r>
            <a:r>
              <a:rPr lang="en-GB" sz="2400" dirty="0"/>
              <a:t>to one on a past paper: a small change in wording could mean a </a:t>
            </a:r>
            <a:r>
              <a:rPr lang="en-GB" sz="2400" dirty="0" smtClean="0"/>
              <a:t>very different </a:t>
            </a:r>
            <a:r>
              <a:rPr lang="en-GB" sz="2400" dirty="0"/>
              <a:t>answer is required. </a:t>
            </a:r>
            <a:endParaRPr lang="en-GB" sz="2400" dirty="0" smtClean="0"/>
          </a:p>
          <a:p>
            <a:pPr marL="109728" indent="0">
              <a:buNone/>
            </a:pPr>
            <a:endParaRPr lang="en-GB" sz="2400" dirty="0"/>
          </a:p>
          <a:p>
            <a:pPr marL="109728" indent="0">
              <a:buNone/>
            </a:pPr>
            <a:r>
              <a:rPr lang="en-GB" sz="2400" dirty="0" smtClean="0"/>
              <a:t>Then </a:t>
            </a:r>
            <a:r>
              <a:rPr lang="en-GB" sz="2400" dirty="0"/>
              <a:t>tick all the questions you could attempt, </a:t>
            </a:r>
            <a:r>
              <a:rPr lang="en-GB" sz="2400" dirty="0" smtClean="0"/>
              <a:t>and give </a:t>
            </a:r>
            <a:r>
              <a:rPr lang="en-GB" sz="2400" dirty="0"/>
              <a:t>two ticks to questions that you think you could answer best. </a:t>
            </a:r>
            <a:endParaRPr lang="en-GB" sz="2400" dirty="0" smtClean="0"/>
          </a:p>
        </p:txBody>
      </p:sp>
      <p:sp>
        <p:nvSpPr>
          <p:cNvPr id="2" name="Title 1"/>
          <p:cNvSpPr>
            <a:spLocks noGrp="1"/>
          </p:cNvSpPr>
          <p:nvPr>
            <p:ph type="title"/>
          </p:nvPr>
        </p:nvSpPr>
        <p:spPr/>
        <p:txBody>
          <a:bodyPr>
            <a:normAutofit/>
          </a:bodyPr>
          <a:lstStyle/>
          <a:p>
            <a:r>
              <a:rPr lang="en-GB" sz="4400" dirty="0" smtClean="0"/>
              <a:t>Answering Questions</a:t>
            </a:r>
            <a:endParaRPr lang="en-GB" dirty="0"/>
          </a:p>
        </p:txBody>
      </p:sp>
    </p:spTree>
    <p:extLst>
      <p:ext uri="{BB962C8B-B14F-4D97-AF65-F5344CB8AC3E}">
        <p14:creationId xmlns:p14="http://schemas.microsoft.com/office/powerpoint/2010/main" val="24406192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smtClean="0"/>
              <a:t>List the question </a:t>
            </a:r>
            <a:r>
              <a:rPr lang="en-GB" sz="2400" dirty="0"/>
              <a:t>numbers you decide on a separate sheet and use this to jot </a:t>
            </a:r>
            <a:r>
              <a:rPr lang="en-GB" sz="2400" dirty="0" smtClean="0"/>
              <a:t>down beside </a:t>
            </a:r>
            <a:r>
              <a:rPr lang="en-GB" sz="2400" dirty="0"/>
              <a:t>the relevant question number any ideas that occur to you so that </a:t>
            </a:r>
            <a:r>
              <a:rPr lang="en-GB" sz="2400" dirty="0" smtClean="0"/>
              <a:t>you don’t </a:t>
            </a:r>
            <a:r>
              <a:rPr lang="en-GB" sz="2400" dirty="0"/>
              <a:t>forget them. </a:t>
            </a:r>
            <a:endParaRPr lang="en-GB" sz="2400" dirty="0" smtClean="0"/>
          </a:p>
          <a:p>
            <a:pPr marL="109728" indent="0">
              <a:buNone/>
            </a:pPr>
            <a:endParaRPr lang="en-GB" sz="2400" dirty="0" smtClean="0"/>
          </a:p>
          <a:p>
            <a:pPr marL="109728" indent="0">
              <a:buNone/>
            </a:pPr>
            <a:r>
              <a:rPr lang="en-GB" sz="2400" dirty="0" smtClean="0"/>
              <a:t>Then </a:t>
            </a:r>
            <a:r>
              <a:rPr lang="en-GB" sz="2400" dirty="0"/>
              <a:t>read through the questions you’ve decide on one </a:t>
            </a:r>
            <a:r>
              <a:rPr lang="en-GB" sz="2400" dirty="0" smtClean="0"/>
              <a:t>last time </a:t>
            </a:r>
            <a:r>
              <a:rPr lang="en-GB" sz="2400" dirty="0"/>
              <a:t>to check that they really do say what you thought they said, and highlight</a:t>
            </a:r>
          </a:p>
          <a:p>
            <a:pPr marL="109728" indent="0">
              <a:buNone/>
            </a:pPr>
            <a:r>
              <a:rPr lang="en-GB" sz="2400" dirty="0"/>
              <a:t>the key words to make sure you address them.</a:t>
            </a:r>
          </a:p>
        </p:txBody>
      </p:sp>
      <p:sp>
        <p:nvSpPr>
          <p:cNvPr id="2" name="Title 1"/>
          <p:cNvSpPr>
            <a:spLocks noGrp="1"/>
          </p:cNvSpPr>
          <p:nvPr>
            <p:ph type="title"/>
          </p:nvPr>
        </p:nvSpPr>
        <p:spPr/>
        <p:txBody>
          <a:bodyPr>
            <a:normAutofit/>
          </a:bodyPr>
          <a:lstStyle/>
          <a:p>
            <a:r>
              <a:rPr lang="en-GB" sz="4400" dirty="0" smtClean="0"/>
              <a:t>Answering Questions</a:t>
            </a:r>
            <a:endParaRPr lang="en-GB" dirty="0"/>
          </a:p>
        </p:txBody>
      </p:sp>
    </p:spTree>
    <p:extLst>
      <p:ext uri="{BB962C8B-B14F-4D97-AF65-F5344CB8AC3E}">
        <p14:creationId xmlns:p14="http://schemas.microsoft.com/office/powerpoint/2010/main" val="30166700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fontScale="92500" lnSpcReduction="10000"/>
          </a:bodyPr>
          <a:lstStyle/>
          <a:p>
            <a:pPr marL="109728" indent="0">
              <a:buNone/>
            </a:pPr>
            <a:r>
              <a:rPr lang="en-GB" sz="2400" dirty="0"/>
              <a:t>OK so you’re ready to start writing. </a:t>
            </a:r>
            <a:endParaRPr lang="en-GB" sz="2400" dirty="0" smtClean="0"/>
          </a:p>
          <a:p>
            <a:pPr marL="109728" indent="0">
              <a:buNone/>
            </a:pPr>
            <a:endParaRPr lang="en-GB" sz="2400" dirty="0"/>
          </a:p>
          <a:p>
            <a:pPr marL="109728" indent="0">
              <a:buNone/>
            </a:pPr>
            <a:r>
              <a:rPr lang="en-GB" sz="2400" dirty="0" smtClean="0"/>
              <a:t>Resist </a:t>
            </a:r>
            <a:r>
              <a:rPr lang="en-GB" sz="2400" dirty="0"/>
              <a:t>the temptation to simply </a:t>
            </a:r>
            <a:r>
              <a:rPr lang="en-GB" sz="2400" dirty="0" smtClean="0"/>
              <a:t>dump everything </a:t>
            </a:r>
            <a:r>
              <a:rPr lang="en-GB" sz="2400" dirty="0"/>
              <a:t>you know about the subject onto the paper in front of you: instead, use the first 20% or so of the time available for the question to plan </a:t>
            </a:r>
            <a:r>
              <a:rPr lang="en-GB" sz="2400" dirty="0" smtClean="0"/>
              <a:t>your answer</a:t>
            </a:r>
            <a:r>
              <a:rPr lang="en-GB" sz="2400" dirty="0"/>
              <a:t>. </a:t>
            </a:r>
            <a:endParaRPr lang="en-GB" sz="2400" dirty="0" smtClean="0"/>
          </a:p>
          <a:p>
            <a:pPr marL="109728" indent="0">
              <a:buNone/>
            </a:pPr>
            <a:endParaRPr lang="en-GB" sz="2400" dirty="0"/>
          </a:p>
          <a:p>
            <a:pPr marL="109728" indent="0">
              <a:buNone/>
            </a:pPr>
            <a:r>
              <a:rPr lang="en-GB" sz="2400" dirty="0" smtClean="0"/>
              <a:t>Make </a:t>
            </a:r>
            <a:r>
              <a:rPr lang="en-GB" sz="2400" dirty="0"/>
              <a:t>sure </a:t>
            </a:r>
            <a:r>
              <a:rPr lang="en-GB" sz="2400" dirty="0" smtClean="0"/>
              <a:t>you answer </a:t>
            </a:r>
            <a:r>
              <a:rPr lang="en-GB" sz="2400" dirty="0"/>
              <a:t>the question as it’s put, not as </a:t>
            </a:r>
            <a:r>
              <a:rPr lang="en-GB" sz="2400" dirty="0" smtClean="0"/>
              <a:t>you would </a:t>
            </a:r>
            <a:r>
              <a:rPr lang="en-GB" sz="2400" dirty="0"/>
              <a:t>like it to have been put, and that you have a </a:t>
            </a:r>
            <a:r>
              <a:rPr lang="en-GB" sz="2400" dirty="0" smtClean="0"/>
              <a:t>clear, consistent </a:t>
            </a:r>
            <a:r>
              <a:rPr lang="en-GB" sz="2400" dirty="0"/>
              <a:t>line of reasoning supported by specific evidence, examples </a:t>
            </a:r>
            <a:r>
              <a:rPr lang="en-GB" sz="2400" dirty="0" smtClean="0"/>
              <a:t>and models</a:t>
            </a:r>
            <a:r>
              <a:rPr lang="en-GB" sz="2400" dirty="0"/>
              <a:t>, that you evaluate opposing viewpoints and that you finish with </a:t>
            </a:r>
            <a:r>
              <a:rPr lang="en-GB" sz="2400" dirty="0" smtClean="0"/>
              <a:t>a conclusion </a:t>
            </a:r>
            <a:r>
              <a:rPr lang="en-GB" sz="2400" dirty="0"/>
              <a:t>that follows logically from your argument. </a:t>
            </a:r>
            <a:endParaRPr lang="en-GB" sz="2400" dirty="0" smtClean="0"/>
          </a:p>
        </p:txBody>
      </p:sp>
      <p:sp>
        <p:nvSpPr>
          <p:cNvPr id="2" name="Title 1"/>
          <p:cNvSpPr>
            <a:spLocks noGrp="1"/>
          </p:cNvSpPr>
          <p:nvPr>
            <p:ph type="title"/>
          </p:nvPr>
        </p:nvSpPr>
        <p:spPr/>
        <p:txBody>
          <a:bodyPr>
            <a:normAutofit/>
          </a:bodyPr>
          <a:lstStyle/>
          <a:p>
            <a:r>
              <a:rPr lang="en-GB" sz="4400" dirty="0" smtClean="0"/>
              <a:t>Answering Questions</a:t>
            </a:r>
            <a:endParaRPr lang="en-GB" dirty="0"/>
          </a:p>
        </p:txBody>
      </p:sp>
    </p:spTree>
    <p:extLst>
      <p:ext uri="{BB962C8B-B14F-4D97-AF65-F5344CB8AC3E}">
        <p14:creationId xmlns:p14="http://schemas.microsoft.com/office/powerpoint/2010/main" val="26757123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Don’t be tempted </a:t>
            </a:r>
            <a:r>
              <a:rPr lang="en-GB" sz="2400" dirty="0" smtClean="0"/>
              <a:t>to spend </a:t>
            </a:r>
            <a:r>
              <a:rPr lang="en-GB" sz="2400" dirty="0"/>
              <a:t>more time than you’ve allowed on a single question: </a:t>
            </a:r>
            <a:endParaRPr lang="en-GB" sz="2400" dirty="0" smtClean="0"/>
          </a:p>
          <a:p>
            <a:pPr marL="109728" indent="0">
              <a:buNone/>
            </a:pPr>
            <a:endParaRPr lang="en-GB" sz="2400" dirty="0"/>
          </a:p>
          <a:p>
            <a:pPr marL="109728" indent="0">
              <a:buNone/>
            </a:pPr>
            <a:r>
              <a:rPr lang="en-GB" sz="2400" dirty="0"/>
              <a:t>T</a:t>
            </a:r>
            <a:r>
              <a:rPr lang="en-GB" sz="2400" dirty="0" smtClean="0"/>
              <a:t>he </a:t>
            </a:r>
            <a:r>
              <a:rPr lang="en-GB" sz="2400" dirty="0"/>
              <a:t>law </a:t>
            </a:r>
            <a:r>
              <a:rPr lang="en-GB" sz="2400" dirty="0" smtClean="0"/>
              <a:t>of diminishing </a:t>
            </a:r>
            <a:r>
              <a:rPr lang="en-GB" sz="2400" dirty="0"/>
              <a:t>returns states that if you spend twice as long on an </a:t>
            </a:r>
            <a:r>
              <a:rPr lang="en-GB" sz="2400" dirty="0" smtClean="0"/>
              <a:t>answer </a:t>
            </a:r>
            <a:r>
              <a:rPr lang="en-GB" sz="2400" dirty="0"/>
              <a:t>you </a:t>
            </a:r>
            <a:r>
              <a:rPr lang="en-GB" sz="2400" dirty="0" smtClean="0"/>
              <a:t>will not </a:t>
            </a:r>
            <a:r>
              <a:rPr lang="en-GB" sz="2400" dirty="0"/>
              <a:t>get twice the marks for it. </a:t>
            </a:r>
            <a:endParaRPr lang="en-GB" sz="2400" dirty="0" smtClean="0"/>
          </a:p>
          <a:p>
            <a:pPr marL="109728" indent="0">
              <a:buNone/>
            </a:pPr>
            <a:endParaRPr lang="en-GB" sz="2400" dirty="0"/>
          </a:p>
          <a:p>
            <a:pPr marL="109728" indent="0">
              <a:buNone/>
            </a:pPr>
            <a:r>
              <a:rPr lang="en-GB" sz="2400" dirty="0" smtClean="0"/>
              <a:t>Best </a:t>
            </a:r>
            <a:r>
              <a:rPr lang="en-GB" sz="2400" dirty="0"/>
              <a:t>to give reasonable answers to all </a:t>
            </a:r>
            <a:r>
              <a:rPr lang="en-GB" sz="2400" dirty="0" smtClean="0"/>
              <a:t>the questions </a:t>
            </a:r>
            <a:r>
              <a:rPr lang="en-GB" sz="2400" dirty="0"/>
              <a:t>required rather than a brilliant answer for one and nothing </a:t>
            </a:r>
            <a:r>
              <a:rPr lang="en-GB" sz="2400" dirty="0" smtClean="0"/>
              <a:t>for another</a:t>
            </a:r>
            <a:r>
              <a:rPr lang="en-GB" sz="2400" dirty="0"/>
              <a:t>, in order to get all the quick-win marks available. </a:t>
            </a:r>
            <a:endParaRPr lang="en-GB" sz="2400" dirty="0" smtClean="0"/>
          </a:p>
          <a:p>
            <a:pPr marL="109728" indent="0">
              <a:buNone/>
            </a:pPr>
            <a:endParaRPr lang="en-GB" sz="2400" dirty="0"/>
          </a:p>
        </p:txBody>
      </p:sp>
      <p:sp>
        <p:nvSpPr>
          <p:cNvPr id="2" name="Title 1"/>
          <p:cNvSpPr>
            <a:spLocks noGrp="1"/>
          </p:cNvSpPr>
          <p:nvPr>
            <p:ph type="title"/>
          </p:nvPr>
        </p:nvSpPr>
        <p:spPr/>
        <p:txBody>
          <a:bodyPr>
            <a:normAutofit/>
          </a:bodyPr>
          <a:lstStyle/>
          <a:p>
            <a:r>
              <a:rPr lang="en-GB" sz="4400" dirty="0" smtClean="0"/>
              <a:t>Answering Questions</a:t>
            </a:r>
            <a:endParaRPr lang="en-GB" dirty="0"/>
          </a:p>
        </p:txBody>
      </p:sp>
    </p:spTree>
    <p:extLst>
      <p:ext uri="{BB962C8B-B14F-4D97-AF65-F5344CB8AC3E}">
        <p14:creationId xmlns:p14="http://schemas.microsoft.com/office/powerpoint/2010/main" val="4576006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r>
              <a:rPr lang="en-GB" sz="2400" dirty="0"/>
              <a:t>If you’ve not finished, simply leave a space and move onto the next question: </a:t>
            </a:r>
            <a:endParaRPr lang="en-GB" sz="2400" dirty="0" smtClean="0"/>
          </a:p>
          <a:p>
            <a:pPr marL="109728" indent="0">
              <a:buNone/>
            </a:pPr>
            <a:endParaRPr lang="en-GB" sz="2400" dirty="0"/>
          </a:p>
          <a:p>
            <a:pPr marL="109728" indent="0">
              <a:buNone/>
            </a:pPr>
            <a:r>
              <a:rPr lang="en-GB" sz="2400" dirty="0" smtClean="0"/>
              <a:t>You </a:t>
            </a:r>
            <a:r>
              <a:rPr lang="en-GB" sz="2400" dirty="0"/>
              <a:t>may get time to come back to it at the end, and in any case the examiner will see from your plan what you intended to cover and you will almost certainly </a:t>
            </a:r>
            <a:r>
              <a:rPr lang="en-GB" sz="2400" dirty="0" smtClean="0"/>
              <a:t>receive credit </a:t>
            </a:r>
            <a:r>
              <a:rPr lang="en-GB" sz="2400" dirty="0"/>
              <a:t>for this </a:t>
            </a:r>
            <a:endParaRPr lang="en-GB" sz="2400" dirty="0" smtClean="0"/>
          </a:p>
          <a:p>
            <a:pPr marL="109728" indent="0">
              <a:buNone/>
            </a:pPr>
            <a:endParaRPr lang="en-GB" sz="2400" dirty="0"/>
          </a:p>
          <a:p>
            <a:pPr marL="109728" indent="0">
              <a:buNone/>
            </a:pPr>
            <a:r>
              <a:rPr lang="en-GB" sz="2400" dirty="0" smtClean="0"/>
              <a:t>(</a:t>
            </a:r>
            <a:r>
              <a:rPr lang="en-GB" sz="2400" dirty="0"/>
              <a:t>for this reason, NEVER cross out your plans or rough working!).</a:t>
            </a:r>
          </a:p>
          <a:p>
            <a:pPr marL="109728" indent="0">
              <a:buNone/>
            </a:pPr>
            <a:endParaRPr lang="en-GB" sz="2400" dirty="0"/>
          </a:p>
        </p:txBody>
      </p:sp>
      <p:sp>
        <p:nvSpPr>
          <p:cNvPr id="2" name="Title 1"/>
          <p:cNvSpPr>
            <a:spLocks noGrp="1"/>
          </p:cNvSpPr>
          <p:nvPr>
            <p:ph type="title"/>
          </p:nvPr>
        </p:nvSpPr>
        <p:spPr/>
        <p:txBody>
          <a:bodyPr>
            <a:normAutofit/>
          </a:bodyPr>
          <a:lstStyle/>
          <a:p>
            <a:r>
              <a:rPr lang="en-GB" sz="4400" dirty="0" smtClean="0"/>
              <a:t>Answering Questions</a:t>
            </a:r>
            <a:endParaRPr lang="en-GB" dirty="0"/>
          </a:p>
        </p:txBody>
      </p:sp>
    </p:spTree>
    <p:extLst>
      <p:ext uri="{BB962C8B-B14F-4D97-AF65-F5344CB8AC3E}">
        <p14:creationId xmlns:p14="http://schemas.microsoft.com/office/powerpoint/2010/main" val="30896107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lnSpcReduction="10000"/>
          </a:bodyPr>
          <a:lstStyle/>
          <a:p>
            <a:pPr marL="109728" indent="0" algn="ctr">
              <a:buNone/>
            </a:pPr>
            <a:r>
              <a:rPr lang="en-GB" sz="2400" i="1" dirty="0"/>
              <a:t>“If I have to answer three questions I rank them A, B and C: A is </a:t>
            </a:r>
            <a:r>
              <a:rPr lang="en-GB" sz="2400" i="1" dirty="0" smtClean="0"/>
              <a:t>the one </a:t>
            </a:r>
            <a:r>
              <a:rPr lang="en-GB" sz="2400" i="1" dirty="0"/>
              <a:t>I’m really happy to see on the paper, B is the one I think I can do </a:t>
            </a:r>
            <a:r>
              <a:rPr lang="en-GB" sz="2400" i="1" dirty="0" smtClean="0"/>
              <a:t>a reasonable </a:t>
            </a:r>
            <a:r>
              <a:rPr lang="en-GB" sz="2400" i="1" dirty="0"/>
              <a:t>job on, and C is the one I’m only doing because all </a:t>
            </a:r>
            <a:r>
              <a:rPr lang="en-GB" sz="2400" i="1" dirty="0" smtClean="0"/>
              <a:t>the others </a:t>
            </a:r>
            <a:r>
              <a:rPr lang="en-GB" sz="2400" i="1" dirty="0"/>
              <a:t>are impossible. Then I start off with B to get me going, </a:t>
            </a:r>
            <a:r>
              <a:rPr lang="en-GB" sz="2400" i="1" dirty="0" smtClean="0"/>
              <a:t>move onto </a:t>
            </a:r>
            <a:r>
              <a:rPr lang="en-GB" sz="2400" i="1" dirty="0"/>
              <a:t>C to get it out of the way, and finish with A so I end on a high </a:t>
            </a:r>
            <a:r>
              <a:rPr lang="en-GB" sz="2400" i="1" dirty="0" smtClean="0"/>
              <a:t>even though </a:t>
            </a:r>
            <a:r>
              <a:rPr lang="en-GB" sz="2400" i="1" dirty="0"/>
              <a:t>I’m tired by that time, and it means I’m less likely to overrun </a:t>
            </a:r>
            <a:r>
              <a:rPr lang="en-GB" sz="2400" i="1" dirty="0" smtClean="0"/>
              <a:t>on my </a:t>
            </a:r>
            <a:r>
              <a:rPr lang="en-GB" sz="2400" i="1" dirty="0"/>
              <a:t>favourite question. It’s very important not to let yourself overrun </a:t>
            </a:r>
            <a:r>
              <a:rPr lang="en-GB" sz="2400" i="1" dirty="0" smtClean="0"/>
              <a:t>on B </a:t>
            </a:r>
            <a:r>
              <a:rPr lang="en-GB" sz="2400" i="1" dirty="0"/>
              <a:t>or C though, otherwise you don’t have time for your brilliant </a:t>
            </a:r>
            <a:r>
              <a:rPr lang="en-GB" sz="2400" i="1" dirty="0" smtClean="0"/>
              <a:t>answer on </a:t>
            </a:r>
            <a:r>
              <a:rPr lang="en-GB" sz="2400" i="1" dirty="0"/>
              <a:t>A!</a:t>
            </a:r>
          </a:p>
        </p:txBody>
      </p:sp>
      <p:sp>
        <p:nvSpPr>
          <p:cNvPr id="2" name="Title 1"/>
          <p:cNvSpPr>
            <a:spLocks noGrp="1"/>
          </p:cNvSpPr>
          <p:nvPr>
            <p:ph type="title"/>
          </p:nvPr>
        </p:nvSpPr>
        <p:spPr/>
        <p:txBody>
          <a:bodyPr>
            <a:normAutofit fontScale="90000"/>
          </a:bodyPr>
          <a:lstStyle/>
          <a:p>
            <a:r>
              <a:rPr lang="en-GB" sz="4400" dirty="0" smtClean="0"/>
              <a:t>Answering Questions- Student Quotes.</a:t>
            </a:r>
            <a:r>
              <a:rPr lang="en-GB" sz="4400" dirty="0"/>
              <a:t/>
            </a:r>
            <a:br>
              <a:rPr lang="en-GB" sz="4400" dirty="0"/>
            </a:br>
            <a:endParaRPr lang="en-GB" dirty="0"/>
          </a:p>
        </p:txBody>
      </p:sp>
    </p:spTree>
    <p:extLst>
      <p:ext uri="{BB962C8B-B14F-4D97-AF65-F5344CB8AC3E}">
        <p14:creationId xmlns:p14="http://schemas.microsoft.com/office/powerpoint/2010/main" val="23198408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“If I dry up I grab a sheet of rough paper and just keep writing, </a:t>
            </a:r>
            <a:r>
              <a:rPr lang="en-GB" sz="2400" i="1" dirty="0" smtClean="0"/>
              <a:t>anything to </a:t>
            </a:r>
            <a:r>
              <a:rPr lang="en-GB" sz="2400" i="1" dirty="0"/>
              <a:t>do with the question, it just helps get my memory going and stops</a:t>
            </a:r>
          </a:p>
          <a:p>
            <a:pPr marL="109728" indent="0" algn="ctr">
              <a:buNone/>
            </a:pPr>
            <a:r>
              <a:rPr lang="en-GB" sz="2400" i="1" dirty="0"/>
              <a:t>me panicking or staring out the window. It usually only takes a </a:t>
            </a:r>
            <a:r>
              <a:rPr lang="en-GB" sz="2400" i="1" dirty="0" smtClean="0"/>
              <a:t>second or </a:t>
            </a:r>
            <a:r>
              <a:rPr lang="en-GB" sz="2400" i="1" dirty="0"/>
              <a:t>two before I remember something useful and can start answering</a:t>
            </a:r>
          </a:p>
          <a:p>
            <a:pPr marL="109728" indent="0" algn="ctr">
              <a:buNone/>
            </a:pPr>
            <a:r>
              <a:rPr lang="en-GB" sz="2400" i="1" dirty="0"/>
              <a:t>the question again.”</a:t>
            </a:r>
          </a:p>
        </p:txBody>
      </p:sp>
      <p:sp>
        <p:nvSpPr>
          <p:cNvPr id="2" name="Title 1"/>
          <p:cNvSpPr>
            <a:spLocks noGrp="1"/>
          </p:cNvSpPr>
          <p:nvPr>
            <p:ph type="title"/>
          </p:nvPr>
        </p:nvSpPr>
        <p:spPr/>
        <p:txBody>
          <a:bodyPr>
            <a:normAutofit fontScale="90000"/>
          </a:bodyPr>
          <a:lstStyle/>
          <a:p>
            <a:r>
              <a:rPr lang="en-GB" sz="4400" dirty="0" smtClean="0"/>
              <a:t>Answering Questions- Student Quotes.</a:t>
            </a:r>
            <a:r>
              <a:rPr lang="en-GB" sz="4400" dirty="0"/>
              <a:t/>
            </a:r>
            <a:br>
              <a:rPr lang="en-GB" sz="4400" dirty="0"/>
            </a:br>
            <a:endParaRPr lang="en-GB" dirty="0"/>
          </a:p>
        </p:txBody>
      </p:sp>
    </p:spTree>
    <p:extLst>
      <p:ext uri="{BB962C8B-B14F-4D97-AF65-F5344CB8AC3E}">
        <p14:creationId xmlns:p14="http://schemas.microsoft.com/office/powerpoint/2010/main" val="249833108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smtClean="0"/>
              <a:t>“</a:t>
            </a:r>
            <a:r>
              <a:rPr lang="en-GB" sz="2400" i="1" dirty="0"/>
              <a:t>I use a mind map to plan my essay and tick off the branches as I </a:t>
            </a:r>
            <a:r>
              <a:rPr lang="en-GB" sz="2400" i="1" dirty="0" smtClean="0"/>
              <a:t>write about </a:t>
            </a:r>
            <a:r>
              <a:rPr lang="en-GB" sz="2400" i="1" dirty="0"/>
              <a:t>them rather than writing it out as a list, it’s easier to structure it</a:t>
            </a:r>
          </a:p>
          <a:p>
            <a:pPr marL="109728" indent="0" algn="ctr">
              <a:buNone/>
            </a:pPr>
            <a:r>
              <a:rPr lang="en-GB" sz="2400" i="1" dirty="0"/>
              <a:t>once I’ve decided what will be included and how the different bits </a:t>
            </a:r>
            <a:r>
              <a:rPr lang="en-GB" sz="2400" i="1" dirty="0" smtClean="0"/>
              <a:t>relate to </a:t>
            </a:r>
            <a:r>
              <a:rPr lang="en-GB" sz="2400" i="1" dirty="0"/>
              <a:t>each other</a:t>
            </a:r>
            <a:r>
              <a:rPr lang="en-GB" sz="2400" i="1" dirty="0" smtClean="0"/>
              <a:t>.”</a:t>
            </a:r>
            <a:endParaRPr lang="en-GB" sz="2400" i="1" dirty="0"/>
          </a:p>
        </p:txBody>
      </p:sp>
      <p:sp>
        <p:nvSpPr>
          <p:cNvPr id="2" name="Title 1"/>
          <p:cNvSpPr>
            <a:spLocks noGrp="1"/>
          </p:cNvSpPr>
          <p:nvPr>
            <p:ph type="title"/>
          </p:nvPr>
        </p:nvSpPr>
        <p:spPr/>
        <p:txBody>
          <a:bodyPr>
            <a:normAutofit fontScale="90000"/>
          </a:bodyPr>
          <a:lstStyle/>
          <a:p>
            <a:r>
              <a:rPr lang="en-GB" sz="4400" dirty="0" smtClean="0"/>
              <a:t>Answering Questions- Student Quotes.</a:t>
            </a:r>
            <a:r>
              <a:rPr lang="en-GB" sz="4400" dirty="0"/>
              <a:t/>
            </a:r>
            <a:br>
              <a:rPr lang="en-GB" sz="4400" dirty="0"/>
            </a:br>
            <a:endParaRPr lang="en-GB" dirty="0"/>
          </a:p>
        </p:txBody>
      </p:sp>
    </p:spTree>
    <p:extLst>
      <p:ext uri="{BB962C8B-B14F-4D97-AF65-F5344CB8AC3E}">
        <p14:creationId xmlns:p14="http://schemas.microsoft.com/office/powerpoint/2010/main" val="147452548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a:t>“If I’m really running out of time I give up trying to write in full </a:t>
            </a:r>
            <a:r>
              <a:rPr lang="en-GB" sz="2400" i="1" dirty="0" smtClean="0"/>
              <a:t>sentences and </a:t>
            </a:r>
            <a:r>
              <a:rPr lang="en-GB" sz="2400" i="1" dirty="0"/>
              <a:t>just bullet-point the last paragraph or so, at least I get the stuff</a:t>
            </a:r>
          </a:p>
          <a:p>
            <a:pPr marL="109728" indent="0" algn="ctr">
              <a:buNone/>
            </a:pPr>
            <a:r>
              <a:rPr lang="en-GB" sz="2400" i="1" dirty="0"/>
              <a:t>down on paper though I probably lose marks for presentation!””</a:t>
            </a:r>
          </a:p>
        </p:txBody>
      </p:sp>
      <p:sp>
        <p:nvSpPr>
          <p:cNvPr id="2" name="Title 1"/>
          <p:cNvSpPr>
            <a:spLocks noGrp="1"/>
          </p:cNvSpPr>
          <p:nvPr>
            <p:ph type="title"/>
          </p:nvPr>
        </p:nvSpPr>
        <p:spPr/>
        <p:txBody>
          <a:bodyPr>
            <a:normAutofit fontScale="90000"/>
          </a:bodyPr>
          <a:lstStyle/>
          <a:p>
            <a:r>
              <a:rPr lang="en-GB" sz="4400" dirty="0" smtClean="0"/>
              <a:t>Answering Questions- Student Quotes.</a:t>
            </a:r>
            <a:r>
              <a:rPr lang="en-GB" sz="4400" dirty="0"/>
              <a:t/>
            </a:r>
            <a:br>
              <a:rPr lang="en-GB" sz="4400" dirty="0"/>
            </a:br>
            <a:endParaRPr lang="en-GB" dirty="0"/>
          </a:p>
        </p:txBody>
      </p:sp>
    </p:spTree>
    <p:extLst>
      <p:ext uri="{BB962C8B-B14F-4D97-AF65-F5344CB8AC3E}">
        <p14:creationId xmlns:p14="http://schemas.microsoft.com/office/powerpoint/2010/main" val="366853822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lgn="ctr">
              <a:buNone/>
            </a:pPr>
            <a:r>
              <a:rPr lang="en-GB" sz="2400" i="1" dirty="0" smtClean="0"/>
              <a:t>“</a:t>
            </a:r>
            <a:r>
              <a:rPr lang="en-GB" sz="2400" i="1" dirty="0"/>
              <a:t>Every so often I stop and re-read the question to see if I’m </a:t>
            </a:r>
            <a:r>
              <a:rPr lang="en-GB" sz="2400" i="1" dirty="0" smtClean="0"/>
              <a:t>still answering </a:t>
            </a:r>
            <a:r>
              <a:rPr lang="en-GB" sz="2400" i="1" dirty="0"/>
              <a:t>it, it’s amazing how often I drift away without </a:t>
            </a:r>
            <a:r>
              <a:rPr lang="en-GB" sz="2400" i="1"/>
              <a:t>even </a:t>
            </a:r>
            <a:r>
              <a:rPr lang="en-GB" sz="2400" i="1" smtClean="0"/>
              <a:t>realising it</a:t>
            </a:r>
            <a:r>
              <a:rPr lang="en-GB" sz="2400" i="1" dirty="0" smtClean="0"/>
              <a:t>.”</a:t>
            </a:r>
            <a:endParaRPr lang="en-GB" sz="2400" i="1" dirty="0"/>
          </a:p>
        </p:txBody>
      </p:sp>
      <p:sp>
        <p:nvSpPr>
          <p:cNvPr id="2" name="Title 1"/>
          <p:cNvSpPr>
            <a:spLocks noGrp="1"/>
          </p:cNvSpPr>
          <p:nvPr>
            <p:ph type="title"/>
          </p:nvPr>
        </p:nvSpPr>
        <p:spPr/>
        <p:txBody>
          <a:bodyPr>
            <a:normAutofit fontScale="90000"/>
          </a:bodyPr>
          <a:lstStyle/>
          <a:p>
            <a:r>
              <a:rPr lang="en-GB" sz="4400" dirty="0" smtClean="0"/>
              <a:t>Answering Questions- Student Quotes.</a:t>
            </a:r>
            <a:r>
              <a:rPr lang="en-GB" sz="4400" dirty="0"/>
              <a:t/>
            </a:r>
            <a:br>
              <a:rPr lang="en-GB" sz="4400" dirty="0"/>
            </a:br>
            <a:endParaRPr lang="en-GB" dirty="0"/>
          </a:p>
        </p:txBody>
      </p:sp>
    </p:spTree>
    <p:extLst>
      <p:ext uri="{BB962C8B-B14F-4D97-AF65-F5344CB8AC3E}">
        <p14:creationId xmlns:p14="http://schemas.microsoft.com/office/powerpoint/2010/main" val="38558522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pPr marL="109728" indent="0">
              <a:buNone/>
            </a:pPr>
            <a:r>
              <a:rPr lang="en-GB" sz="2400" dirty="0"/>
              <a:t>Let’s just go over all those points one last time:</a:t>
            </a:r>
          </a:p>
          <a:p>
            <a:r>
              <a:rPr lang="en-GB" sz="2400" dirty="0" smtClean="0"/>
              <a:t>Look </a:t>
            </a:r>
            <a:r>
              <a:rPr lang="en-GB" sz="2400" dirty="0"/>
              <a:t>at your attitude to exams, try to see them as something positive</a:t>
            </a:r>
          </a:p>
          <a:p>
            <a:r>
              <a:rPr lang="en-GB" sz="2400" dirty="0" smtClean="0"/>
              <a:t>Make </a:t>
            </a:r>
            <a:r>
              <a:rPr lang="en-GB" sz="2400" dirty="0"/>
              <a:t>sure your lifestyle gives you the best possible chance, by eating </a:t>
            </a:r>
            <a:r>
              <a:rPr lang="en-GB" sz="2400" dirty="0" smtClean="0"/>
              <a:t>well, getting </a:t>
            </a:r>
            <a:r>
              <a:rPr lang="en-GB" sz="2400" dirty="0"/>
              <a:t>time to relax and sleeping 8 hours a night</a:t>
            </a:r>
          </a:p>
          <a:p>
            <a:r>
              <a:rPr lang="en-GB" sz="2400" dirty="0" smtClean="0"/>
              <a:t>Make </a:t>
            </a:r>
            <a:r>
              <a:rPr lang="en-GB" sz="2400" dirty="0"/>
              <a:t>your revision count by</a:t>
            </a:r>
            <a:r>
              <a:rPr lang="en-GB" sz="2400" dirty="0" smtClean="0"/>
              <a:t>:</a:t>
            </a:r>
          </a:p>
          <a:p>
            <a:pPr>
              <a:buFont typeface="Wingdings" panose="05000000000000000000" pitchFamily="2" charset="2"/>
              <a:buChar char="q"/>
            </a:pPr>
            <a:r>
              <a:rPr lang="en-GB" sz="2400" dirty="0" smtClean="0"/>
              <a:t>Selecting </a:t>
            </a:r>
            <a:r>
              <a:rPr lang="en-GB" sz="2400" dirty="0"/>
              <a:t>which topics to revise</a:t>
            </a:r>
          </a:p>
          <a:p>
            <a:pPr>
              <a:buFont typeface="Wingdings" panose="05000000000000000000" pitchFamily="2" charset="2"/>
              <a:buChar char="q"/>
            </a:pPr>
            <a:r>
              <a:rPr lang="en-GB" sz="2400" dirty="0" smtClean="0"/>
              <a:t>Drawing </a:t>
            </a:r>
            <a:r>
              <a:rPr lang="en-GB" sz="2400" dirty="0"/>
              <a:t>up and sticking to a revision timetable, with time </a:t>
            </a:r>
            <a:r>
              <a:rPr lang="en-GB" sz="2400" dirty="0" smtClean="0"/>
              <a:t>for breaks </a:t>
            </a:r>
            <a:r>
              <a:rPr lang="en-GB" sz="2400" dirty="0"/>
              <a:t>and emergencies built </a:t>
            </a:r>
            <a:r>
              <a:rPr lang="en-GB" sz="2400" dirty="0" smtClean="0"/>
              <a:t>in</a:t>
            </a:r>
            <a:endParaRPr lang="en-GB" sz="2400" dirty="0"/>
          </a:p>
        </p:txBody>
      </p:sp>
      <p:sp>
        <p:nvSpPr>
          <p:cNvPr id="2" name="Title 1"/>
          <p:cNvSpPr>
            <a:spLocks noGrp="1"/>
          </p:cNvSpPr>
          <p:nvPr>
            <p:ph type="title"/>
          </p:nvPr>
        </p:nvSpPr>
        <p:spPr/>
        <p:txBody>
          <a:bodyPr>
            <a:normAutofit/>
          </a:bodyPr>
          <a:lstStyle/>
          <a:p>
            <a:r>
              <a:rPr lang="en-GB" dirty="0" smtClean="0"/>
              <a:t>Summary</a:t>
            </a:r>
            <a:endParaRPr lang="en-GB" dirty="0"/>
          </a:p>
        </p:txBody>
      </p:sp>
    </p:spTree>
    <p:extLst>
      <p:ext uri="{BB962C8B-B14F-4D97-AF65-F5344CB8AC3E}">
        <p14:creationId xmlns:p14="http://schemas.microsoft.com/office/powerpoint/2010/main" val="220556718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fontScale="92500" lnSpcReduction="20000"/>
          </a:bodyPr>
          <a:lstStyle/>
          <a:p>
            <a:pPr marL="109728" indent="0">
              <a:buNone/>
            </a:pPr>
            <a:endParaRPr lang="en-GB" sz="2400" i="1" dirty="0" smtClean="0"/>
          </a:p>
          <a:p>
            <a:r>
              <a:rPr lang="en-GB" sz="2400" dirty="0"/>
              <a:t>Using active learning techniques to make sure the information gets into your brain and stays there.</a:t>
            </a:r>
          </a:p>
          <a:p>
            <a:endParaRPr lang="en-GB" sz="2400" dirty="0"/>
          </a:p>
          <a:p>
            <a:r>
              <a:rPr lang="en-GB" sz="2400" dirty="0"/>
              <a:t>In the exam, take time to calm and focus yourself, read the whole paper through carefully before you do anything else, select the questions you plan to answer and allocate a start and stop time to each one, leaving yourself a little extra time at the end for reading back over what you’ve written.</a:t>
            </a:r>
          </a:p>
          <a:p>
            <a:endParaRPr lang="en-GB" sz="2400" dirty="0"/>
          </a:p>
          <a:p>
            <a:r>
              <a:rPr lang="en-GB" sz="2400" dirty="0"/>
              <a:t>Reread the questions you’ve chosen to make sure you know exactly what’s required, identify the key words and keep reading the question every now and again to check you’re still answering it.</a:t>
            </a:r>
            <a:endParaRPr lang="en-GB" sz="2400" i="1" dirty="0"/>
          </a:p>
        </p:txBody>
      </p:sp>
      <p:sp>
        <p:nvSpPr>
          <p:cNvPr id="2" name="Title 1"/>
          <p:cNvSpPr>
            <a:spLocks noGrp="1"/>
          </p:cNvSpPr>
          <p:nvPr>
            <p:ph type="title"/>
          </p:nvPr>
        </p:nvSpPr>
        <p:spPr/>
        <p:txBody>
          <a:bodyPr>
            <a:normAutofit/>
          </a:bodyPr>
          <a:lstStyle/>
          <a:p>
            <a:r>
              <a:rPr lang="en-GB" dirty="0" smtClean="0"/>
              <a:t>Summary</a:t>
            </a:r>
            <a:endParaRPr lang="en-GB" dirty="0"/>
          </a:p>
        </p:txBody>
      </p:sp>
    </p:spTree>
    <p:extLst>
      <p:ext uri="{BB962C8B-B14F-4D97-AF65-F5344CB8AC3E}">
        <p14:creationId xmlns:p14="http://schemas.microsoft.com/office/powerpoint/2010/main" val="21219701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a:bodyPr>
          <a:lstStyle/>
          <a:p>
            <a:pPr marL="109728" indent="0">
              <a:buNone/>
            </a:pPr>
            <a:endParaRPr lang="en-GB" sz="2400" i="1" dirty="0" smtClean="0"/>
          </a:p>
          <a:p>
            <a:r>
              <a:rPr lang="en-GB" sz="2400" dirty="0" smtClean="0"/>
              <a:t>Plan </a:t>
            </a:r>
            <a:r>
              <a:rPr lang="en-GB" sz="2400" dirty="0"/>
              <a:t>your essay to make sure it’s structured and focused, and make </a:t>
            </a:r>
            <a:r>
              <a:rPr lang="en-GB" sz="2400" dirty="0" smtClean="0"/>
              <a:t>sure you </a:t>
            </a:r>
            <a:r>
              <a:rPr lang="en-GB" sz="2400" dirty="0"/>
              <a:t>don’t cross the plan out just in case you don’t get time to cover all </a:t>
            </a:r>
            <a:r>
              <a:rPr lang="en-GB" sz="2400" dirty="0" smtClean="0"/>
              <a:t>the points </a:t>
            </a:r>
            <a:r>
              <a:rPr lang="en-GB" sz="2400" dirty="0"/>
              <a:t>you’d </a:t>
            </a:r>
            <a:r>
              <a:rPr lang="en-GB" sz="2400" dirty="0" smtClean="0"/>
              <a:t>planned.</a:t>
            </a:r>
          </a:p>
          <a:p>
            <a:endParaRPr lang="en-GB" sz="2400" dirty="0"/>
          </a:p>
          <a:p>
            <a:r>
              <a:rPr lang="en-GB" sz="2400" dirty="0" smtClean="0"/>
              <a:t>Don’t </a:t>
            </a:r>
            <a:r>
              <a:rPr lang="en-GB" sz="2400" dirty="0"/>
              <a:t>allow yourself to get carried away on one question and lose </a:t>
            </a:r>
            <a:r>
              <a:rPr lang="en-GB" sz="2400" dirty="0" smtClean="0"/>
              <a:t>your chance </a:t>
            </a:r>
            <a:r>
              <a:rPr lang="en-GB" sz="2400" dirty="0"/>
              <a:t>of the quick-win marks on the others: stick to your timings </a:t>
            </a:r>
            <a:r>
              <a:rPr lang="en-GB" sz="2400" dirty="0" smtClean="0"/>
              <a:t>and leave </a:t>
            </a:r>
            <a:r>
              <a:rPr lang="en-GB" sz="2400" dirty="0"/>
              <a:t>a space if necessary so you can go back to a question if you </a:t>
            </a:r>
            <a:r>
              <a:rPr lang="en-GB" sz="2400" dirty="0" smtClean="0"/>
              <a:t>have time </a:t>
            </a:r>
            <a:r>
              <a:rPr lang="en-GB" sz="2400" dirty="0"/>
              <a:t>at the end.</a:t>
            </a:r>
            <a:endParaRPr lang="en-GB" sz="2400" i="1" dirty="0"/>
          </a:p>
        </p:txBody>
      </p:sp>
      <p:sp>
        <p:nvSpPr>
          <p:cNvPr id="2" name="Title 1"/>
          <p:cNvSpPr>
            <a:spLocks noGrp="1"/>
          </p:cNvSpPr>
          <p:nvPr>
            <p:ph type="title"/>
          </p:nvPr>
        </p:nvSpPr>
        <p:spPr/>
        <p:txBody>
          <a:bodyPr>
            <a:normAutofit/>
          </a:bodyPr>
          <a:lstStyle/>
          <a:p>
            <a:r>
              <a:rPr lang="en-GB" dirty="0" smtClean="0"/>
              <a:t>Summary</a:t>
            </a:r>
            <a:endParaRPr lang="en-GB" dirty="0"/>
          </a:p>
        </p:txBody>
      </p:sp>
    </p:spTree>
    <p:extLst>
      <p:ext uri="{BB962C8B-B14F-4D97-AF65-F5344CB8AC3E}">
        <p14:creationId xmlns:p14="http://schemas.microsoft.com/office/powerpoint/2010/main" val="193002268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56792"/>
            <a:ext cx="7853496" cy="4464496"/>
          </a:xfrm>
        </p:spPr>
        <p:txBody>
          <a:bodyPr>
            <a:normAutofit fontScale="92500"/>
          </a:bodyPr>
          <a:lstStyle/>
          <a:p>
            <a:pPr marL="109728" indent="0">
              <a:buNone/>
            </a:pPr>
            <a:r>
              <a:rPr lang="en-GB" sz="2400" dirty="0"/>
              <a:t>Finally, remember that it’s only an exam, it’s not Armageddon. </a:t>
            </a:r>
            <a:r>
              <a:rPr lang="en-GB" sz="2400" dirty="0"/>
              <a:t> </a:t>
            </a:r>
            <a:r>
              <a:rPr lang="en-GB" sz="2400" dirty="0" smtClean="0"/>
              <a:t>Try </a:t>
            </a:r>
            <a:r>
              <a:rPr lang="en-GB" sz="2400" dirty="0"/>
              <a:t>to keep it </a:t>
            </a:r>
            <a:r>
              <a:rPr lang="en-GB" sz="2400" dirty="0" smtClean="0"/>
              <a:t>in proportion</a:t>
            </a:r>
            <a:r>
              <a:rPr lang="en-GB" sz="2400" dirty="0"/>
              <a:t>. And celebrate once your exams are over. </a:t>
            </a:r>
            <a:endParaRPr lang="en-GB" sz="2400" dirty="0" smtClean="0"/>
          </a:p>
          <a:p>
            <a:pPr marL="109728" indent="0">
              <a:buNone/>
            </a:pPr>
            <a:endParaRPr lang="en-GB" sz="2400" dirty="0" smtClean="0"/>
          </a:p>
          <a:p>
            <a:pPr marL="109728" indent="0">
              <a:buNone/>
            </a:pPr>
            <a:r>
              <a:rPr lang="en-GB" sz="2400" dirty="0" smtClean="0"/>
              <a:t>You </a:t>
            </a:r>
            <a:r>
              <a:rPr lang="en-GB" sz="2400" dirty="0"/>
              <a:t>will never know </a:t>
            </a:r>
            <a:r>
              <a:rPr lang="en-GB" sz="2400" dirty="0" smtClean="0"/>
              <a:t>the subject </a:t>
            </a:r>
            <a:r>
              <a:rPr lang="en-GB" sz="2400" dirty="0"/>
              <a:t>as well again in your life and that in itself is an achievement. </a:t>
            </a:r>
            <a:endParaRPr lang="en-GB" sz="2400" dirty="0" smtClean="0"/>
          </a:p>
          <a:p>
            <a:pPr marL="109728" indent="0">
              <a:buNone/>
            </a:pPr>
            <a:endParaRPr lang="en-GB" sz="2400" dirty="0"/>
          </a:p>
          <a:p>
            <a:pPr marL="109728" indent="0">
              <a:buNone/>
            </a:pPr>
            <a:r>
              <a:rPr lang="en-GB" sz="2400" dirty="0" smtClean="0"/>
              <a:t>Make</a:t>
            </a:r>
            <a:r>
              <a:rPr lang="en-GB" sz="2400" dirty="0"/>
              <a:t> </a:t>
            </a:r>
            <a:r>
              <a:rPr lang="en-GB" sz="2400" dirty="0" smtClean="0"/>
              <a:t>sure </a:t>
            </a:r>
            <a:r>
              <a:rPr lang="en-GB" sz="2400" dirty="0"/>
              <a:t>you plan something enjoyable and relaxing afterwards – you deserve </a:t>
            </a:r>
            <a:r>
              <a:rPr lang="en-GB" sz="2400" dirty="0" smtClean="0"/>
              <a:t>it, and </a:t>
            </a:r>
            <a:r>
              <a:rPr lang="en-GB" sz="2400" dirty="0"/>
              <a:t>you’ll need something to look forward to while you revise! </a:t>
            </a:r>
            <a:endParaRPr lang="en-GB" sz="2400" dirty="0" smtClean="0"/>
          </a:p>
          <a:p>
            <a:pPr marL="109728" indent="0">
              <a:buNone/>
            </a:pPr>
            <a:endParaRPr lang="en-GB" sz="2400" dirty="0" smtClean="0"/>
          </a:p>
          <a:p>
            <a:pPr marL="109728" indent="0">
              <a:buNone/>
            </a:pPr>
            <a:r>
              <a:rPr lang="en-GB" sz="2400" dirty="0" smtClean="0"/>
              <a:t>Good </a:t>
            </a:r>
            <a:r>
              <a:rPr lang="en-GB" sz="2400" dirty="0"/>
              <a:t>luck, </a:t>
            </a:r>
            <a:r>
              <a:rPr lang="en-GB" sz="2400" dirty="0" smtClean="0"/>
              <a:t>and try </a:t>
            </a:r>
            <a:r>
              <a:rPr lang="en-GB" sz="2400" dirty="0"/>
              <a:t>to enjoy the experience.</a:t>
            </a:r>
            <a:endParaRPr lang="en-GB" sz="2400" i="1" dirty="0"/>
          </a:p>
        </p:txBody>
      </p:sp>
      <p:sp>
        <p:nvSpPr>
          <p:cNvPr id="2" name="Title 1"/>
          <p:cNvSpPr>
            <a:spLocks noGrp="1"/>
          </p:cNvSpPr>
          <p:nvPr>
            <p:ph type="title"/>
          </p:nvPr>
        </p:nvSpPr>
        <p:spPr/>
        <p:txBody>
          <a:bodyPr>
            <a:normAutofit/>
          </a:bodyPr>
          <a:lstStyle/>
          <a:p>
            <a:r>
              <a:rPr lang="en-GB" dirty="0" smtClean="0"/>
              <a:t>Summary</a:t>
            </a:r>
            <a:endParaRPr lang="en-GB" dirty="0"/>
          </a:p>
        </p:txBody>
      </p:sp>
    </p:spTree>
    <p:extLst>
      <p:ext uri="{BB962C8B-B14F-4D97-AF65-F5344CB8AC3E}">
        <p14:creationId xmlns:p14="http://schemas.microsoft.com/office/powerpoint/2010/main" val="35911659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874</TotalTime>
  <Words>2713</Words>
  <Application>Microsoft Office PowerPoint</Application>
  <PresentationFormat>On-screen Show (4:3)</PresentationFormat>
  <Paragraphs>213</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Concourse</vt:lpstr>
      <vt:lpstr>Study skills 2015</vt:lpstr>
      <vt:lpstr>Introduction</vt:lpstr>
      <vt:lpstr>Some Popular Quotes Relating to Poor Exam Performance</vt:lpstr>
      <vt:lpstr>Some Popular Quotes Relating to Poor Exam Performance</vt:lpstr>
      <vt:lpstr>Some Popular Quotes Relating to Poor Exam Performance</vt:lpstr>
      <vt:lpstr>Overview</vt:lpstr>
      <vt:lpstr>Overview</vt:lpstr>
      <vt:lpstr>Advantages</vt:lpstr>
      <vt:lpstr>Advantages</vt:lpstr>
      <vt:lpstr>Advantages</vt:lpstr>
      <vt:lpstr>Advantages</vt:lpstr>
      <vt:lpstr>Attitude and Well-Being</vt:lpstr>
      <vt:lpstr>Attitude and Well-Being</vt:lpstr>
      <vt:lpstr>select what you’re going to revise. </vt:lpstr>
      <vt:lpstr>Time Management. </vt:lpstr>
      <vt:lpstr>Time Management. </vt:lpstr>
      <vt:lpstr>Preparation. </vt:lpstr>
      <vt:lpstr>Preparation. </vt:lpstr>
      <vt:lpstr>Preparation. </vt:lpstr>
      <vt:lpstr>Preparation- Student Quotes. </vt:lpstr>
      <vt:lpstr>Preparation- Student Quotes. </vt:lpstr>
      <vt:lpstr>Preparation- Student Quotes. </vt:lpstr>
      <vt:lpstr>Preparation- Student Quotes. </vt:lpstr>
      <vt:lpstr>Preparation- Student Quotes. </vt:lpstr>
      <vt:lpstr>Preparation- Student Quotes. </vt:lpstr>
      <vt:lpstr>Preparation-Exam Day</vt:lpstr>
      <vt:lpstr>Preparation-Exam Day</vt:lpstr>
      <vt:lpstr>Preparation-Exam Day</vt:lpstr>
      <vt:lpstr>Preparation-Exam Day</vt:lpstr>
      <vt:lpstr>Answering Questions</vt:lpstr>
      <vt:lpstr>Answering Questions</vt:lpstr>
      <vt:lpstr>Answering Questions</vt:lpstr>
      <vt:lpstr>Answering Questions</vt:lpstr>
      <vt:lpstr>Answering Questions</vt:lpstr>
      <vt:lpstr>Answering Questions- Student Quotes. </vt:lpstr>
      <vt:lpstr>Answering Questions- Student Quotes. </vt:lpstr>
      <vt:lpstr>Answering Questions- Student Quotes. </vt:lpstr>
      <vt:lpstr>Answering Questions- Student Quotes. </vt:lpstr>
      <vt:lpstr>Answering Questions- Student Quotes. </vt:lpstr>
      <vt:lpstr>Summary</vt:lpstr>
      <vt:lpstr>Summary</vt:lpstr>
      <vt:lpstr>Summary</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David Anthony Williams</cp:lastModifiedBy>
  <cp:revision>48</cp:revision>
  <dcterms:created xsi:type="dcterms:W3CDTF">2014-09-30T14:41:41Z</dcterms:created>
  <dcterms:modified xsi:type="dcterms:W3CDTF">2015-02-12T01:03:26Z</dcterms:modified>
</cp:coreProperties>
</file>