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8" r:id="rId3"/>
    <p:sldId id="257" r:id="rId4"/>
    <p:sldId id="258"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4" r:id="rId18"/>
    <p:sldId id="272" r:id="rId19"/>
    <p:sldId id="273"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25F5B-65D3-4E2D-9CCD-E48CFDEBC8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FC89D58-8128-4C61-937F-534AC3A9BD68}">
      <dgm:prSet/>
      <dgm:spPr/>
      <dgm:t>
        <a:bodyPr/>
        <a:lstStyle/>
        <a:p>
          <a:r>
            <a:rPr lang="en-GB"/>
            <a:t>Making work pleasant</a:t>
          </a:r>
          <a:endParaRPr lang="en-US"/>
        </a:p>
      </dgm:t>
    </dgm:pt>
    <dgm:pt modelId="{6A08E09B-2370-4397-AF6A-9B3CB0819052}" type="parTrans" cxnId="{ED0883A2-5CDA-49F1-AA9E-A45F9DE97041}">
      <dgm:prSet/>
      <dgm:spPr/>
      <dgm:t>
        <a:bodyPr/>
        <a:lstStyle/>
        <a:p>
          <a:endParaRPr lang="en-US"/>
        </a:p>
      </dgm:t>
    </dgm:pt>
    <dgm:pt modelId="{2D3FB4C0-E061-4E9D-88B9-EFB1ECF479A6}" type="sibTrans" cxnId="{ED0883A2-5CDA-49F1-AA9E-A45F9DE97041}">
      <dgm:prSet/>
      <dgm:spPr/>
      <dgm:t>
        <a:bodyPr/>
        <a:lstStyle/>
        <a:p>
          <a:endParaRPr lang="en-US"/>
        </a:p>
      </dgm:t>
    </dgm:pt>
    <dgm:pt modelId="{AD640390-A3F9-434A-8817-CEEFAB2C7438}">
      <dgm:prSet/>
      <dgm:spPr/>
      <dgm:t>
        <a:bodyPr/>
        <a:lstStyle/>
        <a:p>
          <a:r>
            <a:rPr lang="en-GB"/>
            <a:t>Professional development </a:t>
          </a:r>
          <a:endParaRPr lang="en-US"/>
        </a:p>
      </dgm:t>
    </dgm:pt>
    <dgm:pt modelId="{4B796AAE-F833-4D6C-9934-9DB8477A6789}" type="parTrans" cxnId="{81382708-B92C-4F11-9D20-3EBA0F3CF6A7}">
      <dgm:prSet/>
      <dgm:spPr/>
      <dgm:t>
        <a:bodyPr/>
        <a:lstStyle/>
        <a:p>
          <a:endParaRPr lang="en-US"/>
        </a:p>
      </dgm:t>
    </dgm:pt>
    <dgm:pt modelId="{743014CF-658D-44B1-8BE2-3333B67CF9C0}" type="sibTrans" cxnId="{81382708-B92C-4F11-9D20-3EBA0F3CF6A7}">
      <dgm:prSet/>
      <dgm:spPr/>
      <dgm:t>
        <a:bodyPr/>
        <a:lstStyle/>
        <a:p>
          <a:endParaRPr lang="en-US"/>
        </a:p>
      </dgm:t>
    </dgm:pt>
    <dgm:pt modelId="{C57277A2-5B26-4DAC-A45A-D567FBDFC2FB}">
      <dgm:prSet/>
      <dgm:spPr/>
      <dgm:t>
        <a:bodyPr/>
        <a:lstStyle/>
        <a:p>
          <a:r>
            <a:rPr lang="en-GB"/>
            <a:t>Long-term vision - plan, map what you can </a:t>
          </a:r>
          <a:endParaRPr lang="en-US"/>
        </a:p>
      </dgm:t>
    </dgm:pt>
    <dgm:pt modelId="{754D714D-7084-45C0-BF06-D99CE62E8C29}" type="parTrans" cxnId="{6CC82DB2-4C2D-44A2-8411-9F3541CE4049}">
      <dgm:prSet/>
      <dgm:spPr/>
      <dgm:t>
        <a:bodyPr/>
        <a:lstStyle/>
        <a:p>
          <a:endParaRPr lang="en-US"/>
        </a:p>
      </dgm:t>
    </dgm:pt>
    <dgm:pt modelId="{5C2607E5-FB50-4B5C-8FDD-7A17B7FD5CF1}" type="sibTrans" cxnId="{6CC82DB2-4C2D-44A2-8411-9F3541CE4049}">
      <dgm:prSet/>
      <dgm:spPr/>
      <dgm:t>
        <a:bodyPr/>
        <a:lstStyle/>
        <a:p>
          <a:endParaRPr lang="en-US"/>
        </a:p>
      </dgm:t>
    </dgm:pt>
    <dgm:pt modelId="{C1EE183B-06D1-4F47-82FE-104BEE482A1A}">
      <dgm:prSet/>
      <dgm:spPr/>
      <dgm:t>
        <a:bodyPr/>
        <a:lstStyle/>
        <a:p>
          <a:r>
            <a:rPr lang="en-GB"/>
            <a:t>Strong and effecting awards system</a:t>
          </a:r>
          <a:endParaRPr lang="en-US"/>
        </a:p>
      </dgm:t>
    </dgm:pt>
    <dgm:pt modelId="{8446982B-B478-4567-A1FF-9D3110C6B356}" type="parTrans" cxnId="{396CEDB1-AEB3-4887-9E9B-3F72DF7F49D7}">
      <dgm:prSet/>
      <dgm:spPr/>
      <dgm:t>
        <a:bodyPr/>
        <a:lstStyle/>
        <a:p>
          <a:endParaRPr lang="en-US"/>
        </a:p>
      </dgm:t>
    </dgm:pt>
    <dgm:pt modelId="{51AE4F03-6A79-48A8-99BB-F81B09B1A4E8}" type="sibTrans" cxnId="{396CEDB1-AEB3-4887-9E9B-3F72DF7F49D7}">
      <dgm:prSet/>
      <dgm:spPr/>
      <dgm:t>
        <a:bodyPr/>
        <a:lstStyle/>
        <a:p>
          <a:endParaRPr lang="en-US"/>
        </a:p>
      </dgm:t>
    </dgm:pt>
    <dgm:pt modelId="{7563D0F3-A900-4969-A2DE-9083F2187AE4}">
      <dgm:prSet/>
      <dgm:spPr/>
      <dgm:t>
        <a:bodyPr/>
        <a:lstStyle/>
        <a:p>
          <a:r>
            <a:rPr lang="en-GB"/>
            <a:t>Accessible and easy communication, making employees feel appreciated</a:t>
          </a:r>
          <a:endParaRPr lang="en-US"/>
        </a:p>
      </dgm:t>
    </dgm:pt>
    <dgm:pt modelId="{F3AC0C75-D806-4FE0-BF2A-AA566F9D3085}" type="parTrans" cxnId="{66948ADD-160B-4D0A-B0D0-C0D62A748F60}">
      <dgm:prSet/>
      <dgm:spPr/>
      <dgm:t>
        <a:bodyPr/>
        <a:lstStyle/>
        <a:p>
          <a:endParaRPr lang="en-US"/>
        </a:p>
      </dgm:t>
    </dgm:pt>
    <dgm:pt modelId="{3A1771A6-02A8-46DB-9780-A0FFB419C37A}" type="sibTrans" cxnId="{66948ADD-160B-4D0A-B0D0-C0D62A748F60}">
      <dgm:prSet/>
      <dgm:spPr/>
      <dgm:t>
        <a:bodyPr/>
        <a:lstStyle/>
        <a:p>
          <a:endParaRPr lang="en-US"/>
        </a:p>
      </dgm:t>
    </dgm:pt>
    <dgm:pt modelId="{09134B8F-27E3-4742-9B4D-4137EBEDDA95}">
      <dgm:prSet/>
      <dgm:spPr/>
      <dgm:t>
        <a:bodyPr/>
        <a:lstStyle/>
        <a:p>
          <a:r>
            <a:rPr lang="en-GB"/>
            <a:t>Creating employees with the opportunity to participate in business regardless of the position</a:t>
          </a:r>
          <a:endParaRPr lang="en-US"/>
        </a:p>
      </dgm:t>
    </dgm:pt>
    <dgm:pt modelId="{0C8660FB-2C84-4D57-BE5B-5D434F1CABD9}" type="parTrans" cxnId="{43CD4FE4-0F8D-4F0D-BDC7-6539297A35FE}">
      <dgm:prSet/>
      <dgm:spPr/>
      <dgm:t>
        <a:bodyPr/>
        <a:lstStyle/>
        <a:p>
          <a:endParaRPr lang="en-US"/>
        </a:p>
      </dgm:t>
    </dgm:pt>
    <dgm:pt modelId="{8A99B389-D435-4F9A-8CF8-F0B150D3D444}" type="sibTrans" cxnId="{43CD4FE4-0F8D-4F0D-BDC7-6539297A35FE}">
      <dgm:prSet/>
      <dgm:spPr/>
      <dgm:t>
        <a:bodyPr/>
        <a:lstStyle/>
        <a:p>
          <a:endParaRPr lang="en-US"/>
        </a:p>
      </dgm:t>
    </dgm:pt>
    <dgm:pt modelId="{A71AE759-9A32-4E08-9C48-75007BFA4EFE}" type="pres">
      <dgm:prSet presAssocID="{E2425F5B-65D3-4E2D-9CCD-E48CFDEBC8D4}" presName="linear" presStyleCnt="0">
        <dgm:presLayoutVars>
          <dgm:animLvl val="lvl"/>
          <dgm:resizeHandles val="exact"/>
        </dgm:presLayoutVars>
      </dgm:prSet>
      <dgm:spPr/>
    </dgm:pt>
    <dgm:pt modelId="{4ACF6A96-4AE6-4867-94FF-9B7F3716233C}" type="pres">
      <dgm:prSet presAssocID="{BFC89D58-8128-4C61-937F-534AC3A9BD68}" presName="parentText" presStyleLbl="node1" presStyleIdx="0" presStyleCnt="6">
        <dgm:presLayoutVars>
          <dgm:chMax val="0"/>
          <dgm:bulletEnabled val="1"/>
        </dgm:presLayoutVars>
      </dgm:prSet>
      <dgm:spPr/>
    </dgm:pt>
    <dgm:pt modelId="{8DDB57F0-D760-496E-8D11-72CB2D88E140}" type="pres">
      <dgm:prSet presAssocID="{2D3FB4C0-E061-4E9D-88B9-EFB1ECF479A6}" presName="spacer" presStyleCnt="0"/>
      <dgm:spPr/>
    </dgm:pt>
    <dgm:pt modelId="{FBC7A475-C5A8-4044-AF7E-0B0FAB48500E}" type="pres">
      <dgm:prSet presAssocID="{AD640390-A3F9-434A-8817-CEEFAB2C7438}" presName="parentText" presStyleLbl="node1" presStyleIdx="1" presStyleCnt="6">
        <dgm:presLayoutVars>
          <dgm:chMax val="0"/>
          <dgm:bulletEnabled val="1"/>
        </dgm:presLayoutVars>
      </dgm:prSet>
      <dgm:spPr/>
    </dgm:pt>
    <dgm:pt modelId="{7C9EC33F-87C0-41E9-85CB-02B14EEB3129}" type="pres">
      <dgm:prSet presAssocID="{743014CF-658D-44B1-8BE2-3333B67CF9C0}" presName="spacer" presStyleCnt="0"/>
      <dgm:spPr/>
    </dgm:pt>
    <dgm:pt modelId="{067B2025-233C-4CFB-89FE-B30087A50459}" type="pres">
      <dgm:prSet presAssocID="{C57277A2-5B26-4DAC-A45A-D567FBDFC2FB}" presName="parentText" presStyleLbl="node1" presStyleIdx="2" presStyleCnt="6">
        <dgm:presLayoutVars>
          <dgm:chMax val="0"/>
          <dgm:bulletEnabled val="1"/>
        </dgm:presLayoutVars>
      </dgm:prSet>
      <dgm:spPr/>
    </dgm:pt>
    <dgm:pt modelId="{2FFD9159-3B62-4D4C-921C-71AA2FB72504}" type="pres">
      <dgm:prSet presAssocID="{5C2607E5-FB50-4B5C-8FDD-7A17B7FD5CF1}" presName="spacer" presStyleCnt="0"/>
      <dgm:spPr/>
    </dgm:pt>
    <dgm:pt modelId="{C71ADA52-55CE-483B-8604-6D646C932E13}" type="pres">
      <dgm:prSet presAssocID="{C1EE183B-06D1-4F47-82FE-104BEE482A1A}" presName="parentText" presStyleLbl="node1" presStyleIdx="3" presStyleCnt="6">
        <dgm:presLayoutVars>
          <dgm:chMax val="0"/>
          <dgm:bulletEnabled val="1"/>
        </dgm:presLayoutVars>
      </dgm:prSet>
      <dgm:spPr/>
    </dgm:pt>
    <dgm:pt modelId="{69C5EF71-6845-44A2-891F-3DCB66503B7D}" type="pres">
      <dgm:prSet presAssocID="{51AE4F03-6A79-48A8-99BB-F81B09B1A4E8}" presName="spacer" presStyleCnt="0"/>
      <dgm:spPr/>
    </dgm:pt>
    <dgm:pt modelId="{14BDABAF-6BF2-4D3D-BAB4-8091CF428C89}" type="pres">
      <dgm:prSet presAssocID="{7563D0F3-A900-4969-A2DE-9083F2187AE4}" presName="parentText" presStyleLbl="node1" presStyleIdx="4" presStyleCnt="6">
        <dgm:presLayoutVars>
          <dgm:chMax val="0"/>
          <dgm:bulletEnabled val="1"/>
        </dgm:presLayoutVars>
      </dgm:prSet>
      <dgm:spPr/>
    </dgm:pt>
    <dgm:pt modelId="{F87CB55D-4955-4443-8102-015937E3B4CE}" type="pres">
      <dgm:prSet presAssocID="{3A1771A6-02A8-46DB-9780-A0FFB419C37A}" presName="spacer" presStyleCnt="0"/>
      <dgm:spPr/>
    </dgm:pt>
    <dgm:pt modelId="{39ACF985-B019-43FF-93C3-123F7ABBB985}" type="pres">
      <dgm:prSet presAssocID="{09134B8F-27E3-4742-9B4D-4137EBEDDA95}" presName="parentText" presStyleLbl="node1" presStyleIdx="5" presStyleCnt="6">
        <dgm:presLayoutVars>
          <dgm:chMax val="0"/>
          <dgm:bulletEnabled val="1"/>
        </dgm:presLayoutVars>
      </dgm:prSet>
      <dgm:spPr/>
    </dgm:pt>
  </dgm:ptLst>
  <dgm:cxnLst>
    <dgm:cxn modelId="{81382708-B92C-4F11-9D20-3EBA0F3CF6A7}" srcId="{E2425F5B-65D3-4E2D-9CCD-E48CFDEBC8D4}" destId="{AD640390-A3F9-434A-8817-CEEFAB2C7438}" srcOrd="1" destOrd="0" parTransId="{4B796AAE-F833-4D6C-9934-9DB8477A6789}" sibTransId="{743014CF-658D-44B1-8BE2-3333B67CF9C0}"/>
    <dgm:cxn modelId="{57594E09-EE1C-40D0-A7C6-D454315D83B7}" type="presOf" srcId="{C57277A2-5B26-4DAC-A45A-D567FBDFC2FB}" destId="{067B2025-233C-4CFB-89FE-B30087A50459}" srcOrd="0" destOrd="0" presId="urn:microsoft.com/office/officeart/2005/8/layout/vList2"/>
    <dgm:cxn modelId="{26D1ED1B-4EAC-4F98-B8D5-1491B7C432DA}" type="presOf" srcId="{C1EE183B-06D1-4F47-82FE-104BEE482A1A}" destId="{C71ADA52-55CE-483B-8604-6D646C932E13}" srcOrd="0" destOrd="0" presId="urn:microsoft.com/office/officeart/2005/8/layout/vList2"/>
    <dgm:cxn modelId="{B0AF2548-F5B7-46E5-BE12-3F3045B09B45}" type="presOf" srcId="{7563D0F3-A900-4969-A2DE-9083F2187AE4}" destId="{14BDABAF-6BF2-4D3D-BAB4-8091CF428C89}" srcOrd="0" destOrd="0" presId="urn:microsoft.com/office/officeart/2005/8/layout/vList2"/>
    <dgm:cxn modelId="{A88BE57F-8960-4898-8EA5-CD4D45D9513D}" type="presOf" srcId="{BFC89D58-8128-4C61-937F-534AC3A9BD68}" destId="{4ACF6A96-4AE6-4867-94FF-9B7F3716233C}" srcOrd="0" destOrd="0" presId="urn:microsoft.com/office/officeart/2005/8/layout/vList2"/>
    <dgm:cxn modelId="{2AE899A0-CCE2-4C98-9187-1604FC453436}" type="presOf" srcId="{AD640390-A3F9-434A-8817-CEEFAB2C7438}" destId="{FBC7A475-C5A8-4044-AF7E-0B0FAB48500E}" srcOrd="0" destOrd="0" presId="urn:microsoft.com/office/officeart/2005/8/layout/vList2"/>
    <dgm:cxn modelId="{ED0883A2-5CDA-49F1-AA9E-A45F9DE97041}" srcId="{E2425F5B-65D3-4E2D-9CCD-E48CFDEBC8D4}" destId="{BFC89D58-8128-4C61-937F-534AC3A9BD68}" srcOrd="0" destOrd="0" parTransId="{6A08E09B-2370-4397-AF6A-9B3CB0819052}" sibTransId="{2D3FB4C0-E061-4E9D-88B9-EFB1ECF479A6}"/>
    <dgm:cxn modelId="{12BE1FA4-7C32-4B68-A0E6-5B561BE27138}" type="presOf" srcId="{E2425F5B-65D3-4E2D-9CCD-E48CFDEBC8D4}" destId="{A71AE759-9A32-4E08-9C48-75007BFA4EFE}" srcOrd="0" destOrd="0" presId="urn:microsoft.com/office/officeart/2005/8/layout/vList2"/>
    <dgm:cxn modelId="{396CEDB1-AEB3-4887-9E9B-3F72DF7F49D7}" srcId="{E2425F5B-65D3-4E2D-9CCD-E48CFDEBC8D4}" destId="{C1EE183B-06D1-4F47-82FE-104BEE482A1A}" srcOrd="3" destOrd="0" parTransId="{8446982B-B478-4567-A1FF-9D3110C6B356}" sibTransId="{51AE4F03-6A79-48A8-99BB-F81B09B1A4E8}"/>
    <dgm:cxn modelId="{6CC82DB2-4C2D-44A2-8411-9F3541CE4049}" srcId="{E2425F5B-65D3-4E2D-9CCD-E48CFDEBC8D4}" destId="{C57277A2-5B26-4DAC-A45A-D567FBDFC2FB}" srcOrd="2" destOrd="0" parTransId="{754D714D-7084-45C0-BF06-D99CE62E8C29}" sibTransId="{5C2607E5-FB50-4B5C-8FDD-7A17B7FD5CF1}"/>
    <dgm:cxn modelId="{594E08D5-3657-41AF-B6ED-3E9E7A62EA95}" type="presOf" srcId="{09134B8F-27E3-4742-9B4D-4137EBEDDA95}" destId="{39ACF985-B019-43FF-93C3-123F7ABBB985}" srcOrd="0" destOrd="0" presId="urn:microsoft.com/office/officeart/2005/8/layout/vList2"/>
    <dgm:cxn modelId="{66948ADD-160B-4D0A-B0D0-C0D62A748F60}" srcId="{E2425F5B-65D3-4E2D-9CCD-E48CFDEBC8D4}" destId="{7563D0F3-A900-4969-A2DE-9083F2187AE4}" srcOrd="4" destOrd="0" parTransId="{F3AC0C75-D806-4FE0-BF2A-AA566F9D3085}" sibTransId="{3A1771A6-02A8-46DB-9780-A0FFB419C37A}"/>
    <dgm:cxn modelId="{43CD4FE4-0F8D-4F0D-BDC7-6539297A35FE}" srcId="{E2425F5B-65D3-4E2D-9CCD-E48CFDEBC8D4}" destId="{09134B8F-27E3-4742-9B4D-4137EBEDDA95}" srcOrd="5" destOrd="0" parTransId="{0C8660FB-2C84-4D57-BE5B-5D434F1CABD9}" sibTransId="{8A99B389-D435-4F9A-8CF8-F0B150D3D444}"/>
    <dgm:cxn modelId="{5F3C1A13-6F69-4ECE-B88F-CB94A2BE85C5}" type="presParOf" srcId="{A71AE759-9A32-4E08-9C48-75007BFA4EFE}" destId="{4ACF6A96-4AE6-4867-94FF-9B7F3716233C}" srcOrd="0" destOrd="0" presId="urn:microsoft.com/office/officeart/2005/8/layout/vList2"/>
    <dgm:cxn modelId="{B1B5CCB5-35D8-4D16-B0C6-2BB57B528387}" type="presParOf" srcId="{A71AE759-9A32-4E08-9C48-75007BFA4EFE}" destId="{8DDB57F0-D760-496E-8D11-72CB2D88E140}" srcOrd="1" destOrd="0" presId="urn:microsoft.com/office/officeart/2005/8/layout/vList2"/>
    <dgm:cxn modelId="{EC58DD3B-A5D4-4501-B95C-B43DFC4B47A5}" type="presParOf" srcId="{A71AE759-9A32-4E08-9C48-75007BFA4EFE}" destId="{FBC7A475-C5A8-4044-AF7E-0B0FAB48500E}" srcOrd="2" destOrd="0" presId="urn:microsoft.com/office/officeart/2005/8/layout/vList2"/>
    <dgm:cxn modelId="{724EE26A-22D6-443A-B49A-747B99D84A31}" type="presParOf" srcId="{A71AE759-9A32-4E08-9C48-75007BFA4EFE}" destId="{7C9EC33F-87C0-41E9-85CB-02B14EEB3129}" srcOrd="3" destOrd="0" presId="urn:microsoft.com/office/officeart/2005/8/layout/vList2"/>
    <dgm:cxn modelId="{C8038D3C-AA3D-4127-B277-2ECB9470BDD4}" type="presParOf" srcId="{A71AE759-9A32-4E08-9C48-75007BFA4EFE}" destId="{067B2025-233C-4CFB-89FE-B30087A50459}" srcOrd="4" destOrd="0" presId="urn:microsoft.com/office/officeart/2005/8/layout/vList2"/>
    <dgm:cxn modelId="{48876E48-3D82-4D7B-8D8F-2324B28FC6A5}" type="presParOf" srcId="{A71AE759-9A32-4E08-9C48-75007BFA4EFE}" destId="{2FFD9159-3B62-4D4C-921C-71AA2FB72504}" srcOrd="5" destOrd="0" presId="urn:microsoft.com/office/officeart/2005/8/layout/vList2"/>
    <dgm:cxn modelId="{87EA139D-AC71-47D6-A378-796F7B002B73}" type="presParOf" srcId="{A71AE759-9A32-4E08-9C48-75007BFA4EFE}" destId="{C71ADA52-55CE-483B-8604-6D646C932E13}" srcOrd="6" destOrd="0" presId="urn:microsoft.com/office/officeart/2005/8/layout/vList2"/>
    <dgm:cxn modelId="{2FA4FBC6-A305-4D72-89F0-0BEB5CB1A330}" type="presParOf" srcId="{A71AE759-9A32-4E08-9C48-75007BFA4EFE}" destId="{69C5EF71-6845-44A2-891F-3DCB66503B7D}" srcOrd="7" destOrd="0" presId="urn:microsoft.com/office/officeart/2005/8/layout/vList2"/>
    <dgm:cxn modelId="{8CC16879-81A6-463D-8436-8E83E860203E}" type="presParOf" srcId="{A71AE759-9A32-4E08-9C48-75007BFA4EFE}" destId="{14BDABAF-6BF2-4D3D-BAB4-8091CF428C89}" srcOrd="8" destOrd="0" presId="urn:microsoft.com/office/officeart/2005/8/layout/vList2"/>
    <dgm:cxn modelId="{03260B66-809B-44D7-A4BF-E803001650C8}" type="presParOf" srcId="{A71AE759-9A32-4E08-9C48-75007BFA4EFE}" destId="{F87CB55D-4955-4443-8102-015937E3B4CE}" srcOrd="9" destOrd="0" presId="urn:microsoft.com/office/officeart/2005/8/layout/vList2"/>
    <dgm:cxn modelId="{B8639296-D518-4D6B-9D55-AB94556493F1}" type="presParOf" srcId="{A71AE759-9A32-4E08-9C48-75007BFA4EFE}" destId="{39ACF985-B019-43FF-93C3-123F7ABBB98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F6A96-4AE6-4867-94FF-9B7F3716233C}">
      <dsp:nvSpPr>
        <dsp:cNvPr id="0" name=""/>
        <dsp:cNvSpPr/>
      </dsp:nvSpPr>
      <dsp:spPr>
        <a:xfrm>
          <a:off x="0" y="36077"/>
          <a:ext cx="6513603" cy="9136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Making work pleasant</a:t>
          </a:r>
          <a:endParaRPr lang="en-US" sz="2300" kern="1200"/>
        </a:p>
      </dsp:txBody>
      <dsp:txXfrm>
        <a:off x="44602" y="80679"/>
        <a:ext cx="6424399" cy="824474"/>
      </dsp:txXfrm>
    </dsp:sp>
    <dsp:sp modelId="{FBC7A475-C5A8-4044-AF7E-0B0FAB48500E}">
      <dsp:nvSpPr>
        <dsp:cNvPr id="0" name=""/>
        <dsp:cNvSpPr/>
      </dsp:nvSpPr>
      <dsp:spPr>
        <a:xfrm>
          <a:off x="0" y="1015995"/>
          <a:ext cx="6513603" cy="913678"/>
        </a:xfrm>
        <a:prstGeom prst="round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Professional development </a:t>
          </a:r>
          <a:endParaRPr lang="en-US" sz="2300" kern="1200"/>
        </a:p>
      </dsp:txBody>
      <dsp:txXfrm>
        <a:off x="44602" y="1060597"/>
        <a:ext cx="6424399" cy="824474"/>
      </dsp:txXfrm>
    </dsp:sp>
    <dsp:sp modelId="{067B2025-233C-4CFB-89FE-B30087A50459}">
      <dsp:nvSpPr>
        <dsp:cNvPr id="0" name=""/>
        <dsp:cNvSpPr/>
      </dsp:nvSpPr>
      <dsp:spPr>
        <a:xfrm>
          <a:off x="0" y="1995914"/>
          <a:ext cx="6513603" cy="913678"/>
        </a:xfrm>
        <a:prstGeom prst="round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Long-term vision - plan, map what you can </a:t>
          </a:r>
          <a:endParaRPr lang="en-US" sz="2300" kern="1200"/>
        </a:p>
      </dsp:txBody>
      <dsp:txXfrm>
        <a:off x="44602" y="2040516"/>
        <a:ext cx="6424399" cy="824474"/>
      </dsp:txXfrm>
    </dsp:sp>
    <dsp:sp modelId="{C71ADA52-55CE-483B-8604-6D646C932E13}">
      <dsp:nvSpPr>
        <dsp:cNvPr id="0" name=""/>
        <dsp:cNvSpPr/>
      </dsp:nvSpPr>
      <dsp:spPr>
        <a:xfrm>
          <a:off x="0" y="2975833"/>
          <a:ext cx="6513603" cy="913678"/>
        </a:xfrm>
        <a:prstGeom prst="round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Strong and effecting awards system</a:t>
          </a:r>
          <a:endParaRPr lang="en-US" sz="2300" kern="1200"/>
        </a:p>
      </dsp:txBody>
      <dsp:txXfrm>
        <a:off x="44602" y="3020435"/>
        <a:ext cx="6424399" cy="824474"/>
      </dsp:txXfrm>
    </dsp:sp>
    <dsp:sp modelId="{14BDABAF-6BF2-4D3D-BAB4-8091CF428C89}">
      <dsp:nvSpPr>
        <dsp:cNvPr id="0" name=""/>
        <dsp:cNvSpPr/>
      </dsp:nvSpPr>
      <dsp:spPr>
        <a:xfrm>
          <a:off x="0" y="3955751"/>
          <a:ext cx="6513603" cy="913678"/>
        </a:xfrm>
        <a:prstGeom prst="round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Accessible and easy communication, making employees feel appreciated</a:t>
          </a:r>
          <a:endParaRPr lang="en-US" sz="2300" kern="1200"/>
        </a:p>
      </dsp:txBody>
      <dsp:txXfrm>
        <a:off x="44602" y="4000353"/>
        <a:ext cx="6424399" cy="824474"/>
      </dsp:txXfrm>
    </dsp:sp>
    <dsp:sp modelId="{39ACF985-B019-43FF-93C3-123F7ABBB985}">
      <dsp:nvSpPr>
        <dsp:cNvPr id="0" name=""/>
        <dsp:cNvSpPr/>
      </dsp:nvSpPr>
      <dsp:spPr>
        <a:xfrm>
          <a:off x="0" y="4935670"/>
          <a:ext cx="6513603" cy="913678"/>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Creating employees with the opportunity to participate in business regardless of the position</a:t>
          </a:r>
          <a:endParaRPr lang="en-US" sz="2300" kern="1200"/>
        </a:p>
      </dsp:txBody>
      <dsp:txXfrm>
        <a:off x="44602" y="4980272"/>
        <a:ext cx="6424399" cy="8244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9667736-9B08-4362-8799-79801A2907B1}"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3387560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667736-9B08-4362-8799-79801A2907B1}"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3624532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667736-9B08-4362-8799-79801A2907B1}"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3844580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667736-9B08-4362-8799-79801A2907B1}"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347273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667736-9B08-4362-8799-79801A2907B1}"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410840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667736-9B08-4362-8799-79801A2907B1}"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406479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667736-9B08-4362-8799-79801A2907B1}" type="datetimeFigureOut">
              <a:rPr lang="en-GB" smtClean="0"/>
              <a:t>26/04/2019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2372230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667736-9B08-4362-8799-79801A2907B1}"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1299708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667736-9B08-4362-8799-79801A2907B1}"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2696865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667736-9B08-4362-8799-79801A2907B1}"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1667992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667736-9B08-4362-8799-79801A2907B1}"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E688DB-D9E6-464C-9A62-5183EB6ECE89}" type="slidenum">
              <a:rPr lang="en-GB" smtClean="0"/>
              <a:t>‹#›</a:t>
            </a:fld>
            <a:endParaRPr lang="en-GB"/>
          </a:p>
        </p:txBody>
      </p:sp>
    </p:spTree>
    <p:extLst>
      <p:ext uri="{BB962C8B-B14F-4D97-AF65-F5344CB8AC3E}">
        <p14:creationId xmlns:p14="http://schemas.microsoft.com/office/powerpoint/2010/main" val="760070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667736-9B08-4362-8799-79801A2907B1}" type="datetimeFigureOut">
              <a:rPr lang="en-GB" smtClean="0"/>
              <a:t>26/04/2019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E688DB-D9E6-464C-9A62-5183EB6ECE89}" type="slidenum">
              <a:rPr lang="en-GB" smtClean="0"/>
              <a:t>‹#›</a:t>
            </a:fld>
            <a:endParaRPr lang="en-GB"/>
          </a:p>
        </p:txBody>
      </p:sp>
    </p:spTree>
    <p:extLst>
      <p:ext uri="{BB962C8B-B14F-4D97-AF65-F5344CB8AC3E}">
        <p14:creationId xmlns:p14="http://schemas.microsoft.com/office/powerpoint/2010/main" val="9340477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46628" y="1783959"/>
            <a:ext cx="4645250" cy="2889114"/>
          </a:xfrm>
        </p:spPr>
        <p:txBody>
          <a:bodyPr anchor="b">
            <a:normAutofit/>
          </a:bodyPr>
          <a:lstStyle/>
          <a:p>
            <a:pPr algn="l"/>
            <a:r>
              <a:rPr lang="en-GB" dirty="0"/>
              <a:t>Alton Towers</a:t>
            </a:r>
            <a:endParaRPr lang="en-GB"/>
          </a:p>
        </p:txBody>
      </p:sp>
      <p:sp>
        <p:nvSpPr>
          <p:cNvPr id="3" name="Subtitle 2"/>
          <p:cNvSpPr>
            <a:spLocks noGrp="1"/>
          </p:cNvSpPr>
          <p:nvPr>
            <p:ph type="subTitle" idx="1"/>
          </p:nvPr>
        </p:nvSpPr>
        <p:spPr>
          <a:xfrm>
            <a:off x="6746627" y="4750893"/>
            <a:ext cx="4645250" cy="1147863"/>
          </a:xfrm>
        </p:spPr>
        <p:txBody>
          <a:bodyPr anchor="t">
            <a:normAutofit/>
          </a:bodyPr>
          <a:lstStyle/>
          <a:p>
            <a:pPr algn="l"/>
            <a:r>
              <a:rPr lang="en-GB" sz="2000"/>
              <a:t>Case Study Analyse</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2"/>
          <a:srcRect l="5736" r="6423"/>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279150800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b="25000"/>
          <a:stretch/>
        </p:blipFill>
        <p:spPr>
          <a:xfrm>
            <a:off x="20" y="10"/>
            <a:ext cx="12191980" cy="6857990"/>
          </a:xfrm>
          <a:prstGeom prst="rect">
            <a:avLst/>
          </a:prstGeom>
        </p:spPr>
      </p:pic>
    </p:spTree>
    <p:extLst>
      <p:ext uri="{BB962C8B-B14F-4D97-AF65-F5344CB8AC3E}">
        <p14:creationId xmlns:p14="http://schemas.microsoft.com/office/powerpoint/2010/main" val="889272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alphaModFix/>
            <a:extLst/>
          </a:blip>
          <a:srcRect l="9685" r="750"/>
          <a:stretch/>
        </p:blipFill>
        <p:spPr>
          <a:xfrm>
            <a:off x="6083786" y="-168318"/>
            <a:ext cx="6261330" cy="3932313"/>
          </a:xfrm>
          <a:prstGeom prst="rect">
            <a:avLst/>
          </a:prstGeom>
          <a:effectLst>
            <a:softEdge rad="533400"/>
          </a:effectLst>
        </p:spPr>
      </p:pic>
      <p:pic>
        <p:nvPicPr>
          <p:cNvPr id="4" name="Picture 3"/>
          <p:cNvPicPr>
            <a:picLocks noChangeAspect="1"/>
          </p:cNvPicPr>
          <p:nvPr/>
        </p:nvPicPr>
        <p:blipFill rotWithShape="1">
          <a:blip r:embed="rId3"/>
          <a:srcRect t="3891" r="-1" b="986"/>
          <a:stretch/>
        </p:blipFill>
        <p:spPr>
          <a:xfrm>
            <a:off x="6089904" y="2487168"/>
            <a:ext cx="6263640" cy="4215384"/>
          </a:xfrm>
          <a:prstGeom prst="rect">
            <a:avLst/>
          </a:prstGeom>
          <a:effectLst>
            <a:softEdge rad="533400"/>
          </a:effectLst>
        </p:spPr>
      </p:pic>
      <p:pic>
        <p:nvPicPr>
          <p:cNvPr id="10" name="Picture 9">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sz="4000" b="1">
                <a:solidFill>
                  <a:srgbClr val="000000"/>
                </a:solidFill>
              </a:rPr>
              <a:t>Alton Towers</a:t>
            </a:r>
          </a:p>
        </p:txBody>
      </p:sp>
      <p:sp>
        <p:nvSpPr>
          <p:cNvPr id="3" name="Content Placeholder 2"/>
          <p:cNvSpPr>
            <a:spLocks noGrp="1"/>
          </p:cNvSpPr>
          <p:nvPr>
            <p:ph idx="1"/>
          </p:nvPr>
        </p:nvSpPr>
        <p:spPr>
          <a:xfrm>
            <a:off x="804997" y="2272143"/>
            <a:ext cx="4803637" cy="3788830"/>
          </a:xfrm>
        </p:spPr>
        <p:txBody>
          <a:bodyPr anchor="ctr">
            <a:normAutofit/>
          </a:bodyPr>
          <a:lstStyle/>
          <a:p>
            <a:r>
              <a:rPr lang="en-GB" sz="1900">
                <a:solidFill>
                  <a:srgbClr val="000000"/>
                </a:solidFill>
              </a:rPr>
              <a:t>Located  in the theme park in Saffordshire in England</a:t>
            </a:r>
          </a:p>
          <a:p>
            <a:r>
              <a:rPr lang="en-GB" sz="1900">
                <a:solidFill>
                  <a:srgbClr val="000000"/>
                </a:solidFill>
              </a:rPr>
              <a:t>Resort belongs to the Merlin Entertainments Group </a:t>
            </a:r>
          </a:p>
          <a:p>
            <a:r>
              <a:rPr lang="en-GB" sz="1900">
                <a:solidFill>
                  <a:srgbClr val="000000"/>
                </a:solidFill>
              </a:rPr>
              <a:t>The resorts includes a theme park, water park, mini golf, spa and hotel complex</a:t>
            </a:r>
          </a:p>
          <a:p>
            <a:r>
              <a:rPr lang="en-GB" sz="1900">
                <a:solidFill>
                  <a:srgbClr val="000000"/>
                </a:solidFill>
              </a:rPr>
              <a:t>In 2017 it was the second most visited park in the UK after the LEGOLAND Windsor</a:t>
            </a:r>
          </a:p>
          <a:p>
            <a:r>
              <a:rPr lang="en-GB" sz="1900">
                <a:solidFill>
                  <a:srgbClr val="000000"/>
                </a:solidFill>
              </a:rPr>
              <a:t>Its open from mid-march to early November, hovewer some amenities and hotel are open all year round</a:t>
            </a:r>
          </a:p>
        </p:txBody>
      </p:sp>
    </p:spTree>
    <p:extLst>
      <p:ext uri="{BB962C8B-B14F-4D97-AF65-F5344CB8AC3E}">
        <p14:creationId xmlns:p14="http://schemas.microsoft.com/office/powerpoint/2010/main" val="887811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extLst/>
          </a:blip>
          <a:srcRect l="15697" r="22067" b="-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sz="4100">
                <a:solidFill>
                  <a:srgbClr val="000000"/>
                </a:solidFill>
              </a:rPr>
              <a:t>Environment analysis for Alton Towers</a:t>
            </a:r>
          </a:p>
        </p:txBody>
      </p:sp>
      <p:sp>
        <p:nvSpPr>
          <p:cNvPr id="3" name="Content Placeholder 2"/>
          <p:cNvSpPr>
            <a:spLocks noGrp="1"/>
          </p:cNvSpPr>
          <p:nvPr>
            <p:ph idx="1"/>
          </p:nvPr>
        </p:nvSpPr>
        <p:spPr>
          <a:xfrm>
            <a:off x="804997" y="2272143"/>
            <a:ext cx="4706803" cy="3788830"/>
          </a:xfrm>
        </p:spPr>
        <p:txBody>
          <a:bodyPr anchor="ctr">
            <a:normAutofit/>
          </a:bodyPr>
          <a:lstStyle/>
          <a:p>
            <a:r>
              <a:rPr lang="en-GB" sz="2000">
                <a:solidFill>
                  <a:srgbClr val="000000"/>
                </a:solidFill>
              </a:rPr>
              <a:t>SWOT</a:t>
            </a:r>
          </a:p>
          <a:p>
            <a:r>
              <a:rPr lang="en-GB" sz="2000">
                <a:solidFill>
                  <a:srgbClr val="000000"/>
                </a:solidFill>
              </a:rPr>
              <a:t>PESTLE</a:t>
            </a:r>
          </a:p>
        </p:txBody>
      </p:sp>
    </p:spTree>
    <p:extLst>
      <p:ext uri="{BB962C8B-B14F-4D97-AF65-F5344CB8AC3E}">
        <p14:creationId xmlns:p14="http://schemas.microsoft.com/office/powerpoint/2010/main" val="3134731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11">
            <a:extLst>
              <a:ext uri="{FF2B5EF4-FFF2-40B4-BE49-F238E27FC236}">
                <a16:creationId xmlns:a16="http://schemas.microsoft.com/office/drawing/2014/main" id="{A0BF428C-DA8B-4D99-9930-18F7F91D8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37">
            <a:extLst>
              <a:ext uri="{FF2B5EF4-FFF2-40B4-BE49-F238E27FC236}">
                <a16:creationId xmlns:a16="http://schemas.microsoft.com/office/drawing/2014/main" id="{A03E2379-8871-408A-95CE-7AAE8FA53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SWOT</a:t>
            </a:r>
            <a:endParaRPr lang="en-GB" dirty="0"/>
          </a:p>
        </p:txBody>
      </p:sp>
      <p:sp>
        <p:nvSpPr>
          <p:cNvPr id="3" name="Content Placeholder 2"/>
          <p:cNvSpPr>
            <a:spLocks noGrp="1"/>
          </p:cNvSpPr>
          <p:nvPr>
            <p:ph idx="1"/>
          </p:nvPr>
        </p:nvSpPr>
        <p:spPr>
          <a:xfrm>
            <a:off x="838200" y="2015406"/>
            <a:ext cx="5097779" cy="4065986"/>
          </a:xfrm>
        </p:spPr>
        <p:txBody>
          <a:bodyPr anchor="t">
            <a:normAutofit/>
          </a:bodyPr>
          <a:lstStyle/>
          <a:p>
            <a:pPr marL="0" indent="0">
              <a:spcAft>
                <a:spcPts val="800"/>
              </a:spcAft>
              <a:buNone/>
            </a:pPr>
            <a:r>
              <a:rPr lang="en-GB" sz="1100" b="1">
                <a:solidFill>
                  <a:srgbClr val="FFFFFF"/>
                </a:solidFill>
                <a:latin typeface="Calibri" panose="020F0502020204030204" pitchFamily="34" charset="0"/>
                <a:ea typeface="Calibri" panose="020F0502020204030204" pitchFamily="34" charset="0"/>
                <a:cs typeface="Times New Roman" panose="02020603050405020304" pitchFamily="18" charset="0"/>
              </a:rPr>
              <a:t>Strengths</a:t>
            </a: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Greater age range of target customers</a:t>
            </a:r>
            <a:endParaRPr lang="en-GB" sz="1100" b="1">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b="1">
                <a:solidFill>
                  <a:srgbClr val="FFFFFF"/>
                </a:solidFill>
                <a:latin typeface="Calibri" panose="020F0502020204030204" pitchFamily="34" charset="0"/>
                <a:ea typeface="Calibri" panose="020F0502020204030204" pitchFamily="34" charset="0"/>
                <a:cs typeface="Times New Roman" panose="02020603050405020304" pitchFamily="18" charset="0"/>
              </a:rPr>
              <a:t>g</a:t>
            </a: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ood marketing campaigns</a:t>
            </a: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A unique attraction</a:t>
            </a: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The company has a very well-developed website, characterized by direct booking of tickets and easy access to information about facilities and the offers </a:t>
            </a:r>
          </a:p>
          <a:p>
            <a:pPr marL="0" indent="0">
              <a:spcAft>
                <a:spcPts val="800"/>
              </a:spcAft>
              <a:buNone/>
            </a:pPr>
            <a:r>
              <a:rPr lang="en-GB" sz="1100" b="1">
                <a:solidFill>
                  <a:srgbClr val="FFFFFF"/>
                </a:solidFill>
                <a:latin typeface="Calibri" panose="020F0502020204030204" pitchFamily="34" charset="0"/>
                <a:ea typeface="Calibri" panose="020F0502020204030204" pitchFamily="34" charset="0"/>
                <a:cs typeface="Times New Roman" panose="02020603050405020304" pitchFamily="18" charset="0"/>
              </a:rPr>
              <a:t>Weaknesses</a:t>
            </a:r>
            <a:endPar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High level of seasonality</a:t>
            </a: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The fact that accidents occur in the park may indicate the weakness of its technical activities</a:t>
            </a: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Location of Alton Towers (rural area)</a:t>
            </a:r>
          </a:p>
          <a:p>
            <a:pPr>
              <a:spcAft>
                <a:spcPts val="800"/>
              </a:spcAft>
            </a:pPr>
            <a:r>
              <a:rPr lang="en-GB" sz="1100">
                <a:solidFill>
                  <a:srgbClr val="FFFFFF"/>
                </a:solidFill>
                <a:latin typeface="Calibri" panose="020F0502020204030204" pitchFamily="34" charset="0"/>
                <a:ea typeface="Calibri" panose="020F0502020204030204" pitchFamily="34" charset="0"/>
                <a:cs typeface="Times New Roman" panose="02020603050405020304" pitchFamily="18" charset="0"/>
              </a:rPr>
              <a:t>Price</a:t>
            </a:r>
            <a:endParaRPr lang="en-GB" sz="1100">
              <a:solidFill>
                <a:srgbClr val="FFFFFF"/>
              </a:solidFill>
            </a:endParaRPr>
          </a:p>
        </p:txBody>
      </p:sp>
      <p:pic>
        <p:nvPicPr>
          <p:cNvPr id="4" name="Picture 3"/>
          <p:cNvPicPr>
            <a:picLocks noChangeAspect="1"/>
          </p:cNvPicPr>
          <p:nvPr/>
        </p:nvPicPr>
        <p:blipFill>
          <a:blip r:embed="rId2"/>
          <a:stretch>
            <a:fillRect/>
          </a:stretch>
        </p:blipFill>
        <p:spPr>
          <a:xfrm>
            <a:off x="8821647" y="1828800"/>
            <a:ext cx="2240812" cy="2112433"/>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pic>
        <p:nvPicPr>
          <p:cNvPr id="5" name="Picture 4"/>
          <p:cNvPicPr>
            <a:picLocks noChangeAspect="1"/>
          </p:cNvPicPr>
          <p:nvPr/>
        </p:nvPicPr>
        <p:blipFill>
          <a:blip r:embed="rId3"/>
          <a:stretch>
            <a:fillRect/>
          </a:stretch>
        </p:blipFill>
        <p:spPr>
          <a:xfrm>
            <a:off x="6908801" y="4198990"/>
            <a:ext cx="5116410" cy="1918653"/>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4246160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7D8E67F2-F753-4E06-8229-4970A6725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427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EE1BDFD-564B-44A4-841A-50D6A8E75C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5996"/>
          </a:xfrm>
        </p:spPr>
        <p:txBody>
          <a:bodyPr>
            <a:normAutofit/>
          </a:bodyPr>
          <a:lstStyle/>
          <a:p>
            <a:r>
              <a:rPr lang="en-GB" sz="4000">
                <a:solidFill>
                  <a:srgbClr val="000000"/>
                </a:solidFill>
              </a:rPr>
              <a:t>SWOT</a:t>
            </a:r>
          </a:p>
        </p:txBody>
      </p:sp>
      <p:sp>
        <p:nvSpPr>
          <p:cNvPr id="14" name="Freeform 60">
            <a:extLst>
              <a:ext uri="{FF2B5EF4-FFF2-40B4-BE49-F238E27FC236}">
                <a16:creationId xmlns:a16="http://schemas.microsoft.com/office/drawing/2014/main" id="{007B8288-68CC-4847-8419-CF535B6B7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3882" y="0"/>
            <a:ext cx="3880988" cy="2206512"/>
          </a:xfrm>
          <a:custGeom>
            <a:avLst/>
            <a:gdLst>
              <a:gd name="connsiteX0" fmla="*/ 20753 w 3960193"/>
              <a:gd name="connsiteY0" fmla="*/ 0 h 2251543"/>
              <a:gd name="connsiteX1" fmla="*/ 3939440 w 3960193"/>
              <a:gd name="connsiteY1" fmla="*/ 0 h 2251543"/>
              <a:gd name="connsiteX2" fmla="*/ 3949969 w 3960193"/>
              <a:gd name="connsiteY2" fmla="*/ 68994 h 2251543"/>
              <a:gd name="connsiteX3" fmla="*/ 3960193 w 3960193"/>
              <a:gd name="connsiteY3" fmla="*/ 271447 h 2251543"/>
              <a:gd name="connsiteX4" fmla="*/ 1980096 w 3960193"/>
              <a:gd name="connsiteY4" fmla="*/ 2251543 h 2251543"/>
              <a:gd name="connsiteX5" fmla="*/ 0 w 3960193"/>
              <a:gd name="connsiteY5" fmla="*/ 271447 h 2251543"/>
              <a:gd name="connsiteX6" fmla="*/ 10224 w 3960193"/>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3" h="2251543">
                <a:moveTo>
                  <a:pt x="20753" y="0"/>
                </a:moveTo>
                <a:lnTo>
                  <a:pt x="3939440" y="0"/>
                </a:lnTo>
                <a:lnTo>
                  <a:pt x="3949969" y="68994"/>
                </a:lnTo>
                <a:cubicBezTo>
                  <a:pt x="3956730" y="135559"/>
                  <a:pt x="3960193" y="203099"/>
                  <a:pt x="3960193" y="271447"/>
                </a:cubicBezTo>
                <a:cubicBezTo>
                  <a:pt x="3960193" y="1365024"/>
                  <a:pt x="3073674" y="2251543"/>
                  <a:pt x="1980096" y="2251543"/>
                </a:cubicBezTo>
                <a:cubicBezTo>
                  <a:pt x="886519" y="2251543"/>
                  <a:pt x="0" y="1365024"/>
                  <a:pt x="0" y="271447"/>
                </a:cubicBezTo>
                <a:cubicBezTo>
                  <a:pt x="0" y="203099"/>
                  <a:pt x="3463" y="135559"/>
                  <a:pt x="10224"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3"/>
          <a:stretch>
            <a:fillRect/>
          </a:stretch>
        </p:blipFill>
        <p:spPr>
          <a:xfrm>
            <a:off x="3027483" y="213398"/>
            <a:ext cx="1360715" cy="1360715"/>
          </a:xfrm>
          <a:prstGeom prst="rect">
            <a:avLst/>
          </a:prstGeom>
        </p:spPr>
      </p:pic>
      <p:sp>
        <p:nvSpPr>
          <p:cNvPr id="16" name="Freeform 68">
            <a:extLst>
              <a:ext uri="{FF2B5EF4-FFF2-40B4-BE49-F238E27FC236}">
                <a16:creationId xmlns:a16="http://schemas.microsoft.com/office/drawing/2014/main" id="{32BA8EA8-C1B6-4309-B674-F9F399B96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12701"/>
            <a:ext cx="4942589" cy="3945299"/>
          </a:xfrm>
          <a:custGeom>
            <a:avLst/>
            <a:gdLst>
              <a:gd name="connsiteX0" fmla="*/ 2223943 w 4942589"/>
              <a:gd name="connsiteY0" fmla="*/ 0 h 3945299"/>
              <a:gd name="connsiteX1" fmla="*/ 4942589 w 4942589"/>
              <a:gd name="connsiteY1" fmla="*/ 2718646 h 3945299"/>
              <a:gd name="connsiteX2" fmla="*/ 4728945 w 4942589"/>
              <a:gd name="connsiteY2" fmla="*/ 3776866 h 3945299"/>
              <a:gd name="connsiteX3" fmla="*/ 4647806 w 4942589"/>
              <a:gd name="connsiteY3" fmla="*/ 3945299 h 3945299"/>
              <a:gd name="connsiteX4" fmla="*/ 0 w 4942589"/>
              <a:gd name="connsiteY4" fmla="*/ 3945299 h 3945299"/>
              <a:gd name="connsiteX5" fmla="*/ 0 w 4942589"/>
              <a:gd name="connsiteY5" fmla="*/ 1157971 h 3945299"/>
              <a:gd name="connsiteX6" fmla="*/ 126104 w 4942589"/>
              <a:gd name="connsiteY6" fmla="*/ 989335 h 3945299"/>
              <a:gd name="connsiteX7" fmla="*/ 2223943 w 4942589"/>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2589" h="3945299">
                <a:moveTo>
                  <a:pt x="2223943" y="0"/>
                </a:moveTo>
                <a:cubicBezTo>
                  <a:pt x="3725410" y="0"/>
                  <a:pt x="4942589" y="1217179"/>
                  <a:pt x="4942589" y="2718646"/>
                </a:cubicBezTo>
                <a:cubicBezTo>
                  <a:pt x="4942589" y="3094013"/>
                  <a:pt x="4866516" y="3451612"/>
                  <a:pt x="4728945" y="3776866"/>
                </a:cubicBezTo>
                <a:lnTo>
                  <a:pt x="4647806" y="3945299"/>
                </a:lnTo>
                <a:lnTo>
                  <a:pt x="0" y="3945299"/>
                </a:lnTo>
                <a:lnTo>
                  <a:pt x="0" y="1157971"/>
                </a:lnTo>
                <a:lnTo>
                  <a:pt x="126104" y="989335"/>
                </a:lnTo>
                <a:cubicBezTo>
                  <a:pt x="624744" y="385123"/>
                  <a:pt x="1379368" y="0"/>
                  <a:pt x="2223943"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p:cNvPicPr>
            <a:picLocks noChangeAspect="1"/>
          </p:cNvPicPr>
          <p:nvPr/>
        </p:nvPicPr>
        <p:blipFill>
          <a:blip r:embed="rId4"/>
          <a:stretch>
            <a:fillRect/>
          </a:stretch>
        </p:blipFill>
        <p:spPr>
          <a:xfrm>
            <a:off x="1185685" y="3875314"/>
            <a:ext cx="2031198" cy="2670429"/>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pPr marL="0" indent="0">
              <a:buNone/>
            </a:pPr>
            <a:r>
              <a:rPr lang="en-GB" sz="1100" b="1">
                <a:solidFill>
                  <a:srgbClr val="000000"/>
                </a:solidFill>
              </a:rPr>
              <a:t>Possibilities</a:t>
            </a:r>
          </a:p>
          <a:p>
            <a:r>
              <a:rPr lang="en-GB" sz="1100">
                <a:solidFill>
                  <a:srgbClr val="000000"/>
                </a:solidFill>
              </a:rPr>
              <a:t>Giving an educational element </a:t>
            </a:r>
          </a:p>
          <a:p>
            <a:r>
              <a:rPr lang="en-GB" sz="1100">
                <a:solidFill>
                  <a:srgbClr val="000000"/>
                </a:solidFill>
              </a:rPr>
              <a:t>By establishing cooperation with other brands</a:t>
            </a:r>
          </a:p>
          <a:p>
            <a:r>
              <a:rPr lang="en-GB" sz="1100">
                <a:solidFill>
                  <a:srgbClr val="000000"/>
                </a:solidFill>
              </a:rPr>
              <a:t>A diversified product and service</a:t>
            </a:r>
          </a:p>
          <a:p>
            <a:r>
              <a:rPr lang="en-GB" sz="1100">
                <a:solidFill>
                  <a:srgbClr val="000000"/>
                </a:solidFill>
              </a:rPr>
              <a:t>A large number of loyal customers</a:t>
            </a:r>
          </a:p>
          <a:p>
            <a:pPr marL="0" indent="0">
              <a:buNone/>
            </a:pPr>
            <a:endParaRPr lang="en-GB" sz="1100">
              <a:solidFill>
                <a:srgbClr val="000000"/>
              </a:solidFill>
            </a:endParaRPr>
          </a:p>
          <a:p>
            <a:pPr marL="0" indent="0">
              <a:buNone/>
            </a:pPr>
            <a:r>
              <a:rPr lang="en-GB" sz="1100" b="1">
                <a:solidFill>
                  <a:srgbClr val="000000"/>
                </a:solidFill>
              </a:rPr>
              <a:t>Threats</a:t>
            </a:r>
          </a:p>
          <a:p>
            <a:r>
              <a:rPr lang="en-GB" sz="1100">
                <a:solidFill>
                  <a:srgbClr val="000000"/>
                </a:solidFill>
              </a:rPr>
              <a:t>Occurrence of technical errors during the use of attractions may cause injuries to the customers and, consequently, unwillingness to use this park and disrepute.</a:t>
            </a:r>
          </a:p>
          <a:p>
            <a:r>
              <a:rPr lang="en-GB" sz="1100">
                <a:solidFill>
                  <a:srgbClr val="000000"/>
                </a:solidFill>
              </a:rPr>
              <a:t>New innovations and achievements in indirectly competitive industries</a:t>
            </a:r>
          </a:p>
          <a:p>
            <a:r>
              <a:rPr lang="en-GB" sz="1100">
                <a:solidFill>
                  <a:srgbClr val="000000"/>
                </a:solidFill>
              </a:rPr>
              <a:t>Possible introduction of strict laws by the government in order to tighten the safety rules and health regulations, may lead to modification of rides and other products</a:t>
            </a:r>
          </a:p>
        </p:txBody>
      </p:sp>
    </p:spTree>
    <p:extLst>
      <p:ext uri="{BB962C8B-B14F-4D97-AF65-F5344CB8AC3E}">
        <p14:creationId xmlns:p14="http://schemas.microsoft.com/office/powerpoint/2010/main" val="2212088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1" y="803325"/>
            <a:ext cx="5314536" cy="1325563"/>
          </a:xfrm>
        </p:spPr>
        <p:txBody>
          <a:bodyPr>
            <a:normAutofit/>
          </a:bodyPr>
          <a:lstStyle/>
          <a:p>
            <a:r>
              <a:rPr lang="en-GB" dirty="0"/>
              <a:t>PESTLE</a:t>
            </a:r>
          </a:p>
        </p:txBody>
      </p:sp>
      <p:sp>
        <p:nvSpPr>
          <p:cNvPr id="3" name="Content Placeholder 2"/>
          <p:cNvSpPr>
            <a:spLocks noGrp="1"/>
          </p:cNvSpPr>
          <p:nvPr>
            <p:ph idx="1"/>
          </p:nvPr>
        </p:nvSpPr>
        <p:spPr>
          <a:xfrm>
            <a:off x="762000" y="2279018"/>
            <a:ext cx="5314543" cy="3375920"/>
          </a:xfrm>
        </p:spPr>
        <p:txBody>
          <a:bodyPr anchor="t">
            <a:normAutofit/>
          </a:bodyPr>
          <a:lstStyle/>
          <a:p>
            <a:pPr>
              <a:spcAft>
                <a:spcPts val="800"/>
              </a:spcAft>
            </a:pPr>
            <a:r>
              <a:rPr lang="en-GB" sz="1800">
                <a:latin typeface="Calibri" panose="020F0502020204030204" pitchFamily="34" charset="0"/>
                <a:ea typeface="Calibri" panose="020F0502020204030204" pitchFamily="34" charset="0"/>
                <a:cs typeface="Times New Roman" panose="02020603050405020304" pitchFamily="18" charset="0"/>
              </a:rPr>
              <a:t>Aim to assess a company’s macroeconomic environment</a:t>
            </a:r>
          </a:p>
          <a:p>
            <a:pPr>
              <a:spcAft>
                <a:spcPts val="800"/>
              </a:spcAft>
            </a:pPr>
            <a:r>
              <a:rPr lang="en-GB" sz="1800">
                <a:latin typeface="Calibri" panose="020F0502020204030204" pitchFamily="34" charset="0"/>
                <a:ea typeface="Calibri" panose="020F0502020204030204" pitchFamily="34" charset="0"/>
                <a:cs typeface="Times New Roman" panose="02020603050405020304" pitchFamily="18" charset="0"/>
              </a:rPr>
              <a:t>Useful when making key decisions such as expanding foreign market and creating long term plans </a:t>
            </a:r>
          </a:p>
          <a:p>
            <a:pPr marL="0" indent="0">
              <a:buNone/>
            </a:pPr>
            <a:endParaRPr lang="en-GB" sz="180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2"/>
          <a:srcRect l="2507" r="1259"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0338596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1098" y="1396289"/>
            <a:ext cx="6387102" cy="1325563"/>
          </a:xfrm>
        </p:spPr>
        <p:txBody>
          <a:bodyPr>
            <a:normAutofit/>
          </a:bodyPr>
          <a:lstStyle/>
          <a:p>
            <a:r>
              <a:rPr lang="en-GB"/>
              <a:t>PESTLE</a:t>
            </a:r>
            <a:endParaRPr lang="en-GB" dirty="0"/>
          </a:p>
        </p:txBody>
      </p:sp>
      <p:sp>
        <p:nvSpPr>
          <p:cNvPr id="3" name="Content Placeholder 2"/>
          <p:cNvSpPr>
            <a:spLocks noGrp="1"/>
          </p:cNvSpPr>
          <p:nvPr>
            <p:ph idx="1"/>
          </p:nvPr>
        </p:nvSpPr>
        <p:spPr>
          <a:xfrm>
            <a:off x="805542" y="2871982"/>
            <a:ext cx="6382657" cy="3181684"/>
          </a:xfrm>
        </p:spPr>
        <p:txBody>
          <a:bodyPr anchor="t">
            <a:normAutofit/>
          </a:bodyPr>
          <a:lstStyle/>
          <a:p>
            <a:pPr marL="0" indent="0">
              <a:buNone/>
            </a:pPr>
            <a:r>
              <a:rPr lang="en-GB" sz="1100" b="1"/>
              <a:t>Political</a:t>
            </a:r>
          </a:p>
          <a:p>
            <a:r>
              <a:rPr lang="en-GB" sz="1100"/>
              <a:t>Currently the UK is at the stage of leaving the European Union</a:t>
            </a:r>
          </a:p>
          <a:p>
            <a:r>
              <a:rPr lang="en-GB" sz="1100"/>
              <a:t>Brexit may make it difficult to attract visitors from foreign markets</a:t>
            </a:r>
          </a:p>
          <a:p>
            <a:r>
              <a:rPr lang="en-GB" sz="1100"/>
              <a:t>Brexit is a great interference in the government's policy, which may entail new regulations of foreign trade or free travel from/to the European Union</a:t>
            </a:r>
          </a:p>
          <a:p>
            <a:pPr marL="0" indent="0">
              <a:buNone/>
            </a:pPr>
            <a:r>
              <a:rPr lang="en-GB" sz="1100" b="1"/>
              <a:t>Environmental</a:t>
            </a:r>
          </a:p>
          <a:p>
            <a:r>
              <a:rPr lang="en-GB" sz="1100"/>
              <a:t> Alton Tower Resort is aware of how the Park influences the local environment (traffic, noise, rubbish)</a:t>
            </a:r>
          </a:p>
          <a:p>
            <a:r>
              <a:rPr lang="en-GB" sz="1100"/>
              <a:t>The park has an environment protection team or the team managing the improvement of traffic during peak hours</a:t>
            </a:r>
          </a:p>
          <a:p>
            <a:r>
              <a:rPr lang="en-GB" sz="1100"/>
              <a:t>Introduction of rules and regulations regarding the construction of new roads and ensuring that construction/exploitation is not harmful to the environment would be an additional advantage for the company</a:t>
            </a:r>
          </a:p>
          <a:p>
            <a:endParaRPr lang="en-GB" sz="1100"/>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a:picLocks noChangeAspect="1"/>
          </p:cNvPicPr>
          <p:nvPr/>
        </p:nvPicPr>
        <p:blipFill rotWithShape="1">
          <a:blip r:embed="rId2"/>
          <a:srcRect l="3996" r="6240"/>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2"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3"/>
          <a:srcRect r="17680" b="-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6402245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1098" y="1396289"/>
            <a:ext cx="6387102" cy="1325563"/>
          </a:xfrm>
        </p:spPr>
        <p:txBody>
          <a:bodyPr>
            <a:normAutofit/>
          </a:bodyPr>
          <a:lstStyle/>
          <a:p>
            <a:r>
              <a:rPr lang="en-GB" dirty="0"/>
              <a:t>PESTLE</a:t>
            </a:r>
          </a:p>
        </p:txBody>
      </p:sp>
      <p:sp>
        <p:nvSpPr>
          <p:cNvPr id="3" name="Content Placeholder 2"/>
          <p:cNvSpPr>
            <a:spLocks noGrp="1"/>
          </p:cNvSpPr>
          <p:nvPr>
            <p:ph idx="1"/>
          </p:nvPr>
        </p:nvSpPr>
        <p:spPr>
          <a:xfrm>
            <a:off x="805542" y="2871982"/>
            <a:ext cx="6382657" cy="3181684"/>
          </a:xfrm>
        </p:spPr>
        <p:txBody>
          <a:bodyPr anchor="t">
            <a:normAutofit/>
          </a:bodyPr>
          <a:lstStyle/>
          <a:p>
            <a:pPr marL="0" indent="0">
              <a:buNone/>
            </a:pPr>
            <a:r>
              <a:rPr lang="en-GB" sz="1100" b="1"/>
              <a:t>Social</a:t>
            </a:r>
          </a:p>
          <a:p>
            <a:r>
              <a:rPr lang="en-GB" sz="1100"/>
              <a:t>Accidents during the stay ending with death / injuries and coverage of this in television/social media can discourage people from using the park.</a:t>
            </a:r>
          </a:p>
          <a:p>
            <a:pPr marL="0" indent="0">
              <a:buNone/>
            </a:pPr>
            <a:endParaRPr lang="en-GB" sz="1100"/>
          </a:p>
          <a:p>
            <a:pPr marL="0" indent="0">
              <a:buNone/>
            </a:pPr>
            <a:r>
              <a:rPr lang="en-GB" sz="1100" b="1"/>
              <a:t>Technical</a:t>
            </a:r>
          </a:p>
          <a:p>
            <a:r>
              <a:rPr lang="en-GB" sz="1100"/>
              <a:t>Alton Towers was the first to open a 14 loop rollercoaster in the world. </a:t>
            </a:r>
          </a:p>
          <a:p>
            <a:r>
              <a:rPr lang="en-GB" sz="1100"/>
              <a:t>Large businesses are expected to be all the time in the big league</a:t>
            </a:r>
          </a:p>
          <a:p>
            <a:r>
              <a:rPr lang="en-GB" sz="1100"/>
              <a:t>Allocating money to maintaining its attractions on a regular basis.</a:t>
            </a:r>
          </a:p>
          <a:p>
            <a:pPr marL="0" indent="0">
              <a:buNone/>
            </a:pPr>
            <a:endParaRPr lang="en-GB" sz="1100"/>
          </a:p>
          <a:p>
            <a:pPr marL="0" indent="0">
              <a:buNone/>
            </a:pPr>
            <a:r>
              <a:rPr lang="en-GB" sz="1100" b="1"/>
              <a:t>Legal</a:t>
            </a:r>
          </a:p>
          <a:p>
            <a:r>
              <a:rPr lang="en-GB" sz="1100"/>
              <a:t>Following up with health and safety rules and regulations. Otherwise, it would risk high fines or even closing the park.</a:t>
            </a:r>
          </a:p>
          <a:p>
            <a:endParaRPr lang="en-GB" sz="1100"/>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2"/>
          <a:srcRect l="17079" r="17638"/>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2"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a:picLocks noChangeAspect="1"/>
          </p:cNvPicPr>
          <p:nvPr/>
        </p:nvPicPr>
        <p:blipFill rotWithShape="1">
          <a:blip r:embed="rId3"/>
          <a:srcRect t="3555" r="1" b="1535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52255817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444"/>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709448" y="1913950"/>
            <a:ext cx="4204137" cy="1342754"/>
          </a:xfrm>
        </p:spPr>
        <p:txBody>
          <a:bodyPr>
            <a:normAutofit/>
          </a:bodyPr>
          <a:lstStyle/>
          <a:p>
            <a:pPr algn="ctr"/>
            <a:r>
              <a:rPr lang="en-GB" sz="3600"/>
              <a:t>Micro Factors</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16" y="3417573"/>
            <a:ext cx="4593021" cy="2619839"/>
          </a:xfrm>
        </p:spPr>
        <p:txBody>
          <a:bodyPr anchor="ctr">
            <a:normAutofit/>
          </a:bodyPr>
          <a:lstStyle/>
          <a:p>
            <a:pPr>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The company</a:t>
            </a:r>
          </a:p>
          <a:p>
            <a:pPr>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Suppliers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Intermediate marketing</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Customers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b="1" dirty="0">
                <a:latin typeface="Calibri" panose="020F0502020204030204" pitchFamily="34" charset="0"/>
                <a:ea typeface="Calibri" panose="020F0502020204030204" pitchFamily="34" charset="0"/>
                <a:cs typeface="Times New Roman" panose="02020603050405020304" pitchFamily="18" charset="0"/>
              </a:rPr>
              <a:t>Competitors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581210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73A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kern="1200">
                <a:solidFill>
                  <a:srgbClr val="FFFFFF"/>
                </a:solidFill>
                <a:latin typeface="+mj-lt"/>
                <a:ea typeface="+mj-ea"/>
                <a:cs typeface="+mj-cs"/>
              </a:rPr>
              <a:t>Performance Management Audit</a:t>
            </a:r>
          </a:p>
        </p:txBody>
      </p:sp>
      <p:pic>
        <p:nvPicPr>
          <p:cNvPr id="4" name="Content Placeholder 3"/>
          <p:cNvPicPr>
            <a:picLocks noGrp="1" noChangeAspect="1"/>
          </p:cNvPicPr>
          <p:nvPr>
            <p:ph idx="1"/>
          </p:nvPr>
        </p:nvPicPr>
        <p:blipFill>
          <a:blip r:embed="rId2"/>
          <a:stretch>
            <a:fillRect/>
          </a:stretch>
        </p:blipFill>
        <p:spPr>
          <a:xfrm>
            <a:off x="4038600" y="1091141"/>
            <a:ext cx="7188199" cy="4672329"/>
          </a:xfrm>
          <a:prstGeom prst="rect">
            <a:avLst/>
          </a:prstGeom>
        </p:spPr>
      </p:pic>
    </p:spTree>
    <p:extLst>
      <p:ext uri="{BB962C8B-B14F-4D97-AF65-F5344CB8AC3E}">
        <p14:creationId xmlns:p14="http://schemas.microsoft.com/office/powerpoint/2010/main" val="1273633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855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kern="1200">
                <a:solidFill>
                  <a:srgbClr val="FFFFFF"/>
                </a:solidFill>
                <a:latin typeface="+mj-lt"/>
                <a:ea typeface="+mj-ea"/>
                <a:cs typeface="+mj-cs"/>
              </a:rPr>
              <a:t>Functions of a human resource management </a:t>
            </a:r>
          </a:p>
        </p:txBody>
      </p:sp>
      <p:pic>
        <p:nvPicPr>
          <p:cNvPr id="4" name="Content Placeholder 3"/>
          <p:cNvPicPr>
            <a:picLocks noGrp="1" noChangeAspect="1"/>
          </p:cNvPicPr>
          <p:nvPr>
            <p:ph idx="1"/>
          </p:nvPr>
        </p:nvPicPr>
        <p:blipFill>
          <a:blip r:embed="rId2"/>
          <a:stretch>
            <a:fillRect/>
          </a:stretch>
        </p:blipFill>
        <p:spPr>
          <a:xfrm>
            <a:off x="4038600" y="983318"/>
            <a:ext cx="7188199" cy="4887975"/>
          </a:xfrm>
          <a:prstGeom prst="rect">
            <a:avLst/>
          </a:prstGeom>
        </p:spPr>
      </p:pic>
    </p:spTree>
    <p:extLst>
      <p:ext uri="{BB962C8B-B14F-4D97-AF65-F5344CB8AC3E}">
        <p14:creationId xmlns:p14="http://schemas.microsoft.com/office/powerpoint/2010/main" val="2062573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9091" r="15152" b="1"/>
          <a:stretch/>
        </p:blipFill>
        <p:spPr>
          <a:xfrm>
            <a:off x="20" y="10"/>
            <a:ext cx="12191980" cy="6857990"/>
          </a:xfrm>
          <a:prstGeom prst="rect">
            <a:avLst/>
          </a:prstGeom>
        </p:spPr>
      </p:pic>
      <p:sp>
        <p:nvSpPr>
          <p:cNvPr id="8" name="Freeform: Shape 7">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20242" y="1774372"/>
            <a:ext cx="4062642" cy="2754086"/>
          </a:xfrm>
        </p:spPr>
        <p:txBody>
          <a:bodyPr anchor="t">
            <a:normAutofit/>
          </a:bodyPr>
          <a:lstStyle/>
          <a:p>
            <a:endParaRPr lang="en-GB" sz="1500"/>
          </a:p>
          <a:p>
            <a:r>
              <a:rPr lang="en-GB" sz="1500"/>
              <a:t>Alton Towers theme park has welcomed its guests for over 35 years</a:t>
            </a:r>
          </a:p>
          <a:p>
            <a:r>
              <a:rPr lang="en-GB" sz="1500"/>
              <a:t>It is one of the largest employers in the private sector in the region, indirectly and directly responsible for 2,900 jobs in the area and 3,520 jobs in West Midlands region</a:t>
            </a:r>
          </a:p>
          <a:p>
            <a:r>
              <a:rPr lang="en-GB" sz="1500"/>
              <a:t>In fact, most of them have a seasonal character and are not full-time. However, 900 people have full-time jobs there.  </a:t>
            </a:r>
          </a:p>
          <a:p>
            <a:endParaRPr lang="en-GB" sz="1500"/>
          </a:p>
          <a:p>
            <a:endParaRPr lang="en-GB" sz="1500"/>
          </a:p>
        </p:txBody>
      </p:sp>
    </p:spTree>
    <p:extLst>
      <p:ext uri="{BB962C8B-B14F-4D97-AF65-F5344CB8AC3E}">
        <p14:creationId xmlns:p14="http://schemas.microsoft.com/office/powerpoint/2010/main" val="3197421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r="1111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804" y="640263"/>
            <a:ext cx="6619811" cy="1344975"/>
          </a:xfrm>
        </p:spPr>
        <p:txBody>
          <a:bodyPr>
            <a:normAutofit/>
          </a:bodyPr>
          <a:lstStyle/>
          <a:p>
            <a:r>
              <a:rPr lang="en-GB" sz="4000"/>
              <a:t>How to get job in Alton Towers</a:t>
            </a:r>
          </a:p>
        </p:txBody>
      </p:sp>
      <p:sp>
        <p:nvSpPr>
          <p:cNvPr id="3" name="Content Placeholder 2"/>
          <p:cNvSpPr>
            <a:spLocks noGrp="1"/>
          </p:cNvSpPr>
          <p:nvPr>
            <p:ph idx="1"/>
          </p:nvPr>
        </p:nvSpPr>
        <p:spPr>
          <a:xfrm>
            <a:off x="594109" y="2121763"/>
            <a:ext cx="6620505" cy="3773010"/>
          </a:xfrm>
        </p:spPr>
        <p:txBody>
          <a:bodyPr>
            <a:normAutofit/>
          </a:bodyPr>
          <a:lstStyle/>
          <a:p>
            <a:endParaRPr lang="en-GB" sz="1500"/>
          </a:p>
          <a:p>
            <a:r>
              <a:rPr lang="en-GB" sz="1500"/>
              <a:t>Candidate need to complete appropriate questionnaire </a:t>
            </a:r>
          </a:p>
          <a:p>
            <a:r>
              <a:rPr lang="en-GB" sz="1500"/>
              <a:t>Within 14 days potential candidate id invite for an interview usually by email</a:t>
            </a:r>
          </a:p>
          <a:p>
            <a:r>
              <a:rPr lang="en-GB" sz="1500"/>
              <a:t>Interview has a form of group activities and then individually</a:t>
            </a:r>
          </a:p>
          <a:p>
            <a:r>
              <a:rPr lang="en-GB" sz="1500"/>
              <a:t>The recruitment session is at least 30 minutes</a:t>
            </a:r>
          </a:p>
          <a:p>
            <a:r>
              <a:rPr lang="en-GB" sz="1500"/>
              <a:t>Candidate need to be passionate about work and be commitment</a:t>
            </a:r>
          </a:p>
          <a:p>
            <a:r>
              <a:rPr lang="en-GB" sz="1500"/>
              <a:t>It is very important to be prepared to demonstrate such behaviours by citing the stories from previous experiences, both from everyday life and from work</a:t>
            </a:r>
          </a:p>
          <a:p>
            <a:r>
              <a:rPr lang="en-GB" sz="1500"/>
              <a:t>Job interview results are usually given by e-mail or by phone and regardless of whether it is successful or not, candidates are informed about the employment status a few days after the interview. </a:t>
            </a:r>
          </a:p>
          <a:p>
            <a:endParaRPr lang="en-GB" sz="1500"/>
          </a:p>
        </p:txBody>
      </p:sp>
    </p:spTree>
    <p:extLst>
      <p:ext uri="{BB962C8B-B14F-4D97-AF65-F5344CB8AC3E}">
        <p14:creationId xmlns:p14="http://schemas.microsoft.com/office/powerpoint/2010/main" val="485085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27026"/>
            <a:ext cx="3290887" cy="2287588"/>
          </a:xfrm>
        </p:spPr>
        <p:txBody>
          <a:bodyPr anchor="ctr">
            <a:normAutofit/>
          </a:bodyPr>
          <a:lstStyle/>
          <a:p>
            <a:r>
              <a:rPr lang="en-GB" sz="3600"/>
              <a:t>Dream employees</a:t>
            </a:r>
          </a:p>
        </p:txBody>
      </p:sp>
      <p:sp>
        <p:nvSpPr>
          <p:cNvPr id="3" name="Content Placeholder 2"/>
          <p:cNvSpPr>
            <a:spLocks noGrp="1"/>
          </p:cNvSpPr>
          <p:nvPr>
            <p:ph idx="1"/>
          </p:nvPr>
        </p:nvSpPr>
        <p:spPr>
          <a:xfrm>
            <a:off x="4223982" y="327026"/>
            <a:ext cx="7485413" cy="2287587"/>
          </a:xfrm>
        </p:spPr>
        <p:txBody>
          <a:bodyPr anchor="ctr">
            <a:normAutofit/>
          </a:bodyPr>
          <a:lstStyle/>
          <a:p>
            <a:r>
              <a:rPr lang="en-GB" sz="1800"/>
              <a:t>Company believe that motivated staff is the key in serving customers</a:t>
            </a:r>
          </a:p>
          <a:p>
            <a:r>
              <a:rPr lang="en-GB" sz="1800"/>
              <a:t>As long as employees are happy, it can ensure that the client's expectations are met to the fullest</a:t>
            </a:r>
          </a:p>
          <a:p>
            <a:r>
              <a:rPr lang="en-GB" sz="1800"/>
              <a:t>Company has a rewarding systems for employees hard work</a:t>
            </a:r>
          </a:p>
          <a:p>
            <a:pPr marL="0" indent="0">
              <a:buNone/>
            </a:pPr>
            <a:endParaRPr lang="en-GB" sz="1800"/>
          </a:p>
        </p:txBody>
      </p:sp>
      <p:pic>
        <p:nvPicPr>
          <p:cNvPr id="4" name="Picture 3"/>
          <p:cNvPicPr>
            <a:picLocks noChangeAspect="1"/>
          </p:cNvPicPr>
          <p:nvPr/>
        </p:nvPicPr>
        <p:blipFill rotWithShape="1">
          <a:blip r:embed="rId2"/>
          <a:srcRect l="889" r="-1" b="-1"/>
          <a:stretch/>
        </p:blipFill>
        <p:spPr>
          <a:xfrm>
            <a:off x="-9168" y="2763151"/>
            <a:ext cx="12201168" cy="4093262"/>
          </a:xfrm>
          <a:custGeom>
            <a:avLst/>
            <a:gdLst>
              <a:gd name="connsiteX0" fmla="*/ 12201168 w 12201168"/>
              <a:gd name="connsiteY0" fmla="*/ 0 h 4093262"/>
              <a:gd name="connsiteX1" fmla="*/ 12201168 w 12201168"/>
              <a:gd name="connsiteY1" fmla="*/ 4093262 h 4093262"/>
              <a:gd name="connsiteX2" fmla="*/ 0 w 12201168"/>
              <a:gd name="connsiteY2" fmla="*/ 4093262 h 4093262"/>
              <a:gd name="connsiteX3" fmla="*/ 0 w 12201168"/>
              <a:gd name="connsiteY3" fmla="*/ 49771 h 4093262"/>
              <a:gd name="connsiteX4" fmla="*/ 344880 w 12201168"/>
              <a:gd name="connsiteY4" fmla="*/ 64399 h 4093262"/>
              <a:gd name="connsiteX5" fmla="*/ 9469555 w 12201168"/>
              <a:gd name="connsiteY5" fmla="*/ 167599 h 4093262"/>
              <a:gd name="connsiteX6" fmla="*/ 11750723 w 12201168"/>
              <a:gd name="connsiteY6" fmla="*/ 7961 h 4093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1447289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The company puts great emphasis on the following aspects</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1227BE50-4D6D-48F1-BFB5-2C94A443C38D}"/>
              </a:ext>
            </a:extLst>
          </p:cNvPr>
          <p:cNvGraphicFramePr>
            <a:graphicFrameLocks noGrp="1"/>
          </p:cNvGraphicFramePr>
          <p:nvPr>
            <p:ph idx="1"/>
            <p:extLst>
              <p:ext uri="{D42A27DB-BD31-4B8C-83A1-F6EECF244321}">
                <p14:modId xmlns:p14="http://schemas.microsoft.com/office/powerpoint/2010/main" val="70940774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7968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4200" kern="1200">
                <a:solidFill>
                  <a:srgbClr val="FFFFFF"/>
                </a:solidFill>
                <a:latin typeface="+mj-lt"/>
                <a:ea typeface="+mj-ea"/>
                <a:cs typeface="+mj-cs"/>
              </a:rPr>
              <a:t>Key performance indicators and financial ratios</a:t>
            </a:r>
          </a:p>
        </p:txBody>
      </p:sp>
      <p:cxnSp>
        <p:nvCxnSpPr>
          <p:cNvPr id="14"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a:blip r:embed="rId2"/>
          <a:stretch>
            <a:fillRect/>
          </a:stretch>
        </p:blipFill>
        <p:spPr>
          <a:xfrm>
            <a:off x="2242961" y="2509911"/>
            <a:ext cx="7650979" cy="3997637"/>
          </a:xfrm>
          <a:prstGeom prst="rect">
            <a:avLst/>
          </a:prstGeom>
        </p:spPr>
      </p:pic>
    </p:spTree>
    <p:extLst>
      <p:ext uri="{BB962C8B-B14F-4D97-AF65-F5344CB8AC3E}">
        <p14:creationId xmlns:p14="http://schemas.microsoft.com/office/powerpoint/2010/main" val="3295612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1" y="803325"/>
            <a:ext cx="5314536" cy="1325563"/>
          </a:xfrm>
        </p:spPr>
        <p:txBody>
          <a:bodyPr>
            <a:normAutofit/>
          </a:bodyPr>
          <a:lstStyle/>
          <a:p>
            <a:r>
              <a:rPr lang="en-GB" sz="3400"/>
              <a:t>Key performance indicators and financial ratios</a:t>
            </a:r>
          </a:p>
        </p:txBody>
      </p:sp>
      <p:sp>
        <p:nvSpPr>
          <p:cNvPr id="3" name="Content Placeholder 2"/>
          <p:cNvSpPr>
            <a:spLocks noGrp="1"/>
          </p:cNvSpPr>
          <p:nvPr>
            <p:ph idx="1"/>
          </p:nvPr>
        </p:nvSpPr>
        <p:spPr>
          <a:xfrm>
            <a:off x="762000" y="2279018"/>
            <a:ext cx="5314543" cy="3375920"/>
          </a:xfrm>
        </p:spPr>
        <p:txBody>
          <a:bodyPr anchor="t">
            <a:normAutofit/>
          </a:bodyPr>
          <a:lstStyle/>
          <a:p>
            <a:pPr marL="0" indent="0">
              <a:buNone/>
            </a:pPr>
            <a:r>
              <a:rPr lang="en-GB" sz="1300"/>
              <a:t>There has been a slightly reduction in the </a:t>
            </a:r>
            <a:r>
              <a:rPr lang="en-GB" sz="1300" b="1"/>
              <a:t>Gross Profit Margin </a:t>
            </a:r>
            <a:r>
              <a:rPr lang="en-GB" sz="1300"/>
              <a:t>from 2015 to 2016</a:t>
            </a:r>
          </a:p>
          <a:p>
            <a:pPr marL="0" indent="0">
              <a:buNone/>
            </a:pPr>
            <a:r>
              <a:rPr lang="en-GB" sz="1300"/>
              <a:t>However, there has been an increase in the </a:t>
            </a:r>
            <a:r>
              <a:rPr lang="en-GB" sz="1300" b="1"/>
              <a:t>Net Profit Margin </a:t>
            </a:r>
            <a:r>
              <a:rPr lang="en-GB" sz="1300"/>
              <a:t>which can be result of savings of expenses paid by organisation.</a:t>
            </a:r>
          </a:p>
          <a:p>
            <a:pPr marL="0" indent="0">
              <a:buNone/>
            </a:pPr>
            <a:r>
              <a:rPr lang="en-GB" sz="1300" b="1"/>
              <a:t>ROCE</a:t>
            </a:r>
            <a:r>
              <a:rPr lang="en-GB" sz="1300"/>
              <a:t> increased in 2016 compare to 2015. This particular ratio is good, means that company is stable, especially if comparing to companies in the same sector. That could mean that company has invested more of its profits back into the organisation.</a:t>
            </a:r>
          </a:p>
          <a:p>
            <a:pPr marL="0" indent="0">
              <a:buNone/>
            </a:pPr>
            <a:r>
              <a:rPr lang="en-GB" sz="1300"/>
              <a:t>There has been a reduction in the </a:t>
            </a:r>
            <a:r>
              <a:rPr lang="en-GB" sz="1300" b="1"/>
              <a:t>Asset Turnover </a:t>
            </a:r>
            <a:r>
              <a:rPr lang="en-GB" sz="1300"/>
              <a:t>figure which can means that assets are not being used efficiently.</a:t>
            </a:r>
          </a:p>
          <a:p>
            <a:pPr marL="0" indent="0">
              <a:buNone/>
            </a:pPr>
            <a:r>
              <a:rPr lang="en-GB" sz="1300"/>
              <a:t>Its crucial that Alton Towers look at competitors to determine if this is industry wide effect.</a:t>
            </a:r>
          </a:p>
          <a:p>
            <a:pPr marL="0" indent="0">
              <a:buNone/>
            </a:pPr>
            <a:r>
              <a:rPr lang="en-GB" sz="1300"/>
              <a:t>There has been massive increase in </a:t>
            </a:r>
            <a:r>
              <a:rPr lang="en-GB" sz="1300" b="1"/>
              <a:t>Working Capital Turnover </a:t>
            </a:r>
            <a:r>
              <a:rPr lang="en-GB" sz="1300"/>
              <a:t>in 2016 compare to 2015.</a:t>
            </a:r>
          </a:p>
          <a:p>
            <a:endParaRPr lang="en-GB" sz="130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2"/>
          <a:srcRect l="14421" r="13406"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7237685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2279018"/>
            <a:ext cx="5314543" cy="3375920"/>
          </a:xfrm>
        </p:spPr>
        <p:txBody>
          <a:bodyPr anchor="t">
            <a:normAutofit/>
          </a:bodyPr>
          <a:lstStyle/>
          <a:p>
            <a:pPr marL="0" indent="0">
              <a:buNone/>
            </a:pPr>
            <a:r>
              <a:rPr lang="en-GB" sz="1000" b="1">
                <a:latin typeface="Arial" panose="020B0604020202020204" pitchFamily="34" charset="0"/>
                <a:cs typeface="Arial" panose="020B0604020202020204" pitchFamily="34" charset="0"/>
              </a:rPr>
              <a:t>Working Capital Turnover </a:t>
            </a:r>
            <a:r>
              <a:rPr lang="en-GB" sz="1000">
                <a:latin typeface="Arial" panose="020B0604020202020204" pitchFamily="34" charset="0"/>
                <a:cs typeface="Arial" panose="020B0604020202020204" pitchFamily="34" charset="0"/>
              </a:rPr>
              <a:t>shows that company is able to pay off its short-term liabilities. Also shows company possibilities to expand its operations.</a:t>
            </a:r>
          </a:p>
          <a:p>
            <a:pPr marL="0" indent="0">
              <a:buNone/>
            </a:pPr>
            <a:endParaRPr lang="en-GB" sz="1000">
              <a:latin typeface="Arial" panose="020B0604020202020204" pitchFamily="34" charset="0"/>
              <a:cs typeface="Arial" panose="020B0604020202020204" pitchFamily="34" charset="0"/>
            </a:endParaRPr>
          </a:p>
          <a:p>
            <a:pPr marL="0" indent="0">
              <a:buNone/>
            </a:pPr>
            <a:r>
              <a:rPr lang="en-GB" sz="1000" b="1">
                <a:latin typeface="Arial" panose="020B0604020202020204" pitchFamily="34" charset="0"/>
                <a:cs typeface="Arial" panose="020B0604020202020204" pitchFamily="34" charset="0"/>
              </a:rPr>
              <a:t>Working Capital Turnover </a:t>
            </a:r>
            <a:r>
              <a:rPr lang="en-GB" sz="1000">
                <a:latin typeface="Arial" panose="020B0604020202020204" pitchFamily="34" charset="0"/>
                <a:cs typeface="Arial" panose="020B0604020202020204" pitchFamily="34" charset="0"/>
              </a:rPr>
              <a:t>pass the matter decisions relating to working capital and short-term financing.</a:t>
            </a:r>
          </a:p>
          <a:p>
            <a:pPr marL="0" indent="0">
              <a:buNone/>
            </a:pPr>
            <a:r>
              <a:rPr lang="en-GB" sz="1000">
                <a:latin typeface="Arial" panose="020B0604020202020204" pitchFamily="34" charset="0"/>
                <a:cs typeface="Arial" panose="020B0604020202020204" pitchFamily="34" charset="0"/>
              </a:rPr>
              <a:t> </a:t>
            </a:r>
          </a:p>
          <a:p>
            <a:pPr marL="0" indent="0">
              <a:buNone/>
            </a:pPr>
            <a:r>
              <a:rPr lang="en-GB" sz="1000">
                <a:latin typeface="Arial" panose="020B0604020202020204" pitchFamily="34" charset="0"/>
                <a:cs typeface="Arial" panose="020B0604020202020204" pitchFamily="34" charset="0"/>
              </a:rPr>
              <a:t>It clearly shows that Merlin Entertainments is able to continue its operations and that it has sufficient cash flow to operating expenses and satisfy the short-term debt. These involve managing the current assets and the current liabilities.</a:t>
            </a:r>
          </a:p>
          <a:p>
            <a:pPr marL="0" indent="0">
              <a:buNone/>
            </a:pPr>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The </a:t>
            </a:r>
            <a:r>
              <a:rPr lang="en-GB" sz="1000" b="1">
                <a:latin typeface="Arial" panose="020B0604020202020204" pitchFamily="34" charset="0"/>
                <a:cs typeface="Arial" panose="020B0604020202020204" pitchFamily="34" charset="0"/>
              </a:rPr>
              <a:t>Current Ratio </a:t>
            </a:r>
            <a:r>
              <a:rPr lang="en-GB" sz="1000">
                <a:latin typeface="Arial" panose="020B0604020202020204" pitchFamily="34" charset="0"/>
                <a:cs typeface="Arial" panose="020B0604020202020204" pitchFamily="34" charset="0"/>
              </a:rPr>
              <a:t>has not changed from 2015 to 1016. Both years are within acceptable limits. Figures represent how fast cash can be obtained to settle debts pay expenses.</a:t>
            </a:r>
          </a:p>
          <a:p>
            <a:pPr marL="0" indent="0">
              <a:buNone/>
            </a:pPr>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There is an increase in </a:t>
            </a:r>
            <a:r>
              <a:rPr lang="en-GB" sz="1000" b="1">
                <a:latin typeface="Arial" panose="020B0604020202020204" pitchFamily="34" charset="0"/>
                <a:cs typeface="Arial" panose="020B0604020202020204" pitchFamily="34" charset="0"/>
              </a:rPr>
              <a:t>Creditors Days</a:t>
            </a:r>
            <a:r>
              <a:rPr lang="en-GB" sz="1000">
                <a:latin typeface="Arial" panose="020B0604020202020204" pitchFamily="34" charset="0"/>
                <a:cs typeface="Arial" panose="020B0604020202020204" pitchFamily="34" charset="0"/>
              </a:rPr>
              <a:t>, which can mean that company does not have the necessary cash to pay its creditors. </a:t>
            </a:r>
          </a:p>
          <a:p>
            <a:endParaRPr lang="en-GB" sz="1000"/>
          </a:p>
        </p:txBody>
      </p:sp>
      <p:sp>
        <p:nvSpPr>
          <p:cNvPr id="8" name="Freeform: Shape 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rotWithShape="1">
          <a:blip r:embed="rId2"/>
          <a:srcRect l="22339" r="3323"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04411150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7A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2"/>
          <a:stretch>
            <a:fillRect/>
          </a:stretch>
        </p:blipFill>
        <p:spPr>
          <a:xfrm>
            <a:off x="643467" y="893572"/>
            <a:ext cx="10905066" cy="5070855"/>
          </a:xfrm>
          <a:prstGeom prst="rect">
            <a:avLst/>
          </a:prstGeom>
        </p:spPr>
      </p:pic>
    </p:spTree>
    <p:extLst>
      <p:ext uri="{BB962C8B-B14F-4D97-AF65-F5344CB8AC3E}">
        <p14:creationId xmlns:p14="http://schemas.microsoft.com/office/powerpoint/2010/main" val="3746048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50242" y="632990"/>
            <a:ext cx="4062643" cy="1043409"/>
          </a:xfrm>
        </p:spPr>
        <p:txBody>
          <a:bodyPr>
            <a:normAutofit/>
          </a:bodyPr>
          <a:lstStyle/>
          <a:p>
            <a:r>
              <a:rPr lang="en-GB" sz="3300"/>
              <a:t>Smart Objectives for Merlin Entertainment</a:t>
            </a:r>
          </a:p>
        </p:txBody>
      </p:sp>
      <p:sp>
        <p:nvSpPr>
          <p:cNvPr id="3" name="Content Placeholder 2"/>
          <p:cNvSpPr>
            <a:spLocks noGrp="1"/>
          </p:cNvSpPr>
          <p:nvPr>
            <p:ph idx="1"/>
          </p:nvPr>
        </p:nvSpPr>
        <p:spPr>
          <a:xfrm>
            <a:off x="520242" y="1774372"/>
            <a:ext cx="4062642" cy="2754086"/>
          </a:xfrm>
        </p:spPr>
        <p:txBody>
          <a:bodyPr anchor="t">
            <a:normAutofit/>
          </a:bodyPr>
          <a:lstStyle/>
          <a:p>
            <a:pPr marL="0" indent="0">
              <a:buNone/>
            </a:pPr>
            <a:r>
              <a:rPr lang="en-GB" sz="1300" b="1"/>
              <a:t>Organic growth</a:t>
            </a:r>
          </a:p>
          <a:p>
            <a:r>
              <a:rPr lang="en-GB" sz="1300"/>
              <a:t>Predictable and planned capital expenditure cycles worthy to each Operating Group provide the principal drivers to growth across their existing estate</a:t>
            </a:r>
          </a:p>
          <a:p>
            <a:r>
              <a:rPr lang="en-GB" sz="1300"/>
              <a:t>Complemented by yield management strategies and good price based on regularly improving guest experience</a:t>
            </a:r>
          </a:p>
          <a:p>
            <a:pPr marL="0" indent="0">
              <a:buNone/>
            </a:pPr>
            <a:r>
              <a:rPr lang="en-GB" sz="1300" b="1"/>
              <a:t>Rolling out brands globally</a:t>
            </a:r>
          </a:p>
          <a:p>
            <a:r>
              <a:rPr lang="en-GB" sz="1300"/>
              <a:t>Strong, global recognise brand</a:t>
            </a:r>
          </a:p>
          <a:p>
            <a:r>
              <a:rPr lang="en-GB" sz="1300"/>
              <a:t>Developing skills internally to secure, identify and build new attractions every year</a:t>
            </a:r>
          </a:p>
          <a:p>
            <a:pPr marL="0" indent="0">
              <a:buNone/>
            </a:pPr>
            <a:endParaRPr lang="en-GB" sz="1300" b="1"/>
          </a:p>
          <a:p>
            <a:endParaRPr lang="en-GB" sz="1300"/>
          </a:p>
        </p:txBody>
      </p:sp>
    </p:spTree>
    <p:extLst>
      <p:ext uri="{BB962C8B-B14F-4D97-AF65-F5344CB8AC3E}">
        <p14:creationId xmlns:p14="http://schemas.microsoft.com/office/powerpoint/2010/main" val="3590983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3257" r="9091" b="11184"/>
          <a:stretch/>
        </p:blipFill>
        <p:spPr>
          <a:xfrm>
            <a:off x="20" y="10"/>
            <a:ext cx="12191980" cy="6857990"/>
          </a:xfrm>
          <a:prstGeom prst="rect">
            <a:avLst/>
          </a:prstGeom>
        </p:spPr>
      </p:pic>
      <p:sp>
        <p:nvSpPr>
          <p:cNvPr id="12"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20242" y="1774372"/>
            <a:ext cx="4062642" cy="2754086"/>
          </a:xfrm>
        </p:spPr>
        <p:txBody>
          <a:bodyPr anchor="t">
            <a:normAutofit/>
          </a:bodyPr>
          <a:lstStyle/>
          <a:p>
            <a:pPr marL="0" indent="0">
              <a:buNone/>
            </a:pPr>
            <a:r>
              <a:rPr lang="en-GB" sz="1100" b="1"/>
              <a:t>Destination positioning</a:t>
            </a:r>
          </a:p>
          <a:p>
            <a:r>
              <a:rPr lang="en-GB" sz="1100"/>
              <a:t>position all theme parks as short break destinations</a:t>
            </a:r>
          </a:p>
          <a:p>
            <a:pPr marL="0" indent="0">
              <a:buNone/>
            </a:pPr>
            <a:r>
              <a:rPr lang="en-GB" sz="1100" b="1"/>
              <a:t>Acquisitions</a:t>
            </a:r>
          </a:p>
          <a:p>
            <a:r>
              <a:rPr lang="en-GB" sz="1100"/>
              <a:t>The visitor attraction market is highly fragmented and company consider themselves well placed to take advantage of consolidation opportunities that will enhance their strategic aims</a:t>
            </a:r>
          </a:p>
          <a:p>
            <a:pPr marL="0" indent="0">
              <a:buNone/>
            </a:pPr>
            <a:r>
              <a:rPr lang="en-GB" sz="1100" b="1"/>
              <a:t>Number one priority</a:t>
            </a:r>
          </a:p>
          <a:p>
            <a:r>
              <a:rPr lang="en-GB" sz="1100"/>
              <a:t>The delivery of unforgettable experiences to their millions of visitors </a:t>
            </a:r>
          </a:p>
          <a:p>
            <a:r>
              <a:rPr lang="en-GB" sz="1100"/>
              <a:t>Monitoring visitor satisfaction, customer service and Health/Safety standards</a:t>
            </a:r>
          </a:p>
        </p:txBody>
      </p:sp>
    </p:spTree>
    <p:extLst>
      <p:ext uri="{BB962C8B-B14F-4D97-AF65-F5344CB8AC3E}">
        <p14:creationId xmlns:p14="http://schemas.microsoft.com/office/powerpoint/2010/main" val="14837965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1145</Words>
  <Application>Microsoft Office PowerPoint</Application>
  <PresentationFormat>Widescreen</PresentationFormat>
  <Paragraphs>119</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Alton Towers</vt:lpstr>
      <vt:lpstr>PowerPoint Presentation</vt:lpstr>
      <vt:lpstr>Alton Towers</vt:lpstr>
      <vt:lpstr>Environment analysis for Alton Towers</vt:lpstr>
      <vt:lpstr>SWOT</vt:lpstr>
      <vt:lpstr>SWOT</vt:lpstr>
      <vt:lpstr>PESTLE</vt:lpstr>
      <vt:lpstr>PESTLE</vt:lpstr>
      <vt:lpstr>PESTLE</vt:lpstr>
      <vt:lpstr>Micro Factors</vt:lpstr>
      <vt:lpstr>Performance Management Audit</vt:lpstr>
      <vt:lpstr>Functions of a human resource management </vt:lpstr>
      <vt:lpstr>PowerPoint Presentation</vt:lpstr>
      <vt:lpstr>How to get job in Alton Towers</vt:lpstr>
      <vt:lpstr>Dream employees</vt:lpstr>
      <vt:lpstr>The company puts great emphasis on the following aspects </vt:lpstr>
      <vt:lpstr>Key performance indicators and financial ratios</vt:lpstr>
      <vt:lpstr>Key performance indicators and financial ratios</vt:lpstr>
      <vt:lpstr>PowerPoint Presentation</vt:lpstr>
      <vt:lpstr>PowerPoint Presentation</vt:lpstr>
      <vt:lpstr>Smart Objectives for Merlin Entertainment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Alton Towers</dc:title>
  <dc:creator>Lidia Buta</dc:creator>
  <cp:lastModifiedBy>Lidia Buta</cp:lastModifiedBy>
  <cp:revision>1</cp:revision>
  <dcterms:created xsi:type="dcterms:W3CDTF">2019-04-25T23:42:36Z</dcterms:created>
  <dcterms:modified xsi:type="dcterms:W3CDTF">2019-04-25T23:43:03Z</dcterms:modified>
</cp:coreProperties>
</file>