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98A7A4-3803-48C8-8BAD-5D94E60D0B91}" type="datetimeFigureOut">
              <a:rPr lang="en-GB" smtClean="0"/>
              <a:t>08/11/2025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BEE7C-56B8-497D-940C-33BDE29F474B}" type="slidenum">
              <a:rPr lang="en-GB" smtClean="0"/>
              <a:t>‹#›</a:t>
            </a:fld>
            <a:endParaRPr lang="en-GB"/>
          </a:p>
        </p:txBody>
      </p:sp>
    </p:spTree>
    <p:extLst>
      <p:ext uri="{BB962C8B-B14F-4D97-AF65-F5344CB8AC3E}">
        <p14:creationId xmlns:p14="http://schemas.microsoft.com/office/powerpoint/2010/main" val="869361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During the Industrial Revolution, Swansea became known as “Copperopolis”, as the principal centre of copper smelting in Britain, and even the world.    </a:t>
            </a:r>
          </a:p>
          <a:p>
            <a:r>
              <a:rPr lang="en-US" dirty="0">
                <a:latin typeface="Arial" panose="020B0604020202020204" pitchFamily="34" charset="0"/>
                <a:cs typeface="Arial" panose="020B0604020202020204" pitchFamily="34" charset="0"/>
              </a:rPr>
              <a:t>Its success and prosperity could be attributed greatly to its geographic situation;  the South Wales Coalfield in the nearby hills provided plentiful fuel, and the town was situated by a harbor and had a canal which made it very easy to import copper ore and export copper metal.    </a:t>
            </a:r>
          </a:p>
          <a:p>
            <a:r>
              <a:rPr lang="en-US" dirty="0">
                <a:latin typeface="Arial" panose="020B0604020202020204" pitchFamily="34" charset="0"/>
                <a:cs typeface="Arial" panose="020B0604020202020204" pitchFamily="34" charset="0"/>
              </a:rPr>
              <a:t>Local industrialists, such as John Vivian and Pascoe Grenfell, as well as Henry Hussey Vivian, certainly contributed to Swansea’s transformation, not only by building smelting works, but also seeking more productive processes. For example, the Welsh process which used coal rather than charcoal which was both less expensive and more efficient, helped to increase Swansea’s preeminence in the metal trade.</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E5BBEE7C-56B8-497D-940C-33BDE29F474B}" type="slidenum">
              <a:rPr lang="en-GB" smtClean="0"/>
              <a:t>2</a:t>
            </a:fld>
            <a:endParaRPr lang="en-GB"/>
          </a:p>
        </p:txBody>
      </p:sp>
    </p:spTree>
    <p:extLst>
      <p:ext uri="{BB962C8B-B14F-4D97-AF65-F5344CB8AC3E}">
        <p14:creationId xmlns:p14="http://schemas.microsoft.com/office/powerpoint/2010/main" val="3815002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Swansea's achievement was not developed in isolation; it was part of a wider regional industrial system. Cornwall contributed much of the copper ore in the industrial era, while Neath and Llanelli evolved as significant industrial hubs for tinplate and other metals, contributing to a wider industrial corridor across South Wales. The Labour supply was a mixture of local and Welsh labour, as well as Cornish and Irish migrants, it was arduous and dangerous labour, which brought exposure to heat and fumes and to disease, but while wages were modest, smelting works provided various levels of protection against the worst forms of casual unemployment, and urban development developed urban working-class communities over time. However, industrialisation and rapid urbanisation generated social problems/ issues for the community of the cities, where housing was inadequate, overcrowded, and subject to sanitation problems, which later produced early forms of both trade unionism and philanthropy around education and welfare.</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E5BBEE7C-56B8-497D-940C-33BDE29F474B}" type="slidenum">
              <a:rPr lang="en-GB" smtClean="0"/>
              <a:t>3</a:t>
            </a:fld>
            <a:endParaRPr lang="en-GB"/>
          </a:p>
        </p:txBody>
      </p:sp>
    </p:spTree>
    <p:extLst>
      <p:ext uri="{BB962C8B-B14F-4D97-AF65-F5344CB8AC3E}">
        <p14:creationId xmlns:p14="http://schemas.microsoft.com/office/powerpoint/2010/main" val="1629729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The technological advancement of Swansea was a significant factor in the area's success. For example, steam engines improved the output of furnaces, while chemical innovations enhanced refining processes. The development of railways established a further connection between Swansea and other local, national, and international markets.</a:t>
            </a:r>
          </a:p>
        </p:txBody>
      </p:sp>
      <p:sp>
        <p:nvSpPr>
          <p:cNvPr id="4" name="Slide Number Placeholder 3"/>
          <p:cNvSpPr>
            <a:spLocks noGrp="1"/>
          </p:cNvSpPr>
          <p:nvPr>
            <p:ph type="sldNum" sz="quarter" idx="5"/>
          </p:nvPr>
        </p:nvSpPr>
        <p:spPr/>
        <p:txBody>
          <a:bodyPr/>
          <a:lstStyle/>
          <a:p>
            <a:fld id="{E5BBEE7C-56B8-497D-940C-33BDE29F474B}" type="slidenum">
              <a:rPr lang="en-GB" smtClean="0"/>
              <a:t>4</a:t>
            </a:fld>
            <a:endParaRPr lang="en-GB"/>
          </a:p>
        </p:txBody>
      </p:sp>
    </p:spTree>
    <p:extLst>
      <p:ext uri="{BB962C8B-B14F-4D97-AF65-F5344CB8AC3E}">
        <p14:creationId xmlns:p14="http://schemas.microsoft.com/office/powerpoint/2010/main" val="3999339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70DA5-1DDE-D9AC-19C8-A3C9C0967F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277F692-4415-214D-717D-0EE6932702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1999D2-B0F8-AA89-0D47-BC77FD819C19}"/>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6F42A0D6-0766-7AF4-43CB-07E9A54CF7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200DC3-24D1-DEC8-E120-8F5F39EAC909}"/>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3956487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2D310-9A58-DDB9-518B-5851787490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063D04-71C0-0F2E-FB9B-33464848EF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49788D-591C-7F3A-8256-49DE1C902E78}"/>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5436DA1F-B515-6093-60D4-C8D9E81317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31B0F1-9180-44B2-18C7-85E485A3151A}"/>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1816293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7A09B-E626-DB73-B416-D376AD656F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A6531A-643C-2891-16E7-4AC8907C6E8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C40A64-2A52-231D-A0DA-6E785DA86B55}"/>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40D7A294-BC8A-C71B-353B-6C0650FE8D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C4CB9C-30C0-AB24-495A-B291F7A853F3}"/>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251327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89948-B5E5-54BA-0335-B56CDDC299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C19CE1-F19E-719C-8FC3-C4290019EF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674B68-7279-3FF3-707C-D846A36D21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C989D1-3C01-9807-177A-937110657A7B}"/>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6" name="Footer Placeholder 5">
            <a:extLst>
              <a:ext uri="{FF2B5EF4-FFF2-40B4-BE49-F238E27FC236}">
                <a16:creationId xmlns:a16="http://schemas.microsoft.com/office/drawing/2014/main" id="{FA7F5AA6-B35C-0D15-4DED-615D82AA52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D02459-A464-08E4-4D9E-43C668C28723}"/>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367604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A9FD7-5E94-BD39-B4DB-FFCEEB7C8D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7C8D4F-0946-373F-0B44-40160AC9B9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2F94F43-0FA4-E475-C800-F1B54127C7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79B5804-7CF8-7052-8796-274DB69F8D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4687AC-8C41-3D6D-87BB-DA2A0B637BA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10B74D-D3DE-2437-EE2B-061B655420B9}"/>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8" name="Footer Placeholder 7">
            <a:extLst>
              <a:ext uri="{FF2B5EF4-FFF2-40B4-BE49-F238E27FC236}">
                <a16:creationId xmlns:a16="http://schemas.microsoft.com/office/drawing/2014/main" id="{38740B12-59B4-5F97-9DF1-21800E75D2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60439DA-6DB5-6CD6-8335-126BF96E3BEF}"/>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3260708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7C1B1-D808-2AC3-93C3-8A7B612A1DD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93DF3A-27E0-60A0-6CD8-925D958C6B3D}"/>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4" name="Footer Placeholder 3">
            <a:extLst>
              <a:ext uri="{FF2B5EF4-FFF2-40B4-BE49-F238E27FC236}">
                <a16:creationId xmlns:a16="http://schemas.microsoft.com/office/drawing/2014/main" id="{69A242F8-0191-7A3E-44E0-00C17E0352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E253B9-9D6E-5124-52AB-02511C11C229}"/>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1917433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2EA39-9E6F-7664-DD17-2BEF68F6D0A2}"/>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3" name="Footer Placeholder 2">
            <a:extLst>
              <a:ext uri="{FF2B5EF4-FFF2-40B4-BE49-F238E27FC236}">
                <a16:creationId xmlns:a16="http://schemas.microsoft.com/office/drawing/2014/main" id="{05F87C8F-BA97-F589-6D6D-3D991873F19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425D69F-3EA9-CE7C-B159-235623789DB2}"/>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3933483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71644-7677-47F2-4452-8451A7F074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F6FA2C-2144-5773-6EFD-B0BA2A1E5B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3DF46BA-4752-A4F9-3970-76BEAE1F17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FE2A7C-A8C6-1045-1E16-C576A7B381BE}"/>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6" name="Footer Placeholder 5">
            <a:extLst>
              <a:ext uri="{FF2B5EF4-FFF2-40B4-BE49-F238E27FC236}">
                <a16:creationId xmlns:a16="http://schemas.microsoft.com/office/drawing/2014/main" id="{0AE544CD-AF37-92BF-9780-01E717031A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BFC420-6484-0D67-8FDA-F304791FEF8F}"/>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3042781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F5C86-C847-82BE-DA6D-FB4338A8C7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ABBA2C3-290A-AC2C-8FAD-4B33A82F8A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4DFFDB-92E6-866E-DE98-32B9276BAB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D872E7-F577-3E6B-CD6A-8F89269DD774}"/>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6" name="Footer Placeholder 5">
            <a:extLst>
              <a:ext uri="{FF2B5EF4-FFF2-40B4-BE49-F238E27FC236}">
                <a16:creationId xmlns:a16="http://schemas.microsoft.com/office/drawing/2014/main" id="{39B836A6-0BE4-0D5C-803A-F9F88CD9D6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694C3B-9088-3228-2862-FDA755A359F3}"/>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4049799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69BE6-9589-E97A-71C9-A8D5C8AA80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CA934A5-4F32-43D0-A8B6-D9F842DF1F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A48BBA-BF3C-8BEE-A375-50DF996E1448}"/>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C60AE190-3544-8607-091D-3ABCF59DB3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355EE-C7B1-E6A1-856A-F095E4FB11AF}"/>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402624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098CFD-C6BC-B550-6348-D90877B64F1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2DA458-5085-AE58-F1B0-3C442F0405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88BB7A-1F89-05D7-7874-D3BECCBE5C81}"/>
              </a:ext>
            </a:extLst>
          </p:cNvPr>
          <p:cNvSpPr>
            <a:spLocks noGrp="1"/>
          </p:cNvSpPr>
          <p:nvPr>
            <p:ph type="dt" sz="half" idx="10"/>
          </p:nvPr>
        </p:nvSpPr>
        <p:spPr/>
        <p:txBody>
          <a:body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CC73D87E-485D-C707-1B05-4EFA58CB38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D9FF1D-08D3-CE7F-FAEE-CE93EEACD787}"/>
              </a:ext>
            </a:extLst>
          </p:cNvPr>
          <p:cNvSpPr>
            <a:spLocks noGrp="1"/>
          </p:cNvSpPr>
          <p:nvPr>
            <p:ph type="sldNum" sz="quarter" idx="12"/>
          </p:nvPr>
        </p:nvSpPr>
        <p:spPr/>
        <p:txBody>
          <a:bodyPr/>
          <a:lstStyle/>
          <a:p>
            <a:fld id="{47E93A1E-0180-45D4-8276-B62D937631A6}" type="slidenum">
              <a:rPr lang="en-GB" smtClean="0"/>
              <a:t>‹#›</a:t>
            </a:fld>
            <a:endParaRPr lang="en-GB"/>
          </a:p>
        </p:txBody>
      </p:sp>
    </p:spTree>
    <p:extLst>
      <p:ext uri="{BB962C8B-B14F-4D97-AF65-F5344CB8AC3E}">
        <p14:creationId xmlns:p14="http://schemas.microsoft.com/office/powerpoint/2010/main" val="578266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14FEDD-BE5B-4EF7-1AC1-A1A0F86CF4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3238F8-9938-0B9B-14D3-70B052F985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98F344-C436-CD65-2EA4-B80DBD63B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E2097E-DCD0-4557-A669-45C5B64F3528}" type="datetimeFigureOut">
              <a:rPr lang="en-GB" smtClean="0"/>
              <a:t>08/11/2025</a:t>
            </a:fld>
            <a:endParaRPr lang="en-GB"/>
          </a:p>
        </p:txBody>
      </p:sp>
      <p:sp>
        <p:nvSpPr>
          <p:cNvPr id="5" name="Footer Placeholder 4">
            <a:extLst>
              <a:ext uri="{FF2B5EF4-FFF2-40B4-BE49-F238E27FC236}">
                <a16:creationId xmlns:a16="http://schemas.microsoft.com/office/drawing/2014/main" id="{20F1A265-F29E-6AEB-11EB-73B89609E3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8169CCD-C0F7-F3BF-E9D8-7D6F611E23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7E93A1E-0180-45D4-8276-B62D937631A6}" type="slidenum">
              <a:rPr lang="en-GB" smtClean="0"/>
              <a:t>‹#›</a:t>
            </a:fld>
            <a:endParaRPr lang="en-GB"/>
          </a:p>
        </p:txBody>
      </p:sp>
    </p:spTree>
    <p:extLst>
      <p:ext uri="{BB962C8B-B14F-4D97-AF65-F5344CB8AC3E}">
        <p14:creationId xmlns:p14="http://schemas.microsoft.com/office/powerpoint/2010/main" val="545308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s://www.cymmrodorion.org/wp-content/uploads/2018/06/3-PRE-INDUSTRIAL-SWANSEA-SITING-AND-DEVELOPMENT.pdf" TargetMode="External"/><Relationship Id="rId2" Type="http://schemas.openxmlformats.org/officeDocument/2006/relationships/hyperlink" Target="https://cadw.gov.wales/sites/default/files/2019-05/Hafod%20and%20the%20Lower%20Swansea%20Valley-%20Understanding%20Urban%20Character_0.pdf" TargetMode="External"/><Relationship Id="rId1" Type="http://schemas.openxmlformats.org/officeDocument/2006/relationships/slideLayout" Target="../slideLayouts/slideLayout2.xml"/><Relationship Id="rId4" Type="http://schemas.openxmlformats.org/officeDocument/2006/relationships/hyperlink" Target="https://cadw.gov.wales/sites/default/files/2019-04/First_Industrial_Natio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95C1F4-AE7F-44E4-8693-40D3D68311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734DDD3-F723-4DD3-8ABE-EC0B2AC87D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15978"/>
            <a:ext cx="7147352" cy="5876916"/>
            <a:chOff x="329184" y="-99107"/>
            <a:chExt cx="524256" cy="5876916"/>
          </a:xfrm>
        </p:grpSpPr>
        <p:cxnSp>
          <p:nvCxnSpPr>
            <p:cNvPr id="11" name="Straight Connector 10">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99107"/>
              <a:ext cx="524256" cy="56312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 name="Rectangle 13">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1055718"/>
            <a:ext cx="10999072" cy="335834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7AC14E-D232-87AE-9D38-5C46D11081EA}"/>
              </a:ext>
            </a:extLst>
          </p:cNvPr>
          <p:cNvSpPr>
            <a:spLocks noGrp="1"/>
          </p:cNvSpPr>
          <p:nvPr>
            <p:ph type="ctrTitle"/>
          </p:nvPr>
        </p:nvSpPr>
        <p:spPr>
          <a:xfrm>
            <a:off x="1524000" y="1584683"/>
            <a:ext cx="9144000" cy="2551829"/>
          </a:xfrm>
        </p:spPr>
        <p:txBody>
          <a:bodyPr anchor="ctr">
            <a:normAutofit fontScale="90000"/>
          </a:bodyPr>
          <a:lstStyle/>
          <a:p>
            <a:r>
              <a:rPr lang="en-GB" sz="6600" b="1" dirty="0">
                <a:latin typeface="Algerian" panose="04020705040A02060702" pitchFamily="82" charset="0"/>
              </a:rPr>
              <a:t>Industrial revolution/The case of Swansea </a:t>
            </a:r>
          </a:p>
        </p:txBody>
      </p:sp>
      <p:sp>
        <p:nvSpPr>
          <p:cNvPr id="3" name="Subtitle 2">
            <a:extLst>
              <a:ext uri="{FF2B5EF4-FFF2-40B4-BE49-F238E27FC236}">
                <a16:creationId xmlns:a16="http://schemas.microsoft.com/office/drawing/2014/main" id="{F390326C-AF8C-4843-396B-190F77E0F155}"/>
              </a:ext>
            </a:extLst>
          </p:cNvPr>
          <p:cNvSpPr>
            <a:spLocks noGrp="1"/>
          </p:cNvSpPr>
          <p:nvPr>
            <p:ph type="subTitle" idx="1"/>
          </p:nvPr>
        </p:nvSpPr>
        <p:spPr>
          <a:xfrm>
            <a:off x="1524000" y="5978286"/>
            <a:ext cx="9144000" cy="364318"/>
          </a:xfrm>
        </p:spPr>
        <p:txBody>
          <a:bodyPr anchor="ctr">
            <a:normAutofit fontScale="85000" lnSpcReduction="20000"/>
          </a:bodyPr>
          <a:lstStyle/>
          <a:p>
            <a:r>
              <a:rPr lang="en-GB" sz="2800" b="1" dirty="0">
                <a:latin typeface="Algerian" panose="04020705040A02060702" pitchFamily="82" charset="0"/>
              </a:rPr>
              <a:t>Corneliu Ciobanu</a:t>
            </a:r>
          </a:p>
        </p:txBody>
      </p:sp>
    </p:spTree>
    <p:extLst>
      <p:ext uri="{BB962C8B-B14F-4D97-AF65-F5344CB8AC3E}">
        <p14:creationId xmlns:p14="http://schemas.microsoft.com/office/powerpoint/2010/main" val="1721963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3" name="Rectangle 12">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A2D99-07B7-AC87-E249-28C020ECE644}"/>
              </a:ext>
            </a:extLst>
          </p:cNvPr>
          <p:cNvSpPr>
            <a:spLocks noGrp="1"/>
          </p:cNvSpPr>
          <p:nvPr>
            <p:ph type="title"/>
          </p:nvPr>
        </p:nvSpPr>
        <p:spPr>
          <a:xfrm>
            <a:off x="1057025" y="922644"/>
            <a:ext cx="5040285" cy="1169585"/>
          </a:xfrm>
        </p:spPr>
        <p:txBody>
          <a:bodyPr anchor="b">
            <a:normAutofit/>
          </a:bodyPr>
          <a:lstStyle/>
          <a:p>
            <a:r>
              <a:rPr lang="en-GB" sz="3200" dirty="0">
                <a:latin typeface="Arial Black" panose="020B0A04020102020204" pitchFamily="34" charset="0"/>
              </a:rPr>
              <a:t>Foundations of Swansea’s Prosperity</a:t>
            </a:r>
          </a:p>
        </p:txBody>
      </p:sp>
      <p:sp>
        <p:nvSpPr>
          <p:cNvPr id="18" name="Rectangle 17">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E63A11-64E3-2D45-8B7A-94801DB7AAC5}"/>
              </a:ext>
            </a:extLst>
          </p:cNvPr>
          <p:cNvSpPr>
            <a:spLocks noGrp="1"/>
          </p:cNvSpPr>
          <p:nvPr>
            <p:ph idx="1"/>
          </p:nvPr>
        </p:nvSpPr>
        <p:spPr>
          <a:xfrm>
            <a:off x="1055715" y="2263365"/>
            <a:ext cx="5040286" cy="4076738"/>
          </a:xfrm>
        </p:spPr>
        <p:txBody>
          <a:bodyPr anchor="ctr">
            <a:noAutofit/>
          </a:bodyPr>
          <a:lstStyle/>
          <a:p>
            <a:pPr marL="0" indent="0">
              <a:buNone/>
            </a:pPr>
            <a:r>
              <a:rPr lang="en-US" sz="1200" b="1" dirty="0">
                <a:latin typeface="Arial" panose="020B0604020202020204" pitchFamily="34" charset="0"/>
                <a:cs typeface="Arial" panose="020B0604020202020204" pitchFamily="34" charset="0"/>
              </a:rPr>
              <a:t>Key Context:</a:t>
            </a:r>
          </a:p>
          <a:p>
            <a:r>
              <a:rPr lang="en-US" sz="1200" dirty="0">
                <a:latin typeface="Arial" panose="020B0604020202020204" pitchFamily="34" charset="0"/>
                <a:cs typeface="Arial" panose="020B0604020202020204" pitchFamily="34" charset="0"/>
              </a:rPr>
              <a:t>Copperopolis, this was the world's center of copper smelting during the 18th and 19th centuries.</a:t>
            </a:r>
          </a:p>
          <a:p>
            <a:r>
              <a:rPr lang="en-US" sz="1200" dirty="0">
                <a:latin typeface="Arial" panose="020B0604020202020204" pitchFamily="34" charset="0"/>
                <a:cs typeface="Arial" panose="020B0604020202020204" pitchFamily="34" charset="0"/>
              </a:rPr>
              <a:t>Accessibility: adjacent to the South Wales Coalfield, a deep-water port, effective transport links (such as the Swansea Canal and docks, and then later rail links).</a:t>
            </a:r>
          </a:p>
          <a:p>
            <a:pPr marL="0" indent="0">
              <a:buNone/>
            </a:pPr>
            <a:r>
              <a:rPr lang="en-US" sz="1200" b="1" dirty="0">
                <a:latin typeface="Arial" panose="020B0604020202020204" pitchFamily="34" charset="0"/>
                <a:cs typeface="Arial" panose="020B0604020202020204" pitchFamily="34" charset="0"/>
              </a:rPr>
              <a:t>Key Figures:</a:t>
            </a:r>
          </a:p>
          <a:p>
            <a:r>
              <a:rPr lang="en-US" sz="1200" dirty="0">
                <a:latin typeface="Arial" panose="020B0604020202020204" pitchFamily="34" charset="0"/>
                <a:cs typeface="Arial" panose="020B0604020202020204" pitchFamily="34" charset="0"/>
              </a:rPr>
              <a:t>Vivian family; owners of Vivian &amp; Sons, an international copper company.</a:t>
            </a:r>
          </a:p>
          <a:p>
            <a:r>
              <a:rPr lang="en-US" sz="1200" dirty="0">
                <a:latin typeface="Arial" panose="020B0604020202020204" pitchFamily="34" charset="0"/>
                <a:cs typeface="Arial" panose="020B0604020202020204" pitchFamily="34" charset="0"/>
              </a:rPr>
              <a:t>Pascoe Grenfell; grew smelting connections to Cornwall.</a:t>
            </a:r>
          </a:p>
          <a:p>
            <a:r>
              <a:rPr lang="en-US" sz="1200" dirty="0">
                <a:latin typeface="Arial" panose="020B0604020202020204" pitchFamily="34" charset="0"/>
                <a:cs typeface="Arial" panose="020B0604020202020204" pitchFamily="34" charset="0"/>
              </a:rPr>
              <a:t>Henry Hussey Vivian (Lord Swansea); took the lead in industrial growth and civic pride.</a:t>
            </a:r>
          </a:p>
          <a:p>
            <a:pPr marL="0" indent="0">
              <a:buNone/>
            </a:pPr>
            <a:r>
              <a:rPr lang="en-US" sz="1200" b="1" dirty="0">
                <a:latin typeface="Arial" panose="020B0604020202020204" pitchFamily="34" charset="0"/>
                <a:cs typeface="Arial" panose="020B0604020202020204" pitchFamily="34" charset="0"/>
              </a:rPr>
              <a:t>Main Process:</a:t>
            </a:r>
          </a:p>
          <a:p>
            <a:r>
              <a:rPr lang="en-US" sz="1200" dirty="0">
                <a:latin typeface="Arial" panose="020B0604020202020204" pitchFamily="34" charset="0"/>
                <a:cs typeface="Arial" panose="020B0604020202020204" pitchFamily="34" charset="0"/>
              </a:rPr>
              <a:t>Welsh Copper Smelting Process; the process that used coal instead of charcoal.</a:t>
            </a:r>
          </a:p>
          <a:p>
            <a:r>
              <a:rPr lang="en-US" sz="1200" dirty="0">
                <a:latin typeface="Arial" panose="020B0604020202020204" pitchFamily="34" charset="0"/>
                <a:cs typeface="Arial" panose="020B0604020202020204" pitchFamily="34" charset="0"/>
              </a:rPr>
              <a:t>Efficient at importing ore from Cornwall and abroad and exporting finished metals.</a:t>
            </a:r>
            <a:endParaRPr lang="en-GB" sz="12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486FC32-1FA7-90C1-D692-DE7440299117}"/>
              </a:ext>
            </a:extLst>
          </p:cNvPr>
          <p:cNvPicPr>
            <a:picLocks noChangeAspect="1"/>
          </p:cNvPicPr>
          <p:nvPr/>
        </p:nvPicPr>
        <p:blipFill>
          <a:blip r:embed="rId3"/>
          <a:stretch>
            <a:fillRect/>
          </a:stretch>
        </p:blipFill>
        <p:spPr>
          <a:xfrm>
            <a:off x="8103595" y="774285"/>
            <a:ext cx="2075263" cy="2581173"/>
          </a:xfrm>
          <a:prstGeom prst="rect">
            <a:avLst/>
          </a:prstGeom>
        </p:spPr>
      </p:pic>
      <p:pic>
        <p:nvPicPr>
          <p:cNvPr id="4" name="Picture 3">
            <a:extLst>
              <a:ext uri="{FF2B5EF4-FFF2-40B4-BE49-F238E27FC236}">
                <a16:creationId xmlns:a16="http://schemas.microsoft.com/office/drawing/2014/main" id="{FD211F76-09C4-500D-C8E1-1CDC78C8D806}"/>
              </a:ext>
            </a:extLst>
          </p:cNvPr>
          <p:cNvPicPr>
            <a:picLocks noChangeAspect="1"/>
          </p:cNvPicPr>
          <p:nvPr/>
        </p:nvPicPr>
        <p:blipFill>
          <a:blip r:embed="rId4"/>
          <a:stretch>
            <a:fillRect/>
          </a:stretch>
        </p:blipFill>
        <p:spPr>
          <a:xfrm>
            <a:off x="6972174" y="3575074"/>
            <a:ext cx="4338106" cy="2581173"/>
          </a:xfrm>
          <a:prstGeom prst="rect">
            <a:avLst/>
          </a:prstGeom>
        </p:spPr>
      </p:pic>
    </p:spTree>
    <p:extLst>
      <p:ext uri="{BB962C8B-B14F-4D97-AF65-F5344CB8AC3E}">
        <p14:creationId xmlns:p14="http://schemas.microsoft.com/office/powerpoint/2010/main" val="3571799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3" name="Rectangle 12">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CA70AE-1306-A137-40AD-132AEBD41391}"/>
              </a:ext>
            </a:extLst>
          </p:cNvPr>
          <p:cNvSpPr>
            <a:spLocks noGrp="1"/>
          </p:cNvSpPr>
          <p:nvPr>
            <p:ph type="title"/>
          </p:nvPr>
        </p:nvSpPr>
        <p:spPr>
          <a:xfrm>
            <a:off x="1057025" y="922644"/>
            <a:ext cx="5534171" cy="1169585"/>
          </a:xfrm>
        </p:spPr>
        <p:txBody>
          <a:bodyPr anchor="b">
            <a:noAutofit/>
          </a:bodyPr>
          <a:lstStyle/>
          <a:p>
            <a:r>
              <a:rPr lang="en-GB" sz="3200" dirty="0">
                <a:latin typeface="Arial Black" panose="020B0A04020102020204" pitchFamily="34" charset="0"/>
              </a:rPr>
              <a:t>Regional Connections &amp; Workforce</a:t>
            </a:r>
          </a:p>
        </p:txBody>
      </p:sp>
      <p:sp>
        <p:nvSpPr>
          <p:cNvPr id="18" name="Rectangle 17">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629A11-B8F8-BBF2-D781-EA3BFAA2F0B9}"/>
              </a:ext>
            </a:extLst>
          </p:cNvPr>
          <p:cNvSpPr>
            <a:spLocks noGrp="1"/>
          </p:cNvSpPr>
          <p:nvPr>
            <p:ph idx="1"/>
          </p:nvPr>
        </p:nvSpPr>
        <p:spPr>
          <a:xfrm>
            <a:off x="933319" y="2263365"/>
            <a:ext cx="5162681" cy="3877233"/>
          </a:xfrm>
        </p:spPr>
        <p:txBody>
          <a:bodyPr anchor="ctr">
            <a:normAutofit/>
          </a:bodyPr>
          <a:lstStyle/>
          <a:p>
            <a:pPr marL="0" indent="0">
              <a:buNone/>
            </a:pPr>
            <a:r>
              <a:rPr lang="en-US" sz="1200" b="1" dirty="0">
                <a:latin typeface="Arial" panose="020B0604020202020204" pitchFamily="34" charset="0"/>
                <a:cs typeface="Arial" panose="020B0604020202020204" pitchFamily="34" charset="0"/>
              </a:rPr>
              <a:t>Adjacent Areas: </a:t>
            </a:r>
          </a:p>
          <a:p>
            <a:r>
              <a:rPr lang="en-US" sz="1200" dirty="0">
                <a:latin typeface="Arial" panose="020B0604020202020204" pitchFamily="34" charset="0"/>
                <a:cs typeface="Arial" panose="020B0604020202020204" pitchFamily="34" charset="0"/>
              </a:rPr>
              <a:t>Cornwall: provided copper ore; received Welsh coal in exchange. </a:t>
            </a:r>
          </a:p>
          <a:p>
            <a:r>
              <a:rPr lang="en-US" sz="1200" dirty="0">
                <a:latin typeface="Arial" panose="020B0604020202020204" pitchFamily="34" charset="0"/>
                <a:cs typeface="Arial" panose="020B0604020202020204" pitchFamily="34" charset="0"/>
              </a:rPr>
              <a:t>Neath/Llanelli: enlarged industrial area for tinplate and metals. </a:t>
            </a:r>
          </a:p>
          <a:p>
            <a:r>
              <a:rPr lang="en-US" sz="1200" dirty="0">
                <a:latin typeface="Arial" panose="020B0604020202020204" pitchFamily="34" charset="0"/>
                <a:cs typeface="Arial" panose="020B0604020202020204" pitchFamily="34" charset="0"/>
              </a:rPr>
              <a:t>Bristol &amp; Liverpool: export points for finished goods.    </a:t>
            </a:r>
          </a:p>
          <a:p>
            <a:pPr marL="0" indent="0">
              <a:buNone/>
            </a:pPr>
            <a:r>
              <a:rPr lang="en-US" sz="1200" b="1" dirty="0">
                <a:latin typeface="Arial" panose="020B0604020202020204" pitchFamily="34" charset="0"/>
                <a:cs typeface="Arial" panose="020B0604020202020204" pitchFamily="34" charset="0"/>
              </a:rPr>
              <a:t>Labour/Community: </a:t>
            </a:r>
          </a:p>
          <a:p>
            <a:r>
              <a:rPr lang="en-US" sz="1200" dirty="0">
                <a:latin typeface="Arial" panose="020B0604020202020204" pitchFamily="34" charset="0"/>
                <a:cs typeface="Arial" panose="020B0604020202020204" pitchFamily="34" charset="0"/>
              </a:rPr>
              <a:t>An amalgamation of Welsh, Cornish, and Irish immigrant labor. </a:t>
            </a:r>
          </a:p>
          <a:p>
            <a:r>
              <a:rPr lang="en-US" sz="1200" dirty="0">
                <a:latin typeface="Arial" panose="020B0604020202020204" pitchFamily="34" charset="0"/>
                <a:cs typeface="Arial" panose="020B0604020202020204" pitchFamily="34" charset="0"/>
              </a:rPr>
              <a:t>Work was skilled but dangerous; toxic fume inhalation, heat, and inadequate safety. </a:t>
            </a:r>
          </a:p>
          <a:p>
            <a:r>
              <a:rPr lang="en-US" sz="1200" dirty="0">
                <a:latin typeface="Arial" panose="020B0604020202020204" pitchFamily="34" charset="0"/>
                <a:cs typeface="Arial" panose="020B0604020202020204" pitchFamily="34" charset="0"/>
              </a:rPr>
              <a:t>Rapid urbanisation; overcrowded housing, health concerns. </a:t>
            </a:r>
          </a:p>
        </p:txBody>
      </p:sp>
      <p:pic>
        <p:nvPicPr>
          <p:cNvPr id="5" name="Picture 4">
            <a:extLst>
              <a:ext uri="{FF2B5EF4-FFF2-40B4-BE49-F238E27FC236}">
                <a16:creationId xmlns:a16="http://schemas.microsoft.com/office/drawing/2014/main" id="{891BB707-4F23-2D6A-6336-2DE1CE378176}"/>
              </a:ext>
            </a:extLst>
          </p:cNvPr>
          <p:cNvPicPr>
            <a:picLocks noChangeAspect="1"/>
          </p:cNvPicPr>
          <p:nvPr/>
        </p:nvPicPr>
        <p:blipFill>
          <a:blip r:embed="rId3"/>
          <a:stretch>
            <a:fillRect/>
          </a:stretch>
        </p:blipFill>
        <p:spPr>
          <a:xfrm>
            <a:off x="7723994" y="774285"/>
            <a:ext cx="2834465" cy="2581173"/>
          </a:xfrm>
          <a:prstGeom prst="rect">
            <a:avLst/>
          </a:prstGeom>
        </p:spPr>
      </p:pic>
      <p:pic>
        <p:nvPicPr>
          <p:cNvPr id="4" name="Picture 3">
            <a:extLst>
              <a:ext uri="{FF2B5EF4-FFF2-40B4-BE49-F238E27FC236}">
                <a16:creationId xmlns:a16="http://schemas.microsoft.com/office/drawing/2014/main" id="{6E3BF8D8-30A1-4A44-CEDD-574650A3872C}"/>
              </a:ext>
            </a:extLst>
          </p:cNvPr>
          <p:cNvPicPr>
            <a:picLocks noChangeAspect="1"/>
          </p:cNvPicPr>
          <p:nvPr/>
        </p:nvPicPr>
        <p:blipFill>
          <a:blip r:embed="rId4"/>
          <a:stretch>
            <a:fillRect/>
          </a:stretch>
        </p:blipFill>
        <p:spPr>
          <a:xfrm>
            <a:off x="6946667" y="3718826"/>
            <a:ext cx="4389120" cy="2293669"/>
          </a:xfrm>
          <a:prstGeom prst="rect">
            <a:avLst/>
          </a:prstGeom>
        </p:spPr>
      </p:pic>
    </p:spTree>
    <p:extLst>
      <p:ext uri="{BB962C8B-B14F-4D97-AF65-F5344CB8AC3E}">
        <p14:creationId xmlns:p14="http://schemas.microsoft.com/office/powerpoint/2010/main" val="353054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3" name="Rectangle 12">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1495AB-08B7-7F23-17C1-E001CED8F05F}"/>
              </a:ext>
            </a:extLst>
          </p:cNvPr>
          <p:cNvSpPr>
            <a:spLocks noGrp="1"/>
          </p:cNvSpPr>
          <p:nvPr>
            <p:ph type="title"/>
          </p:nvPr>
        </p:nvSpPr>
        <p:spPr>
          <a:xfrm>
            <a:off x="1057025" y="922644"/>
            <a:ext cx="5040285" cy="1169585"/>
          </a:xfrm>
        </p:spPr>
        <p:txBody>
          <a:bodyPr anchor="b">
            <a:normAutofit/>
          </a:bodyPr>
          <a:lstStyle/>
          <a:p>
            <a:r>
              <a:rPr lang="en-GB" sz="3200" dirty="0">
                <a:latin typeface="Arial Black" panose="020B0A04020102020204" pitchFamily="34" charset="0"/>
              </a:rPr>
              <a:t>Conclusion </a:t>
            </a:r>
          </a:p>
        </p:txBody>
      </p:sp>
      <p:sp>
        <p:nvSpPr>
          <p:cNvPr id="18" name="Rectangle 17">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B79891-C604-ADBC-9413-5C4B79B306D6}"/>
              </a:ext>
            </a:extLst>
          </p:cNvPr>
          <p:cNvSpPr>
            <a:spLocks noGrp="1"/>
          </p:cNvSpPr>
          <p:nvPr>
            <p:ph idx="1"/>
          </p:nvPr>
        </p:nvSpPr>
        <p:spPr>
          <a:xfrm>
            <a:off x="958543" y="2339603"/>
            <a:ext cx="5137457" cy="3800995"/>
          </a:xfrm>
        </p:spPr>
        <p:txBody>
          <a:bodyPr anchor="ctr">
            <a:noAutofit/>
          </a:bodyPr>
          <a:lstStyle/>
          <a:p>
            <a:pPr marL="0" indent="0">
              <a:buNone/>
            </a:pPr>
            <a:r>
              <a:rPr lang="en-US" sz="1200" b="1" dirty="0">
                <a:latin typeface="Arial" panose="020B0604020202020204" pitchFamily="34" charset="0"/>
                <a:cs typeface="Arial" panose="020B0604020202020204" pitchFamily="34" charset="0"/>
              </a:rPr>
              <a:t>Technological Advancements:</a:t>
            </a:r>
          </a:p>
          <a:p>
            <a:r>
              <a:rPr lang="en-US" sz="1200" dirty="0">
                <a:latin typeface="Arial" panose="020B0604020202020204" pitchFamily="34" charset="0"/>
                <a:cs typeface="Arial" panose="020B0604020202020204" pitchFamily="34" charset="0"/>
              </a:rPr>
              <a:t>The effectiveness of the furnace became enhanced through steam power.</a:t>
            </a:r>
          </a:p>
          <a:p>
            <a:r>
              <a:rPr lang="en-US" sz="1200" dirty="0">
                <a:latin typeface="Arial" panose="020B0604020202020204" pitchFamily="34" charset="0"/>
                <a:cs typeface="Arial" panose="020B0604020202020204" pitchFamily="34" charset="0"/>
              </a:rPr>
              <a:t>The purity of metals was advanced through chemical refining.</a:t>
            </a:r>
          </a:p>
          <a:p>
            <a:r>
              <a:rPr lang="en-US" sz="1200" dirty="0">
                <a:latin typeface="Arial" panose="020B0604020202020204" pitchFamily="34" charset="0"/>
                <a:cs typeface="Arial" panose="020B0604020202020204" pitchFamily="34" charset="0"/>
              </a:rPr>
              <a:t>Trade and ore transport became enhanced through the railways.</a:t>
            </a:r>
          </a:p>
          <a:p>
            <a:pPr marL="0" indent="0">
              <a:buNone/>
            </a:pPr>
            <a:r>
              <a:rPr lang="en-US" sz="1200" b="1" dirty="0">
                <a:latin typeface="Arial" panose="020B0604020202020204" pitchFamily="34" charset="0"/>
                <a:cs typeface="Arial" panose="020B0604020202020204" pitchFamily="34" charset="0"/>
              </a:rPr>
              <a:t>Environmental consequences:</a:t>
            </a:r>
          </a:p>
          <a:p>
            <a:r>
              <a:rPr lang="en-US" sz="1200" dirty="0">
                <a:latin typeface="Arial" panose="020B0604020202020204" pitchFamily="34" charset="0"/>
                <a:cs typeface="Arial" panose="020B0604020202020204" pitchFamily="34" charset="0"/>
              </a:rPr>
              <a:t>Terribly polluted environments (sulphur smelly air, polluted rivers).</a:t>
            </a:r>
          </a:p>
          <a:p>
            <a:r>
              <a:rPr lang="en-US" sz="1200" dirty="0">
                <a:latin typeface="Arial" panose="020B0604020202020204" pitchFamily="34" charset="0"/>
                <a:cs typeface="Arial" panose="020B0604020202020204" pitchFamily="34" charset="0"/>
              </a:rPr>
              <a:t>The landscape turned into a desolate industrial wasteland which recovered in the future.</a:t>
            </a:r>
          </a:p>
          <a:p>
            <a:pPr marL="0" indent="0">
              <a:buNone/>
            </a:pPr>
            <a:r>
              <a:rPr lang="en-US" sz="1200" b="1" dirty="0">
                <a:latin typeface="Arial" panose="020B0604020202020204" pitchFamily="34" charset="0"/>
                <a:cs typeface="Arial" panose="020B0604020202020204" pitchFamily="34" charset="0"/>
              </a:rPr>
              <a:t>Economic significance:</a:t>
            </a:r>
          </a:p>
          <a:p>
            <a:r>
              <a:rPr lang="en-US" sz="1200" dirty="0">
                <a:latin typeface="Arial" panose="020B0604020202020204" pitchFamily="34" charset="0"/>
                <a:cs typeface="Arial" panose="020B0604020202020204" pitchFamily="34" charset="0"/>
              </a:rPr>
              <a:t>Instigated local development increasing wealth in towns.</a:t>
            </a:r>
          </a:p>
          <a:p>
            <a:r>
              <a:rPr lang="en-US" sz="1200" dirty="0">
                <a:latin typeface="Arial" panose="020B0604020202020204" pitchFamily="34" charset="0"/>
                <a:cs typeface="Arial" panose="020B0604020202020204" pitchFamily="34" charset="0"/>
              </a:rPr>
              <a:t>Strengthened Britain's position as the world leader in industrialisation (copper for ships, telegraphs, manufacturing).</a:t>
            </a:r>
          </a:p>
          <a:p>
            <a:r>
              <a:rPr lang="en-US" sz="1200" dirty="0">
                <a:latin typeface="Arial" panose="020B0604020202020204" pitchFamily="34" charset="0"/>
                <a:cs typeface="Arial" panose="020B0604020202020204" pitchFamily="34" charset="0"/>
              </a:rPr>
              <a:t>Illustrated regional specialisation and innovation that created national prosperity.</a:t>
            </a:r>
            <a:endParaRPr lang="en-GB" sz="12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19AF3D4-48EA-38F0-A733-B2412B107A18}"/>
              </a:ext>
            </a:extLst>
          </p:cNvPr>
          <p:cNvPicPr>
            <a:picLocks noChangeAspect="1"/>
          </p:cNvPicPr>
          <p:nvPr/>
        </p:nvPicPr>
        <p:blipFill>
          <a:blip r:embed="rId3"/>
          <a:stretch>
            <a:fillRect/>
          </a:stretch>
        </p:blipFill>
        <p:spPr>
          <a:xfrm>
            <a:off x="7679378" y="774285"/>
            <a:ext cx="2923698" cy="2581173"/>
          </a:xfrm>
          <a:prstGeom prst="rect">
            <a:avLst/>
          </a:prstGeom>
        </p:spPr>
      </p:pic>
      <p:pic>
        <p:nvPicPr>
          <p:cNvPr id="5" name="Picture 4">
            <a:extLst>
              <a:ext uri="{FF2B5EF4-FFF2-40B4-BE49-F238E27FC236}">
                <a16:creationId xmlns:a16="http://schemas.microsoft.com/office/drawing/2014/main" id="{CA76F567-F6B7-0F6F-DEB7-6597BE3B0BEE}"/>
              </a:ext>
            </a:extLst>
          </p:cNvPr>
          <p:cNvPicPr>
            <a:picLocks noChangeAspect="1"/>
          </p:cNvPicPr>
          <p:nvPr/>
        </p:nvPicPr>
        <p:blipFill>
          <a:blip r:embed="rId4"/>
          <a:stretch>
            <a:fillRect/>
          </a:stretch>
        </p:blipFill>
        <p:spPr>
          <a:xfrm>
            <a:off x="7201821" y="3575074"/>
            <a:ext cx="3878811" cy="2581173"/>
          </a:xfrm>
          <a:prstGeom prst="rect">
            <a:avLst/>
          </a:prstGeom>
        </p:spPr>
      </p:pic>
    </p:spTree>
    <p:extLst>
      <p:ext uri="{BB962C8B-B14F-4D97-AF65-F5344CB8AC3E}">
        <p14:creationId xmlns:p14="http://schemas.microsoft.com/office/powerpoint/2010/main" val="3153636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633D8-7E3A-1ED5-EA10-8C2FC5D3E143}"/>
              </a:ext>
            </a:extLst>
          </p:cNvPr>
          <p:cNvSpPr>
            <a:spLocks noGrp="1"/>
          </p:cNvSpPr>
          <p:nvPr>
            <p:ph type="title"/>
          </p:nvPr>
        </p:nvSpPr>
        <p:spPr>
          <a:xfrm>
            <a:off x="808638" y="386930"/>
            <a:ext cx="9236700" cy="1188950"/>
          </a:xfrm>
        </p:spPr>
        <p:txBody>
          <a:bodyPr anchor="b">
            <a:normAutofit/>
          </a:bodyPr>
          <a:lstStyle/>
          <a:p>
            <a:r>
              <a:rPr lang="en-GB" sz="3200" dirty="0">
                <a:latin typeface="Arial Black" panose="020B0A04020102020204" pitchFamily="34" charset="0"/>
              </a:rPr>
              <a:t>References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89E5F46-DB46-4D67-4345-4091D5B29840}"/>
              </a:ext>
            </a:extLst>
          </p:cNvPr>
          <p:cNvSpPr>
            <a:spLocks noGrp="1"/>
          </p:cNvSpPr>
          <p:nvPr>
            <p:ph idx="1"/>
          </p:nvPr>
        </p:nvSpPr>
        <p:spPr>
          <a:xfrm>
            <a:off x="624314" y="2203079"/>
            <a:ext cx="10313014" cy="3831961"/>
          </a:xfrm>
        </p:spPr>
        <p:txBody>
          <a:bodyPr anchor="ctr">
            <a:normAutofit/>
          </a:bodyPr>
          <a:lstStyle/>
          <a:p>
            <a:r>
              <a:rPr lang="en-US" sz="1200" dirty="0">
                <a:latin typeface="Arial" panose="020B0604020202020204" pitchFamily="34" charset="0"/>
                <a:cs typeface="Arial" panose="020B0604020202020204" pitchFamily="34" charset="0"/>
              </a:rPr>
              <a:t>Evans, C., &amp; Miskell, L. (2020). </a:t>
            </a:r>
            <a:r>
              <a:rPr lang="en-US" sz="1200" i="1" dirty="0">
                <a:latin typeface="Arial" panose="020B0604020202020204" pitchFamily="34" charset="0"/>
                <a:cs typeface="Arial" panose="020B0604020202020204" pitchFamily="34" charset="0"/>
              </a:rPr>
              <a:t>Swansea copper: A global history</a:t>
            </a:r>
            <a:r>
              <a:rPr lang="en-US" sz="1200" dirty="0">
                <a:latin typeface="Arial" panose="020B0604020202020204" pitchFamily="34" charset="0"/>
                <a:cs typeface="Arial" panose="020B0604020202020204" pitchFamily="34" charset="0"/>
              </a:rPr>
              <a:t>. Johns Hopkins University Press.</a:t>
            </a:r>
          </a:p>
          <a:p>
            <a:r>
              <a:rPr lang="en-US" sz="1200" dirty="0">
                <a:latin typeface="Arial" panose="020B0604020202020204" pitchFamily="34" charset="0"/>
                <a:cs typeface="Arial" panose="020B0604020202020204" pitchFamily="34" charset="0"/>
              </a:rPr>
              <a:t>Gilbert, M. (2019). </a:t>
            </a:r>
            <a:r>
              <a:rPr lang="en-US" sz="1200" i="1" dirty="0">
                <a:latin typeface="Arial" panose="020B0604020202020204" pitchFamily="34" charset="0"/>
                <a:cs typeface="Arial" panose="020B0604020202020204" pitchFamily="34" charset="0"/>
              </a:rPr>
              <a:t>Evading constraints? 200 years of uncontrolled pollution by the Swansea copper industry.</a:t>
            </a:r>
          </a:p>
          <a:p>
            <a:r>
              <a:rPr lang="en-US" sz="1200" dirty="0">
                <a:latin typeface="Arial" panose="020B0604020202020204" pitchFamily="34" charset="0"/>
                <a:cs typeface="Arial" panose="020B0604020202020204" pitchFamily="34" charset="0"/>
              </a:rPr>
              <a:t>Gwynn, D. (2021). </a:t>
            </a:r>
            <a:r>
              <a:rPr lang="en-US" sz="1200" i="1" dirty="0">
                <a:latin typeface="Arial" panose="020B0604020202020204" pitchFamily="34" charset="0"/>
                <a:cs typeface="Arial" panose="020B0604020202020204" pitchFamily="34" charset="0"/>
              </a:rPr>
              <a:t>The Little History of Swansea. </a:t>
            </a:r>
            <a:r>
              <a:rPr lang="en-US" sz="1200" dirty="0">
                <a:latin typeface="Arial" panose="020B0604020202020204" pitchFamily="34" charset="0"/>
                <a:cs typeface="Arial" panose="020B0604020202020204" pitchFamily="34" charset="0"/>
              </a:rPr>
              <a:t>The History Press.</a:t>
            </a:r>
          </a:p>
          <a:p>
            <a:r>
              <a:rPr lang="en-US" sz="1200" dirty="0">
                <a:latin typeface="Arial" panose="020B0604020202020204" pitchFamily="34" charset="0"/>
                <a:cs typeface="Arial" panose="020B0604020202020204" pitchFamily="34" charset="0"/>
              </a:rPr>
              <a:t>Hughes, S. (2008). The characteristics of extractive and smelting landscapes of the Industrial Revolution at Swansea and Blaenavon. </a:t>
            </a:r>
            <a:r>
              <a:rPr lang="en-US" sz="1200" i="1" dirty="0">
                <a:latin typeface="Arial" panose="020B0604020202020204" pitchFamily="34" charset="0"/>
                <a:cs typeface="Arial" panose="020B0604020202020204" pitchFamily="34" charset="0"/>
              </a:rPr>
              <a:t>Landscape History, 30</a:t>
            </a:r>
            <a:r>
              <a:rPr lang="en-US" sz="1200" dirty="0">
                <a:latin typeface="Arial" panose="020B0604020202020204" pitchFamily="34" charset="0"/>
                <a:cs typeface="Arial" panose="020B0604020202020204" pitchFamily="34" charset="0"/>
              </a:rPr>
              <a:t>(1), 21-47.</a:t>
            </a:r>
          </a:p>
          <a:p>
            <a:r>
              <a:rPr lang="en-US" sz="1200" dirty="0">
                <a:latin typeface="Arial" panose="020B0604020202020204" pitchFamily="34" charset="0"/>
                <a:cs typeface="Arial" panose="020B0604020202020204" pitchFamily="34" charset="0"/>
              </a:rPr>
              <a:t>Jenkins, D. A., Timberlake, S., Davidson, A., Mal, K., Marshall, P., </a:t>
            </a:r>
            <a:r>
              <a:rPr lang="en-US" sz="1200" dirty="0" err="1">
                <a:latin typeface="Arial" panose="020B0604020202020204" pitchFamily="34" charset="0"/>
                <a:cs typeface="Arial" panose="020B0604020202020204" pitchFamily="34" charset="0"/>
              </a:rPr>
              <a:t>Mighall</a:t>
            </a:r>
            <a:r>
              <a:rPr lang="en-US" sz="1200" dirty="0">
                <a:latin typeface="Arial" panose="020B0604020202020204" pitchFamily="34" charset="0"/>
                <a:cs typeface="Arial" panose="020B0604020202020204" pitchFamily="34" charset="0"/>
              </a:rPr>
              <a:t>, T., ... &amp; Smith, D. N. (2021, December). Copper Mining in the Bronze Age at </a:t>
            </a:r>
            <a:r>
              <a:rPr lang="en-US" sz="1200" dirty="0" err="1">
                <a:latin typeface="Arial" panose="020B0604020202020204" pitchFamily="34" charset="0"/>
                <a:cs typeface="Arial" panose="020B0604020202020204" pitchFamily="34" charset="0"/>
              </a:rPr>
              <a:t>Mynydd</a:t>
            </a:r>
            <a:r>
              <a:rPr lang="en-US" sz="1200" dirty="0">
                <a:latin typeface="Arial" panose="020B0604020202020204" pitchFamily="34" charset="0"/>
                <a:cs typeface="Arial" panose="020B0604020202020204" pitchFamily="34" charset="0"/>
              </a:rPr>
              <a:t> Parys, Anglesey, Wales. In </a:t>
            </a:r>
            <a:r>
              <a:rPr lang="en-US" sz="1200" i="1" dirty="0">
                <a:latin typeface="Arial" panose="020B0604020202020204" pitchFamily="34" charset="0"/>
                <a:cs typeface="Arial" panose="020B0604020202020204" pitchFamily="34" charset="0"/>
              </a:rPr>
              <a:t>Proceedings of the Prehistoric Society (Vol. 87, pp. 261-291</a:t>
            </a:r>
            <a:r>
              <a:rPr lang="en-US" sz="1200" dirty="0">
                <a:latin typeface="Arial" panose="020B0604020202020204" pitchFamily="34" charset="0"/>
                <a:cs typeface="Arial" panose="020B0604020202020204" pitchFamily="34" charset="0"/>
              </a:rPr>
              <a:t>). Cambridge University Press.</a:t>
            </a:r>
          </a:p>
          <a:p>
            <a:r>
              <a:rPr lang="en-US" sz="1200" dirty="0">
                <a:latin typeface="Arial" panose="020B0604020202020204" pitchFamily="34" charset="0"/>
                <a:cs typeface="Arial" panose="020B0604020202020204" pitchFamily="34" charset="0"/>
              </a:rPr>
              <a:t>Thornton, G. J., &amp; Walsh, R. P. (2001). Heavy metals in the waters of the Nant-y-</a:t>
            </a:r>
            <a:r>
              <a:rPr lang="en-US" sz="1200" dirty="0" err="1">
                <a:latin typeface="Arial" panose="020B0604020202020204" pitchFamily="34" charset="0"/>
                <a:cs typeface="Arial" panose="020B0604020202020204" pitchFamily="34" charset="0"/>
              </a:rPr>
              <a:t>Fendrod</a:t>
            </a:r>
            <a:r>
              <a:rPr lang="en-US" sz="1200" dirty="0">
                <a:latin typeface="Arial" panose="020B0604020202020204" pitchFamily="34" charset="0"/>
                <a:cs typeface="Arial" panose="020B0604020202020204" pitchFamily="34" charset="0"/>
              </a:rPr>
              <a:t>: change in pollution levels and dynamics associated with the redevelopment of the Lower Swansea Valley, South Wales, UK. </a:t>
            </a:r>
            <a:r>
              <a:rPr lang="en-US" sz="1200" i="1" dirty="0">
                <a:latin typeface="Arial" panose="020B0604020202020204" pitchFamily="34" charset="0"/>
                <a:cs typeface="Arial" panose="020B0604020202020204" pitchFamily="34" charset="0"/>
              </a:rPr>
              <a:t>Science of the total environment, 278</a:t>
            </a:r>
            <a:r>
              <a:rPr lang="en-US" sz="1200" dirty="0">
                <a:latin typeface="Arial" panose="020B0604020202020204" pitchFamily="34" charset="0"/>
                <a:cs typeface="Arial" panose="020B0604020202020204" pitchFamily="34" charset="0"/>
              </a:rPr>
              <a:t>(1-3), 45-55.</a:t>
            </a:r>
          </a:p>
          <a:p>
            <a:r>
              <a:rPr lang="en-GB" sz="1200" dirty="0">
                <a:latin typeface="Arial" panose="020B0604020202020204" pitchFamily="34" charset="0"/>
                <a:cs typeface="Arial" panose="020B0604020202020204" pitchFamily="34" charset="0"/>
                <a:hlinkClick r:id="rId2"/>
              </a:rPr>
              <a:t>https://cadw.gov.wales/sites/default/files/2019-05/Hafod%20and%20the%20Lower%20Swansea%20Valley-%20Understanding%20Urban%20Character_0.pdf</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hlinkClick r:id="rId3"/>
              </a:rPr>
              <a:t>https://www.cymmrodorion.org/wp-content/uploads/2018/06/3-PRE-INDUSTRIAL-SWANSEA-SITING-AND-DEVELOPMENT.pdf</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hlinkClick r:id="rId4"/>
              </a:rPr>
              <a:t>https://cadw.gov.wales/sites/default/files/2019-04/First_Industrial_Nation.pdf</a:t>
            </a:r>
            <a:r>
              <a:rPr lang="en-GB" sz="12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86889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TotalTime>
  <Words>990</Words>
  <PresentationFormat>Widescreen</PresentationFormat>
  <Paragraphs>52</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Algerian</vt:lpstr>
      <vt:lpstr>Aptos</vt:lpstr>
      <vt:lpstr>Aptos Display</vt:lpstr>
      <vt:lpstr>Arial</vt:lpstr>
      <vt:lpstr>Arial Black</vt:lpstr>
      <vt:lpstr>Office Theme</vt:lpstr>
      <vt:lpstr>Industrial revolution/The case of Swansea </vt:lpstr>
      <vt:lpstr>Foundations of Swansea’s Prosperity</vt:lpstr>
      <vt:lpstr>Regional Connections &amp; Workforce</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2025-11-08T17:23:43Z</dcterms:created>
  <dcterms:modified xsi:type="dcterms:W3CDTF">2025-11-08T17:42:07Z</dcterms:modified>
</cp:coreProperties>
</file>