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8"/>
  </p:notesMasterIdLst>
  <p:handoutMasterIdLst>
    <p:handoutMasterId r:id="rId19"/>
  </p:handoutMasterIdLst>
  <p:sldIdLst>
    <p:sldId id="267" r:id="rId3"/>
    <p:sldId id="268" r:id="rId4"/>
    <p:sldId id="624" r:id="rId5"/>
    <p:sldId id="625" r:id="rId6"/>
    <p:sldId id="626" r:id="rId7"/>
    <p:sldId id="287" r:id="rId8"/>
    <p:sldId id="288" r:id="rId9"/>
    <p:sldId id="289" r:id="rId10"/>
    <p:sldId id="290" r:id="rId11"/>
    <p:sldId id="291" r:id="rId12"/>
    <p:sldId id="292" r:id="rId13"/>
    <p:sldId id="627" r:id="rId14"/>
    <p:sldId id="294" r:id="rId15"/>
    <p:sldId id="304" r:id="rId16"/>
    <p:sldId id="298" r:id="rId1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4893861-4357-4BB6-B075-83ABA6C3A12A}">
          <p14:sldIdLst>
            <p14:sldId id="267"/>
            <p14:sldId id="268"/>
            <p14:sldId id="624"/>
            <p14:sldId id="625"/>
            <p14:sldId id="626"/>
            <p14:sldId id="287"/>
            <p14:sldId id="288"/>
            <p14:sldId id="289"/>
            <p14:sldId id="290"/>
            <p14:sldId id="291"/>
            <p14:sldId id="292"/>
            <p14:sldId id="627"/>
            <p14:sldId id="294"/>
            <p14:sldId id="304"/>
            <p14:sldId id="298"/>
          </p14:sldIdLst>
        </p14:section>
        <p14:section name="Untitled Section" id="{CCB75F4F-5180-490C-9635-2E613DBCDA8A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6562" autoAdjust="0"/>
  </p:normalViewPr>
  <p:slideViewPr>
    <p:cSldViewPr snapToGrid="0">
      <p:cViewPr varScale="1">
        <p:scale>
          <a:sx n="96" d="100"/>
          <a:sy n="96" d="100"/>
        </p:scale>
        <p:origin x="10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C5B1C40C-6EE4-4190-8987-038F1BFE9AFB}"/>
    <pc:docChg chg="delSld modSld modSection">
      <pc:chgData name="Julie Thomas" userId="2af13b6d24d29b42" providerId="LiveId" clId="{C5B1C40C-6EE4-4190-8987-038F1BFE9AFB}" dt="2023-05-11T12:40:36.489" v="64" actId="20577"/>
      <pc:docMkLst>
        <pc:docMk/>
      </pc:docMkLst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456262511" sldId="256"/>
        </pc:sldMkLst>
      </pc:sldChg>
      <pc:sldChg chg="modSp mod">
        <pc:chgData name="Julie Thomas" userId="2af13b6d24d29b42" providerId="LiveId" clId="{C5B1C40C-6EE4-4190-8987-038F1BFE9AFB}" dt="2023-05-11T12:36:58.184" v="22" actId="20577"/>
        <pc:sldMkLst>
          <pc:docMk/>
          <pc:sldMk cId="2562036212" sldId="267"/>
        </pc:sldMkLst>
        <pc:spChg chg="mod">
          <ac:chgData name="Julie Thomas" userId="2af13b6d24d29b42" providerId="LiveId" clId="{C5B1C40C-6EE4-4190-8987-038F1BFE9AFB}" dt="2023-05-11T12:36:58.184" v="22" actId="20577"/>
          <ac:spMkLst>
            <pc:docMk/>
            <pc:sldMk cId="2562036212" sldId="267"/>
            <ac:spMk id="2" creationId="{00000000-0000-0000-0000-000000000000}"/>
          </ac:spMkLst>
        </pc:spChg>
      </pc:sldChg>
      <pc:sldChg chg="modSp mod">
        <pc:chgData name="Julie Thomas" userId="2af13b6d24d29b42" providerId="LiveId" clId="{C5B1C40C-6EE4-4190-8987-038F1BFE9AFB}" dt="2023-05-11T12:37:12.204" v="25" actId="20577"/>
        <pc:sldMkLst>
          <pc:docMk/>
          <pc:sldMk cId="3352539251" sldId="268"/>
        </pc:sldMkLst>
        <pc:spChg chg="mod">
          <ac:chgData name="Julie Thomas" userId="2af13b6d24d29b42" providerId="LiveId" clId="{C5B1C40C-6EE4-4190-8987-038F1BFE9AFB}" dt="2023-05-11T12:37:12.204" v="25" actId="20577"/>
          <ac:spMkLst>
            <pc:docMk/>
            <pc:sldMk cId="3352539251" sldId="268"/>
            <ac:spMk id="2" creationId="{00000000-0000-0000-0000-000000000000}"/>
          </ac:spMkLst>
        </pc:spChg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10851017" sldId="269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184975020" sldId="272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574633044" sldId="273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279803234" sldId="274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534975226" sldId="275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2705713842" sldId="276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583779703" sldId="277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648542926" sldId="278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830755762" sldId="279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242596151" sldId="280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2955786521" sldId="281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511180947" sldId="282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80532800" sldId="341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44627448" sldId="342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28746366" sldId="343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217362859" sldId="344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0" sldId="617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51177533" sldId="618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502465650" sldId="619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4039881957" sldId="620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2879164667" sldId="621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1915607736" sldId="622"/>
        </pc:sldMkLst>
      </pc:sldChg>
      <pc:sldChg chg="del">
        <pc:chgData name="Julie Thomas" userId="2af13b6d24d29b42" providerId="LiveId" clId="{C5B1C40C-6EE4-4190-8987-038F1BFE9AFB}" dt="2023-05-11T12:38:02.990" v="26" actId="2696"/>
        <pc:sldMkLst>
          <pc:docMk/>
          <pc:sldMk cId="3894498735" sldId="623"/>
        </pc:sldMkLst>
      </pc:sldChg>
      <pc:sldChg chg="modNotesTx">
        <pc:chgData name="Julie Thomas" userId="2af13b6d24d29b42" providerId="LiveId" clId="{C5B1C40C-6EE4-4190-8987-038F1BFE9AFB}" dt="2023-05-11T12:39:10.669" v="28" actId="20577"/>
        <pc:sldMkLst>
          <pc:docMk/>
          <pc:sldMk cId="725799894" sldId="624"/>
        </pc:sldMkLst>
      </pc:sldChg>
      <pc:sldChg chg="modSp mod">
        <pc:chgData name="Julie Thomas" userId="2af13b6d24d29b42" providerId="LiveId" clId="{C5B1C40C-6EE4-4190-8987-038F1BFE9AFB}" dt="2023-05-11T12:40:36.489" v="64" actId="20577"/>
        <pc:sldMkLst>
          <pc:docMk/>
          <pc:sldMk cId="2590362315" sldId="626"/>
        </pc:sldMkLst>
        <pc:spChg chg="mod">
          <ac:chgData name="Julie Thomas" userId="2af13b6d24d29b42" providerId="LiveId" clId="{C5B1C40C-6EE4-4190-8987-038F1BFE9AFB}" dt="2023-05-11T12:40:36.489" v="64" actId="20577"/>
          <ac:spMkLst>
            <pc:docMk/>
            <pc:sldMk cId="2590362315" sldId="626"/>
            <ac:spMk id="75778" creationId="{00000000-0000-0000-0000-000000000000}"/>
          </ac:spMkLst>
        </pc:spChg>
        <pc:spChg chg="mod">
          <ac:chgData name="Julie Thomas" userId="2af13b6d24d29b42" providerId="LiveId" clId="{C5B1C40C-6EE4-4190-8987-038F1BFE9AFB}" dt="2023-05-11T12:40:30.467" v="63" actId="255"/>
          <ac:spMkLst>
            <pc:docMk/>
            <pc:sldMk cId="2590362315" sldId="626"/>
            <ac:spMk id="75779" creationId="{00000000-0000-0000-0000-000000000000}"/>
          </ac:spMkLst>
        </pc:spChg>
      </pc:sldChg>
      <pc:sldMasterChg chg="delSldLayout">
        <pc:chgData name="Julie Thomas" userId="2af13b6d24d29b42" providerId="LiveId" clId="{C5B1C40C-6EE4-4190-8987-038F1BFE9AFB}" dt="2023-05-11T12:38:02.990" v="26" actId="2696"/>
        <pc:sldMasterMkLst>
          <pc:docMk/>
          <pc:sldMasterMk cId="2220731934" sldId="2147483660"/>
        </pc:sldMasterMkLst>
        <pc:sldLayoutChg chg="del">
          <pc:chgData name="Julie Thomas" userId="2af13b6d24d29b42" providerId="LiveId" clId="{C5B1C40C-6EE4-4190-8987-038F1BFE9AFB}" dt="2023-05-11T12:38:02.990" v="26" actId="2696"/>
          <pc:sldLayoutMkLst>
            <pc:docMk/>
            <pc:sldMasterMk cId="2220731934" sldId="2147483660"/>
            <pc:sldLayoutMk cId="195832304" sldId="21474836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7CB318-FD4B-4293-AB38-53A059639C51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EF98A71-BED6-4544-82FF-189DD22BE932}">
      <dgm:prSet/>
      <dgm:spPr/>
      <dgm:t>
        <a:bodyPr/>
        <a:lstStyle/>
        <a:p>
          <a:pPr>
            <a:defRPr b="1"/>
          </a:pPr>
          <a:r>
            <a:rPr lang="en-GB" b="1"/>
            <a:t>How likely is the risk?</a:t>
          </a:r>
          <a:endParaRPr lang="en-US"/>
        </a:p>
      </dgm:t>
    </dgm:pt>
    <dgm:pt modelId="{25269230-A471-4706-89D0-79B3FC409381}" type="parTrans" cxnId="{46464846-352D-4F7E-A501-E2541B2D6F7A}">
      <dgm:prSet/>
      <dgm:spPr/>
      <dgm:t>
        <a:bodyPr/>
        <a:lstStyle/>
        <a:p>
          <a:endParaRPr lang="en-US"/>
        </a:p>
      </dgm:t>
    </dgm:pt>
    <dgm:pt modelId="{46901EDC-E5C0-4412-8C78-D2BEF388B7FC}" type="sibTrans" cxnId="{46464846-352D-4F7E-A501-E2541B2D6F7A}">
      <dgm:prSet/>
      <dgm:spPr/>
      <dgm:t>
        <a:bodyPr/>
        <a:lstStyle/>
        <a:p>
          <a:endParaRPr lang="en-US"/>
        </a:p>
      </dgm:t>
    </dgm:pt>
    <dgm:pt modelId="{54AD47E6-4E37-427E-BAC0-38700B32AA75}">
      <dgm:prSet/>
      <dgm:spPr/>
      <dgm:t>
        <a:bodyPr/>
        <a:lstStyle/>
        <a:p>
          <a:pPr>
            <a:defRPr b="1"/>
          </a:pPr>
          <a:r>
            <a:rPr lang="en-GB"/>
            <a:t>Low, Medium, High</a:t>
          </a:r>
          <a:endParaRPr lang="en-US"/>
        </a:p>
      </dgm:t>
    </dgm:pt>
    <dgm:pt modelId="{6B343B8F-CA71-4E4B-BDF2-B12AC534C4BA}" type="parTrans" cxnId="{9A5FFBEB-9847-488A-AF34-BEFED9BB39AD}">
      <dgm:prSet/>
      <dgm:spPr/>
      <dgm:t>
        <a:bodyPr/>
        <a:lstStyle/>
        <a:p>
          <a:endParaRPr lang="en-US"/>
        </a:p>
      </dgm:t>
    </dgm:pt>
    <dgm:pt modelId="{93976523-C028-483A-90F7-83D30A4C33EC}" type="sibTrans" cxnId="{9A5FFBEB-9847-488A-AF34-BEFED9BB39AD}">
      <dgm:prSet/>
      <dgm:spPr/>
      <dgm:t>
        <a:bodyPr/>
        <a:lstStyle/>
        <a:p>
          <a:endParaRPr lang="en-US"/>
        </a:p>
      </dgm:t>
    </dgm:pt>
    <dgm:pt modelId="{5D211966-3843-4A27-8AFF-F61ABD7F65C2}">
      <dgm:prSet/>
      <dgm:spPr/>
      <dgm:t>
        <a:bodyPr/>
        <a:lstStyle/>
        <a:p>
          <a:pPr>
            <a:defRPr b="1"/>
          </a:pPr>
          <a:r>
            <a:rPr lang="en-GB"/>
            <a:t>Or Extremely Unlikely (will happen once in  a blue moon), Unlikely, Medium, Likely. Extremely Likely (it’s going to happen)</a:t>
          </a:r>
          <a:endParaRPr lang="en-US"/>
        </a:p>
      </dgm:t>
    </dgm:pt>
    <dgm:pt modelId="{F0FB8AAF-AFD7-41B3-A2C5-2DCD8875FF3C}" type="parTrans" cxnId="{ED196168-1D1F-4528-8C90-80C4AD810661}">
      <dgm:prSet/>
      <dgm:spPr/>
      <dgm:t>
        <a:bodyPr/>
        <a:lstStyle/>
        <a:p>
          <a:endParaRPr lang="en-US"/>
        </a:p>
      </dgm:t>
    </dgm:pt>
    <dgm:pt modelId="{9B28CACA-7978-466B-BAA3-426CC573456C}" type="sibTrans" cxnId="{ED196168-1D1F-4528-8C90-80C4AD810661}">
      <dgm:prSet/>
      <dgm:spPr/>
      <dgm:t>
        <a:bodyPr/>
        <a:lstStyle/>
        <a:p>
          <a:endParaRPr lang="en-US"/>
        </a:p>
      </dgm:t>
    </dgm:pt>
    <dgm:pt modelId="{443BB2A7-F0DA-46A3-B5D0-AE6C5358E1EA}">
      <dgm:prSet/>
      <dgm:spPr/>
      <dgm:t>
        <a:bodyPr/>
        <a:lstStyle/>
        <a:p>
          <a:pPr>
            <a:defRPr b="1"/>
          </a:pPr>
          <a:r>
            <a:rPr lang="en-GB"/>
            <a:t>Or numerically rank from 0-10 or 0-100</a:t>
          </a:r>
          <a:endParaRPr lang="en-US"/>
        </a:p>
      </dgm:t>
    </dgm:pt>
    <dgm:pt modelId="{6B0635BC-4725-4D8A-9523-0F7D3F3895D2}" type="parTrans" cxnId="{883D00A3-A1C4-4194-8F1B-B281C8AD442C}">
      <dgm:prSet/>
      <dgm:spPr/>
      <dgm:t>
        <a:bodyPr/>
        <a:lstStyle/>
        <a:p>
          <a:endParaRPr lang="en-US"/>
        </a:p>
      </dgm:t>
    </dgm:pt>
    <dgm:pt modelId="{61CDCC7F-3AE3-42A0-9F0B-79013D89C729}" type="sibTrans" cxnId="{883D00A3-A1C4-4194-8F1B-B281C8AD442C}">
      <dgm:prSet/>
      <dgm:spPr/>
      <dgm:t>
        <a:bodyPr/>
        <a:lstStyle/>
        <a:p>
          <a:endParaRPr lang="en-US"/>
        </a:p>
      </dgm:t>
    </dgm:pt>
    <dgm:pt modelId="{26679EC8-1D58-4E48-B297-F85A3D1882B3}" type="pres">
      <dgm:prSet presAssocID="{B57CB318-FD4B-4293-AB38-53A059639C51}" presName="root" presStyleCnt="0">
        <dgm:presLayoutVars>
          <dgm:dir/>
          <dgm:resizeHandles val="exact"/>
        </dgm:presLayoutVars>
      </dgm:prSet>
      <dgm:spPr/>
    </dgm:pt>
    <dgm:pt modelId="{38FF1D10-1250-4B85-9E7E-6E6D4D17B17E}" type="pres">
      <dgm:prSet presAssocID="{1EF98A71-BED6-4544-82FF-189DD22BE932}" presName="compNode" presStyleCnt="0"/>
      <dgm:spPr/>
    </dgm:pt>
    <dgm:pt modelId="{92507245-BCDA-47A4-85E1-24B9FBFFD9E4}" type="pres">
      <dgm:prSet presAssocID="{1EF98A71-BED6-4544-82FF-189DD22BE93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A25B0F73-9C4D-4439-B061-955BC0B816B7}" type="pres">
      <dgm:prSet presAssocID="{1EF98A71-BED6-4544-82FF-189DD22BE932}" presName="iconSpace" presStyleCnt="0"/>
      <dgm:spPr/>
    </dgm:pt>
    <dgm:pt modelId="{2210B021-84CE-4C0F-8ED6-10653F360A54}" type="pres">
      <dgm:prSet presAssocID="{1EF98A71-BED6-4544-82FF-189DD22BE932}" presName="parTx" presStyleLbl="revTx" presStyleIdx="0" presStyleCnt="8">
        <dgm:presLayoutVars>
          <dgm:chMax val="0"/>
          <dgm:chPref val="0"/>
        </dgm:presLayoutVars>
      </dgm:prSet>
      <dgm:spPr/>
    </dgm:pt>
    <dgm:pt modelId="{86C7DF02-9C71-4895-93CC-66A803D2647C}" type="pres">
      <dgm:prSet presAssocID="{1EF98A71-BED6-4544-82FF-189DD22BE932}" presName="txSpace" presStyleCnt="0"/>
      <dgm:spPr/>
    </dgm:pt>
    <dgm:pt modelId="{7388D1E9-8387-4B3C-9DEB-4371D734B3AC}" type="pres">
      <dgm:prSet presAssocID="{1EF98A71-BED6-4544-82FF-189DD22BE932}" presName="desTx" presStyleLbl="revTx" presStyleIdx="1" presStyleCnt="8">
        <dgm:presLayoutVars/>
      </dgm:prSet>
      <dgm:spPr/>
    </dgm:pt>
    <dgm:pt modelId="{05E5729C-2CDC-4099-8090-1905AD35773D}" type="pres">
      <dgm:prSet presAssocID="{46901EDC-E5C0-4412-8C78-D2BEF388B7FC}" presName="sibTrans" presStyleCnt="0"/>
      <dgm:spPr/>
    </dgm:pt>
    <dgm:pt modelId="{5F1D30BD-FDEF-4957-A04F-8979FDF3AE66}" type="pres">
      <dgm:prSet presAssocID="{54AD47E6-4E37-427E-BAC0-38700B32AA75}" presName="compNode" presStyleCnt="0"/>
      <dgm:spPr/>
    </dgm:pt>
    <dgm:pt modelId="{28D08044-0F71-4EEA-8054-B5251615BF23}" type="pres">
      <dgm:prSet presAssocID="{54AD47E6-4E37-427E-BAC0-38700B32AA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02EE7AB7-EEF0-4E3D-AF27-130C594B7C28}" type="pres">
      <dgm:prSet presAssocID="{54AD47E6-4E37-427E-BAC0-38700B32AA75}" presName="iconSpace" presStyleCnt="0"/>
      <dgm:spPr/>
    </dgm:pt>
    <dgm:pt modelId="{2BFEDC62-E8EA-4D37-B588-262AECBE5B75}" type="pres">
      <dgm:prSet presAssocID="{54AD47E6-4E37-427E-BAC0-38700B32AA75}" presName="parTx" presStyleLbl="revTx" presStyleIdx="2" presStyleCnt="8">
        <dgm:presLayoutVars>
          <dgm:chMax val="0"/>
          <dgm:chPref val="0"/>
        </dgm:presLayoutVars>
      </dgm:prSet>
      <dgm:spPr/>
    </dgm:pt>
    <dgm:pt modelId="{C14BC58B-D5ED-44E5-8531-ACBD529A8F26}" type="pres">
      <dgm:prSet presAssocID="{54AD47E6-4E37-427E-BAC0-38700B32AA75}" presName="txSpace" presStyleCnt="0"/>
      <dgm:spPr/>
    </dgm:pt>
    <dgm:pt modelId="{A4E71BBE-37C8-4427-A0A5-520A37A55FEA}" type="pres">
      <dgm:prSet presAssocID="{54AD47E6-4E37-427E-BAC0-38700B32AA75}" presName="desTx" presStyleLbl="revTx" presStyleIdx="3" presStyleCnt="8">
        <dgm:presLayoutVars/>
      </dgm:prSet>
      <dgm:spPr/>
    </dgm:pt>
    <dgm:pt modelId="{EA447D5F-E25E-4970-8EAF-360AB3773480}" type="pres">
      <dgm:prSet presAssocID="{93976523-C028-483A-90F7-83D30A4C33EC}" presName="sibTrans" presStyleCnt="0"/>
      <dgm:spPr/>
    </dgm:pt>
    <dgm:pt modelId="{3C0A7404-54D0-4C6D-93D4-8C9B6BE2D0EF}" type="pres">
      <dgm:prSet presAssocID="{5D211966-3843-4A27-8AFF-F61ABD7F65C2}" presName="compNode" presStyleCnt="0"/>
      <dgm:spPr/>
    </dgm:pt>
    <dgm:pt modelId="{6D58D9ED-1B8C-434C-89A4-E813EDD53754}" type="pres">
      <dgm:prSet presAssocID="{5D211966-3843-4A27-8AFF-F61ABD7F65C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on"/>
        </a:ext>
      </dgm:extLst>
    </dgm:pt>
    <dgm:pt modelId="{239BA786-C382-4AC3-BE35-06ECA568AB50}" type="pres">
      <dgm:prSet presAssocID="{5D211966-3843-4A27-8AFF-F61ABD7F65C2}" presName="iconSpace" presStyleCnt="0"/>
      <dgm:spPr/>
    </dgm:pt>
    <dgm:pt modelId="{887D8145-0DD3-480D-90E6-178F0D6FFC75}" type="pres">
      <dgm:prSet presAssocID="{5D211966-3843-4A27-8AFF-F61ABD7F65C2}" presName="parTx" presStyleLbl="revTx" presStyleIdx="4" presStyleCnt="8">
        <dgm:presLayoutVars>
          <dgm:chMax val="0"/>
          <dgm:chPref val="0"/>
        </dgm:presLayoutVars>
      </dgm:prSet>
      <dgm:spPr/>
    </dgm:pt>
    <dgm:pt modelId="{88BA5827-5F7B-48F0-8C9B-6DB847450621}" type="pres">
      <dgm:prSet presAssocID="{5D211966-3843-4A27-8AFF-F61ABD7F65C2}" presName="txSpace" presStyleCnt="0"/>
      <dgm:spPr/>
    </dgm:pt>
    <dgm:pt modelId="{65204B59-EFDF-4A30-A812-DE9236CD9EAB}" type="pres">
      <dgm:prSet presAssocID="{5D211966-3843-4A27-8AFF-F61ABD7F65C2}" presName="desTx" presStyleLbl="revTx" presStyleIdx="5" presStyleCnt="8">
        <dgm:presLayoutVars/>
      </dgm:prSet>
      <dgm:spPr/>
    </dgm:pt>
    <dgm:pt modelId="{C6311EAA-4932-4714-9854-1166A08FE690}" type="pres">
      <dgm:prSet presAssocID="{9B28CACA-7978-466B-BAA3-426CC573456C}" presName="sibTrans" presStyleCnt="0"/>
      <dgm:spPr/>
    </dgm:pt>
    <dgm:pt modelId="{19411A4C-C129-4572-8F70-ADEF0D6F4093}" type="pres">
      <dgm:prSet presAssocID="{443BB2A7-F0DA-46A3-B5D0-AE6C5358E1EA}" presName="compNode" presStyleCnt="0"/>
      <dgm:spPr/>
    </dgm:pt>
    <dgm:pt modelId="{310CB4FD-F272-4081-BE24-A683FCF664F2}" type="pres">
      <dgm:prSet presAssocID="{443BB2A7-F0DA-46A3-B5D0-AE6C5358E1E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46EF7CA1-C82F-43CE-B4CE-F3F044E4AC65}" type="pres">
      <dgm:prSet presAssocID="{443BB2A7-F0DA-46A3-B5D0-AE6C5358E1EA}" presName="iconSpace" presStyleCnt="0"/>
      <dgm:spPr/>
    </dgm:pt>
    <dgm:pt modelId="{65AA82BD-73D9-4D4F-8C3F-AE3A8CA8AD6A}" type="pres">
      <dgm:prSet presAssocID="{443BB2A7-F0DA-46A3-B5D0-AE6C5358E1EA}" presName="parTx" presStyleLbl="revTx" presStyleIdx="6" presStyleCnt="8">
        <dgm:presLayoutVars>
          <dgm:chMax val="0"/>
          <dgm:chPref val="0"/>
        </dgm:presLayoutVars>
      </dgm:prSet>
      <dgm:spPr/>
    </dgm:pt>
    <dgm:pt modelId="{E2D45880-F7B3-4C61-A69A-9ABFC0E06FC8}" type="pres">
      <dgm:prSet presAssocID="{443BB2A7-F0DA-46A3-B5D0-AE6C5358E1EA}" presName="txSpace" presStyleCnt="0"/>
      <dgm:spPr/>
    </dgm:pt>
    <dgm:pt modelId="{EE673D6F-31CF-4292-9D8E-B4E6A694C8A7}" type="pres">
      <dgm:prSet presAssocID="{443BB2A7-F0DA-46A3-B5D0-AE6C5358E1EA}" presName="desTx" presStyleLbl="revTx" presStyleIdx="7" presStyleCnt="8">
        <dgm:presLayoutVars/>
      </dgm:prSet>
      <dgm:spPr/>
    </dgm:pt>
  </dgm:ptLst>
  <dgm:cxnLst>
    <dgm:cxn modelId="{46464846-352D-4F7E-A501-E2541B2D6F7A}" srcId="{B57CB318-FD4B-4293-AB38-53A059639C51}" destId="{1EF98A71-BED6-4544-82FF-189DD22BE932}" srcOrd="0" destOrd="0" parTransId="{25269230-A471-4706-89D0-79B3FC409381}" sibTransId="{46901EDC-E5C0-4412-8C78-D2BEF388B7FC}"/>
    <dgm:cxn modelId="{C85C9446-7378-458D-B664-58B708682839}" type="presOf" srcId="{1EF98A71-BED6-4544-82FF-189DD22BE932}" destId="{2210B021-84CE-4C0F-8ED6-10653F360A54}" srcOrd="0" destOrd="0" presId="urn:microsoft.com/office/officeart/2018/5/layout/CenteredIconLabelDescriptionList"/>
    <dgm:cxn modelId="{ED196168-1D1F-4528-8C90-80C4AD810661}" srcId="{B57CB318-FD4B-4293-AB38-53A059639C51}" destId="{5D211966-3843-4A27-8AFF-F61ABD7F65C2}" srcOrd="2" destOrd="0" parTransId="{F0FB8AAF-AFD7-41B3-A2C5-2DCD8875FF3C}" sibTransId="{9B28CACA-7978-466B-BAA3-426CC573456C}"/>
    <dgm:cxn modelId="{26A08052-666F-449A-B61D-469ED9823E07}" type="presOf" srcId="{B57CB318-FD4B-4293-AB38-53A059639C51}" destId="{26679EC8-1D58-4E48-B297-F85A3D1882B3}" srcOrd="0" destOrd="0" presId="urn:microsoft.com/office/officeart/2018/5/layout/CenteredIconLabelDescriptionList"/>
    <dgm:cxn modelId="{883D00A3-A1C4-4194-8F1B-B281C8AD442C}" srcId="{B57CB318-FD4B-4293-AB38-53A059639C51}" destId="{443BB2A7-F0DA-46A3-B5D0-AE6C5358E1EA}" srcOrd="3" destOrd="0" parTransId="{6B0635BC-4725-4D8A-9523-0F7D3F3895D2}" sibTransId="{61CDCC7F-3AE3-42A0-9F0B-79013D89C729}"/>
    <dgm:cxn modelId="{EF5027A7-2192-406E-B527-537DB973BBD3}" type="presOf" srcId="{5D211966-3843-4A27-8AFF-F61ABD7F65C2}" destId="{887D8145-0DD3-480D-90E6-178F0D6FFC75}" srcOrd="0" destOrd="0" presId="urn:microsoft.com/office/officeart/2018/5/layout/CenteredIconLabelDescriptionList"/>
    <dgm:cxn modelId="{F2DEE0BE-2F9E-4ACE-B415-D385A87BE772}" type="presOf" srcId="{443BB2A7-F0DA-46A3-B5D0-AE6C5358E1EA}" destId="{65AA82BD-73D9-4D4F-8C3F-AE3A8CA8AD6A}" srcOrd="0" destOrd="0" presId="urn:microsoft.com/office/officeart/2018/5/layout/CenteredIconLabelDescriptionList"/>
    <dgm:cxn modelId="{C51C60DC-C4F0-4842-97BD-DEA87B64583E}" type="presOf" srcId="{54AD47E6-4E37-427E-BAC0-38700B32AA75}" destId="{2BFEDC62-E8EA-4D37-B588-262AECBE5B75}" srcOrd="0" destOrd="0" presId="urn:microsoft.com/office/officeart/2018/5/layout/CenteredIconLabelDescriptionList"/>
    <dgm:cxn modelId="{9A5FFBEB-9847-488A-AF34-BEFED9BB39AD}" srcId="{B57CB318-FD4B-4293-AB38-53A059639C51}" destId="{54AD47E6-4E37-427E-BAC0-38700B32AA75}" srcOrd="1" destOrd="0" parTransId="{6B343B8F-CA71-4E4B-BDF2-B12AC534C4BA}" sibTransId="{93976523-C028-483A-90F7-83D30A4C33EC}"/>
    <dgm:cxn modelId="{DC817DB2-5F41-4FF1-AC34-C6B16D428A35}" type="presParOf" srcId="{26679EC8-1D58-4E48-B297-F85A3D1882B3}" destId="{38FF1D10-1250-4B85-9E7E-6E6D4D17B17E}" srcOrd="0" destOrd="0" presId="urn:microsoft.com/office/officeart/2018/5/layout/CenteredIconLabelDescriptionList"/>
    <dgm:cxn modelId="{B06441C5-A573-4E13-8CC8-44E705BAB06E}" type="presParOf" srcId="{38FF1D10-1250-4B85-9E7E-6E6D4D17B17E}" destId="{92507245-BCDA-47A4-85E1-24B9FBFFD9E4}" srcOrd="0" destOrd="0" presId="urn:microsoft.com/office/officeart/2018/5/layout/CenteredIconLabelDescriptionList"/>
    <dgm:cxn modelId="{A043A274-B6F5-48B4-8791-F87C7E3F87CA}" type="presParOf" srcId="{38FF1D10-1250-4B85-9E7E-6E6D4D17B17E}" destId="{A25B0F73-9C4D-4439-B061-955BC0B816B7}" srcOrd="1" destOrd="0" presId="urn:microsoft.com/office/officeart/2018/5/layout/CenteredIconLabelDescriptionList"/>
    <dgm:cxn modelId="{8C0ED93F-CF9A-48DE-9A2E-B30A027E3645}" type="presParOf" srcId="{38FF1D10-1250-4B85-9E7E-6E6D4D17B17E}" destId="{2210B021-84CE-4C0F-8ED6-10653F360A54}" srcOrd="2" destOrd="0" presId="urn:microsoft.com/office/officeart/2018/5/layout/CenteredIconLabelDescriptionList"/>
    <dgm:cxn modelId="{FC2E82C4-76A1-4736-9BE6-68B996411B76}" type="presParOf" srcId="{38FF1D10-1250-4B85-9E7E-6E6D4D17B17E}" destId="{86C7DF02-9C71-4895-93CC-66A803D2647C}" srcOrd="3" destOrd="0" presId="urn:microsoft.com/office/officeart/2018/5/layout/CenteredIconLabelDescriptionList"/>
    <dgm:cxn modelId="{B51BE7DB-80A9-4B56-958B-233DDCE0FAB1}" type="presParOf" srcId="{38FF1D10-1250-4B85-9E7E-6E6D4D17B17E}" destId="{7388D1E9-8387-4B3C-9DEB-4371D734B3AC}" srcOrd="4" destOrd="0" presId="urn:microsoft.com/office/officeart/2018/5/layout/CenteredIconLabelDescriptionList"/>
    <dgm:cxn modelId="{2E5F857C-6991-4CD2-B6FF-453089E1C8A8}" type="presParOf" srcId="{26679EC8-1D58-4E48-B297-F85A3D1882B3}" destId="{05E5729C-2CDC-4099-8090-1905AD35773D}" srcOrd="1" destOrd="0" presId="urn:microsoft.com/office/officeart/2018/5/layout/CenteredIconLabelDescriptionList"/>
    <dgm:cxn modelId="{77E567F2-1069-4C74-85FF-1833DAA80265}" type="presParOf" srcId="{26679EC8-1D58-4E48-B297-F85A3D1882B3}" destId="{5F1D30BD-FDEF-4957-A04F-8979FDF3AE66}" srcOrd="2" destOrd="0" presId="urn:microsoft.com/office/officeart/2018/5/layout/CenteredIconLabelDescriptionList"/>
    <dgm:cxn modelId="{70B9A57D-6589-4E20-91F9-24621C6EAA4F}" type="presParOf" srcId="{5F1D30BD-FDEF-4957-A04F-8979FDF3AE66}" destId="{28D08044-0F71-4EEA-8054-B5251615BF23}" srcOrd="0" destOrd="0" presId="urn:microsoft.com/office/officeart/2018/5/layout/CenteredIconLabelDescriptionList"/>
    <dgm:cxn modelId="{F03C5CEA-38E7-408C-A677-CC13FCFADC7E}" type="presParOf" srcId="{5F1D30BD-FDEF-4957-A04F-8979FDF3AE66}" destId="{02EE7AB7-EEF0-4E3D-AF27-130C594B7C28}" srcOrd="1" destOrd="0" presId="urn:microsoft.com/office/officeart/2018/5/layout/CenteredIconLabelDescriptionList"/>
    <dgm:cxn modelId="{658FF038-DC0C-4806-A112-38B9C865248A}" type="presParOf" srcId="{5F1D30BD-FDEF-4957-A04F-8979FDF3AE66}" destId="{2BFEDC62-E8EA-4D37-B588-262AECBE5B75}" srcOrd="2" destOrd="0" presId="urn:microsoft.com/office/officeart/2018/5/layout/CenteredIconLabelDescriptionList"/>
    <dgm:cxn modelId="{5FFF92EA-47E2-4622-961F-5074FA4DB4A8}" type="presParOf" srcId="{5F1D30BD-FDEF-4957-A04F-8979FDF3AE66}" destId="{C14BC58B-D5ED-44E5-8531-ACBD529A8F26}" srcOrd="3" destOrd="0" presId="urn:microsoft.com/office/officeart/2018/5/layout/CenteredIconLabelDescriptionList"/>
    <dgm:cxn modelId="{B8EEDA05-8501-418C-A273-3F369AA47DC8}" type="presParOf" srcId="{5F1D30BD-FDEF-4957-A04F-8979FDF3AE66}" destId="{A4E71BBE-37C8-4427-A0A5-520A37A55FEA}" srcOrd="4" destOrd="0" presId="urn:microsoft.com/office/officeart/2018/5/layout/CenteredIconLabelDescriptionList"/>
    <dgm:cxn modelId="{B62D1AAB-80A6-4AC4-908B-31F4E196390A}" type="presParOf" srcId="{26679EC8-1D58-4E48-B297-F85A3D1882B3}" destId="{EA447D5F-E25E-4970-8EAF-360AB3773480}" srcOrd="3" destOrd="0" presId="urn:microsoft.com/office/officeart/2018/5/layout/CenteredIconLabelDescriptionList"/>
    <dgm:cxn modelId="{FA0DCFF3-1E95-43B5-8CD9-2200B455CFA8}" type="presParOf" srcId="{26679EC8-1D58-4E48-B297-F85A3D1882B3}" destId="{3C0A7404-54D0-4C6D-93D4-8C9B6BE2D0EF}" srcOrd="4" destOrd="0" presId="urn:microsoft.com/office/officeart/2018/5/layout/CenteredIconLabelDescriptionList"/>
    <dgm:cxn modelId="{05CD15AE-26A0-4AD3-946D-C1E760F147FE}" type="presParOf" srcId="{3C0A7404-54D0-4C6D-93D4-8C9B6BE2D0EF}" destId="{6D58D9ED-1B8C-434C-89A4-E813EDD53754}" srcOrd="0" destOrd="0" presId="urn:microsoft.com/office/officeart/2018/5/layout/CenteredIconLabelDescriptionList"/>
    <dgm:cxn modelId="{B8AAB96F-8A03-4B9F-AE3F-21D7A0E5B268}" type="presParOf" srcId="{3C0A7404-54D0-4C6D-93D4-8C9B6BE2D0EF}" destId="{239BA786-C382-4AC3-BE35-06ECA568AB50}" srcOrd="1" destOrd="0" presId="urn:microsoft.com/office/officeart/2018/5/layout/CenteredIconLabelDescriptionList"/>
    <dgm:cxn modelId="{6596287F-42BB-4066-B3F1-EB1C1B3C3ACC}" type="presParOf" srcId="{3C0A7404-54D0-4C6D-93D4-8C9B6BE2D0EF}" destId="{887D8145-0DD3-480D-90E6-178F0D6FFC75}" srcOrd="2" destOrd="0" presId="urn:microsoft.com/office/officeart/2018/5/layout/CenteredIconLabelDescriptionList"/>
    <dgm:cxn modelId="{0B137007-10F4-4CCE-A9F6-A754907BFCB9}" type="presParOf" srcId="{3C0A7404-54D0-4C6D-93D4-8C9B6BE2D0EF}" destId="{88BA5827-5F7B-48F0-8C9B-6DB847450621}" srcOrd="3" destOrd="0" presId="urn:microsoft.com/office/officeart/2018/5/layout/CenteredIconLabelDescriptionList"/>
    <dgm:cxn modelId="{E419892A-437D-4FB4-A8DF-319B49E4103D}" type="presParOf" srcId="{3C0A7404-54D0-4C6D-93D4-8C9B6BE2D0EF}" destId="{65204B59-EFDF-4A30-A812-DE9236CD9EAB}" srcOrd="4" destOrd="0" presId="urn:microsoft.com/office/officeart/2018/5/layout/CenteredIconLabelDescriptionList"/>
    <dgm:cxn modelId="{669E227D-C961-447F-8D49-91FF75EAE431}" type="presParOf" srcId="{26679EC8-1D58-4E48-B297-F85A3D1882B3}" destId="{C6311EAA-4932-4714-9854-1166A08FE690}" srcOrd="5" destOrd="0" presId="urn:microsoft.com/office/officeart/2018/5/layout/CenteredIconLabelDescriptionList"/>
    <dgm:cxn modelId="{54DF25DA-3368-4F50-B86A-600598B51F7A}" type="presParOf" srcId="{26679EC8-1D58-4E48-B297-F85A3D1882B3}" destId="{19411A4C-C129-4572-8F70-ADEF0D6F4093}" srcOrd="6" destOrd="0" presId="urn:microsoft.com/office/officeart/2018/5/layout/CenteredIconLabelDescriptionList"/>
    <dgm:cxn modelId="{D1FA86CA-379F-440C-822B-F25AD261D585}" type="presParOf" srcId="{19411A4C-C129-4572-8F70-ADEF0D6F4093}" destId="{310CB4FD-F272-4081-BE24-A683FCF664F2}" srcOrd="0" destOrd="0" presId="urn:microsoft.com/office/officeart/2018/5/layout/CenteredIconLabelDescriptionList"/>
    <dgm:cxn modelId="{58BB286D-5011-46D1-8E19-8739595C060A}" type="presParOf" srcId="{19411A4C-C129-4572-8F70-ADEF0D6F4093}" destId="{46EF7CA1-C82F-43CE-B4CE-F3F044E4AC65}" srcOrd="1" destOrd="0" presId="urn:microsoft.com/office/officeart/2018/5/layout/CenteredIconLabelDescriptionList"/>
    <dgm:cxn modelId="{EFEFA5B7-9355-4C68-B6E1-B2BC921A8B2E}" type="presParOf" srcId="{19411A4C-C129-4572-8F70-ADEF0D6F4093}" destId="{65AA82BD-73D9-4D4F-8C3F-AE3A8CA8AD6A}" srcOrd="2" destOrd="0" presId="urn:microsoft.com/office/officeart/2018/5/layout/CenteredIconLabelDescriptionList"/>
    <dgm:cxn modelId="{625EA34A-81F0-467E-9510-CE0D5192C333}" type="presParOf" srcId="{19411A4C-C129-4572-8F70-ADEF0D6F4093}" destId="{E2D45880-F7B3-4C61-A69A-9ABFC0E06FC8}" srcOrd="3" destOrd="0" presId="urn:microsoft.com/office/officeart/2018/5/layout/CenteredIconLabelDescriptionList"/>
    <dgm:cxn modelId="{3F0FF3B5-162D-41D3-9917-C2B224770F68}" type="presParOf" srcId="{19411A4C-C129-4572-8F70-ADEF0D6F4093}" destId="{EE673D6F-31CF-4292-9D8E-B4E6A694C8A7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07245-BCDA-47A4-85E1-24B9FBFFD9E4}">
      <dsp:nvSpPr>
        <dsp:cNvPr id="0" name=""/>
        <dsp:cNvSpPr/>
      </dsp:nvSpPr>
      <dsp:spPr>
        <a:xfrm>
          <a:off x="762194" y="1196617"/>
          <a:ext cx="812109" cy="812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0B021-84CE-4C0F-8ED6-10653F360A54}">
      <dsp:nvSpPr>
        <dsp:cNvPr id="0" name=""/>
        <dsp:cNvSpPr/>
      </dsp:nvSpPr>
      <dsp:spPr>
        <a:xfrm>
          <a:off x="8092" y="2092925"/>
          <a:ext cx="2320312" cy="978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How likely is the risk?</a:t>
          </a:r>
          <a:endParaRPr lang="en-US" sz="1400" kern="1200"/>
        </a:p>
      </dsp:txBody>
      <dsp:txXfrm>
        <a:off x="8092" y="2092925"/>
        <a:ext cx="2320312" cy="978881"/>
      </dsp:txXfrm>
    </dsp:sp>
    <dsp:sp modelId="{7388D1E9-8387-4B3C-9DEB-4371D734B3AC}">
      <dsp:nvSpPr>
        <dsp:cNvPr id="0" name=""/>
        <dsp:cNvSpPr/>
      </dsp:nvSpPr>
      <dsp:spPr>
        <a:xfrm>
          <a:off x="8092" y="3110969"/>
          <a:ext cx="2320312" cy="4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D08044-0F71-4EEA-8054-B5251615BF23}">
      <dsp:nvSpPr>
        <dsp:cNvPr id="0" name=""/>
        <dsp:cNvSpPr/>
      </dsp:nvSpPr>
      <dsp:spPr>
        <a:xfrm>
          <a:off x="3488561" y="1196617"/>
          <a:ext cx="812109" cy="812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EDC62-E8EA-4D37-B588-262AECBE5B75}">
      <dsp:nvSpPr>
        <dsp:cNvPr id="0" name=""/>
        <dsp:cNvSpPr/>
      </dsp:nvSpPr>
      <dsp:spPr>
        <a:xfrm>
          <a:off x="2734460" y="2092925"/>
          <a:ext cx="2320312" cy="978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Low, Medium, High</a:t>
          </a:r>
          <a:endParaRPr lang="en-US" sz="1400" kern="1200"/>
        </a:p>
      </dsp:txBody>
      <dsp:txXfrm>
        <a:off x="2734460" y="2092925"/>
        <a:ext cx="2320312" cy="978881"/>
      </dsp:txXfrm>
    </dsp:sp>
    <dsp:sp modelId="{A4E71BBE-37C8-4427-A0A5-520A37A55FEA}">
      <dsp:nvSpPr>
        <dsp:cNvPr id="0" name=""/>
        <dsp:cNvSpPr/>
      </dsp:nvSpPr>
      <dsp:spPr>
        <a:xfrm>
          <a:off x="2734460" y="3110969"/>
          <a:ext cx="2320312" cy="4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58D9ED-1B8C-434C-89A4-E813EDD53754}">
      <dsp:nvSpPr>
        <dsp:cNvPr id="0" name=""/>
        <dsp:cNvSpPr/>
      </dsp:nvSpPr>
      <dsp:spPr>
        <a:xfrm>
          <a:off x="6214928" y="1196617"/>
          <a:ext cx="812109" cy="812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D8145-0DD3-480D-90E6-178F0D6FFC75}">
      <dsp:nvSpPr>
        <dsp:cNvPr id="0" name=""/>
        <dsp:cNvSpPr/>
      </dsp:nvSpPr>
      <dsp:spPr>
        <a:xfrm>
          <a:off x="5460827" y="2092925"/>
          <a:ext cx="2320312" cy="978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Or Extremely Unlikely (will happen once in  a blue moon), Unlikely, Medium, Likely. Extremely Likely (it’s going to happen)</a:t>
          </a:r>
          <a:endParaRPr lang="en-US" sz="1400" kern="1200"/>
        </a:p>
      </dsp:txBody>
      <dsp:txXfrm>
        <a:off x="5460827" y="2092925"/>
        <a:ext cx="2320312" cy="978881"/>
      </dsp:txXfrm>
    </dsp:sp>
    <dsp:sp modelId="{65204B59-EFDF-4A30-A812-DE9236CD9EAB}">
      <dsp:nvSpPr>
        <dsp:cNvPr id="0" name=""/>
        <dsp:cNvSpPr/>
      </dsp:nvSpPr>
      <dsp:spPr>
        <a:xfrm>
          <a:off x="5460827" y="3110969"/>
          <a:ext cx="2320312" cy="4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0CB4FD-F272-4081-BE24-A683FCF664F2}">
      <dsp:nvSpPr>
        <dsp:cNvPr id="0" name=""/>
        <dsp:cNvSpPr/>
      </dsp:nvSpPr>
      <dsp:spPr>
        <a:xfrm>
          <a:off x="8941296" y="1196617"/>
          <a:ext cx="812109" cy="812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A82BD-73D9-4D4F-8C3F-AE3A8CA8AD6A}">
      <dsp:nvSpPr>
        <dsp:cNvPr id="0" name=""/>
        <dsp:cNvSpPr/>
      </dsp:nvSpPr>
      <dsp:spPr>
        <a:xfrm>
          <a:off x="8187194" y="2092925"/>
          <a:ext cx="2320312" cy="9788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Or numerically rank from 0-10 or 0-100</a:t>
          </a:r>
          <a:endParaRPr lang="en-US" sz="1400" kern="1200"/>
        </a:p>
      </dsp:txBody>
      <dsp:txXfrm>
        <a:off x="8187194" y="2092925"/>
        <a:ext cx="2320312" cy="978881"/>
      </dsp:txXfrm>
    </dsp:sp>
    <dsp:sp modelId="{EE673D6F-31CF-4292-9D8E-B4E6A694C8A7}">
      <dsp:nvSpPr>
        <dsp:cNvPr id="0" name=""/>
        <dsp:cNvSpPr/>
      </dsp:nvSpPr>
      <dsp:spPr>
        <a:xfrm>
          <a:off x="8187194" y="3110969"/>
          <a:ext cx="2320312" cy="4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F12E80-6B5E-4423-860D-930526D4ED1B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751B7C-90AD-46D6-A8E2-807155AE9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694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E1891-0A2F-4307-905B-658170F6B016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26380F-920C-4B43-A925-DC6E8AB41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41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26380F-920C-4B43-A925-DC6E8AB417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765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A44BF97-6F15-4DDA-B522-87683DEB7C5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85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5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When we are conducting a risk assessment, we need a way to assess, grade and order risks to allow us to use this information for decision-making and to prioritise our actions.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61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F84B77C-9EBC-4F5A-81F5-A228A808E866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86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9839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62EAD2-4FCF-4391-8454-ACB0DDEB781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87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12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6749AC0-755E-418B-8C5D-33030AADC14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96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6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862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0A0DB1-06CC-471E-940B-3B90C403B75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98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7851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B8AE8A-9958-4B39-9611-A1DC473A857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99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9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0391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1103A7D-911A-4286-8727-502A471C9BA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1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1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52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D731D2C-FE07-476B-AF69-F2985383491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2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2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468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0C3D3D6-3200-41CF-84A9-4F7F666E3B3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3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3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089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0AE7CA5-1B13-410E-8FB9-114E6572D5BF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07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7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172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44B505-0D3E-4A39-B02C-E35F2CCF03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275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637CC2-9496-4185-898D-B34AE8BA52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5250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D757C6-00C2-42AE-98FE-2706175511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5493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54C6C-08BD-43A7-8C94-319BA3834B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7692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174474-7295-412D-80F5-8F3E9B8A4E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8482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96CAE8-FACD-46E9-A791-957E876349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099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6F2D9-C41C-4DAD-9E61-202E654345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6760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F4D44-141B-4C8D-BFEE-82E1FF4085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305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B83902-EB0C-4442-8515-8FADE460C3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574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B6D3C4-444E-4DF1-81BD-3A911F2D53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135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FD07D0-6499-4C01-89AF-4FA235F78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5572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616B0-FD84-4D97-9772-D9FF5FBEF3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B5C421-6F64-4D5B-A35F-D96766C232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669BA-1AC2-4C55-A09F-BCCF4D25E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AC566-EDB1-4E4C-8BAF-DF08C0F3A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F33B2-7082-48B3-AED9-7420029F2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44B505-0D3E-4A39-B02C-E35F2CCF034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7315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227FC-C19B-44B3-BCC7-43F3CF2D9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BFC22-5C20-4531-BD0D-94399D84D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86F9A-C748-488C-85F7-DF0326B5B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43A69-D44E-4477-AFC2-E9DFD1061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8B3E0-1086-4D4B-A5E6-0DF2B1760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637CC2-9496-4185-898D-B34AE8BA521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83648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03A93-B292-46F1-96C8-AEB0501D3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CA753-495B-4BDB-8F79-5A42078FA9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45E79-48F4-46C4-A118-E86C14532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605AA-C40A-4732-B854-31EE3CEEC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12666-1CC8-4965-A702-7A2B24377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D757C6-00C2-42AE-98FE-2706175511E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9518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863C3-D563-4822-A058-8CE8093CB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41144-7558-441E-BBED-2731FBA54B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644CF2-E1F0-46D3-869E-1A1E28CD0F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BEEA16-8B08-45C8-9F2A-550A16CF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F3121-F10A-423B-8EFB-0182A500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2C3FC8-6086-42AF-92CA-192B9A628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D54C6C-08BD-43A7-8C94-319BA3834B1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842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C99EC-A267-462A-AC24-7B05AA393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7AD01-6F25-4476-87BF-689D4F7CC8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D5E70-8EDB-47CE-B9F0-599FA9D444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E69F7E-10C8-49ED-A2F4-740239B461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EDB853-1F0F-4D8D-8FAC-33D70F0047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989195-6D0D-4B57-8976-DB5D69FC4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3ABC7E-001B-4D00-A3B2-83F752A4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93EE37-9AA8-4CCB-BB61-9E882424C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174474-7295-412D-80F5-8F3E9B8A4E9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55652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E064-4C3F-4DA9-87D5-3955093B9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CBA557-2E5C-4E08-AA59-BD610E7782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F3B239-5075-4097-9AC4-F7FDFEA74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C8617-7E41-4339-8262-259B8278C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96CAE8-FACD-46E9-A791-957E876349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456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5422B1-7583-4603-B980-91D1B51FF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9E5E73-DE39-4B4F-9B87-DE0F6A2C4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08A6F8-7F2D-46F7-9CA3-B5966D088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56F2D9-C41C-4DAD-9E61-202E6543456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0610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57B16-9705-4D9F-8C6F-9638240AD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F617C-FC7D-4BC1-9B49-6985A6270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6C8EB6-3EA6-4FE3-A4BB-7C41F3F476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299036-7BF9-4C47-A9B7-B83BD4701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96DB2-5D3D-45C1-8A3E-EFD49469F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A1DBD-61B3-47E0-AED7-8FB2E9FC8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6F4D44-141B-4C8D-BFEE-82E1FF40856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3385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FB6E4-C774-4523-A8F7-5CF7C2DF9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055BD0-AC12-442F-BFCC-F6BE4BF11C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75C8F1-75AD-48C8-89F5-6081C81282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DA943-5E2A-4D1E-BCC4-26963C2A2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C373B3-AF75-41BF-B877-5C062CF47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B7D84A-7A41-417A-8CC0-802D6D9F4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83902-EB0C-4442-8515-8FADE460C3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0862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9C9E2-48FE-4D40-8D61-911BA2BDC3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4E019B-082B-439B-B2DB-597E7FC552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68341-491E-4D48-961D-7BE83216A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9E8DD-F135-4287-A8E5-B52486569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B9ABB-7CD0-4F6C-AFCD-24AC0DF88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6D3C4-444E-4DF1-81BD-3A911F2D532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3334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FD1E48-3AAA-4E07-84E0-C79A8D3043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195320-1F48-4608-9FD6-A3F936D894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10719-1956-4E09-8C2E-5D538D15F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68288-F8D8-4C70-9871-7FCEBF203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4C0D5-93BE-489A-B3FE-8FB59208C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FD07D0-6499-4C01-89AF-4FA235F7894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0244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0">
              <a:srgbClr val="FFC000"/>
            </a:gs>
            <a:gs pos="100000">
              <a:srgbClr val="FFFFFF"/>
            </a:gs>
          </a:gsLst>
          <a:path path="rect">
            <a:fillToRect l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4558616F-EBEF-4D3F-844F-B6FAE70716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0731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CBFA09-0EE8-49A2-B305-8854323DF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3F574-E10E-47EB-8557-0C1F41FFC9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80F6-67F5-4518-8717-238652A7AE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572FD-C49A-4882-8230-BF981ECAE6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70A4B-032C-4BF3-8A95-BF26ECBF5E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558616F-EBEF-4D3F-844F-B6FAE70716B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516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7775" y="1770611"/>
            <a:ext cx="945157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Managing Projects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BMSW 5009</a:t>
            </a: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036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managing proje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8130" y="1275070"/>
            <a:ext cx="3876165" cy="387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21857" y="1614420"/>
            <a:ext cx="5754896" cy="31974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 Analysis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539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C0DB9C61-90E0-484F-8602-02F49EDC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F7ED563-E5DB-4937-BF78-7893C4D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28036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220" y="860028"/>
            <a:ext cx="6006192" cy="132490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solidFill>
                  <a:schemeClr val="accent1"/>
                </a:solidFill>
              </a:rPr>
              <a:t>What is Risk?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871220" y="2248823"/>
            <a:ext cx="6006192" cy="3928139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chemeClr val="accent1"/>
                </a:solidFill>
              </a:rPr>
              <a:t>Risk is the possibility that you may not achieve:</a:t>
            </a:r>
          </a:p>
          <a:p>
            <a:pPr eaLnBrk="1" hangingPunct="1"/>
            <a:r>
              <a:rPr lang="en-GB" altLang="en-US" sz="2400" dirty="0">
                <a:solidFill>
                  <a:schemeClr val="accent1"/>
                </a:solidFill>
              </a:rPr>
              <a:t>Product/project specification – it doesn’t do what it was supposed to do</a:t>
            </a:r>
          </a:p>
          <a:p>
            <a:pPr eaLnBrk="1" hangingPunct="1"/>
            <a:r>
              <a:rPr lang="en-GB" altLang="en-US" sz="2400" dirty="0">
                <a:solidFill>
                  <a:schemeClr val="accent1"/>
                </a:solidFill>
              </a:rPr>
              <a:t>Schedule target  - the project is late</a:t>
            </a:r>
          </a:p>
          <a:p>
            <a:pPr eaLnBrk="1" hangingPunct="1"/>
            <a:r>
              <a:rPr lang="en-GB" altLang="en-US" sz="2400" dirty="0">
                <a:solidFill>
                  <a:schemeClr val="accent1"/>
                </a:solidFill>
              </a:rPr>
              <a:t>Resource target – the project costs too much or uses too much staff time </a:t>
            </a:r>
          </a:p>
          <a:p>
            <a:pPr eaLnBrk="1" hangingPunct="1"/>
            <a:endParaRPr lang="en-GB" altLang="en-US" sz="2400" dirty="0">
              <a:solidFill>
                <a:schemeClr val="accent1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306B647-FE95-4550-8350-3D2180C62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0466" y="699706"/>
            <a:ext cx="4114800" cy="5477256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3666" name="Picture 2" descr="Image result for managing project risk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08" r="12051" b="-3"/>
          <a:stretch/>
        </p:blipFill>
        <p:spPr bwMode="auto">
          <a:xfrm>
            <a:off x="7523826" y="862763"/>
            <a:ext cx="3788081" cy="515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799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5400"/>
              <a:t>Project Risk Increases</a:t>
            </a:r>
          </a:p>
        </p:txBody>
      </p:sp>
      <p:sp>
        <p:nvSpPr>
          <p:cNvPr id="7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/>
              <a:t>The  longer your project runs</a:t>
            </a:r>
          </a:p>
          <a:p>
            <a:pPr eaLnBrk="1" hangingPunct="1"/>
            <a:r>
              <a:rPr lang="en-GB" altLang="en-US" sz="2000"/>
              <a:t>The longer the time span between completion of the project schedule and actually starting work</a:t>
            </a:r>
          </a:p>
          <a:p>
            <a:pPr eaLnBrk="1" hangingPunct="1"/>
            <a:r>
              <a:rPr lang="en-GB" altLang="en-US" sz="2000"/>
              <a:t>The less experience you, your team, your  organisation has of carrying out similar projects</a:t>
            </a:r>
          </a:p>
          <a:p>
            <a:pPr eaLnBrk="1" hangingPunct="1"/>
            <a:r>
              <a:rPr lang="en-GB" altLang="en-US" sz="2000"/>
              <a:t>The newer the technology or work approach being used</a:t>
            </a:r>
          </a:p>
          <a:p>
            <a:pPr eaLnBrk="1" hangingPunct="1"/>
            <a:endParaRPr lang="en-GB" altLang="en-US" sz="2000"/>
          </a:p>
        </p:txBody>
      </p:sp>
      <p:pic>
        <p:nvPicPr>
          <p:cNvPr id="111618" name="Picture 2" descr="Image result for managing project risk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0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730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200" dirty="0"/>
              <a:t>Risk Management Tools </a:t>
            </a:r>
            <a:r>
              <a:rPr lang="en-GB" altLang="en-US" sz="4200"/>
              <a:t>&amp; Techniques </a:t>
            </a:r>
            <a:r>
              <a:rPr lang="en-GB" altLang="en-US" sz="4200" dirty="0"/>
              <a:t>are used to: </a:t>
            </a:r>
            <a:br>
              <a:rPr lang="en-GB" altLang="en-US" sz="4200" dirty="0"/>
            </a:br>
            <a:endParaRPr lang="en-GB" altLang="en-US" sz="4200" dirty="0"/>
          </a:p>
        </p:txBody>
      </p:sp>
      <p:sp>
        <p:nvSpPr>
          <p:cNvPr id="13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dirty="0"/>
              <a:t>Identify possible risks</a:t>
            </a:r>
          </a:p>
          <a:p>
            <a:pPr eaLnBrk="1" hangingPunct="1"/>
            <a:r>
              <a:rPr lang="en-GB" altLang="en-US" dirty="0"/>
              <a:t>Assess their potential impact</a:t>
            </a:r>
          </a:p>
          <a:p>
            <a:pPr eaLnBrk="1" hangingPunct="1"/>
            <a:r>
              <a:rPr lang="en-GB" altLang="en-US" dirty="0"/>
              <a:t>Develop plans for minimising their negative effects</a:t>
            </a:r>
          </a:p>
          <a:p>
            <a:pPr eaLnBrk="1" hangingPunct="1"/>
            <a:r>
              <a:rPr lang="en-GB" altLang="en-US" dirty="0"/>
              <a:t>Review them throughout the project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dirty="0"/>
              <a:t>Risk management is effective anticipation in action</a:t>
            </a:r>
          </a:p>
          <a:p>
            <a:pPr eaLnBrk="1" hangingPunct="1"/>
            <a:endParaRPr lang="en-GB" altLang="en-US" sz="2200" dirty="0"/>
          </a:p>
        </p:txBody>
      </p:sp>
      <p:pic>
        <p:nvPicPr>
          <p:cNvPr id="109570" name="Picture 2" descr="Related image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6" r="5787" b="-3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362315"/>
      </p:ext>
    </p:extLst>
  </p:cSld>
  <p:clrMapOvr>
    <a:masterClrMapping/>
  </p:clrMapOvr>
  <p:transition>
    <p:fade thruBlk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996" name="Rectangle 4"/>
          <p:cNvSpPr>
            <a:spLocks noChangeArrowheads="1"/>
          </p:cNvSpPr>
          <p:nvPr/>
        </p:nvSpPr>
        <p:spPr bwMode="auto">
          <a:xfrm>
            <a:off x="646744" y="640080"/>
            <a:ext cx="4173905" cy="557781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eaLnBrk="1" fontAlgn="base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5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Internal / External Risks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994" name="Rectangle 2"/>
          <p:cNvSpPr>
            <a:spLocks noChangeArrowheads="1"/>
          </p:cNvSpPr>
          <p:nvPr/>
        </p:nvSpPr>
        <p:spPr bwMode="auto">
          <a:xfrm>
            <a:off x="6096000" y="639763"/>
            <a:ext cx="5459413" cy="3678238"/>
          </a:xfrm>
          <a:prstGeom prst="rect">
            <a:avLst/>
          </a:prstGeom>
          <a:solidFill>
            <a:srgbClr val="FFFF66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wrap="square" anchor="t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External Environment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6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Things outside of the projects direct control that may result in its failure, but can be identified and monitored via a watching brief, e.g. fire, flood, famine, pandemics and war!, global economic recession</a:t>
            </a: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6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4995" name="Rectangle 3"/>
          <p:cNvSpPr>
            <a:spLocks noChangeArrowheads="1"/>
          </p:cNvSpPr>
          <p:nvPr/>
        </p:nvSpPr>
        <p:spPr bwMode="auto">
          <a:xfrm>
            <a:off x="6096000" y="4386263"/>
            <a:ext cx="5459413" cy="1831975"/>
          </a:xfrm>
          <a:prstGeom prst="rect">
            <a:avLst/>
          </a:prstGeom>
          <a:solidFill>
            <a:srgbClr val="C5C000"/>
          </a:solidFill>
          <a:ln w="28575">
            <a:solidFill>
              <a:schemeClr val="tx2"/>
            </a:solidFill>
            <a:miter lim="800000"/>
            <a:headEnd/>
            <a:tailEnd/>
          </a:ln>
        </p:spPr>
        <p:txBody>
          <a:bodyPr wrap="square" anchor="t">
            <a:norm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Internal Environment: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Those that can occur as part of the project itself - something can usually be done about these</a:t>
            </a:r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3313102"/>
      </p:ext>
    </p:extLst>
  </p:cSld>
  <p:clrMapOvr>
    <a:masterClrMapping/>
  </p:clrMapOvr>
  <p:transition>
    <p:fade thruBlk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200" b="1"/>
              <a:t>Influence and Control</a:t>
            </a:r>
            <a:br>
              <a:rPr lang="en-GB" altLang="en-US" sz="2200"/>
            </a:br>
            <a:r>
              <a:rPr lang="en-GB" altLang="en-US" sz="2200"/>
              <a:t>What is Under Your Control &amp; Influence for Your Project? Identify: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8" name="Rectangle 7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2000" dirty="0"/>
              <a:t>What can you control ? (do something about)</a:t>
            </a:r>
          </a:p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What can you influence but not control?</a:t>
            </a:r>
          </a:p>
          <a:p>
            <a:pPr eaLnBrk="1" hangingPunct="1">
              <a:buFontTx/>
              <a:buNone/>
            </a:pPr>
            <a:endParaRPr lang="en-GB" altLang="en-US" sz="2000" dirty="0"/>
          </a:p>
          <a:p>
            <a:pPr eaLnBrk="1" hangingPunct="1"/>
            <a:r>
              <a:rPr lang="en-GB" altLang="en-US" sz="2000" dirty="0"/>
              <a:t>What is outside your control?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11749" r="15266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69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3100"/>
              <a:t>Tool and Technique – The Influence and Control List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1800"/>
              <a:t>Simply identify (perhaps brainstorm to do this?) and list under 3 categories.</a:t>
            </a:r>
          </a:p>
          <a:p>
            <a:pPr marL="0" indent="0" eaLnBrk="1" hangingPunct="1">
              <a:buNone/>
            </a:pPr>
            <a:r>
              <a:rPr lang="en-GB" altLang="en-US" sz="1800"/>
              <a:t>1. Things you can control ? </a:t>
            </a:r>
          </a:p>
          <a:p>
            <a:pPr eaLnBrk="1" hangingPunct="1"/>
            <a:endParaRPr lang="en-GB" altLang="en-US" sz="1800"/>
          </a:p>
          <a:p>
            <a:pPr marL="0" indent="0" eaLnBrk="1" hangingPunct="1">
              <a:buNone/>
            </a:pPr>
            <a:r>
              <a:rPr lang="en-GB" altLang="en-US" sz="1800"/>
              <a:t>2. Things you can influence but not control?</a:t>
            </a:r>
          </a:p>
          <a:p>
            <a:pPr eaLnBrk="1" hangingPunct="1">
              <a:buFontTx/>
              <a:buNone/>
            </a:pPr>
            <a:endParaRPr lang="en-GB" altLang="en-US" sz="1800"/>
          </a:p>
          <a:p>
            <a:pPr marL="0" indent="0" eaLnBrk="1" hangingPunct="1">
              <a:buNone/>
            </a:pPr>
            <a:r>
              <a:rPr lang="en-GB" altLang="en-US" sz="1800"/>
              <a:t>3. Things which you can neither influence nor control.</a:t>
            </a:r>
          </a:p>
          <a:p>
            <a:pPr eaLnBrk="1" hangingPunct="1"/>
            <a:endParaRPr lang="en-GB" altLang="en-US" sz="1800"/>
          </a:p>
          <a:p>
            <a:pPr eaLnBrk="1" hangingPunct="1"/>
            <a:endParaRPr lang="en-GB" altLang="en-US" sz="180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7738" y="1722650"/>
            <a:ext cx="5628018" cy="317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669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321734"/>
            <a:ext cx="4970877" cy="11357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/>
              <a:t>Types of Constraint Risks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>
          <a:xfrm>
            <a:off x="643468" y="1782981"/>
            <a:ext cx="4970877" cy="439398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b="1"/>
              <a:t>Product Risk </a:t>
            </a:r>
          </a:p>
          <a:p>
            <a:pPr lvl="1" eaLnBrk="1" hangingPunct="1"/>
            <a:r>
              <a:rPr lang="en-GB" altLang="en-US" sz="2000"/>
              <a:t>A risk that prevents you from meeting the product/project specification</a:t>
            </a:r>
          </a:p>
          <a:p>
            <a:pPr lvl="1" eaLnBrk="1" hangingPunct="1"/>
            <a:endParaRPr lang="en-GB" altLang="en-US" sz="2000"/>
          </a:p>
          <a:p>
            <a:pPr eaLnBrk="1" hangingPunct="1"/>
            <a:r>
              <a:rPr lang="en-GB" altLang="en-US" sz="2000" b="1"/>
              <a:t>Schedule Risk</a:t>
            </a:r>
          </a:p>
          <a:p>
            <a:pPr lvl="1" eaLnBrk="1" hangingPunct="1"/>
            <a:r>
              <a:rPr lang="en-GB" altLang="en-US" sz="2000"/>
              <a:t>A risk that prevents project element from being completed on time</a:t>
            </a:r>
          </a:p>
          <a:p>
            <a:pPr lvl="1" eaLnBrk="1" hangingPunct="1"/>
            <a:endParaRPr lang="en-GB" altLang="en-US" sz="2000"/>
          </a:p>
          <a:p>
            <a:pPr eaLnBrk="1" hangingPunct="1"/>
            <a:r>
              <a:rPr lang="en-GB" altLang="en-US" sz="2000" b="1"/>
              <a:t>Resource Risk</a:t>
            </a:r>
          </a:p>
          <a:p>
            <a:pPr lvl="1" eaLnBrk="1" hangingPunct="1"/>
            <a:r>
              <a:rPr lang="en-GB" altLang="en-US" sz="2000"/>
              <a:t>A risk that prevents enough or appropriate resources from being available to complete a project element</a:t>
            </a:r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00" b="95000" l="20455" r="79545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57813" y="2423763"/>
            <a:ext cx="5290720" cy="2010473"/>
          </a:xfrm>
          <a:prstGeom prst="rect">
            <a:avLst/>
          </a:prstGeom>
        </p:spPr>
      </p:pic>
      <p:grpSp>
        <p:nvGrpSpPr>
          <p:cNvPr id="79" name="Group 78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33227549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/>
              <a:t>Risk Likelihood / Impact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Isosceles Triangle 7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2165" name="Rectangle 3">
            <a:extLst>
              <a:ext uri="{FF2B5EF4-FFF2-40B4-BE49-F238E27FC236}">
                <a16:creationId xmlns:a16="http://schemas.microsoft.com/office/drawing/2014/main" id="{ECA187F2-FD87-C848-A30F-6F65CC5C10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50459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6947544"/>
      </p:ext>
    </p:extLst>
  </p:cSld>
  <p:clrMapOvr>
    <a:masterClrMapping/>
  </p:clrMapOvr>
  <p:transition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3600"/>
              <a:t>What to do with Risk – Mitigating Action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1800"/>
              <a:t>Actions needed - Try to reduce the chances of the ‘thing’ happening.</a:t>
            </a:r>
          </a:p>
          <a:p>
            <a:pPr eaLnBrk="1" hangingPunct="1"/>
            <a:endParaRPr lang="en-GB" altLang="en-US" sz="1800"/>
          </a:p>
          <a:p>
            <a:pPr eaLnBrk="1" hangingPunct="1"/>
            <a:r>
              <a:rPr lang="en-GB" altLang="en-US" sz="1800"/>
              <a:t>Actions needed - Try to reduce the impact/affect if the ‘thing’ happens.</a:t>
            </a:r>
          </a:p>
          <a:p>
            <a:pPr eaLnBrk="1" hangingPunct="1"/>
            <a:endParaRPr lang="en-GB" altLang="en-US" sz="180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780" name="Picture 4" descr="Image result for managing project ris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436559"/>
            <a:ext cx="5628018" cy="375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770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BEECB-70F6-445E-A53D-B2C08E4B1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Mitigating actions can involve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7D53D3E-5081-4010-9A3D-04E936447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Using or building on PESTLE factors </a:t>
            </a:r>
          </a:p>
          <a:p>
            <a:r>
              <a:rPr lang="en-GB" sz="2200" dirty="0"/>
              <a:t>SWOT analysis of the organisation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Examples</a:t>
            </a:r>
            <a:r>
              <a:rPr lang="en-GB" sz="2200" dirty="0"/>
              <a:t> </a:t>
            </a:r>
          </a:p>
          <a:p>
            <a:pPr marL="0" indent="0">
              <a:buNone/>
            </a:pPr>
            <a:r>
              <a:rPr lang="en-GB" sz="2200" dirty="0"/>
              <a:t>Mitigating </a:t>
            </a:r>
            <a:r>
              <a:rPr lang="en-GB" sz="2200" dirty="0">
                <a:solidFill>
                  <a:srgbClr val="FF0000"/>
                </a:solidFill>
              </a:rPr>
              <a:t>risk</a:t>
            </a:r>
            <a:r>
              <a:rPr lang="en-GB" sz="2200" dirty="0"/>
              <a:t> of losing students to other institutes delivering online courses </a:t>
            </a:r>
          </a:p>
          <a:p>
            <a:pPr marL="0" indent="0">
              <a:buNone/>
            </a:pPr>
            <a:r>
              <a:rPr lang="en-GB" sz="2200" dirty="0"/>
              <a:t>Mitigating </a:t>
            </a:r>
            <a:r>
              <a:rPr lang="en-GB" sz="2200" dirty="0">
                <a:solidFill>
                  <a:srgbClr val="00B050"/>
                </a:solidFill>
              </a:rPr>
              <a:t>action</a:t>
            </a:r>
            <a:r>
              <a:rPr lang="en-GB" sz="2200" dirty="0"/>
              <a:t>: Using the SWOT analysis and building on the strength of the programme delivery being a student focussed, flexible course and offer more one to one support to students.</a:t>
            </a:r>
          </a:p>
          <a:p>
            <a:pPr marL="0" indent="0">
              <a:buNone/>
            </a:pPr>
            <a:r>
              <a:rPr lang="en-GB" sz="2200" dirty="0"/>
              <a:t>Mitigating </a:t>
            </a:r>
            <a:r>
              <a:rPr lang="en-GB" sz="2200" dirty="0">
                <a:solidFill>
                  <a:srgbClr val="FF0000"/>
                </a:solidFill>
              </a:rPr>
              <a:t>risk</a:t>
            </a:r>
            <a:r>
              <a:rPr lang="en-GB" sz="2200" dirty="0"/>
              <a:t> – not getting many participants taking part in research</a:t>
            </a:r>
          </a:p>
          <a:p>
            <a:pPr marL="0" indent="0">
              <a:buNone/>
            </a:pPr>
            <a:r>
              <a:rPr lang="en-GB" sz="2200" dirty="0"/>
              <a:t>Mitigating </a:t>
            </a:r>
            <a:r>
              <a:rPr lang="en-GB" sz="2200" dirty="0">
                <a:solidFill>
                  <a:srgbClr val="00B050"/>
                </a:solidFill>
              </a:rPr>
              <a:t>Action</a:t>
            </a:r>
            <a:r>
              <a:rPr lang="en-GB" sz="2200" dirty="0"/>
              <a:t> – Using the PESTLE analysis, focussing on the technology element, making questionnaires available through digital platforms, easy to access and complete in timely manner.</a:t>
            </a:r>
          </a:p>
        </p:txBody>
      </p:sp>
    </p:spTree>
    <p:extLst>
      <p:ext uri="{BB962C8B-B14F-4D97-AF65-F5344CB8AC3E}">
        <p14:creationId xmlns:p14="http://schemas.microsoft.com/office/powerpoint/2010/main" val="2240947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9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38881" y="457201"/>
            <a:ext cx="10909640" cy="18326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Tool &amp; Technique </a:t>
            </a:r>
            <a:br>
              <a:rPr lang="en-US" alt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Assessment Risk Analysis Grid</a:t>
            </a:r>
          </a:p>
        </p:txBody>
      </p:sp>
      <p:sp>
        <p:nvSpPr>
          <p:cNvPr id="74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8512781"/>
              </p:ext>
            </p:extLst>
          </p:nvPr>
        </p:nvGraphicFramePr>
        <p:xfrm>
          <a:off x="1353989" y="3217164"/>
          <a:ext cx="9480975" cy="291693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974427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2463377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1392344">
                  <a:extLst>
                    <a:ext uri="{9D8B030D-6E8A-4147-A177-3AD203B41FA5}">
                      <a16:colId xmlns:a16="http://schemas.microsoft.com/office/drawing/2014/main" val="3825720663"/>
                    </a:ext>
                  </a:extLst>
                </a:gridCol>
                <a:gridCol w="3650827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1240536">
                <a:tc>
                  <a:txBody>
                    <a:bodyPr/>
                    <a:lstStyle/>
                    <a:p>
                      <a:pPr algn="ctr"/>
                      <a:r>
                        <a:rPr lang="en-GB" sz="3300"/>
                        <a:t>Impact</a:t>
                      </a:r>
                    </a:p>
                    <a:p>
                      <a:pPr algn="ctr"/>
                      <a:r>
                        <a:rPr lang="en-GB" sz="3300"/>
                        <a:t>(H/M/L)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/>
                        <a:t>Likelihood</a:t>
                      </a:r>
                    </a:p>
                    <a:p>
                      <a:pPr algn="ctr"/>
                      <a:r>
                        <a:rPr lang="en-GB" sz="3300"/>
                        <a:t>(H/M/L)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/>
                        <a:t>Risk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300"/>
                        <a:t>Mitigating Action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3559294"/>
      </p:ext>
    </p:extLst>
  </p:cSld>
  <p:clrMapOvr>
    <a:masterClrMapping/>
  </p:clrMapOvr>
  <p:transition>
    <p:fade thruBlk="1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881" y="457201"/>
            <a:ext cx="10909640" cy="18326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– Delivering Skills programme in Lockdown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7914980"/>
              </p:ext>
            </p:extLst>
          </p:nvPr>
        </p:nvGraphicFramePr>
        <p:xfrm>
          <a:off x="859239" y="3124200"/>
          <a:ext cx="10470475" cy="34062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5180">
                  <a:extLst>
                    <a:ext uri="{9D8B030D-6E8A-4147-A177-3AD203B41FA5}">
                      <a16:colId xmlns:a16="http://schemas.microsoft.com/office/drawing/2014/main" val="346813269"/>
                    </a:ext>
                  </a:extLst>
                </a:gridCol>
                <a:gridCol w="1708740">
                  <a:extLst>
                    <a:ext uri="{9D8B030D-6E8A-4147-A177-3AD203B41FA5}">
                      <a16:colId xmlns:a16="http://schemas.microsoft.com/office/drawing/2014/main" val="3138221694"/>
                    </a:ext>
                  </a:extLst>
                </a:gridCol>
                <a:gridCol w="3189564">
                  <a:extLst>
                    <a:ext uri="{9D8B030D-6E8A-4147-A177-3AD203B41FA5}">
                      <a16:colId xmlns:a16="http://schemas.microsoft.com/office/drawing/2014/main" val="3825720663"/>
                    </a:ext>
                  </a:extLst>
                </a:gridCol>
                <a:gridCol w="4116991">
                  <a:extLst>
                    <a:ext uri="{9D8B030D-6E8A-4147-A177-3AD203B41FA5}">
                      <a16:colId xmlns:a16="http://schemas.microsoft.com/office/drawing/2014/main" val="86433115"/>
                    </a:ext>
                  </a:extLst>
                </a:gridCol>
              </a:tblGrid>
              <a:tr h="560942">
                <a:tc>
                  <a:txBody>
                    <a:bodyPr/>
                    <a:lstStyle/>
                    <a:p>
                      <a:pPr algn="ctr"/>
                      <a:r>
                        <a:rPr lang="en-GB" sz="1500"/>
                        <a:t>Impact</a:t>
                      </a:r>
                    </a:p>
                    <a:p>
                      <a:pPr algn="ctr"/>
                      <a:r>
                        <a:rPr lang="en-GB" sz="1500"/>
                        <a:t>(H/M/L)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/>
                        <a:t>Likelihood</a:t>
                      </a:r>
                    </a:p>
                    <a:p>
                      <a:pPr algn="ctr"/>
                      <a:r>
                        <a:rPr lang="en-GB" sz="1500"/>
                        <a:t>(H/M/L)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/>
                        <a:t>Risk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/>
                        <a:t>Mitigating Action</a:t>
                      </a:r>
                    </a:p>
                  </a:txBody>
                  <a:tcPr marL="75803" marR="75803" marT="37901" marB="37901"/>
                </a:tc>
                <a:extLst>
                  <a:ext uri="{0D108BD9-81ED-4DB2-BD59-A6C34878D82A}">
                    <a16:rowId xmlns:a16="http://schemas.microsoft.com/office/drawing/2014/main" val="2450730737"/>
                  </a:ext>
                </a:extLst>
              </a:tr>
              <a:tr h="712547">
                <a:tc>
                  <a:txBody>
                    <a:bodyPr/>
                    <a:lstStyle/>
                    <a:p>
                      <a:r>
                        <a:rPr lang="en-GB" sz="1300"/>
                        <a:t>H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H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Staff not confident to deliver</a:t>
                      </a:r>
                    </a:p>
                    <a:p>
                      <a:r>
                        <a:rPr lang="en-GB" sz="1300"/>
                        <a:t>(Product/ Resource/ Schedule risk) Internal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Provide online training and access to software and IT equipment by building on the PESTLE factors and using </a:t>
                      </a:r>
                      <a:r>
                        <a:rPr lang="en-GB" sz="1300" dirty="0">
                          <a:solidFill>
                            <a:srgbClr val="00B050"/>
                          </a:solidFill>
                        </a:rPr>
                        <a:t>technology</a:t>
                      </a:r>
                      <a:r>
                        <a:rPr lang="en-GB" sz="1300" dirty="0"/>
                        <a:t> to the advantage of the university and team.</a:t>
                      </a:r>
                    </a:p>
                  </a:txBody>
                  <a:tcPr marL="75803" marR="75803" marT="37901" marB="37901"/>
                </a:tc>
                <a:extLst>
                  <a:ext uri="{0D108BD9-81ED-4DB2-BD59-A6C34878D82A}">
                    <a16:rowId xmlns:a16="http://schemas.microsoft.com/office/drawing/2014/main" val="2670898538"/>
                  </a:ext>
                </a:extLst>
              </a:tr>
              <a:tr h="1116829">
                <a:tc>
                  <a:txBody>
                    <a:bodyPr/>
                    <a:lstStyle/>
                    <a:p>
                      <a:r>
                        <a:rPr lang="en-GB" sz="1300"/>
                        <a:t>H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M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Students not engaging </a:t>
                      </a:r>
                    </a:p>
                    <a:p>
                      <a:r>
                        <a:rPr lang="en-GB" sz="1300"/>
                        <a:t>(Product</a:t>
                      </a:r>
                      <a:r>
                        <a:rPr lang="en-GB" sz="1300" baseline="0"/>
                        <a:t> </a:t>
                      </a:r>
                      <a:r>
                        <a:rPr lang="en-GB" sz="1300"/>
                        <a:t>risk) Partly Internal/ External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Provide effective, engaging, varied resources,</a:t>
                      </a:r>
                      <a:r>
                        <a:rPr lang="en-GB" sz="1300" baseline="0" dirty="0"/>
                        <a:t> </a:t>
                      </a:r>
                      <a:r>
                        <a:rPr lang="en-GB" sz="1300" dirty="0"/>
                        <a:t>one to one support for students through lectures and tutorial as the programme team has its </a:t>
                      </a:r>
                      <a:r>
                        <a:rPr lang="en-GB" sz="1300" dirty="0">
                          <a:solidFill>
                            <a:srgbClr val="00B050"/>
                          </a:solidFill>
                        </a:rPr>
                        <a:t>strength</a:t>
                      </a:r>
                      <a:r>
                        <a:rPr lang="en-GB" sz="1300" dirty="0"/>
                        <a:t> in student focused delivery and make </a:t>
                      </a:r>
                      <a:r>
                        <a:rPr lang="en-GB" sz="1300" baseline="0" dirty="0"/>
                        <a:t>moodle pages more interactive and accessible. Chase up via emails any issues and look to provide support in addressing them</a:t>
                      </a:r>
                      <a:endParaRPr lang="en-GB" sz="1300" dirty="0"/>
                    </a:p>
                  </a:txBody>
                  <a:tcPr marL="75803" marR="75803" marT="37901" marB="37901"/>
                </a:tc>
                <a:extLst>
                  <a:ext uri="{0D108BD9-81ED-4DB2-BD59-A6C34878D82A}">
                    <a16:rowId xmlns:a16="http://schemas.microsoft.com/office/drawing/2014/main" val="2071362531"/>
                  </a:ext>
                </a:extLst>
              </a:tr>
              <a:tr h="712547">
                <a:tc>
                  <a:txBody>
                    <a:bodyPr/>
                    <a:lstStyle/>
                    <a:p>
                      <a:r>
                        <a:rPr lang="en-GB" sz="1300"/>
                        <a:t>H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L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Internet connection for staff and students</a:t>
                      </a:r>
                    </a:p>
                    <a:p>
                      <a:r>
                        <a:rPr lang="en-GB" sz="1300"/>
                        <a:t>(Resource/ schedule risk) External</a:t>
                      </a:r>
                    </a:p>
                  </a:txBody>
                  <a:tcPr marL="75803" marR="75803" marT="37901" marB="37901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Provide advice and support via 24 hour IT </a:t>
                      </a:r>
                      <a:r>
                        <a:rPr lang="en-GB" sz="1300" dirty="0" err="1"/>
                        <a:t>hwb</a:t>
                      </a:r>
                      <a:r>
                        <a:rPr lang="en-GB" sz="1300" dirty="0"/>
                        <a:t> making it more accessible to suit the </a:t>
                      </a:r>
                      <a:r>
                        <a:rPr lang="en-GB" sz="1300" dirty="0">
                          <a:solidFill>
                            <a:srgbClr val="00B050"/>
                          </a:solidFill>
                        </a:rPr>
                        <a:t>social</a:t>
                      </a:r>
                      <a:r>
                        <a:rPr lang="en-GB" sz="1300" dirty="0"/>
                        <a:t> working needs (form PESTLE) of the students being mindful of lockdown restrictions.</a:t>
                      </a:r>
                    </a:p>
                  </a:txBody>
                  <a:tcPr marL="75803" marR="75803" marT="37901" marB="37901"/>
                </a:tc>
                <a:extLst>
                  <a:ext uri="{0D108BD9-81ED-4DB2-BD59-A6C34878D82A}">
                    <a16:rowId xmlns:a16="http://schemas.microsoft.com/office/drawing/2014/main" val="39594599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4912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D08A1D-4632-47AB-8832-C17BA0086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7" y="662399"/>
            <a:ext cx="4357499" cy="1494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Homework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75437B-93A1-4A73-812B-C5030CC2F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B8505BE-2298-4E13-A7FB-2D05006D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751C2C2-B295-4CDA-9112-A35D684D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3" name="TextBox 2"/>
          <p:cNvSpPr txBox="1"/>
          <p:nvPr/>
        </p:nvSpPr>
        <p:spPr>
          <a:xfrm>
            <a:off x="1251678" y="2286000"/>
            <a:ext cx="4363595" cy="384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a WBS and Gantt for your project to be blogged by Friday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a Risk Analysis for your project to be blogged by next Friday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161" b="96552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75028" y="1408945"/>
            <a:ext cx="5572564" cy="4040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795764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928</TotalTime>
  <Words>822</Words>
  <Application>Microsoft Office PowerPoint</Application>
  <PresentationFormat>Widescreen</PresentationFormat>
  <Paragraphs>118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Default Design</vt:lpstr>
      <vt:lpstr>Office Theme</vt:lpstr>
      <vt:lpstr>PowerPoint Presentation</vt:lpstr>
      <vt:lpstr>PowerPoint Presentation</vt:lpstr>
      <vt:lpstr>What is Risk?</vt:lpstr>
      <vt:lpstr>Project Risk Increases</vt:lpstr>
      <vt:lpstr>Risk Management Tools &amp; Techniques are used to:  </vt:lpstr>
      <vt:lpstr>PowerPoint Presentation</vt:lpstr>
      <vt:lpstr>Influence and Control What is Under Your Control &amp; Influence for Your Project? Identify:</vt:lpstr>
      <vt:lpstr>Tool and Technique – The Influence and Control List</vt:lpstr>
      <vt:lpstr>Types of Constraint Risks</vt:lpstr>
      <vt:lpstr>Risk Likelihood / Impact</vt:lpstr>
      <vt:lpstr>What to do with Risk – Mitigating Action</vt:lpstr>
      <vt:lpstr>Mitigating actions can involve </vt:lpstr>
      <vt:lpstr>Tool &amp; Technique  Risk Assessment Risk Analysis Grid</vt:lpstr>
      <vt:lpstr>Example – Delivering Skills programme in Lockdown</vt:lpstr>
      <vt:lpstr>Homework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Tool and techniques of project management</dc:title>
  <dc:creator>Shehla Khan</dc:creator>
  <cp:lastModifiedBy>Julie Thomas</cp:lastModifiedBy>
  <cp:revision>35</cp:revision>
  <cp:lastPrinted>2019-05-22T10:26:09Z</cp:lastPrinted>
  <dcterms:created xsi:type="dcterms:W3CDTF">2019-05-07T11:37:10Z</dcterms:created>
  <dcterms:modified xsi:type="dcterms:W3CDTF">2023-05-11T12:40:44Z</dcterms:modified>
</cp:coreProperties>
</file>