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0" d="100"/>
          <a:sy n="60" d="100"/>
        </p:scale>
        <p:origin x="48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35B23-A367-4937-A227-DC4B828C0B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C35745-AAE5-4BC4-9268-81DD3548A2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507727-BE51-4B4C-8C75-7B3E7CDEFB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1796D-7DFF-49A1-867C-2F6A1F6680F5}" type="datetimeFigureOut">
              <a:rPr lang="en-GB" smtClean="0"/>
              <a:t>25/04/2020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37BA88-0B0F-43C2-84E2-EC6A72F32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009DD6-2690-4D99-BB20-F5A79EB4C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AFDCD-D85E-4109-BF3C-02DF7A091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311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6AC3D-2896-48B9-89BF-B564ED34C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E3B1A-13D7-42FA-9D3A-00EA7FC74A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7E5106-BB53-415C-B84C-C1B339F1B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1796D-7DFF-49A1-867C-2F6A1F6680F5}" type="datetimeFigureOut">
              <a:rPr lang="en-GB" smtClean="0"/>
              <a:t>25/04/2020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10853C-A11B-409C-B6FD-00A3E8772F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A7FFB8-1CA0-444A-AEA4-61770F4A19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AFDCD-D85E-4109-BF3C-02DF7A091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586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BE966-7542-47B3-9C0B-5058EF9DC0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68F557-8C57-44DF-AD7A-49CF8E648A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17F75D-46AF-4FB0-8642-C988766CAE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1796D-7DFF-49A1-867C-2F6A1F6680F5}" type="datetimeFigureOut">
              <a:rPr lang="en-GB" smtClean="0"/>
              <a:t>25/04/2020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F6CCD-039F-4A7E-B110-3D899A821E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7172EB-B959-45B8-98FF-826DC5156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AFDCD-D85E-4109-BF3C-02DF7A091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81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1F751-EE71-4209-A9CE-1C88AC779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9A7FD-E622-4902-A70D-C8D374B51D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865D0B-595F-4E8D-AE18-7639F27970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CF70AF-DCAC-4586-BBE6-19B57C2781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1796D-7DFF-49A1-867C-2F6A1F6680F5}" type="datetimeFigureOut">
              <a:rPr lang="en-GB" smtClean="0"/>
              <a:t>25/04/2020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EA71CC-185E-4F79-AFBA-E038B4504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6DF6E0-2E45-4A47-8B9A-2FF257CC3B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AFDCD-D85E-4109-BF3C-02DF7A091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978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C2F23-4F38-43C9-8427-48D9B24D3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E942B7-7FD3-4C45-8D0E-1E07C4D6DD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007D50-6029-436E-B648-157A4A362F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EB056-3054-4F37-A416-C7E888C092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0975FD-63C3-4856-BFF1-D9BEE72598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DB6D21-1DAD-4414-BAFC-CCF2CF7999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1796D-7DFF-49A1-867C-2F6A1F6680F5}" type="datetimeFigureOut">
              <a:rPr lang="en-GB" smtClean="0"/>
              <a:t>25/04/2020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6495996-744E-4D28-B2E3-C3CF811C3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8080A40-8BA6-4A11-AD38-0ED0B5CBF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AFDCD-D85E-4109-BF3C-02DF7A091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369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13BC0-0B7C-4356-B9F5-E73D3AE3E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FF6C9D-6523-4C91-B1FF-58ACF8661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1796D-7DFF-49A1-867C-2F6A1F6680F5}" type="datetimeFigureOut">
              <a:rPr lang="en-GB" smtClean="0"/>
              <a:t>25/04/2020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8F0333-CCEE-4BAE-B78A-415CC1EBC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2CBB28-D4B6-43C0-8897-48E2AFFA5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AFDCD-D85E-4109-BF3C-02DF7A091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86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FC82075-4A0A-4046-813F-3769F6D0FC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1796D-7DFF-49A1-867C-2F6A1F6680F5}" type="datetimeFigureOut">
              <a:rPr lang="en-GB" smtClean="0"/>
              <a:t>25/04/2020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473592-BB70-4A00-BE3A-08384218F4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BD9C98-CE4E-4039-8190-0B6DF0FE6E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AFDCD-D85E-4109-BF3C-02DF7A091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1104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948B2-8C4F-49E0-ACDA-0A335FF55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5255F-EA74-4118-B618-D5EB3BE1EB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806D07-4B46-4265-8AD2-1092A4475C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1A5EB0-50C1-4BFF-BB02-BE78EC9D0B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1796D-7DFF-49A1-867C-2F6A1F6680F5}" type="datetimeFigureOut">
              <a:rPr lang="en-GB" smtClean="0"/>
              <a:t>25/04/2020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C19B4-7103-46F6-ACCF-C9647C6C8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D3A273-B002-474B-9052-54028A82C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AFDCD-D85E-4109-BF3C-02DF7A091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019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F99A8-EB4C-4E3F-A785-D7C4D2B176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C2FC654-D080-4A77-8CFB-6DF6CB3DC4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107016-8F67-41C5-8CD8-8337522956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1F3244-E965-4D0E-9A8C-A58A24216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1796D-7DFF-49A1-867C-2F6A1F6680F5}" type="datetimeFigureOut">
              <a:rPr lang="en-GB" smtClean="0"/>
              <a:t>25/04/2020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8A061A-24D0-48D6-814C-56ED4D061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30DB2E-A660-4312-884A-AFD08D07D0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AFDCD-D85E-4109-BF3C-02DF7A091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3626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5304B-5B50-44F3-997F-7C283624E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ACB78F-13CC-4420-BD92-1270E9EC21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2584D8-E1EB-437E-AF56-132706414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1796D-7DFF-49A1-867C-2F6A1F6680F5}" type="datetimeFigureOut">
              <a:rPr lang="en-GB" smtClean="0"/>
              <a:t>25/04/2020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B04CDB-767A-4F9A-9B19-88BDD9AAE7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6A74D7-419E-40EB-9C51-FB05F68D8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AFDCD-D85E-4109-BF3C-02DF7A091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770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281A54-25AC-474B-810D-06C40790C2A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3893C0-2187-4A4D-B0B8-21E4FAAD48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2C357D-175B-4465-B0E7-0FC9BB3236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1796D-7DFF-49A1-867C-2F6A1F6680F5}" type="datetimeFigureOut">
              <a:rPr lang="en-GB" smtClean="0"/>
              <a:t>25/04/2020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FD8F81-AEE3-4D59-9E3C-DC8CFE970D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F115FC-0BDE-4DDC-A208-78DEB46152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AFDCD-D85E-4109-BF3C-02DF7A091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5552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35BEF54-6466-4E77-AC1F-7C8A43277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E6D26A-95E9-4095-B839-CD98DE38BB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81ED9E-8CB6-459D-BC61-F010E5FBFD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31796D-7DFF-49A1-867C-2F6A1F6680F5}" type="datetimeFigureOut">
              <a:rPr lang="en-GB" smtClean="0"/>
              <a:t>25/04/2020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9A2ADC-16A9-47C8-B4E9-786D8C1DBE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AA2A6F-9F84-44C8-BBEB-1E045448997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5AFDCD-D85E-4109-BF3C-02DF7A091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7564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books.google.co.uk/books?id=lRlMAQAAQBAJ&amp;pg=PA38&amp;lpg=PA38&amp;dq=Google+books:+Messiah+Management&amp;source=bl&amp;ots=WmUWua7spe&amp;sig=ACfU3U0XkhkYGyIUkAhJVIKwXxYrtjyDAg&amp;hl=en&amp;sa=X&amp;ved=2ahUKEwiD7MKxkIPpAhWaSRUIHWhRAqwQ6AEwAHoECAoQAQ#v=onepage&amp;q=Google%20books%3A%20Messiah%20Management&amp;f=false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.google.co.uk/books?id=coxtDwAAQBAJ&amp;pg=PT132&amp;lpg=PT132&amp;dq=TED+Talk+Patrick+Laughlin+team+performance&amp;source=bl&amp;ots=RkQ_yUSjEl&amp;sig=ACfU3U1mIHtMjbDGsj9SvYlfVnLBLnzVpg&amp;hl=en&amp;sa=X&amp;ved=2ahUKEwj1je3YlYPpAhU-TRUIHT8SCnMQ6AEwAHoECAYQAQ#v=onepage&amp;q=TED%20Talk%20Patrick%20Laughlin%20team%20performance&amp;f=false" TargetMode="External"/><Relationship Id="rId2" Type="http://schemas.openxmlformats.org/officeDocument/2006/relationships/hyperlink" Target="file:///C:\Users\p.morgan\Downloads\The_Influence_of_Transformational_Leadership_on_Jo.pdf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rlz=1C1GCEA_enGB869GB869&amp;biw=1373&amp;bih=634&amp;ei=LfajXrXDDL6a1fAPv6SomAc&amp;q=Asch+experiment+video&amp;oq=Asch+experiment+video&amp;gs_lcp=CgZwc3ktYWIQAzICCAAyBggAEBYQHjIGCAAQFhAeMgYIABAWEB4yBggAEBYQHjIGCAAQFhAeOggIABCDARCRAjoHCAAQChCRAjoFCAAQgwE6BQgAEJECOgQIABBDOgcIABCDARBDOgYIABAKEEM6BAgAEApQhhZYoV9g52NoAHAAeACAAUeIAeAJkgECMjKYAQCgAQGqAQdnd3Mtd2l6&amp;sclient=psy-ab&amp;ved=0ahUKEwj1je3YlYPpAhU-TRUIHT8SCnMQ4dUDCAw&amp;uact=5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rlz=1C1GCEA_enGB869GB869&amp;biw=1373&amp;bih=634&amp;ei=LfajXrXDDL6a1fAPv6SomAc&amp;q=Asch+experiment+video&amp;oq=Asch+experiment+video&amp;gs_lcp=CgZwc3ktYWIQAzICCAAyBggAEBYQHjIGCAAQFhAeMgYIABAWEB4yBggAEBYQHjIGCAAQFhAeOggIABCDARCRAjoHCAAQChCRAjoFCAAQgwE6BQgAEJECOgQIABBDOgcIABCDARBDOgYIABAKEEM6BAgAEApQhhZYoV9g52NoAHAAeACAAUeIAeAJkgECMjKYAQCgAQGqAQdnd3Mtd2l6&amp;sclient=psy-ab&amp;ved=0ahUKEwj1je3YlYPpAhU-TRUIHT8SCnMQ4dUDCAw&amp;uact=5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1AE52-1F4F-4BD9-B284-D1F203C0C0B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ECED7004: Virtual Teams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EDB666-CE4E-4D3A-8A71-105F2B1830D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 Morgan</a:t>
            </a:r>
          </a:p>
          <a:p>
            <a:r>
              <a:rPr lang="en-GB" dirty="0"/>
              <a:t>April 2020</a:t>
            </a:r>
          </a:p>
        </p:txBody>
      </p:sp>
    </p:spTree>
    <p:extLst>
      <p:ext uri="{BB962C8B-B14F-4D97-AF65-F5344CB8AC3E}">
        <p14:creationId xmlns:p14="http://schemas.microsoft.com/office/powerpoint/2010/main" val="12566271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8F0BB-4EBD-4B80-91DE-5450B424DF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Belonging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C61B6-4ABE-40BD-9633-C4A084EEC0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How and when do we ‘feel’ that we belong to a Team (or group)?</a:t>
            </a:r>
          </a:p>
          <a:p>
            <a:r>
              <a:rPr lang="en-GB" dirty="0"/>
              <a:t>A theoretical argument in favour of belonging:</a:t>
            </a:r>
          </a:p>
          <a:p>
            <a:pPr lvl="1"/>
            <a:r>
              <a:rPr lang="en-GB" dirty="0"/>
              <a:t>Maslow’s Hierarchy of Needs (Dillon, 2010)</a:t>
            </a:r>
          </a:p>
          <a:p>
            <a:r>
              <a:rPr lang="en-GB" dirty="0"/>
              <a:t>Clegg </a:t>
            </a:r>
            <a:r>
              <a:rPr lang="en-GB" i="1" dirty="0"/>
              <a:t>et al </a:t>
            </a:r>
            <a:r>
              <a:rPr lang="en-GB" dirty="0"/>
              <a:t>(2019, pp 79-81) presenting various opportunities and barriers as:</a:t>
            </a:r>
          </a:p>
          <a:p>
            <a:pPr lvl="1"/>
            <a:r>
              <a:rPr lang="en-GB" dirty="0"/>
              <a:t>In-group bias</a:t>
            </a:r>
          </a:p>
          <a:p>
            <a:pPr lvl="1"/>
            <a:r>
              <a:rPr lang="en-GB" dirty="0"/>
              <a:t>Out-group</a:t>
            </a:r>
          </a:p>
          <a:p>
            <a:pPr lvl="1"/>
            <a:r>
              <a:rPr lang="en-GB" dirty="0"/>
              <a:t>Formal Groups</a:t>
            </a:r>
          </a:p>
          <a:p>
            <a:pPr lvl="1"/>
            <a:r>
              <a:rPr lang="en-GB" dirty="0"/>
              <a:t>Informal Groups</a:t>
            </a:r>
          </a:p>
          <a:p>
            <a:pPr lvl="1"/>
            <a:r>
              <a:rPr lang="en-GB" dirty="0"/>
              <a:t>Closed Groups</a:t>
            </a:r>
          </a:p>
          <a:p>
            <a:pPr lvl="1"/>
            <a:r>
              <a:rPr lang="en-GB" dirty="0"/>
              <a:t>Open Groups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37542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899CB-2D50-4539-85E2-0CDDEA23A5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In-Group Bias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F4B165-FAB2-4F3B-8E42-6531F0B032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According to Hogg (1996) ‘In-group </a:t>
            </a:r>
            <a:r>
              <a:rPr lang="en-GB" dirty="0" err="1"/>
              <a:t>bias’</a:t>
            </a:r>
            <a:r>
              <a:rPr lang="en-GB" dirty="0"/>
              <a:t> refers to:</a:t>
            </a:r>
          </a:p>
          <a:p>
            <a:r>
              <a:rPr lang="en-GB" dirty="0"/>
              <a:t>A process</a:t>
            </a:r>
          </a:p>
          <a:p>
            <a:r>
              <a:rPr lang="en-GB" dirty="0"/>
              <a:t>Favouritism </a:t>
            </a:r>
          </a:p>
          <a:p>
            <a:pPr lvl="1"/>
            <a:r>
              <a:rPr lang="en-GB" dirty="0"/>
              <a:t>justified or unjustified dependent on position i.e. in or out of favour</a:t>
            </a:r>
          </a:p>
          <a:p>
            <a:r>
              <a:rPr lang="en-GB" dirty="0"/>
              <a:t>Preferential treatment to admitted members (only)</a:t>
            </a:r>
          </a:p>
          <a:p>
            <a:r>
              <a:rPr lang="en-GB" dirty="0"/>
              <a:t>Indifferent treatment to ‘others’</a:t>
            </a:r>
          </a:p>
          <a:p>
            <a:r>
              <a:rPr lang="en-GB" dirty="0"/>
              <a:t>Basis for differentiation:</a:t>
            </a:r>
          </a:p>
          <a:p>
            <a:pPr lvl="1"/>
            <a:r>
              <a:rPr lang="en-GB" dirty="0"/>
              <a:t>Possession or not of qualities/attributes </a:t>
            </a:r>
          </a:p>
          <a:p>
            <a:pPr lvl="1"/>
            <a:r>
              <a:rPr lang="en-GB" dirty="0"/>
              <a:t>Those valued by the ‘group’ i.e. the ‘in-group’</a:t>
            </a:r>
          </a:p>
        </p:txBody>
      </p:sp>
    </p:spTree>
    <p:extLst>
      <p:ext uri="{BB962C8B-B14F-4D97-AF65-F5344CB8AC3E}">
        <p14:creationId xmlns:p14="http://schemas.microsoft.com/office/powerpoint/2010/main" val="38256391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34B9A-E761-414F-AC8C-73AEA3CD5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Out-Group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5D662-7451-4190-B348-DA166554DF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‘Out-group’ as identified by Turner (1987) are those:</a:t>
            </a:r>
          </a:p>
          <a:p>
            <a:r>
              <a:rPr lang="en-GB" dirty="0"/>
              <a:t>External ‘others’</a:t>
            </a:r>
          </a:p>
          <a:p>
            <a:r>
              <a:rPr lang="en-GB" dirty="0"/>
              <a:t>Not in possession of valued/respected attributes or qualities</a:t>
            </a:r>
          </a:p>
          <a:p>
            <a:pPr lvl="1"/>
            <a:r>
              <a:rPr lang="en-GB" dirty="0"/>
              <a:t>Those earned</a:t>
            </a:r>
          </a:p>
          <a:p>
            <a:pPr lvl="1"/>
            <a:r>
              <a:rPr lang="en-GB" dirty="0"/>
              <a:t>Birth-right</a:t>
            </a:r>
          </a:p>
          <a:p>
            <a:pPr lvl="1"/>
            <a:r>
              <a:rPr lang="en-GB" dirty="0"/>
              <a:t>Purchased</a:t>
            </a:r>
          </a:p>
          <a:p>
            <a:r>
              <a:rPr lang="en-GB" dirty="0"/>
              <a:t>Presenting (very often) as situations of conflict</a:t>
            </a:r>
          </a:p>
          <a:p>
            <a:r>
              <a:rPr lang="en-GB" dirty="0"/>
              <a:t>Management of conflict within a workplace resultant of friction</a:t>
            </a:r>
          </a:p>
          <a:p>
            <a:r>
              <a:rPr lang="en-GB" dirty="0"/>
              <a:t>Outcome = less productivity within the group </a:t>
            </a:r>
          </a:p>
        </p:txBody>
      </p:sp>
    </p:spTree>
    <p:extLst>
      <p:ext uri="{BB962C8B-B14F-4D97-AF65-F5344CB8AC3E}">
        <p14:creationId xmlns:p14="http://schemas.microsoft.com/office/powerpoint/2010/main" val="5279544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6CA70-A5BC-4F63-B96E-B2C5623EF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Formal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9F38F-0A4F-4166-993A-E897917FAF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specifically selected group</a:t>
            </a:r>
          </a:p>
          <a:p>
            <a:r>
              <a:rPr lang="en-GB" dirty="0"/>
              <a:t>Recognised by the Team Leaders</a:t>
            </a:r>
          </a:p>
          <a:p>
            <a:r>
              <a:rPr lang="en-GB" dirty="0"/>
              <a:t>Recognised as a ‘specialist team’ </a:t>
            </a:r>
          </a:p>
          <a:p>
            <a:r>
              <a:rPr lang="en-GB" dirty="0"/>
              <a:t>This group may be:</a:t>
            </a:r>
          </a:p>
          <a:p>
            <a:pPr lvl="1"/>
            <a:r>
              <a:rPr lang="en-GB" dirty="0"/>
              <a:t>Permanent</a:t>
            </a:r>
          </a:p>
          <a:p>
            <a:pPr lvl="1"/>
            <a:r>
              <a:rPr lang="en-GB" dirty="0"/>
              <a:t>Task specific</a:t>
            </a:r>
          </a:p>
          <a:p>
            <a:pPr lvl="1"/>
            <a:r>
              <a:rPr lang="en-GB" dirty="0"/>
              <a:t>Temporary</a:t>
            </a:r>
          </a:p>
          <a:p>
            <a:pPr lvl="1"/>
            <a:r>
              <a:rPr lang="en-GB" dirty="0"/>
              <a:t>Problem solving</a:t>
            </a:r>
          </a:p>
          <a:p>
            <a:pPr lvl="1"/>
            <a:r>
              <a:rPr lang="en-GB" dirty="0"/>
              <a:t>Service issue or product specific</a:t>
            </a:r>
          </a:p>
        </p:txBody>
      </p:sp>
    </p:spTree>
    <p:extLst>
      <p:ext uri="{BB962C8B-B14F-4D97-AF65-F5344CB8AC3E}">
        <p14:creationId xmlns:p14="http://schemas.microsoft.com/office/powerpoint/2010/main" val="22786128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9EE60-3D07-4898-A51B-546F7E13F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Informal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E36B1-31F3-4ECD-9A0B-44AB1BE237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Unsanctioned by the organisation</a:t>
            </a:r>
          </a:p>
          <a:p>
            <a:pPr lvl="1"/>
            <a:r>
              <a:rPr lang="en-GB" dirty="0"/>
              <a:t>Probably</a:t>
            </a:r>
          </a:p>
          <a:p>
            <a:r>
              <a:rPr lang="en-GB" dirty="0"/>
              <a:t>Guided wider reading:</a:t>
            </a:r>
          </a:p>
          <a:p>
            <a:pPr lvl="1"/>
            <a:r>
              <a:rPr lang="en-GB" dirty="0"/>
              <a:t>Michael Lipsky’s (2010) Street Level Bureaucracy; Dilemmas of the individual in Public Services.</a:t>
            </a:r>
          </a:p>
          <a:p>
            <a:pPr marL="0" indent="0" algn="ctr">
              <a:buNone/>
            </a:pPr>
            <a:r>
              <a:rPr lang="en-GB" sz="2400" i="1" dirty="0"/>
              <a:t>The Organisation at times of scarce resource does not interfere </a:t>
            </a:r>
          </a:p>
          <a:p>
            <a:pPr marL="0" indent="0" algn="ctr">
              <a:buNone/>
            </a:pPr>
            <a:r>
              <a:rPr lang="en-GB" sz="2400" i="1" dirty="0"/>
              <a:t>with their allocation as determined by the Street Level Bureaucrat </a:t>
            </a:r>
          </a:p>
          <a:p>
            <a:r>
              <a:rPr lang="en-GB" dirty="0"/>
              <a:t>Retains significant role and purpose </a:t>
            </a:r>
          </a:p>
          <a:p>
            <a:pPr lvl="2"/>
            <a:r>
              <a:rPr lang="en-GB" dirty="0"/>
              <a:t>Aligned with Organisational Purpose – acceptable</a:t>
            </a:r>
          </a:p>
          <a:p>
            <a:pPr lvl="2"/>
            <a:r>
              <a:rPr lang="en-GB" dirty="0"/>
              <a:t>Not Aligned with Organisational Purpose Potentially damaging to Organisation</a:t>
            </a:r>
          </a:p>
        </p:txBody>
      </p:sp>
    </p:spTree>
    <p:extLst>
      <p:ext uri="{BB962C8B-B14F-4D97-AF65-F5344CB8AC3E}">
        <p14:creationId xmlns:p14="http://schemas.microsoft.com/office/powerpoint/2010/main" val="32460096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74479-5451-46C2-8DB8-7F7DB9666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Closed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DB539-2407-4C94-AF1C-AB2D69D642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Very often a limiting factor within organisations</a:t>
            </a:r>
          </a:p>
          <a:p>
            <a:r>
              <a:rPr lang="en-GB" dirty="0"/>
              <a:t>Why? Consider…</a:t>
            </a:r>
          </a:p>
          <a:p>
            <a:pPr lvl="2"/>
            <a:r>
              <a:rPr lang="en-GB" dirty="0"/>
              <a:t>Fixed understandings</a:t>
            </a:r>
          </a:p>
          <a:p>
            <a:pPr lvl="2"/>
            <a:r>
              <a:rPr lang="en-GB" dirty="0"/>
              <a:t>No fresh perspectives</a:t>
            </a:r>
          </a:p>
          <a:p>
            <a:pPr lvl="2"/>
            <a:r>
              <a:rPr lang="en-GB" dirty="0"/>
              <a:t>Restrictive access and opportunities</a:t>
            </a:r>
          </a:p>
          <a:p>
            <a:pPr lvl="2"/>
            <a:r>
              <a:rPr lang="en-GB" dirty="0"/>
              <a:t>Retention/Re-employment of retired senior staff</a:t>
            </a:r>
          </a:p>
          <a:p>
            <a:pPr lvl="2"/>
            <a:r>
              <a:rPr lang="en-GB" dirty="0"/>
              <a:t>Negative massages to employed staff/workers</a:t>
            </a:r>
          </a:p>
          <a:p>
            <a:pPr lvl="2"/>
            <a:r>
              <a:rPr lang="en-GB" dirty="0"/>
              <a:t>Negative external profiles resulting from ‘Messiah Management’</a:t>
            </a:r>
          </a:p>
          <a:p>
            <a:pPr marL="457200" lvl="1" indent="0">
              <a:buNone/>
            </a:pPr>
            <a:r>
              <a:rPr lang="en-GB" dirty="0"/>
              <a:t>Wider Reading Suggested e.g.: </a:t>
            </a:r>
            <a:r>
              <a:rPr lang="en-GB" dirty="0">
                <a:hlinkClick r:id="rId2"/>
              </a:rPr>
              <a:t>https://books.google.co.uk/books?id=lRlMAQAAQBAJ&amp;pg=PA38&amp;lpg=PA38&amp;dq=Google+books:+Messiah+Management&amp;source=bl&amp;ots=WmUWua7spe&amp;sig=ACfU3U0XkhkYGyIUkAhJVIKwXxYrtjyDAg&amp;hl=en&amp;sa=X&amp;ved=2ahUKEwiD7MKxkIPpAhWaSRUIHWhRAqwQ6AEwAHoECAoQAQ#v=onepage&amp;q=Google%20books%3A%20Messiah%20Management&amp;f=fals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88733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CBC91-15CD-4043-BAC5-384E9B190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Open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01E43-C092-4422-A15D-3016372D65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Usually free access groups</a:t>
            </a:r>
          </a:p>
          <a:p>
            <a:r>
              <a:rPr lang="en-GB" dirty="0"/>
              <a:t>Potentially by </a:t>
            </a:r>
          </a:p>
          <a:p>
            <a:pPr lvl="1"/>
            <a:r>
              <a:rPr lang="en-GB" dirty="0"/>
              <a:t>Mutual consent</a:t>
            </a:r>
          </a:p>
          <a:p>
            <a:pPr lvl="1"/>
            <a:r>
              <a:rPr lang="en-GB" dirty="0"/>
              <a:t>Purpose</a:t>
            </a:r>
          </a:p>
          <a:p>
            <a:pPr lvl="1"/>
            <a:r>
              <a:rPr lang="en-GB" dirty="0"/>
              <a:t>Need </a:t>
            </a:r>
          </a:p>
          <a:p>
            <a:r>
              <a:rPr lang="en-GB" dirty="0"/>
              <a:t>E.G. Suggested wider reading:</a:t>
            </a:r>
          </a:p>
          <a:p>
            <a:r>
              <a:rPr lang="en-GB" sz="2400" dirty="0"/>
              <a:t>Conliffe, S (2018) Be More Pirate. UK: Penguin Books</a:t>
            </a:r>
          </a:p>
          <a:p>
            <a:pPr lvl="1"/>
            <a:r>
              <a:rPr lang="en-GB" dirty="0"/>
              <a:t>Wherein adopting a more ‘pirate’ approach and acceptance of temporary but binding leadership, allegiances and rules creates a powerful force by mutual agreement and understandings.</a:t>
            </a:r>
          </a:p>
        </p:txBody>
      </p:sp>
    </p:spTree>
    <p:extLst>
      <p:ext uri="{BB962C8B-B14F-4D97-AF65-F5344CB8AC3E}">
        <p14:creationId xmlns:p14="http://schemas.microsoft.com/office/powerpoint/2010/main" val="20047998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19F10-B39B-4A3C-855F-0044DD89F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Types of Teams in Organisations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9CA90-BFAE-44B8-AE80-ECA9163480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Clegg </a:t>
            </a:r>
            <a:r>
              <a:rPr lang="en-GB" i="1" dirty="0"/>
              <a:t>et al </a:t>
            </a:r>
            <a:r>
              <a:rPr lang="en-GB" dirty="0"/>
              <a:t>(2018, pp 80-81) offer Team identifications as: </a:t>
            </a:r>
          </a:p>
          <a:p>
            <a:pPr lvl="1"/>
            <a:r>
              <a:rPr lang="en-GB" dirty="0"/>
              <a:t>Production/Service-usually product related</a:t>
            </a:r>
          </a:p>
          <a:p>
            <a:pPr lvl="1"/>
            <a:r>
              <a:rPr lang="en-GB" dirty="0"/>
              <a:t>Project Development-future preparations</a:t>
            </a:r>
          </a:p>
          <a:p>
            <a:pPr lvl="1"/>
            <a:r>
              <a:rPr lang="en-GB" dirty="0"/>
              <a:t>Action and Negotiation-e.g. Trade Unions</a:t>
            </a:r>
          </a:p>
          <a:p>
            <a:pPr lvl="1"/>
            <a:r>
              <a:rPr lang="en-GB" dirty="0"/>
              <a:t>Functional-Managerial hierarchies, core functions</a:t>
            </a:r>
          </a:p>
          <a:p>
            <a:pPr lvl="1"/>
            <a:r>
              <a:rPr lang="en-GB" dirty="0"/>
              <a:t>Cross-functional-reducing ‘silos’ creating synergy</a:t>
            </a:r>
          </a:p>
          <a:p>
            <a:pPr lvl="1"/>
            <a:r>
              <a:rPr lang="en-GB" dirty="0"/>
              <a:t>Self-directed-highly autonomous, decision making power</a:t>
            </a:r>
          </a:p>
          <a:p>
            <a:r>
              <a:rPr lang="en-GB" dirty="0"/>
              <a:t>Usually dependent on:</a:t>
            </a:r>
          </a:p>
          <a:p>
            <a:pPr lvl="2"/>
            <a:r>
              <a:rPr lang="en-GB" dirty="0"/>
              <a:t>Skill differentiation</a:t>
            </a:r>
          </a:p>
          <a:p>
            <a:pPr lvl="2"/>
            <a:r>
              <a:rPr lang="en-GB" dirty="0"/>
              <a:t>Authority differentiation</a:t>
            </a:r>
          </a:p>
          <a:p>
            <a:pPr lvl="2"/>
            <a:r>
              <a:rPr lang="en-GB" dirty="0"/>
              <a:t>Temporal stability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55509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05E25-EE4E-4072-84F0-DCF2733F4F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Classifying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6B9A96-9D72-485D-A9B9-24DD9180BA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Skill differentiation-</a:t>
            </a:r>
          </a:p>
          <a:p>
            <a:pPr lvl="1"/>
            <a:r>
              <a:rPr lang="en-GB" dirty="0"/>
              <a:t>levels of specialist knowledge</a:t>
            </a:r>
          </a:p>
          <a:p>
            <a:pPr lvl="1"/>
            <a:r>
              <a:rPr lang="en-GB" dirty="0"/>
              <a:t>Members are replaceable</a:t>
            </a:r>
          </a:p>
          <a:p>
            <a:r>
              <a:rPr lang="en-GB" dirty="0"/>
              <a:t>Authority differentiation-</a:t>
            </a:r>
          </a:p>
          <a:p>
            <a:pPr lvl="1"/>
            <a:r>
              <a:rPr lang="en-GB" dirty="0"/>
              <a:t>Decision making powers</a:t>
            </a:r>
          </a:p>
          <a:p>
            <a:pPr lvl="1"/>
            <a:r>
              <a:rPr lang="en-GB" dirty="0"/>
              <a:t>Individual authority versus group authority</a:t>
            </a:r>
          </a:p>
          <a:p>
            <a:r>
              <a:rPr lang="en-GB" dirty="0"/>
              <a:t>Temporal stability-</a:t>
            </a:r>
          </a:p>
          <a:p>
            <a:pPr lvl="1"/>
            <a:r>
              <a:rPr lang="en-GB" dirty="0"/>
              <a:t>Shared history of collaborative working</a:t>
            </a:r>
          </a:p>
          <a:p>
            <a:pPr lvl="1"/>
            <a:r>
              <a:rPr lang="en-GB" dirty="0"/>
              <a:t>Past evidence</a:t>
            </a:r>
          </a:p>
          <a:p>
            <a:pPr lvl="1"/>
            <a:r>
              <a:rPr lang="en-GB" dirty="0"/>
              <a:t>Future expectation and norm</a:t>
            </a:r>
          </a:p>
        </p:txBody>
      </p:sp>
    </p:spTree>
    <p:extLst>
      <p:ext uri="{BB962C8B-B14F-4D97-AF65-F5344CB8AC3E}">
        <p14:creationId xmlns:p14="http://schemas.microsoft.com/office/powerpoint/2010/main" val="23721813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D2AAD-CB9C-4CF8-8C46-ADA582C9E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Social Impact of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B9094-7706-4606-88FB-3050DDCC15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Dependent on:</a:t>
            </a:r>
          </a:p>
          <a:p>
            <a:pPr lvl="1"/>
            <a:r>
              <a:rPr lang="en-GB" dirty="0"/>
              <a:t>Strength of ties</a:t>
            </a:r>
          </a:p>
          <a:p>
            <a:pPr lvl="1"/>
            <a:r>
              <a:rPr lang="en-GB" dirty="0"/>
              <a:t>Allegiances</a:t>
            </a:r>
          </a:p>
          <a:p>
            <a:pPr lvl="1"/>
            <a:r>
              <a:rPr lang="en-GB" dirty="0"/>
              <a:t>Operationalised interaction style (permitted)</a:t>
            </a:r>
          </a:p>
          <a:p>
            <a:pPr lvl="1"/>
            <a:r>
              <a:rPr lang="en-GB" dirty="0"/>
              <a:t>Proximity </a:t>
            </a:r>
          </a:p>
          <a:p>
            <a:pPr lvl="2"/>
            <a:r>
              <a:rPr lang="en-GB" dirty="0"/>
              <a:t>Local Community or Virtual Team location</a:t>
            </a:r>
          </a:p>
          <a:p>
            <a:pPr lvl="1"/>
            <a:r>
              <a:rPr lang="en-GB" dirty="0"/>
              <a:t>Size of group</a:t>
            </a:r>
          </a:p>
          <a:p>
            <a:pPr lvl="2"/>
            <a:r>
              <a:rPr lang="en-GB" dirty="0"/>
              <a:t>Linked to purpose</a:t>
            </a:r>
          </a:p>
          <a:p>
            <a:pPr lvl="2"/>
            <a:r>
              <a:rPr lang="en-GB" dirty="0"/>
              <a:t>Identity </a:t>
            </a:r>
          </a:p>
          <a:p>
            <a:pPr lvl="2"/>
            <a:r>
              <a:rPr lang="en-GB" dirty="0"/>
              <a:t>Levels of autonomy </a:t>
            </a:r>
          </a:p>
          <a:p>
            <a:pPr lvl="2"/>
            <a:r>
              <a:rPr lang="en-GB" dirty="0"/>
              <a:t>Levels of empowerment and </a:t>
            </a:r>
            <a:r>
              <a:rPr lang="en-GB" dirty="0" err="1"/>
              <a:t>accpuntability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3884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33028-DC9C-49B4-B2B3-EEFA525761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Social Impact: Useful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EB1CF-2C32-4EE2-888E-721D1E89F6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Consider Hollenbeck (2012 </a:t>
            </a:r>
            <a:r>
              <a:rPr lang="en-GB" i="1" dirty="0"/>
              <a:t>cited in </a:t>
            </a:r>
            <a:r>
              <a:rPr lang="en-GB" dirty="0"/>
              <a:t>Clegg </a:t>
            </a:r>
            <a:r>
              <a:rPr lang="en-GB" i="1" dirty="0"/>
              <a:t>et al</a:t>
            </a:r>
            <a:r>
              <a:rPr lang="en-GB" dirty="0"/>
              <a:t>, 2018, p.82):</a:t>
            </a:r>
          </a:p>
          <a:p>
            <a:pPr marL="457200" lvl="1" indent="0">
              <a:buNone/>
            </a:pPr>
            <a:r>
              <a:rPr lang="en-GB" i="1" dirty="0"/>
              <a:t>‘Richness and quality of communication between people interacting together’</a:t>
            </a:r>
          </a:p>
          <a:p>
            <a:r>
              <a:rPr lang="en-GB" dirty="0"/>
              <a:t>Guided wider reading links:</a:t>
            </a:r>
          </a:p>
          <a:p>
            <a:r>
              <a:rPr lang="en-GB" dirty="0">
                <a:hlinkClick r:id="rId2" action="ppaction://hlinkfile"/>
              </a:rPr>
              <a:t>file:///C:/Users/p.morgan/Downloads/The_Influence_of_Transformational_Leadership_on_Jo.pdf</a:t>
            </a:r>
            <a:endParaRPr lang="en-GB" dirty="0"/>
          </a:p>
          <a:p>
            <a:r>
              <a:rPr lang="en-GB" dirty="0"/>
              <a:t>Patrick Laughlin:</a:t>
            </a:r>
          </a:p>
          <a:p>
            <a:r>
              <a:rPr lang="en-GB" dirty="0">
                <a:hlinkClick r:id="rId3"/>
              </a:rPr>
              <a:t>https://books.google.co.uk/books?id=coxtDwAAQBAJ&amp;pg=PT132&amp;lpg=PT132&amp;dq=TED+Talk+Patrick+Laughlin+team+performance&amp;source=bl&amp;ots=RkQ_yUSjEl&amp;sig=ACfU3U1mIHtMjbDGsj9SvYlfVnLBLnzVpg&amp;hl=en&amp;sa=X&amp;ved=2ahUKEwj1je3YlYPpAhU-TRUIHT8SCnMQ6AEwAHoECAYQAQ#v=onepage&amp;q=TED%20Talk%20Patrick%20Laughlin%20team%20performance&amp;f=false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51915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3999D-4A48-4164-BCD1-0F12B65AB6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‘Goldilocks Principle’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C807C-A163-461B-9776-745C01E8CE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Teams must be:</a:t>
            </a:r>
          </a:p>
          <a:p>
            <a:pPr lvl="1"/>
            <a:r>
              <a:rPr lang="en-GB" dirty="0"/>
              <a:t>Not too big</a:t>
            </a:r>
          </a:p>
          <a:p>
            <a:pPr lvl="1"/>
            <a:r>
              <a:rPr lang="en-GB" dirty="0"/>
              <a:t>Not too small</a:t>
            </a:r>
          </a:p>
          <a:p>
            <a:pPr lvl="1"/>
            <a:r>
              <a:rPr lang="en-GB" dirty="0"/>
              <a:t>…but ‘just right’</a:t>
            </a:r>
          </a:p>
          <a:p>
            <a:r>
              <a:rPr lang="en-GB" dirty="0"/>
              <a:t>What does ‘just right mean’ (to you in your organisation)?</a:t>
            </a:r>
          </a:p>
          <a:p>
            <a:r>
              <a:rPr lang="en-GB" dirty="0"/>
              <a:t>Consider before making your decision</a:t>
            </a:r>
          </a:p>
        </p:txBody>
      </p:sp>
    </p:spTree>
    <p:extLst>
      <p:ext uri="{BB962C8B-B14F-4D97-AF65-F5344CB8AC3E}">
        <p14:creationId xmlns:p14="http://schemas.microsoft.com/office/powerpoint/2010/main" val="22290341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42F4F-263D-47B3-B6F6-F57A3EEA14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‘Goldilocks Principle’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5FFDC-D9ED-44D0-9B1D-E2E8CB9870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these questions before answering:</a:t>
            </a:r>
          </a:p>
          <a:p>
            <a:pPr lvl="1"/>
            <a:r>
              <a:rPr lang="en-GB" dirty="0"/>
              <a:t>What is the nature of the task?</a:t>
            </a:r>
          </a:p>
          <a:p>
            <a:pPr lvl="1"/>
            <a:r>
              <a:rPr lang="en-GB" dirty="0"/>
              <a:t>What is the nature of the physical space in which the team will operate?</a:t>
            </a:r>
          </a:p>
          <a:p>
            <a:pPr lvl="1"/>
            <a:r>
              <a:rPr lang="en-GB" dirty="0"/>
              <a:t>Is there likely to be a turnover of staff?</a:t>
            </a:r>
          </a:p>
          <a:p>
            <a:pPr lvl="1"/>
            <a:r>
              <a:rPr lang="en-GB" dirty="0"/>
              <a:t>How skilled and knowledgeable are the team members?</a:t>
            </a:r>
          </a:p>
          <a:p>
            <a:pPr lvl="1"/>
            <a:r>
              <a:rPr lang="en-GB" dirty="0"/>
              <a:t>Are team members heterogenous or homogenous? </a:t>
            </a:r>
          </a:p>
          <a:p>
            <a:pPr lvl="1"/>
            <a:r>
              <a:rPr lang="en-GB" dirty="0"/>
              <a:t>Will the group be self-led of will there be a formal leadership established?</a:t>
            </a:r>
          </a:p>
          <a:p>
            <a:r>
              <a:rPr lang="en-GB" dirty="0"/>
              <a:t>Consider also Conformance and Obedience as </a:t>
            </a:r>
          </a:p>
          <a:p>
            <a:pPr lvl="1"/>
            <a:r>
              <a:rPr lang="en-GB" dirty="0"/>
              <a:t>‘Significant human factors’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95907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29D8C-FD3E-4B0A-8814-17A759233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Conformance and Obedience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B35FB-5301-4B87-868B-20AD13A4E3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Consider and read Solomon Asch’s experiment</a:t>
            </a:r>
          </a:p>
          <a:p>
            <a:pPr lvl="1"/>
            <a:r>
              <a:rPr lang="en-GB" dirty="0"/>
              <a:t>Demonstrating Conformity</a:t>
            </a:r>
          </a:p>
          <a:p>
            <a:pPr lvl="1"/>
            <a:r>
              <a:rPr lang="en-GB" dirty="0"/>
              <a:t>Social influences on behaviour</a:t>
            </a:r>
          </a:p>
          <a:p>
            <a:pPr lvl="1"/>
            <a:r>
              <a:rPr lang="en-GB" dirty="0"/>
              <a:t>Compliance with group normative values</a:t>
            </a:r>
          </a:p>
          <a:p>
            <a:pPr lvl="1"/>
            <a:r>
              <a:rPr lang="en-GB" dirty="0"/>
              <a:t>Confirmative with group opinions</a:t>
            </a:r>
          </a:p>
          <a:p>
            <a:r>
              <a:rPr lang="en-GB" dirty="0"/>
              <a:t>Consider:</a:t>
            </a:r>
          </a:p>
          <a:p>
            <a:r>
              <a:rPr lang="en-GB" dirty="0">
                <a:hlinkClick r:id="rId2"/>
              </a:rPr>
              <a:t>https://www.google.com/search?rlz=1C1GCEA_enGB869GB869&amp;biw=1373&amp;bih=634&amp;ei=LfajXrXDDL6a1fAPv6SomAc&amp;q=Asch+experiment+video&amp;oq=Asch+experiment+video&amp;gs_lcp=CgZwc3ktYWIQAzICCAAyBggAEBYQHjIGCAAQFhAeMgYIABAWEB4yBggAEBYQHjIGCAAQFhAeOggIABCDARCRAjoHCAAQChCRAjoFCAAQgwE6BQgAEJECOgQIABBDOgcIABCDARBDOgYIABAKEEM6BAgAEApQhhZYoV9g52NoAHAAeACAAUeIAeAJkgECMjKYAQCgAQGqAQdnd3Mtd2l6&amp;sclient=psy-ab&amp;ved=0ahUKEwj1je3YlYPpAhU-TRUIHT8SCnMQ4dUDCAw&amp;uact=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35371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2A77C10-7ABA-48D7-A2E1-C30EDC190025}"/>
              </a:ext>
            </a:extLst>
          </p:cNvPr>
          <p:cNvSpPr txBox="1"/>
          <p:nvPr/>
        </p:nvSpPr>
        <p:spPr>
          <a:xfrm>
            <a:off x="531628" y="765544"/>
            <a:ext cx="997333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 List</a:t>
            </a:r>
          </a:p>
          <a:p>
            <a:r>
              <a:rPr lang="en-GB" dirty="0"/>
              <a:t>Asch, S (2007) Conformity Experiment. Available at </a:t>
            </a:r>
            <a:r>
              <a:rPr lang="en-GB" dirty="0">
                <a:hlinkClick r:id="rId2"/>
              </a:rPr>
              <a:t>https://www.google.com/search?rlz=1C1GCEA_enGB869GB869&amp;biw=1373&amp;bih=634&amp;ei=LfajXrXDDL6a1fAPv6SomAc&amp;q=Asch+experiment+video&amp;oq=Asch+experiment+video&amp;gs_lcp=CgZwc3ktYWIQAzICCAAyBggAEBYQHjIGCAAQFhAeMgYIABAWEB4yBggAEBYQHjIGCAAQFhAeOggIABCDARCRAjoHCAAQChCRAjoFCAAQgwE6BQgAEJECOgQIABBDOgcIABCDARBDOgYIABAKEEM6BAgAEApQhhZYoV9g52NoAHAAeACAAUeIAeAJkgECMjKYAQCgAQGqAQdnd3Mtd2l6&amp;sclient=psy-ab&amp;ved=0ahUKEwj1je3YlYPpAhU-TRUIHT8SCnMQ4dUDCAw&amp;uact=5</a:t>
            </a:r>
            <a:r>
              <a:rPr lang="en-GB" dirty="0"/>
              <a:t> Accessed on 25.04.2020</a:t>
            </a:r>
          </a:p>
          <a:p>
            <a:r>
              <a:rPr lang="en-GB" dirty="0"/>
              <a:t>Barker, C. &amp; Jane, E. (2016) Cultural Studies. UK: Sage </a:t>
            </a:r>
          </a:p>
          <a:p>
            <a:r>
              <a:rPr lang="en-GB" dirty="0"/>
              <a:t>Clegg, S.R.; Kornberger, M.; Pitsis, T.S. &amp; Mount, M. (2019) Managing </a:t>
            </a:r>
            <a:r>
              <a:rPr lang="en-GB"/>
              <a:t>&amp; Organisations</a:t>
            </a:r>
            <a:endParaRPr lang="en-GB" dirty="0"/>
          </a:p>
          <a:p>
            <a:r>
              <a:rPr lang="en-GB" dirty="0"/>
              <a:t>Conliffe. S. (2018) Be More Pirate. UK: Penguin Books.</a:t>
            </a:r>
          </a:p>
          <a:p>
            <a:r>
              <a:rPr lang="en-GB" dirty="0"/>
              <a:t>Dillon, M. (2010) Introduction to Social Theory. UK: Wiley-Black.</a:t>
            </a:r>
          </a:p>
          <a:p>
            <a:r>
              <a:rPr lang="en-GB" dirty="0"/>
              <a:t>Lipsky, D. (2010) Street-Level Bureaucracy: Dilemmas of the Individual n Public Services. USA: Russell Sage Foundation</a:t>
            </a:r>
          </a:p>
        </p:txBody>
      </p:sp>
    </p:spTree>
    <p:extLst>
      <p:ext uri="{BB962C8B-B14F-4D97-AF65-F5344CB8AC3E}">
        <p14:creationId xmlns:p14="http://schemas.microsoft.com/office/powerpoint/2010/main" val="11925620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1171</Words>
  <Application>Microsoft Office PowerPoint</Application>
  <PresentationFormat>Widescreen</PresentationFormat>
  <Paragraphs>147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ECED7004: Virtual Teams</vt:lpstr>
      <vt:lpstr>Belonging</vt:lpstr>
      <vt:lpstr>In-Group Bias</vt:lpstr>
      <vt:lpstr>Out-Group</vt:lpstr>
      <vt:lpstr>Formal Group</vt:lpstr>
      <vt:lpstr>Informal Group</vt:lpstr>
      <vt:lpstr>Closed Groups</vt:lpstr>
      <vt:lpstr>Open Groups</vt:lpstr>
      <vt:lpstr>Types of Teams in Organisations</vt:lpstr>
      <vt:lpstr>Classifying Teams</vt:lpstr>
      <vt:lpstr>Social Impact of Teams</vt:lpstr>
      <vt:lpstr>Social Impact: Useful links</vt:lpstr>
      <vt:lpstr>The ‘Goldilocks Principle’</vt:lpstr>
      <vt:lpstr>The ‘Goldilocks Principle’</vt:lpstr>
      <vt:lpstr>Conformance and Obedience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ECED7004: Virtual Teams</dc:title>
  <dc:creator>Phillip Morgan</dc:creator>
  <cp:lastModifiedBy>Phillip Morgan</cp:lastModifiedBy>
  <cp:revision>10</cp:revision>
  <dcterms:created xsi:type="dcterms:W3CDTF">2020-04-25T07:34:40Z</dcterms:created>
  <dcterms:modified xsi:type="dcterms:W3CDTF">2020-04-25T08:58:21Z</dcterms:modified>
</cp:coreProperties>
</file>