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6" r:id="rId4"/>
    <p:sldMasterId id="2147483706" r:id="rId5"/>
    <p:sldMasterId id="2147483712" r:id="rId6"/>
    <p:sldMasterId id="2147483724" r:id="rId7"/>
  </p:sldMasterIdLst>
  <p:notesMasterIdLst>
    <p:notesMasterId r:id="rId15"/>
  </p:notesMasterIdLst>
  <p:handoutMasterIdLst>
    <p:handoutMasterId r:id="rId16"/>
  </p:handoutMasterIdLst>
  <p:sldIdLst>
    <p:sldId id="446" r:id="rId8"/>
    <p:sldId id="447" r:id="rId9"/>
    <p:sldId id="449" r:id="rId10"/>
    <p:sldId id="450" r:id="rId11"/>
    <p:sldId id="451" r:id="rId12"/>
    <p:sldId id="452" r:id="rId13"/>
    <p:sldId id="45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72" userDrawn="1">
          <p15:clr>
            <a:srgbClr val="A4A3A4"/>
          </p15:clr>
        </p15:guide>
        <p15:guide id="2" pos="288" userDrawn="1">
          <p15:clr>
            <a:srgbClr val="F26B43"/>
          </p15:clr>
        </p15:guide>
        <p15:guide id="3" orient="horz" pos="4056" userDrawn="1">
          <p15:clr>
            <a:srgbClr val="F26B43"/>
          </p15:clr>
        </p15:guide>
        <p15:guide id="4" orient="horz" pos="1488" userDrawn="1">
          <p15:clr>
            <a:srgbClr val="A4A3A4"/>
          </p15:clr>
        </p15:guide>
        <p15:guide id="5" pos="3816" userDrawn="1">
          <p15:clr>
            <a:srgbClr val="A4A3A4"/>
          </p15:clr>
        </p15:guide>
        <p15:guide id="6" pos="7416" userDrawn="1">
          <p15:clr>
            <a:srgbClr val="F26B43"/>
          </p15:clr>
        </p15:guide>
        <p15:guide id="7" orient="horz" pos="312" userDrawn="1">
          <p15:clr>
            <a:srgbClr val="F26B43"/>
          </p15:clr>
        </p15:guide>
        <p15:guide id="8" orient="horz" pos="2160" userDrawn="1">
          <p15:clr>
            <a:srgbClr val="A4A3A4"/>
          </p15:clr>
        </p15:guide>
        <p15:guide id="9" orient="horz" pos="230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5896"/>
    <a:srgbClr val="7C6560"/>
    <a:srgbClr val="29282D"/>
    <a:srgbClr val="E288B6"/>
    <a:srgbClr val="D75078"/>
    <a:srgbClr val="B38F6A"/>
    <a:srgbClr val="6667AB"/>
    <a:srgbClr val="BBBBBB"/>
    <a:srgbClr val="B9B9B9"/>
    <a:srgbClr val="85A0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>
        <p:guide orient="horz" pos="3672"/>
        <p:guide pos="288"/>
        <p:guide orient="horz" pos="4056"/>
        <p:guide orient="horz" pos="1488"/>
        <p:guide pos="3816"/>
        <p:guide pos="7416"/>
        <p:guide orient="horz" pos="312"/>
        <p:guide orient="horz" pos="2160"/>
        <p:guide orient="horz" pos="23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2640" y="-6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3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B3440B4-626E-4F3C-BAEA-93BE989AF48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3A5570-8E4E-4AA9-B246-5A27A383B99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4A69E4-EFBB-4687-8058-A94EE1B5781B}" type="datetimeFigureOut">
              <a:rPr lang="en-US" smtClean="0"/>
              <a:t>1/16/2022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0D364A-9468-466A-ACCD-ABB3762BE8B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9EF394-4AD6-48D1-9C4C-1B3D44BBF58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004FE7-BA7C-4FF4-9756-C6A1F2BCA37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7717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546B2-EB9C-4E9C-8793-C25F32D58B9A}" type="datetimeFigureOut">
              <a:rPr lang="en-US" smtClean="0"/>
              <a:t>1/16/2022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83F1C3-4FA3-4491-97F4-43CA9C8BDFD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6346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83F1C3-4FA3-4491-97F4-43CA9C8BDFD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956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83F1C3-4FA3-4491-97F4-43CA9C8BDFD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080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F9C7667-EADA-40AC-B931-4642E0A9A4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17136"/>
            <a:ext cx="6581554" cy="1371600"/>
          </a:xfrm>
        </p:spPr>
        <p:txBody>
          <a:bodyPr>
            <a:normAutofit/>
          </a:bodyPr>
          <a:lstStyle>
            <a:lvl1pPr>
              <a:lnSpc>
                <a:spcPts val="4600"/>
              </a:lnSpc>
              <a:defRPr sz="3600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242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F9C7667-EADA-40AC-B931-4642E0A9A4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A60302F-65DB-4E93-B6C3-49E64C44FB5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29000" y="2240280"/>
            <a:ext cx="4645152" cy="419709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C1CB8E8-F58A-4B26-B8AA-8977FC608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30936" y="4498848"/>
            <a:ext cx="2121408" cy="621792"/>
          </a:xfrm>
          <a:prstGeom prst="rect">
            <a:avLst/>
          </a:prstGeom>
        </p:spPr>
        <p:txBody>
          <a:bodyPr lIns="0"/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200" b="1"/>
            </a:lvl1pPr>
            <a:lvl2pPr marL="457200" indent="0">
              <a:lnSpc>
                <a:spcPts val="1800"/>
              </a:lnSpc>
              <a:spcBef>
                <a:spcPts val="0"/>
              </a:spcBef>
              <a:buNone/>
              <a:defRPr sz="1200" b="1"/>
            </a:lvl2pPr>
            <a:lvl3pPr marL="914400" indent="0">
              <a:lnSpc>
                <a:spcPts val="1800"/>
              </a:lnSpc>
              <a:spcBef>
                <a:spcPts val="0"/>
              </a:spcBef>
              <a:buNone/>
              <a:defRPr sz="1200" b="1"/>
            </a:lvl3pPr>
            <a:lvl4pPr marL="1371600" indent="0">
              <a:lnSpc>
                <a:spcPts val="1800"/>
              </a:lnSpc>
              <a:spcBef>
                <a:spcPts val="0"/>
              </a:spcBef>
              <a:buNone/>
              <a:defRPr sz="1200" b="1"/>
            </a:lvl4pPr>
            <a:lvl5pPr marL="1828800" indent="0">
              <a:lnSpc>
                <a:spcPts val="1800"/>
              </a:lnSpc>
              <a:spcBef>
                <a:spcPts val="0"/>
              </a:spcBef>
              <a:buNone/>
              <a:defRPr sz="1200" b="1"/>
            </a:lvl5pPr>
          </a:lstStyle>
          <a:p>
            <a:pPr lvl="0"/>
            <a:r>
              <a:rPr lang="en-US"/>
              <a:t>Click to text</a:t>
            </a:r>
          </a:p>
        </p:txBody>
      </p:sp>
    </p:spTree>
    <p:extLst>
      <p:ext uri="{BB962C8B-B14F-4D97-AF65-F5344CB8AC3E}">
        <p14:creationId xmlns:p14="http://schemas.microsoft.com/office/powerpoint/2010/main" val="1980593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ette Balance 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99" y="2569464"/>
            <a:ext cx="3619501" cy="1179576"/>
          </a:xfrm>
        </p:spPr>
        <p:txBody>
          <a:bodyPr anchor="b" anchorCtr="0">
            <a:normAutofit/>
          </a:bodyPr>
          <a:lstStyle>
            <a:lvl1pPr>
              <a:lnSpc>
                <a:spcPts val="4000"/>
              </a:lnSpc>
              <a:defRPr sz="3200" cap="all" baseline="0"/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2F51F73-5064-47F8-83FD-440E0ED1950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79392" y="1463040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Picture Placeholder 8">
            <a:extLst>
              <a:ext uri="{FF2B5EF4-FFF2-40B4-BE49-F238E27FC236}">
                <a16:creationId xmlns:a16="http://schemas.microsoft.com/office/drawing/2014/main" id="{06FF689A-8221-42E8-96D4-ED4D3AD501F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27064" y="1463040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Picture Placeholder 8">
            <a:extLst>
              <a:ext uri="{FF2B5EF4-FFF2-40B4-BE49-F238E27FC236}">
                <a16:creationId xmlns:a16="http://schemas.microsoft.com/office/drawing/2014/main" id="{96424DB2-4D46-493F-A5B8-8901EDA394F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74736" y="1463040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Picture Placeholder 8">
            <a:extLst>
              <a:ext uri="{FF2B5EF4-FFF2-40B4-BE49-F238E27FC236}">
                <a16:creationId xmlns:a16="http://schemas.microsoft.com/office/drawing/2014/main" id="{0AF2B6E1-5738-41B1-8C15-EA671549014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0122408" y="1463040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Picture Placeholder 8">
            <a:extLst>
              <a:ext uri="{FF2B5EF4-FFF2-40B4-BE49-F238E27FC236}">
                <a16:creationId xmlns:a16="http://schemas.microsoft.com/office/drawing/2014/main" id="{6C8D73EB-347C-4E13-94C8-FA8FADE4655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279392" y="4087368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Picture Placeholder 8">
            <a:extLst>
              <a:ext uri="{FF2B5EF4-FFF2-40B4-BE49-F238E27FC236}">
                <a16:creationId xmlns:a16="http://schemas.microsoft.com/office/drawing/2014/main" id="{9DFA5C56-9B47-4F87-8E12-30A936274F1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227064" y="4087368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Picture Placeholder 8">
            <a:extLst>
              <a:ext uri="{FF2B5EF4-FFF2-40B4-BE49-F238E27FC236}">
                <a16:creationId xmlns:a16="http://schemas.microsoft.com/office/drawing/2014/main" id="{1E3B5888-98ED-48E4-8AA8-5BAB43F8516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174736" y="4087368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Picture Placeholder 8">
            <a:extLst>
              <a:ext uri="{FF2B5EF4-FFF2-40B4-BE49-F238E27FC236}">
                <a16:creationId xmlns:a16="http://schemas.microsoft.com/office/drawing/2014/main" id="{569C9EE3-34D1-4DE0-B06C-2F6212F7C32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0122408" y="4087368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903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ersive palette Balancing 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50869985-B973-4011-9FA2-83D7EBB2EA53}"/>
              </a:ext>
            </a:extLst>
          </p:cNvPr>
          <p:cNvSpPr/>
          <p:nvPr userDrawn="1"/>
        </p:nvSpPr>
        <p:spPr>
          <a:xfrm>
            <a:off x="0" y="2400300"/>
            <a:ext cx="4267200" cy="4457700"/>
          </a:xfrm>
          <a:prstGeom prst="rect">
            <a:avLst/>
          </a:prstGeom>
          <a:solidFill>
            <a:srgbClr val="D293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399032"/>
            <a:ext cx="3619501" cy="877824"/>
          </a:xfrm>
        </p:spPr>
        <p:txBody>
          <a:bodyPr/>
          <a:lstStyle>
            <a:lvl1pPr>
              <a:defRPr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A60302F-65DB-4E93-B6C3-49E64C44FB5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2779776"/>
            <a:ext cx="3465576" cy="325526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3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A66F217-0E52-4AD8-82BA-AB332C59638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254500" y="0"/>
            <a:ext cx="74803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75D44F0-DADD-4DCC-82EC-FDB3E9878AA9}"/>
              </a:ext>
            </a:extLst>
          </p:cNvPr>
          <p:cNvSpPr/>
          <p:nvPr userDrawn="1"/>
        </p:nvSpPr>
        <p:spPr>
          <a:xfrm>
            <a:off x="11734800" y="4445000"/>
            <a:ext cx="457200" cy="2413000"/>
          </a:xfrm>
          <a:prstGeom prst="rect">
            <a:avLst/>
          </a:prstGeom>
          <a:solidFill>
            <a:srgbClr val="884C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8CFE2C9-8B6E-4DDA-A5EA-04581F7629F0}"/>
              </a:ext>
            </a:extLst>
          </p:cNvPr>
          <p:cNvSpPr/>
          <p:nvPr userDrawn="1"/>
        </p:nvSpPr>
        <p:spPr>
          <a:xfrm>
            <a:off x="11734800" y="0"/>
            <a:ext cx="457200" cy="4462272"/>
          </a:xfrm>
          <a:prstGeom prst="rect">
            <a:avLst/>
          </a:prstGeom>
          <a:solidFill>
            <a:srgbClr val="86A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18234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ru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 hidden="1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endParaRPr lang="en-US" sz="1800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96FEDCD9-19A7-423B-ABE0-DDD032DE8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914400"/>
            <a:ext cx="7467601" cy="1572768"/>
          </a:xfrm>
        </p:spPr>
        <p:txBody>
          <a:bodyPr/>
          <a:lstStyle>
            <a:lvl1pPr>
              <a:lnSpc>
                <a:spcPts val="46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EBD7372B-17B4-4062-8BFA-745581B273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2540000"/>
            <a:ext cx="6591300" cy="3403600"/>
          </a:xfrm>
          <a:prstGeom prst="rect">
            <a:avLst/>
          </a:prstGeom>
        </p:spPr>
        <p:txBody>
          <a:bodyPr/>
          <a:lstStyle>
            <a:lvl1pPr marL="342900" indent="-342900">
              <a:lnSpc>
                <a:spcPts val="3000"/>
              </a:lnSpc>
              <a:spcBef>
                <a:spcPts val="0"/>
              </a:spcBef>
              <a:buFont typeface="+mj-lt"/>
              <a:buAutoNum type="arabicPeriod"/>
              <a:defRPr sz="1800"/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9A28F9-9D68-48A2-A1AD-C1C318C0EC8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15300" y="1384300"/>
            <a:ext cx="3410712" cy="4572000"/>
          </a:xfrm>
          <a:prstGeom prst="roundRect">
            <a:avLst>
              <a:gd name="adj" fmla="val 2543"/>
            </a:avLst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8365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32" userDrawn="1">
          <p15:clr>
            <a:srgbClr val="FBAE40"/>
          </p15:clr>
        </p15:guide>
        <p15:guide id="2" pos="336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ette Wellspr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99" y="2569464"/>
            <a:ext cx="3619501" cy="1179576"/>
          </a:xfrm>
        </p:spPr>
        <p:txBody>
          <a:bodyPr anchor="b" anchorCtr="0">
            <a:normAutofit/>
          </a:bodyPr>
          <a:lstStyle>
            <a:lvl1pPr>
              <a:lnSpc>
                <a:spcPts val="4000"/>
              </a:lnSpc>
              <a:defRPr sz="3200"/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2F51F73-5064-47F8-83FD-440E0ED1950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79392" y="1463040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18" name="Picture Placeholder 8">
            <a:extLst>
              <a:ext uri="{FF2B5EF4-FFF2-40B4-BE49-F238E27FC236}">
                <a16:creationId xmlns:a16="http://schemas.microsoft.com/office/drawing/2014/main" id="{06FF689A-8221-42E8-96D4-ED4D3AD501F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27064" y="1463040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19" name="Picture Placeholder 8">
            <a:extLst>
              <a:ext uri="{FF2B5EF4-FFF2-40B4-BE49-F238E27FC236}">
                <a16:creationId xmlns:a16="http://schemas.microsoft.com/office/drawing/2014/main" id="{96424DB2-4D46-493F-A5B8-8901EDA394F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74736" y="1463040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20" name="Picture Placeholder 8">
            <a:extLst>
              <a:ext uri="{FF2B5EF4-FFF2-40B4-BE49-F238E27FC236}">
                <a16:creationId xmlns:a16="http://schemas.microsoft.com/office/drawing/2014/main" id="{0AF2B6E1-5738-41B1-8C15-EA671549014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0122408" y="1463040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21" name="Picture Placeholder 8">
            <a:extLst>
              <a:ext uri="{FF2B5EF4-FFF2-40B4-BE49-F238E27FC236}">
                <a16:creationId xmlns:a16="http://schemas.microsoft.com/office/drawing/2014/main" id="{6C8D73EB-347C-4E13-94C8-FA8FADE4655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279392" y="4087368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22" name="Picture Placeholder 8">
            <a:extLst>
              <a:ext uri="{FF2B5EF4-FFF2-40B4-BE49-F238E27FC236}">
                <a16:creationId xmlns:a16="http://schemas.microsoft.com/office/drawing/2014/main" id="{9DFA5C56-9B47-4F87-8E12-30A936274F1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227064" y="4087368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23" name="Picture Placeholder 8">
            <a:extLst>
              <a:ext uri="{FF2B5EF4-FFF2-40B4-BE49-F238E27FC236}">
                <a16:creationId xmlns:a16="http://schemas.microsoft.com/office/drawing/2014/main" id="{1E3B5888-98ED-48E4-8AA8-5BAB43F8516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174736" y="4087368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24" name="Picture Placeholder 8">
            <a:extLst>
              <a:ext uri="{FF2B5EF4-FFF2-40B4-BE49-F238E27FC236}">
                <a16:creationId xmlns:a16="http://schemas.microsoft.com/office/drawing/2014/main" id="{569C9EE3-34D1-4DE0-B06C-2F6212F7C32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0122408" y="4087368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5942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ersive palette Wellspr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186ECD6-DF3C-4CA6-9A77-ED32AC37F81F}"/>
              </a:ext>
            </a:extLst>
          </p:cNvPr>
          <p:cNvSpPr/>
          <p:nvPr userDrawn="1"/>
        </p:nvSpPr>
        <p:spPr>
          <a:xfrm>
            <a:off x="0" y="0"/>
            <a:ext cx="2445488" cy="457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D3F081E-4462-4B33-A41E-0432A3B439D9}"/>
              </a:ext>
            </a:extLst>
          </p:cNvPr>
          <p:cNvSpPr/>
          <p:nvPr userDrawn="1"/>
        </p:nvSpPr>
        <p:spPr>
          <a:xfrm rot="5400000">
            <a:off x="10740656" y="5406656"/>
            <a:ext cx="2445488" cy="457200"/>
          </a:xfrm>
          <a:prstGeom prst="rect">
            <a:avLst/>
          </a:prstGeom>
          <a:solidFill>
            <a:srgbClr val="8A58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05FA2D1-6BF4-4194-B815-8C66D013FD27}"/>
              </a:ext>
            </a:extLst>
          </p:cNvPr>
          <p:cNvSpPr/>
          <p:nvPr userDrawn="1"/>
        </p:nvSpPr>
        <p:spPr>
          <a:xfrm>
            <a:off x="7982712" y="495300"/>
            <a:ext cx="3753612" cy="5943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88F0DF-BC0B-473C-82DC-7FC46D38FAC1}"/>
              </a:ext>
            </a:extLst>
          </p:cNvPr>
          <p:cNvSpPr/>
          <p:nvPr userDrawn="1"/>
        </p:nvSpPr>
        <p:spPr>
          <a:xfrm>
            <a:off x="4251158" y="495300"/>
            <a:ext cx="3787056" cy="5943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A60302F-65DB-4E93-B6C3-49E64C44FB5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2779776"/>
            <a:ext cx="3465576" cy="325526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3000"/>
              </a:lnSpc>
              <a:spcBef>
                <a:spcPts val="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A66F217-0E52-4AD8-82BA-AB332C59638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709160" y="960120"/>
            <a:ext cx="6574536" cy="507492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DF3E524-6AEB-4529-804C-0B9CD9992050}"/>
              </a:ext>
            </a:extLst>
          </p:cNvPr>
          <p:cNvSpPr/>
          <p:nvPr userDrawn="1"/>
        </p:nvSpPr>
        <p:spPr>
          <a:xfrm>
            <a:off x="228600" y="241300"/>
            <a:ext cx="11772900" cy="6400800"/>
          </a:xfrm>
          <a:prstGeom prst="rect">
            <a:avLst/>
          </a:prstGeom>
          <a:noFill/>
          <a:ln w="254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CFF2CAC-AD21-48FA-AD68-A643AAA6A8C4}"/>
              </a:ext>
            </a:extLst>
          </p:cNvPr>
          <p:cNvCxnSpPr>
            <a:cxnSpLocks/>
          </p:cNvCxnSpPr>
          <p:nvPr userDrawn="1"/>
        </p:nvCxnSpPr>
        <p:spPr>
          <a:xfrm>
            <a:off x="228600" y="2415910"/>
            <a:ext cx="4022558" cy="0"/>
          </a:xfrm>
          <a:prstGeom prst="line">
            <a:avLst/>
          </a:prstGeom>
          <a:ln w="254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1371600"/>
            <a:ext cx="3619501" cy="877824"/>
          </a:xfrm>
        </p:spPr>
        <p:txBody>
          <a:bodyPr/>
          <a:lstStyle>
            <a:lvl1pPr>
              <a:lnSpc>
                <a:spcPts val="432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122559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ette Star of the sh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99" y="2569464"/>
            <a:ext cx="3619501" cy="1179576"/>
          </a:xfrm>
        </p:spPr>
        <p:txBody>
          <a:bodyPr anchor="t" anchorCtr="0">
            <a:normAutofit/>
          </a:bodyPr>
          <a:lstStyle>
            <a:lvl1pPr>
              <a:lnSpc>
                <a:spcPts val="4000"/>
              </a:lnSpc>
              <a:defRPr sz="3200"/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2F51F73-5064-47F8-83FD-440E0ED1950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79392" y="1463040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18" name="Picture Placeholder 8">
            <a:extLst>
              <a:ext uri="{FF2B5EF4-FFF2-40B4-BE49-F238E27FC236}">
                <a16:creationId xmlns:a16="http://schemas.microsoft.com/office/drawing/2014/main" id="{06FF689A-8221-42E8-96D4-ED4D3AD501F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27064" y="1463040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19" name="Picture Placeholder 8">
            <a:extLst>
              <a:ext uri="{FF2B5EF4-FFF2-40B4-BE49-F238E27FC236}">
                <a16:creationId xmlns:a16="http://schemas.microsoft.com/office/drawing/2014/main" id="{96424DB2-4D46-493F-A5B8-8901EDA394F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74736" y="1463040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20" name="Picture Placeholder 8">
            <a:extLst>
              <a:ext uri="{FF2B5EF4-FFF2-40B4-BE49-F238E27FC236}">
                <a16:creationId xmlns:a16="http://schemas.microsoft.com/office/drawing/2014/main" id="{0AF2B6E1-5738-41B1-8C15-EA671549014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0122408" y="1463040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21" name="Picture Placeholder 8">
            <a:extLst>
              <a:ext uri="{FF2B5EF4-FFF2-40B4-BE49-F238E27FC236}">
                <a16:creationId xmlns:a16="http://schemas.microsoft.com/office/drawing/2014/main" id="{6C8D73EB-347C-4E13-94C8-FA8FADE4655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279392" y="4087368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22" name="Picture Placeholder 8">
            <a:extLst>
              <a:ext uri="{FF2B5EF4-FFF2-40B4-BE49-F238E27FC236}">
                <a16:creationId xmlns:a16="http://schemas.microsoft.com/office/drawing/2014/main" id="{9DFA5C56-9B47-4F87-8E12-30A936274F1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227064" y="4087368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23" name="Picture Placeholder 8">
            <a:extLst>
              <a:ext uri="{FF2B5EF4-FFF2-40B4-BE49-F238E27FC236}">
                <a16:creationId xmlns:a16="http://schemas.microsoft.com/office/drawing/2014/main" id="{1E3B5888-98ED-48E4-8AA8-5BAB43F8516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174736" y="4087368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24" name="Picture Placeholder 8">
            <a:extLst>
              <a:ext uri="{FF2B5EF4-FFF2-40B4-BE49-F238E27FC236}">
                <a16:creationId xmlns:a16="http://schemas.microsoft.com/office/drawing/2014/main" id="{569C9EE3-34D1-4DE0-B06C-2F6212F7C32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0122408" y="4087368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3920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ersive palette Star of the sh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462B86F-90E5-425E-9F83-8477D8111E1D}"/>
              </a:ext>
            </a:extLst>
          </p:cNvPr>
          <p:cNvSpPr/>
          <p:nvPr userDrawn="1"/>
        </p:nvSpPr>
        <p:spPr>
          <a:xfrm>
            <a:off x="0" y="495300"/>
            <a:ext cx="6057900" cy="133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5269853-3C2C-4F9C-B1BB-E00F7A1DB9E1}"/>
              </a:ext>
            </a:extLst>
          </p:cNvPr>
          <p:cNvSpPr/>
          <p:nvPr userDrawn="1"/>
        </p:nvSpPr>
        <p:spPr>
          <a:xfrm>
            <a:off x="6530703" y="495300"/>
            <a:ext cx="2931587" cy="2628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3759D58-52AF-4785-8A33-F528F46D88A3}"/>
              </a:ext>
            </a:extLst>
          </p:cNvPr>
          <p:cNvSpPr/>
          <p:nvPr userDrawn="1"/>
        </p:nvSpPr>
        <p:spPr>
          <a:xfrm>
            <a:off x="8852618" y="3863713"/>
            <a:ext cx="2921000" cy="259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AD3E0F4-EC0D-43C2-AC84-A53134C8566E}"/>
              </a:ext>
            </a:extLst>
          </p:cNvPr>
          <p:cNvSpPr/>
          <p:nvPr userDrawn="1"/>
        </p:nvSpPr>
        <p:spPr>
          <a:xfrm>
            <a:off x="228600" y="241300"/>
            <a:ext cx="11772900" cy="6400800"/>
          </a:xfrm>
          <a:prstGeom prst="rect">
            <a:avLst/>
          </a:pr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914400"/>
            <a:ext cx="5638801" cy="1572126"/>
          </a:xfrm>
        </p:spPr>
        <p:txBody>
          <a:bodyPr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A60302F-65DB-4E93-B6C3-49E64C44FB5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2489200"/>
            <a:ext cx="5202936" cy="354787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3000"/>
              </a:lnSpc>
              <a:spcBef>
                <a:spcPts val="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A66F217-0E52-4AD8-82BA-AB332C59638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997700" y="914400"/>
            <a:ext cx="4334256" cy="5093208"/>
          </a:xfrm>
          <a:prstGeom prst="rect">
            <a:avLst/>
          </a:prstGeom>
          <a:solidFill>
            <a:schemeClr val="accent3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0366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ette Amusem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199" y="2569464"/>
            <a:ext cx="3619501" cy="1179576"/>
          </a:xfrm>
        </p:spPr>
        <p:txBody>
          <a:bodyPr anchor="b" anchorCtr="0">
            <a:normAutofit/>
          </a:bodyPr>
          <a:lstStyle>
            <a:lvl1pPr>
              <a:lnSpc>
                <a:spcPts val="4000"/>
              </a:lnSpc>
              <a:defRPr sz="3200"/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2F51F73-5064-47F8-83FD-440E0ED1950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79392" y="1463040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18" name="Picture Placeholder 8">
            <a:extLst>
              <a:ext uri="{FF2B5EF4-FFF2-40B4-BE49-F238E27FC236}">
                <a16:creationId xmlns:a16="http://schemas.microsoft.com/office/drawing/2014/main" id="{06FF689A-8221-42E8-96D4-ED4D3AD501F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27064" y="1463040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19" name="Picture Placeholder 8">
            <a:extLst>
              <a:ext uri="{FF2B5EF4-FFF2-40B4-BE49-F238E27FC236}">
                <a16:creationId xmlns:a16="http://schemas.microsoft.com/office/drawing/2014/main" id="{96424DB2-4D46-493F-A5B8-8901EDA394F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74736" y="1463040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20" name="Picture Placeholder 8">
            <a:extLst>
              <a:ext uri="{FF2B5EF4-FFF2-40B4-BE49-F238E27FC236}">
                <a16:creationId xmlns:a16="http://schemas.microsoft.com/office/drawing/2014/main" id="{0AF2B6E1-5738-41B1-8C15-EA671549014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10122408" y="1463040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21" name="Picture Placeholder 8">
            <a:extLst>
              <a:ext uri="{FF2B5EF4-FFF2-40B4-BE49-F238E27FC236}">
                <a16:creationId xmlns:a16="http://schemas.microsoft.com/office/drawing/2014/main" id="{6C8D73EB-347C-4E13-94C8-FA8FADE4655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279392" y="4087368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22" name="Picture Placeholder 8">
            <a:extLst>
              <a:ext uri="{FF2B5EF4-FFF2-40B4-BE49-F238E27FC236}">
                <a16:creationId xmlns:a16="http://schemas.microsoft.com/office/drawing/2014/main" id="{9DFA5C56-9B47-4F87-8E12-30A936274F1B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227064" y="4087368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23" name="Picture Placeholder 8">
            <a:extLst>
              <a:ext uri="{FF2B5EF4-FFF2-40B4-BE49-F238E27FC236}">
                <a16:creationId xmlns:a16="http://schemas.microsoft.com/office/drawing/2014/main" id="{1E3B5888-98ED-48E4-8AA8-5BAB43F8516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174736" y="4087368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24" name="Picture Placeholder 8">
            <a:extLst>
              <a:ext uri="{FF2B5EF4-FFF2-40B4-BE49-F238E27FC236}">
                <a16:creationId xmlns:a16="http://schemas.microsoft.com/office/drawing/2014/main" id="{569C9EE3-34D1-4DE0-B06C-2F6212F7C32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0122408" y="4087368"/>
            <a:ext cx="1499616" cy="219456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2889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mersive palette Amusem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A3BC27-A809-4F76-931E-2DE01059A5AB}"/>
              </a:ext>
            </a:extLst>
          </p:cNvPr>
          <p:cNvSpPr/>
          <p:nvPr userDrawn="1"/>
        </p:nvSpPr>
        <p:spPr>
          <a:xfrm>
            <a:off x="6712974" y="1651000"/>
            <a:ext cx="460459" cy="5207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96A5108-5EBA-43CE-BA4A-DA9EEF5D808A}"/>
              </a:ext>
            </a:extLst>
          </p:cNvPr>
          <p:cNvSpPr/>
          <p:nvPr userDrawn="1"/>
        </p:nvSpPr>
        <p:spPr>
          <a:xfrm>
            <a:off x="9271000" y="0"/>
            <a:ext cx="2921000" cy="5397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712910-50D0-4906-AB08-F37D02F96D4A}"/>
              </a:ext>
            </a:extLst>
          </p:cNvPr>
          <p:cNvSpPr/>
          <p:nvPr userDrawn="1"/>
        </p:nvSpPr>
        <p:spPr>
          <a:xfrm>
            <a:off x="0" y="2387600"/>
            <a:ext cx="5461000" cy="215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DAC760C-BE23-4DA2-A294-3B5668F8AECA}"/>
              </a:ext>
            </a:extLst>
          </p:cNvPr>
          <p:cNvSpPr/>
          <p:nvPr userDrawn="1"/>
        </p:nvSpPr>
        <p:spPr>
          <a:xfrm>
            <a:off x="228600" y="241300"/>
            <a:ext cx="11772900" cy="6400800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379CA9-81D6-424A-8046-4B56E1D25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914400"/>
            <a:ext cx="5605272" cy="1572126"/>
          </a:xfrm>
        </p:spPr>
        <p:txBody>
          <a:bodyPr anchor="ctr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A60302F-65DB-4E93-B6C3-49E64C44FB5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3072384"/>
            <a:ext cx="4946904" cy="287121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3000"/>
              </a:lnSpc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400"/>
            </a:lvl2pPr>
            <a:lvl3pPr marL="914400" indent="0">
              <a:buNone/>
              <a:defRPr sz="2400"/>
            </a:lvl3pPr>
            <a:lvl4pPr marL="1371600" indent="0">
              <a:buNone/>
              <a:defRPr sz="2400"/>
            </a:lvl4pPr>
            <a:lvl5pPr marL="1828800" indent="0">
              <a:buNone/>
              <a:defRPr sz="2400"/>
            </a:lvl5pPr>
          </a:lstStyle>
          <a:p>
            <a:pPr lvl="0"/>
            <a:r>
              <a:rPr lang="en-US"/>
              <a:t>Click to edit text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A66F217-0E52-4AD8-82BA-AB332C59638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178040" y="457200"/>
            <a:ext cx="4562856" cy="64008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1760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80DF88-AC53-41A3-8067-D7E6D5DB1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914400"/>
            <a:ext cx="11174819" cy="9037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4755C1-18CC-4FD3-A030-3DAF469919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10904-DE8F-4B8E-99C6-5AFA03672FFA}" type="datetimeFigureOut">
              <a:rPr lang="en-US" smtClean="0"/>
              <a:t>1/16/2022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029F1-B791-445F-A184-90CC7A1BEC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D98767-7C9E-42DE-9782-D932A0FF1B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FADE3-B84E-4AF7-91CC-AB47E1A436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3488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00" r:id="rId2"/>
    <p:sldLayoutId id="2147483701" r:id="rId3"/>
    <p:sldLayoutId id="2147483702" r:id="rId4"/>
    <p:sldLayoutId id="2147483662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112" userDrawn="1">
          <p15:clr>
            <a:srgbClr val="F26B43"/>
          </p15:clr>
        </p15:guide>
        <p15:guide id="2" pos="2568" userDrawn="1">
          <p15:clr>
            <a:srgbClr val="F26B43"/>
          </p15:clr>
        </p15:guide>
        <p15:guide id="3" pos="288" userDrawn="1">
          <p15:clr>
            <a:srgbClr val="5ACBF0"/>
          </p15:clr>
        </p15:guide>
        <p15:guide id="4" pos="7392" userDrawn="1">
          <p15:clr>
            <a:srgbClr val="5ACBF0"/>
          </p15:clr>
        </p15:guide>
        <p15:guide id="5" orient="horz" pos="576" userDrawn="1">
          <p15:clr>
            <a:srgbClr val="5ACBF0"/>
          </p15:clr>
        </p15:guide>
        <p15:guide id="6" orient="horz" pos="3744" userDrawn="1">
          <p15:clr>
            <a:srgbClr val="5ACBF0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80DF88-AC53-41A3-8067-D7E6D5DB1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914400"/>
            <a:ext cx="11174819" cy="9037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4755C1-18CC-4FD3-A030-3DAF469919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10904-DE8F-4B8E-99C6-5AFA03672FFA}" type="datetimeFigureOut">
              <a:rPr lang="en-US" smtClean="0"/>
              <a:t>1/16/2022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029F1-B791-445F-A184-90CC7A1BEC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D98767-7C9E-42DE-9782-D932A0FF1B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FADE3-B84E-4AF7-91CC-AB47E1A436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603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1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112" userDrawn="1">
          <p15:clr>
            <a:srgbClr val="F26B43"/>
          </p15:clr>
        </p15:guide>
        <p15:guide id="2" pos="2568" userDrawn="1">
          <p15:clr>
            <a:srgbClr val="F26B43"/>
          </p15:clr>
        </p15:guide>
        <p15:guide id="3" pos="288" userDrawn="1">
          <p15:clr>
            <a:srgbClr val="5ACBF0"/>
          </p15:clr>
        </p15:guide>
        <p15:guide id="4" pos="7392" userDrawn="1">
          <p15:clr>
            <a:srgbClr val="5ACBF0"/>
          </p15:clr>
        </p15:guide>
        <p15:guide id="5" orient="horz" pos="576" userDrawn="1">
          <p15:clr>
            <a:srgbClr val="5ACBF0"/>
          </p15:clr>
        </p15:guide>
        <p15:guide id="6" orient="horz" pos="3744" userDrawn="1">
          <p15:clr>
            <a:srgbClr val="5ACBF0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80DF88-AC53-41A3-8067-D7E6D5DB1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914400"/>
            <a:ext cx="11174819" cy="9037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4755C1-18CC-4FD3-A030-3DAF469919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10904-DE8F-4B8E-99C6-5AFA03672FFA}" type="datetimeFigureOut">
              <a:rPr lang="en-US" smtClean="0"/>
              <a:t>1/16/2022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029F1-B791-445F-A184-90CC7A1BEC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D98767-7C9E-42DE-9782-D932A0FF1B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FADE3-B84E-4AF7-91CC-AB47E1A436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4508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23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112" userDrawn="1">
          <p15:clr>
            <a:srgbClr val="F26B43"/>
          </p15:clr>
        </p15:guide>
        <p15:guide id="2" pos="2568" userDrawn="1">
          <p15:clr>
            <a:srgbClr val="F26B43"/>
          </p15:clr>
        </p15:guide>
        <p15:guide id="3" pos="288" userDrawn="1">
          <p15:clr>
            <a:srgbClr val="5ACBF0"/>
          </p15:clr>
        </p15:guide>
        <p15:guide id="4" pos="7392" userDrawn="1">
          <p15:clr>
            <a:srgbClr val="5ACBF0"/>
          </p15:clr>
        </p15:guide>
        <p15:guide id="5" orient="horz" pos="576" userDrawn="1">
          <p15:clr>
            <a:srgbClr val="5ACBF0"/>
          </p15:clr>
        </p15:guide>
        <p15:guide id="6" orient="horz" pos="3744" userDrawn="1">
          <p15:clr>
            <a:srgbClr val="5ACBF0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80DF88-AC53-41A3-8067-D7E6D5DB1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914400"/>
            <a:ext cx="11174819" cy="9037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4755C1-18CC-4FD3-A030-3DAF469919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10904-DE8F-4B8E-99C6-5AFA03672FFA}" type="datetimeFigureOut">
              <a:rPr lang="en-US" smtClean="0"/>
              <a:t>1/16/2022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029F1-B791-445F-A184-90CC7A1BEC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D98767-7C9E-42DE-9782-D932A0FF1B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FADE3-B84E-4AF7-91CC-AB47E1A4361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013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0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112" userDrawn="1">
          <p15:clr>
            <a:srgbClr val="F26B43"/>
          </p15:clr>
        </p15:guide>
        <p15:guide id="2" pos="2568" userDrawn="1">
          <p15:clr>
            <a:srgbClr val="F26B43"/>
          </p15:clr>
        </p15:guide>
        <p15:guide id="3" pos="288" userDrawn="1">
          <p15:clr>
            <a:srgbClr val="5ACBF0"/>
          </p15:clr>
        </p15:guide>
        <p15:guide id="4" pos="7392" userDrawn="1">
          <p15:clr>
            <a:srgbClr val="5ACBF0"/>
          </p15:clr>
        </p15:guide>
        <p15:guide id="5" orient="horz" pos="576" userDrawn="1">
          <p15:clr>
            <a:srgbClr val="5ACBF0"/>
          </p15:clr>
        </p15:guide>
        <p15:guide id="6" orient="horz" pos="3744" userDrawn="1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f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bstract image of curvy lines">
            <a:extLst>
              <a:ext uri="{FF2B5EF4-FFF2-40B4-BE49-F238E27FC236}">
                <a16:creationId xmlns:a16="http://schemas.microsoft.com/office/drawing/2014/main" id="{81F59575-96AE-45B0-B1FB-3CFC139E9D1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/>
          <a:stretch/>
        </p:blipFill>
        <p:spPr>
          <a:xfrm>
            <a:off x="225" y="0"/>
            <a:ext cx="12191550" cy="6857999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08347D8D-E852-43D5-858E-2D01BE57F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240" y="5104314"/>
            <a:ext cx="6581554" cy="1371600"/>
          </a:xfrm>
        </p:spPr>
        <p:txBody>
          <a:bodyPr anchor="t" anchorCtr="0">
            <a:normAutofit/>
          </a:bodyPr>
          <a:lstStyle/>
          <a:p>
            <a:r>
              <a:rPr lang="en-US" dirty="0"/>
              <a:t>Kodi Duxberry (2114558)</a:t>
            </a:r>
            <a:br>
              <a:rPr lang="en-US" dirty="0"/>
            </a:br>
            <a:r>
              <a:rPr lang="en-GB" b="1" dirty="0">
                <a:effectLst/>
                <a:ea typeface="Times New Roman" panose="02020603050405020304" pitchFamily="18" charset="0"/>
              </a:rPr>
              <a:t>ECES4010</a:t>
            </a:r>
            <a:endParaRPr lang="en-US" dirty="0"/>
          </a:p>
        </p:txBody>
      </p:sp>
      <p:pic>
        <p:nvPicPr>
          <p:cNvPr id="5" name="Picture 4" descr="Toys at a table">
            <a:extLst>
              <a:ext uri="{FF2B5EF4-FFF2-40B4-BE49-F238E27FC236}">
                <a16:creationId xmlns:a16="http://schemas.microsoft.com/office/drawing/2014/main" id="{3075501A-8B2D-41B8-A40E-F0DF946B03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5452" y="2051936"/>
            <a:ext cx="5447160" cy="39017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47C811C-DEE8-4D53-978D-4582C460280D}"/>
              </a:ext>
            </a:extLst>
          </p:cNvPr>
          <p:cNvSpPr txBox="1"/>
          <p:nvPr/>
        </p:nvSpPr>
        <p:spPr>
          <a:xfrm>
            <a:off x="97972" y="183121"/>
            <a:ext cx="11811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b="1" i="0" u="none" strike="noStrike" dirty="0">
                <a:solidFill>
                  <a:srgbClr val="FFFFFF"/>
                </a:solidFill>
                <a:effectLst/>
                <a:latin typeface="+mj-lt"/>
              </a:rPr>
              <a:t>How learning theories can support effective teaching and learning. </a:t>
            </a:r>
            <a:endParaRPr lang="en-GB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58315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AB843DC1-5474-422E-AC16-EA32BCF01357}"/>
              </a:ext>
            </a:extLst>
          </p:cNvPr>
          <p:cNvSpPr txBox="1"/>
          <p:nvPr/>
        </p:nvSpPr>
        <p:spPr>
          <a:xfrm>
            <a:off x="233680" y="247134"/>
            <a:ext cx="874776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+mj-lt"/>
              </a:rPr>
              <a:t>Introduction of Theorists</a:t>
            </a:r>
            <a:endParaRPr lang="en-GB" sz="5400" dirty="0">
              <a:latin typeface="+mj-lt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F99C759-6E50-49E2-BFAD-FD0FB53158C4}"/>
              </a:ext>
            </a:extLst>
          </p:cNvPr>
          <p:cNvSpPr txBox="1"/>
          <p:nvPr/>
        </p:nvSpPr>
        <p:spPr>
          <a:xfrm>
            <a:off x="396240" y="2617599"/>
            <a:ext cx="6096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chemeClr val="bg1"/>
                </a:solidFill>
              </a:rPr>
              <a:t>The three theorists we are looking at in our presentation </a:t>
            </a:r>
            <a:br>
              <a:rPr lang="en-US" sz="1800" dirty="0">
                <a:solidFill>
                  <a:schemeClr val="bg1"/>
                </a:solidFill>
              </a:rPr>
            </a:br>
            <a:endParaRPr lang="en-US" sz="1800" dirty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1800" dirty="0">
                <a:solidFill>
                  <a:schemeClr val="bg1"/>
                </a:solidFill>
              </a:rPr>
              <a:t>Maria Montessori (1870 – 1952)</a:t>
            </a:r>
            <a:br>
              <a:rPr lang="en-US" sz="1800" dirty="0">
                <a:solidFill>
                  <a:schemeClr val="bg1"/>
                </a:solidFill>
              </a:rPr>
            </a:br>
            <a:r>
              <a:rPr lang="en-US" sz="1800" dirty="0">
                <a:solidFill>
                  <a:schemeClr val="bg1"/>
                </a:solidFill>
              </a:rPr>
              <a:t>By Kodi Duxberry </a:t>
            </a:r>
          </a:p>
          <a:p>
            <a:pPr marL="0" indent="0">
              <a:buNone/>
            </a:pPr>
            <a:endParaRPr lang="en-US" sz="1800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800" dirty="0">
                <a:solidFill>
                  <a:schemeClr val="bg1"/>
                </a:solidFill>
              </a:rPr>
              <a:t>John Dewey (1859 – 1953) </a:t>
            </a:r>
            <a:br>
              <a:rPr lang="en-US" sz="1800" dirty="0">
                <a:solidFill>
                  <a:schemeClr val="bg1"/>
                </a:solidFill>
              </a:rPr>
            </a:br>
            <a:r>
              <a:rPr lang="en-US" sz="1800" dirty="0">
                <a:solidFill>
                  <a:schemeClr val="bg1"/>
                </a:solidFill>
              </a:rPr>
              <a:t>By Steve Taylor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1800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800" dirty="0">
                <a:solidFill>
                  <a:schemeClr val="bg1"/>
                </a:solidFill>
              </a:rPr>
              <a:t>B F Skinner (1904 – 1990)</a:t>
            </a:r>
            <a:br>
              <a:rPr lang="en-US" sz="1800" dirty="0">
                <a:solidFill>
                  <a:schemeClr val="bg1"/>
                </a:solidFill>
              </a:rPr>
            </a:br>
            <a:r>
              <a:rPr lang="en-US" sz="1800" dirty="0">
                <a:solidFill>
                  <a:schemeClr val="bg1"/>
                </a:solidFill>
              </a:rPr>
              <a:t>By Skye Stevens </a:t>
            </a:r>
          </a:p>
        </p:txBody>
      </p:sp>
      <p:pic>
        <p:nvPicPr>
          <p:cNvPr id="23" name="Picture Placeholder 9" descr="A person with a mustache&#10;&#10;Description automatically generated with medium confidence">
            <a:extLst>
              <a:ext uri="{FF2B5EF4-FFF2-40B4-BE49-F238E27FC236}">
                <a16:creationId xmlns:a16="http://schemas.microsoft.com/office/drawing/2014/main" id="{D9C0ED44-879C-43CB-BBEF-72A0A5A6D74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9705" b="19705"/>
          <a:stretch>
            <a:fillRect/>
          </a:stretch>
        </p:blipFill>
        <p:spPr>
          <a:xfrm>
            <a:off x="7700137" y="1080516"/>
            <a:ext cx="2762250" cy="2374899"/>
          </a:xfrm>
          <a:prstGeom prst="roundRect">
            <a:avLst>
              <a:gd name="adj" fmla="val 12929"/>
            </a:avLst>
          </a:prstGeom>
        </p:spPr>
      </p:pic>
      <p:pic>
        <p:nvPicPr>
          <p:cNvPr id="24" name="Picture Placeholder 9">
            <a:extLst>
              <a:ext uri="{FF2B5EF4-FFF2-40B4-BE49-F238E27FC236}">
                <a16:creationId xmlns:a16="http://schemas.microsoft.com/office/drawing/2014/main" id="{3369DDF7-6D50-4FA8-9B3A-35ACA67A335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1493" b="21493"/>
          <a:stretch/>
        </p:blipFill>
        <p:spPr>
          <a:xfrm>
            <a:off x="5915025" y="3756188"/>
            <a:ext cx="2762250" cy="2374899"/>
          </a:xfrm>
          <a:prstGeom prst="roundRect">
            <a:avLst>
              <a:gd name="adj" fmla="val 12929"/>
            </a:avLst>
          </a:prstGeom>
        </p:spPr>
      </p:pic>
      <p:pic>
        <p:nvPicPr>
          <p:cNvPr id="25" name="Picture Placeholder 9">
            <a:extLst>
              <a:ext uri="{FF2B5EF4-FFF2-40B4-BE49-F238E27FC236}">
                <a16:creationId xmlns:a16="http://schemas.microsoft.com/office/drawing/2014/main" id="{438F53C4-6EC8-4C90-A819-57771168DBE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537" r="1537"/>
          <a:stretch/>
        </p:blipFill>
        <p:spPr>
          <a:xfrm>
            <a:off x="8974582" y="3805480"/>
            <a:ext cx="2762250" cy="2374899"/>
          </a:xfrm>
          <a:prstGeom prst="roundRect">
            <a:avLst>
              <a:gd name="adj" fmla="val 12929"/>
            </a:avLst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CF675D68-0CE2-4D2A-AA6F-D5A791B44571}"/>
              </a:ext>
            </a:extLst>
          </p:cNvPr>
          <p:cNvSpPr txBox="1"/>
          <p:nvPr/>
        </p:nvSpPr>
        <p:spPr>
          <a:xfrm>
            <a:off x="8033512" y="3436148"/>
            <a:ext cx="37033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(John Dewey, 1997)</a:t>
            </a:r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08D4FCA-0056-45B1-8860-8E6DB7291962}"/>
              </a:ext>
            </a:extLst>
          </p:cNvPr>
          <p:cNvSpPr txBox="1"/>
          <p:nvPr/>
        </p:nvSpPr>
        <p:spPr>
          <a:xfrm>
            <a:off x="6010402" y="6180379"/>
            <a:ext cx="6141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(B.F Skinner, 2013)</a:t>
            </a:r>
            <a:endParaRPr lang="en-GB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C1735C9-CF6C-4F74-A47A-21D154A83867}"/>
              </a:ext>
            </a:extLst>
          </p:cNvPr>
          <p:cNvSpPr txBox="1"/>
          <p:nvPr/>
        </p:nvSpPr>
        <p:spPr>
          <a:xfrm>
            <a:off x="9081262" y="6229671"/>
            <a:ext cx="384980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Maria Montessori, n.d.)</a:t>
            </a:r>
            <a:endParaRPr lang="en-GB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4ACE6A5-C1E1-4882-88AA-59D91685FF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09550" y="294132"/>
            <a:ext cx="11772900" cy="6400800"/>
          </a:xfrm>
          <a:prstGeom prst="rect">
            <a:avLst/>
          </a:prstGeom>
          <a:noFill/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8511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F5E58794-124A-4DB6-B91B-2115598D7A26}"/>
              </a:ext>
            </a:extLst>
          </p:cNvPr>
          <p:cNvSpPr txBox="1"/>
          <p:nvPr/>
        </p:nvSpPr>
        <p:spPr>
          <a:xfrm>
            <a:off x="3738880" y="1717040"/>
            <a:ext cx="8280400" cy="5081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Maria Montessori </a:t>
            </a:r>
          </a:p>
          <a:p>
            <a:pPr marL="0" marR="0" lvl="0" indent="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/>
                <a:ea typeface="+mn-ea"/>
                <a:cs typeface="+mn-cs"/>
              </a:rPr>
              <a:t>1896 became the first woman to be awarded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/>
                <a:ea typeface="Calibri" panose="020F0502020204030204" pitchFamily="34" charset="0"/>
                <a:cs typeface="Times New Roman" panose="02020603050405020304" pitchFamily="18" charset="0"/>
              </a:rPr>
              <a:t>a degree in medicine in Italy. </a:t>
            </a:r>
          </a:p>
          <a:p>
            <a:pPr marL="285750" marR="0" lvl="0" indent="-28575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/>
                <a:ea typeface="+mn-ea"/>
                <a:cs typeface="Times New Roman" panose="02020603050405020304" pitchFamily="18" charset="0"/>
              </a:rPr>
              <a:t>She researched education around children who were disadvantaged intellectually and environmentally.</a:t>
            </a:r>
          </a:p>
          <a:p>
            <a:pPr marL="285750" marR="0" lvl="0" indent="-28575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/>
                <a:ea typeface="+mn-ea"/>
                <a:cs typeface="Times New Roman" panose="02020603050405020304" pitchFamily="18" charset="0"/>
              </a:rPr>
              <a:t>Montessori opened her first Casa Dei Bambini in 1907 </a:t>
            </a:r>
          </a:p>
          <a:p>
            <a:pPr marL="285750" marR="0" lvl="0" indent="-28575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/>
                <a:ea typeface="+mn-ea"/>
                <a:cs typeface="Times New Roman" panose="02020603050405020304" pitchFamily="18" charset="0"/>
              </a:rPr>
              <a:t>Was one of the early childhood theorist that backed up her theory by science.</a:t>
            </a:r>
            <a:b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/>
                <a:ea typeface="+mn-ea"/>
                <a:cs typeface="Times New Roman" panose="02020603050405020304" pitchFamily="18" charset="0"/>
              </a:rPr>
            </a:br>
            <a:b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/>
                <a:ea typeface="+mn-ea"/>
                <a:cs typeface="Times New Roman" panose="02020603050405020304" pitchFamily="18" charset="0"/>
              </a:rPr>
            </a:br>
            <a:b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/>
                <a:ea typeface="+mn-ea"/>
                <a:cs typeface="Times New Roman" panose="02020603050405020304" pitchFamily="18" charset="0"/>
              </a:rPr>
            </a:br>
            <a:b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/>
                <a:ea typeface="+mn-ea"/>
                <a:cs typeface="Times New Roman" panose="02020603050405020304" pitchFamily="18" charset="0"/>
              </a:rPr>
            </a:br>
            <a:r>
              <a:rPr lang="en-GB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(Pound, 2011)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egoe UI Light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32ABFC9-3834-465B-A4E0-0EC82780D557}"/>
              </a:ext>
            </a:extLst>
          </p:cNvPr>
          <p:cNvSpPr txBox="1"/>
          <p:nvPr/>
        </p:nvSpPr>
        <p:spPr>
          <a:xfrm>
            <a:off x="375920" y="128827"/>
            <a:ext cx="7874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7200" dirty="0">
                <a:solidFill>
                  <a:schemeClr val="bg1"/>
                </a:solidFill>
                <a:latin typeface="+mj-lt"/>
              </a:rPr>
              <a:t>Maria Montessori</a:t>
            </a:r>
            <a:endParaRPr lang="en-GB" sz="72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B5445EFC-EE21-4215-9671-FEA6EDC8632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809893" y="2254172"/>
            <a:ext cx="2144490" cy="257606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56B18DBC-3B0A-429C-9232-F05275EE2D47}"/>
              </a:ext>
            </a:extLst>
          </p:cNvPr>
          <p:cNvSpPr txBox="1"/>
          <p:nvPr/>
        </p:nvSpPr>
        <p:spPr>
          <a:xfrm>
            <a:off x="650240" y="4839370"/>
            <a:ext cx="30886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0" i="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Open Sans" panose="020B0606030504020204" pitchFamily="34" charset="0"/>
              </a:rPr>
              <a:t>(Maria Montessori -The Vintage News - Goran </a:t>
            </a:r>
            <a:r>
              <a:rPr lang="en-US" sz="1400" b="0" i="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Open Sans" panose="020B0606030504020204" pitchFamily="34" charset="0"/>
              </a:rPr>
              <a:t>Blazeski</a:t>
            </a:r>
            <a:r>
              <a:rPr lang="en-US" sz="1400" b="0" i="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Open Sans" panose="020B0606030504020204" pitchFamily="34" charset="0"/>
              </a:rPr>
              <a:t>, 2017)</a:t>
            </a:r>
            <a:endParaRPr lang="en-GB" sz="14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148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D36E8F68-BD8F-4C37-827C-047B67C07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1383" y="2830287"/>
            <a:ext cx="6888731" cy="37551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1C4B664-1FEA-420E-9417-15232EDA8F4A}"/>
              </a:ext>
            </a:extLst>
          </p:cNvPr>
          <p:cNvSpPr txBox="1"/>
          <p:nvPr/>
        </p:nvSpPr>
        <p:spPr>
          <a:xfrm>
            <a:off x="10342880" y="228929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  <a:latin typeface="Open Sans" panose="020B0606030504020204" pitchFamily="34" charset="0"/>
              </a:rPr>
              <a:t>(Robin, 2020)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8A50F7-8E0A-4C55-A744-66CA522D779F}"/>
              </a:ext>
            </a:extLst>
          </p:cNvPr>
          <p:cNvSpPr txBox="1"/>
          <p:nvPr/>
        </p:nvSpPr>
        <p:spPr>
          <a:xfrm>
            <a:off x="553720" y="1609080"/>
            <a:ext cx="821944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800" dirty="0">
                <a:solidFill>
                  <a:schemeClr val="bg1"/>
                </a:solidFill>
              </a:rPr>
              <a:t>Montessori focuses on 9 senses </a:t>
            </a:r>
            <a:r>
              <a:rPr lang="en-GB" sz="1800" b="1" i="0" dirty="0">
                <a:solidFill>
                  <a:schemeClr val="bg1"/>
                </a:solidFill>
                <a:effectLst/>
                <a:latin typeface="+mj-lt"/>
              </a:rPr>
              <a:t>(Sensorial Archives — The Montessori-Minded Mom, n.d.)</a:t>
            </a:r>
            <a:br>
              <a:rPr lang="en-GB" sz="1800" dirty="0">
                <a:solidFill>
                  <a:schemeClr val="bg1"/>
                </a:solidFill>
              </a:rPr>
            </a:br>
            <a:endParaRPr lang="en-GB" sz="1800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800" dirty="0">
                <a:solidFill>
                  <a:schemeClr val="bg1"/>
                </a:solidFill>
              </a:rPr>
              <a:t>The Development stages are called PLANES </a:t>
            </a:r>
            <a:r>
              <a:rPr lang="en-GB" sz="1800" b="0" i="0" dirty="0">
                <a:solidFill>
                  <a:schemeClr val="bg1"/>
                </a:solidFill>
                <a:effectLst/>
              </a:rPr>
              <a:t>(</a:t>
            </a:r>
            <a:r>
              <a:rPr lang="en-GB" sz="1800" b="0" i="0" dirty="0" err="1">
                <a:solidFill>
                  <a:schemeClr val="bg1"/>
                </a:solidFill>
                <a:effectLst/>
              </a:rPr>
              <a:t>nruiz</a:t>
            </a:r>
            <a:r>
              <a:rPr lang="en-GB" sz="1800" b="0" i="0" dirty="0">
                <a:solidFill>
                  <a:schemeClr val="bg1"/>
                </a:solidFill>
                <a:effectLst/>
              </a:rPr>
              <a:t>, 2018)</a:t>
            </a:r>
            <a:br>
              <a:rPr lang="en-GB" sz="1800" dirty="0">
                <a:solidFill>
                  <a:schemeClr val="bg1"/>
                </a:solidFill>
              </a:rPr>
            </a:br>
            <a:br>
              <a:rPr lang="en-GB" sz="1800" dirty="0">
                <a:solidFill>
                  <a:schemeClr val="bg1"/>
                </a:solidFill>
              </a:rPr>
            </a:br>
            <a:r>
              <a:rPr lang="en-GB" sz="1800" dirty="0">
                <a:solidFill>
                  <a:schemeClr val="bg1"/>
                </a:solidFill>
              </a:rPr>
              <a:t>1. First Plane – birth to 6 years </a:t>
            </a:r>
            <a:br>
              <a:rPr lang="en-GB" sz="1800" dirty="0">
                <a:solidFill>
                  <a:schemeClr val="bg1"/>
                </a:solidFill>
              </a:rPr>
            </a:br>
            <a:br>
              <a:rPr lang="en-GB" sz="1800" dirty="0">
                <a:solidFill>
                  <a:schemeClr val="bg1"/>
                </a:solidFill>
              </a:rPr>
            </a:br>
            <a:r>
              <a:rPr lang="en-GB" sz="1800" dirty="0">
                <a:solidFill>
                  <a:schemeClr val="bg1"/>
                </a:solidFill>
              </a:rPr>
              <a:t>2. Second Plane  - 6 – 12 years </a:t>
            </a:r>
            <a:br>
              <a:rPr lang="en-GB" sz="1800" dirty="0">
                <a:solidFill>
                  <a:schemeClr val="bg1"/>
                </a:solidFill>
              </a:rPr>
            </a:br>
            <a:br>
              <a:rPr lang="en-GB" sz="1800" dirty="0">
                <a:solidFill>
                  <a:schemeClr val="bg1"/>
                </a:solidFill>
              </a:rPr>
            </a:br>
            <a:r>
              <a:rPr lang="en-GB" sz="1800" dirty="0">
                <a:solidFill>
                  <a:schemeClr val="bg1"/>
                </a:solidFill>
              </a:rPr>
              <a:t>3. Third Plane – 12 – 18 years </a:t>
            </a:r>
            <a:br>
              <a:rPr lang="en-GB" sz="1800" dirty="0">
                <a:solidFill>
                  <a:schemeClr val="bg1"/>
                </a:solidFill>
              </a:rPr>
            </a:br>
            <a:br>
              <a:rPr lang="en-GB" sz="1800" dirty="0">
                <a:solidFill>
                  <a:schemeClr val="bg1"/>
                </a:solidFill>
              </a:rPr>
            </a:br>
            <a:r>
              <a:rPr lang="en-GB" sz="1800" dirty="0">
                <a:solidFill>
                  <a:schemeClr val="bg1"/>
                </a:solidFill>
              </a:rPr>
              <a:t>4. Forth plane – 18 -24 years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9F19BB-0FE7-4D9C-83D5-B7AD0A2E0BDE}"/>
              </a:ext>
            </a:extLst>
          </p:cNvPr>
          <p:cNvSpPr txBox="1"/>
          <p:nvPr/>
        </p:nvSpPr>
        <p:spPr>
          <a:xfrm>
            <a:off x="411236" y="352741"/>
            <a:ext cx="1136952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+mn-lt"/>
              </a:rPr>
              <a:t>Montessori and Development of Skills 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760773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7C3124A-F8FD-4CC5-BFFD-310FE378D8E4}"/>
              </a:ext>
            </a:extLst>
          </p:cNvPr>
          <p:cNvSpPr txBox="1"/>
          <p:nvPr/>
        </p:nvSpPr>
        <p:spPr>
          <a:xfrm>
            <a:off x="335280" y="328414"/>
            <a:ext cx="1127760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600" b="1" dirty="0">
                <a:solidFill>
                  <a:schemeClr val="bg1"/>
                </a:solidFill>
                <a:latin typeface="+mj-lt"/>
              </a:rPr>
              <a:t>Linking Theory and Practice</a:t>
            </a:r>
            <a:endParaRPr lang="en-GB" sz="6600" dirty="0"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059DA5-DDA4-4FBE-9349-9562C1C9D868}"/>
              </a:ext>
            </a:extLst>
          </p:cNvPr>
          <p:cNvSpPr txBox="1"/>
          <p:nvPr/>
        </p:nvSpPr>
        <p:spPr>
          <a:xfrm>
            <a:off x="508000" y="2501622"/>
            <a:ext cx="1093216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b="1" dirty="0">
                <a:solidFill>
                  <a:schemeClr val="bg1"/>
                </a:solidFill>
                <a:latin typeface="+mj-lt"/>
              </a:rPr>
              <a:t>Play and active learning </a:t>
            </a:r>
            <a:r>
              <a:rPr lang="en-US" b="1" dirty="0">
                <a:solidFill>
                  <a:schemeClr val="bg1"/>
                </a:solidFill>
                <a:latin typeface="+mj-lt"/>
              </a:rPr>
              <a:t>A toolkit for Foundation Phase practitioners </a:t>
            </a:r>
            <a:r>
              <a:rPr lang="en-GB" b="1" i="0" dirty="0">
                <a:solidFill>
                  <a:schemeClr val="bg1"/>
                </a:solidFill>
                <a:effectLst/>
                <a:latin typeface="+mj-lt"/>
              </a:rPr>
              <a:t>(</a:t>
            </a:r>
            <a:r>
              <a:rPr lang="en-GB" sz="1800" b="1" i="0" dirty="0">
                <a:solidFill>
                  <a:schemeClr val="bg1"/>
                </a:solidFill>
                <a:effectLst/>
                <a:latin typeface="+mj-lt"/>
              </a:rPr>
              <a:t>Estyn</a:t>
            </a:r>
            <a:r>
              <a:rPr lang="en-GB" sz="1800" b="1" dirty="0">
                <a:solidFill>
                  <a:schemeClr val="bg1"/>
                </a:solidFill>
                <a:latin typeface="+mj-lt"/>
              </a:rPr>
              <a:t>,</a:t>
            </a:r>
            <a:r>
              <a:rPr lang="en-GB" sz="1800" b="1" i="0" dirty="0">
                <a:solidFill>
                  <a:schemeClr val="bg1"/>
                </a:solidFill>
                <a:effectLst/>
                <a:latin typeface="+mj-lt"/>
              </a:rPr>
              <a:t>2009, pg. 24-26)</a:t>
            </a:r>
            <a:br>
              <a:rPr lang="en-GB" sz="1800" b="1" i="0" dirty="0">
                <a:solidFill>
                  <a:schemeClr val="bg1"/>
                </a:solidFill>
                <a:effectLst/>
                <a:latin typeface="+mj-lt"/>
              </a:rPr>
            </a:br>
            <a:r>
              <a:rPr lang="en-GB" sz="1800" b="1" i="0" dirty="0">
                <a:solidFill>
                  <a:schemeClr val="bg1"/>
                </a:solidFill>
                <a:effectLst/>
                <a:latin typeface="+mj-lt"/>
              </a:rPr>
              <a:t> - Play areas, feeling the weather and independence. </a:t>
            </a:r>
            <a:br>
              <a:rPr lang="en-GB" sz="1800" b="1" i="0" dirty="0">
                <a:solidFill>
                  <a:schemeClr val="bg1"/>
                </a:solidFill>
                <a:effectLst/>
                <a:latin typeface="+mj-lt"/>
              </a:rPr>
            </a:br>
            <a:endParaRPr lang="en-GB" sz="1800" b="1" i="0" dirty="0">
              <a:solidFill>
                <a:schemeClr val="bg1"/>
              </a:solidFill>
              <a:effectLst/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800" b="1" dirty="0">
                <a:solidFill>
                  <a:schemeClr val="bg1"/>
                </a:solidFill>
                <a:latin typeface="+mj-lt"/>
              </a:rPr>
              <a:t>Ysgol </a:t>
            </a:r>
            <a:r>
              <a:rPr lang="en-GB" sz="1800" b="1" dirty="0" err="1">
                <a:solidFill>
                  <a:schemeClr val="bg1"/>
                </a:solidFill>
                <a:latin typeface="+mj-lt"/>
              </a:rPr>
              <a:t>Gymraeg</a:t>
            </a:r>
            <a:r>
              <a:rPr lang="en-GB" sz="1800" b="1" dirty="0">
                <a:solidFill>
                  <a:schemeClr val="bg1"/>
                </a:solidFill>
                <a:latin typeface="+mj-lt"/>
              </a:rPr>
              <a:t> Y </a:t>
            </a:r>
            <a:r>
              <a:rPr lang="en-GB" sz="1800" b="1" dirty="0" err="1">
                <a:solidFill>
                  <a:schemeClr val="bg1"/>
                </a:solidFill>
                <a:latin typeface="+mj-lt"/>
              </a:rPr>
              <a:t>Gwernant</a:t>
            </a:r>
            <a:r>
              <a:rPr lang="en-GB" sz="1800" b="1" dirty="0">
                <a:solidFill>
                  <a:schemeClr val="bg1"/>
                </a:solidFill>
                <a:latin typeface="+mj-lt"/>
              </a:rPr>
              <a:t> (Estyn,2019) </a:t>
            </a:r>
            <a:br>
              <a:rPr lang="en-GB" sz="1800" b="1" dirty="0">
                <a:solidFill>
                  <a:schemeClr val="bg1"/>
                </a:solidFill>
                <a:latin typeface="+mj-lt"/>
              </a:rPr>
            </a:br>
            <a:r>
              <a:rPr lang="en-GB" sz="1800" b="1" dirty="0">
                <a:solidFill>
                  <a:schemeClr val="bg1"/>
                </a:solidFill>
                <a:latin typeface="+mj-lt"/>
              </a:rPr>
              <a:t>- Observations of children</a:t>
            </a:r>
            <a:br>
              <a:rPr lang="en-GB" sz="1800" b="1" dirty="0">
                <a:solidFill>
                  <a:schemeClr val="bg1"/>
                </a:solidFill>
                <a:latin typeface="+mj-lt"/>
              </a:rPr>
            </a:br>
            <a:r>
              <a:rPr lang="en-GB" sz="1800" b="1" dirty="0">
                <a:solidFill>
                  <a:schemeClr val="bg1"/>
                </a:solidFill>
                <a:latin typeface="+mj-lt"/>
              </a:rPr>
              <a:t>- How this report links Montessori, Dewey and Skinner.</a:t>
            </a:r>
            <a:br>
              <a:rPr lang="en-GB" sz="1800" b="1" dirty="0">
                <a:solidFill>
                  <a:schemeClr val="bg1"/>
                </a:solidFill>
                <a:latin typeface="+mj-lt"/>
              </a:rPr>
            </a:br>
            <a:r>
              <a:rPr lang="en-GB" sz="1800" b="1" dirty="0">
                <a:solidFill>
                  <a:schemeClr val="bg1"/>
                </a:solidFill>
                <a:latin typeface="+mj-lt"/>
              </a:rPr>
              <a:t> 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0D4777-D783-4DFD-9728-C1E5A80A6852}"/>
              </a:ext>
            </a:extLst>
          </p:cNvPr>
          <p:cNvSpPr txBox="1"/>
          <p:nvPr/>
        </p:nvSpPr>
        <p:spPr>
          <a:xfrm>
            <a:off x="167640" y="5598159"/>
            <a:ext cx="1185672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“Children need a cycle of work for which they have been mentally prepared; such intelligent work with interest is not fatiguing and they should not be arbitrarily cut off from it by a call to play. Interest is not immediately born, and if when it has been created, the work is withdrawn, it is like depriving a welded appetite on the food that will satisfy it. “ Montessori (1948: 95 – 6) </a:t>
            </a:r>
          </a:p>
        </p:txBody>
      </p:sp>
    </p:spTree>
    <p:extLst>
      <p:ext uri="{BB962C8B-B14F-4D97-AF65-F5344CB8AC3E}">
        <p14:creationId xmlns:p14="http://schemas.microsoft.com/office/powerpoint/2010/main" val="2349032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14" descr="Map&#10;&#10;Description automatically generated">
            <a:extLst>
              <a:ext uri="{FF2B5EF4-FFF2-40B4-BE49-F238E27FC236}">
                <a16:creationId xmlns:a16="http://schemas.microsoft.com/office/drawing/2014/main" id="{2C9AF184-020E-4970-82FC-5620E572AE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2682" b="22682"/>
          <a:stretch/>
        </p:blipFill>
        <p:spPr>
          <a:xfrm>
            <a:off x="6228080" y="2253478"/>
            <a:ext cx="5803900" cy="448006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FCF9D78-1D93-450B-93EF-EB1CA20C671B}"/>
              </a:ext>
            </a:extLst>
          </p:cNvPr>
          <p:cNvSpPr txBox="1"/>
          <p:nvPr/>
        </p:nvSpPr>
        <p:spPr>
          <a:xfrm>
            <a:off x="3265941" y="6152634"/>
            <a:ext cx="2753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  <a:latin typeface="+mj-lt"/>
              </a:rPr>
              <a:t>(Welsh Government, 2020)</a:t>
            </a:r>
            <a:endParaRPr lang="en-GB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7E8C9-2F68-4049-98F9-5DC9A1FABF13}"/>
              </a:ext>
            </a:extLst>
          </p:cNvPr>
          <p:cNvSpPr txBox="1"/>
          <p:nvPr/>
        </p:nvSpPr>
        <p:spPr>
          <a:xfrm>
            <a:off x="375920" y="336034"/>
            <a:ext cx="1128776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+mj-lt"/>
              </a:rPr>
              <a:t>HOW LEARNING THEORIES CAN SUPPORT EFFECTIVE TEACHING AND LEARNING </a:t>
            </a:r>
            <a:endParaRPr lang="en-GB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5988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CE6B7B2-ECE9-499F-B83E-2417B8BEB692}"/>
              </a:ext>
            </a:extLst>
          </p:cNvPr>
          <p:cNvSpPr txBox="1"/>
          <p:nvPr/>
        </p:nvSpPr>
        <p:spPr>
          <a:xfrm>
            <a:off x="233680" y="1432560"/>
            <a:ext cx="1125728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2013. </a:t>
            </a:r>
            <a:r>
              <a:rPr lang="en-US" sz="1000" b="0" i="1" dirty="0">
                <a:solidFill>
                  <a:schemeClr val="bg1"/>
                </a:solidFill>
                <a:effectLst/>
                <a:latin typeface="+mj-lt"/>
              </a:rPr>
              <a:t>B.F Skinner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. [image] Available at: &lt;http://3.bp.blogspot.com/-bss0kRiR6xU/URgdv07g1EI/AAAAAAAAAAk/_y1qEYfiX0Q/s320/Skinner+3.jpg&gt; [Accessed 10 January 2022].</a:t>
            </a:r>
            <a:b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</a:br>
            <a:endParaRPr lang="en-US" sz="1000" b="0" i="0" dirty="0">
              <a:solidFill>
                <a:schemeClr val="bg1"/>
              </a:solidFill>
              <a:effectLst/>
              <a:latin typeface="+mj-lt"/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000" b="0" i="0" dirty="0" err="1">
                <a:solidFill>
                  <a:schemeClr val="bg1"/>
                </a:solidFill>
                <a:effectLst/>
                <a:latin typeface="+mj-lt"/>
              </a:rPr>
              <a:t>Estyn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, 2019. </a:t>
            </a:r>
            <a:r>
              <a:rPr lang="en-US" sz="1000" b="0" i="1" dirty="0">
                <a:solidFill>
                  <a:schemeClr val="bg1"/>
                </a:solidFill>
                <a:effectLst/>
                <a:latin typeface="+mj-lt"/>
              </a:rPr>
              <a:t>Using activities to promote independence skills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. [online] </a:t>
            </a:r>
            <a:r>
              <a:rPr lang="en-US" sz="1000" b="0" i="0" dirty="0" err="1">
                <a:solidFill>
                  <a:schemeClr val="bg1"/>
                </a:solidFill>
                <a:effectLst/>
                <a:latin typeface="+mj-lt"/>
              </a:rPr>
              <a:t>Estyn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. Available at: &lt;https://www.estyn.gov.wales/effective-practice/using-activities-promote-independence-skills&gt; [Accessed 10 January 2022].</a:t>
            </a:r>
            <a:b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</a:br>
            <a:endParaRPr lang="en-US" sz="1000" dirty="0">
              <a:solidFill>
                <a:schemeClr val="bg1"/>
              </a:solidFill>
              <a:latin typeface="+mj-lt"/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Redhillprepschool.co.uk. 2018. </a:t>
            </a:r>
            <a:r>
              <a:rPr lang="en-US" sz="1000" b="0" i="1" dirty="0" err="1">
                <a:solidFill>
                  <a:schemeClr val="bg1"/>
                </a:solidFill>
                <a:effectLst/>
                <a:latin typeface="+mj-lt"/>
              </a:rPr>
              <a:t>Estyn</a:t>
            </a:r>
            <a:r>
              <a:rPr lang="en-US" sz="1000" b="0" i="1" dirty="0">
                <a:solidFill>
                  <a:schemeClr val="bg1"/>
                </a:solidFill>
                <a:effectLst/>
                <a:latin typeface="+mj-lt"/>
              </a:rPr>
              <a:t> report for Redhill prep school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. [online] Available at: &lt;https://redhillprepschool.co.uk/wp-content/uploads/2020/09/Redhill-Preparatory-School-Inspection-2018.pdf&gt; [Accessed 10 January 2022].</a:t>
            </a:r>
            <a:b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</a:br>
            <a:endParaRPr lang="en-US" sz="1000" b="0" i="0" dirty="0">
              <a:solidFill>
                <a:schemeClr val="bg1"/>
              </a:solidFill>
              <a:effectLst/>
              <a:latin typeface="+mj-lt"/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000" b="0" i="0" dirty="0" err="1">
                <a:solidFill>
                  <a:schemeClr val="bg1"/>
                </a:solidFill>
                <a:effectLst/>
                <a:latin typeface="+mj-lt"/>
              </a:rPr>
              <a:t>Estyn.Gov.Wales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, 2009. </a:t>
            </a:r>
            <a:r>
              <a:rPr lang="en-US" sz="1000" b="0" i="1" dirty="0">
                <a:solidFill>
                  <a:schemeClr val="bg1"/>
                </a:solidFill>
                <a:effectLst/>
                <a:latin typeface="+mj-lt"/>
              </a:rPr>
              <a:t>Play and active learning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. [online] </a:t>
            </a:r>
            <a:r>
              <a:rPr lang="en-US" sz="1000" b="0" i="0" dirty="0" err="1">
                <a:solidFill>
                  <a:schemeClr val="bg1"/>
                </a:solidFill>
                <a:effectLst/>
                <a:latin typeface="+mj-lt"/>
              </a:rPr>
              <a:t>Estyn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, p.25. Available at: &lt;https://www.estyn.gov.wales/system/files/2020-07/Play%2520and%2520Active%2520Learning%253A%2520A%2520toolkit%2520for%2520Foundation%2520Phase%2520practitioners%2520-%2520September%25202009.pdf&gt; [Accessed 7 January 2022].</a:t>
            </a:r>
            <a:b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</a:br>
            <a:endParaRPr lang="en-US" sz="1000" dirty="0">
              <a:solidFill>
                <a:schemeClr val="bg1"/>
              </a:solidFill>
              <a:latin typeface="+mj-lt"/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1997. </a:t>
            </a:r>
            <a:r>
              <a:rPr lang="en-US" sz="1000" b="0" i="1" dirty="0">
                <a:solidFill>
                  <a:schemeClr val="bg1"/>
                </a:solidFill>
                <a:effectLst/>
                <a:latin typeface="+mj-lt"/>
              </a:rPr>
              <a:t>John Dewey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. [image] Available at: &lt;http://www.columbia.edu/cu/record/23/02/24.html&gt; [Accessed 12 September 1997].</a:t>
            </a:r>
            <a:b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</a:br>
            <a:endParaRPr lang="en-US" sz="1000" b="0" i="0" dirty="0">
              <a:solidFill>
                <a:schemeClr val="bg1"/>
              </a:solidFill>
              <a:effectLst/>
              <a:latin typeface="+mj-lt"/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n.d. </a:t>
            </a:r>
            <a:r>
              <a:rPr lang="en-US" sz="1000" b="0" i="1" dirty="0">
                <a:solidFill>
                  <a:schemeClr val="bg1"/>
                </a:solidFill>
                <a:effectLst/>
                <a:latin typeface="+mj-lt"/>
              </a:rPr>
              <a:t>Maria Montessori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. [image] Available at: &lt;https://www.thefamouspeople.com/profiles/maria-montessori-2252.php&gt; [Accessed 10 January 2022].</a:t>
            </a:r>
            <a:b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</a:br>
            <a:endParaRPr lang="en-US" sz="1000" b="0" i="0" dirty="0">
              <a:solidFill>
                <a:schemeClr val="bg1"/>
              </a:solidFill>
              <a:effectLst/>
              <a:latin typeface="+mj-lt"/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Montessori, M., 1948. </a:t>
            </a:r>
            <a:r>
              <a:rPr lang="en-US" sz="1000" b="0" i="1" dirty="0">
                <a:solidFill>
                  <a:schemeClr val="bg1"/>
                </a:solidFill>
                <a:effectLst/>
                <a:latin typeface="+mj-lt"/>
              </a:rPr>
              <a:t>From Childhood to Adolescence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. New York: </a:t>
            </a:r>
            <a:r>
              <a:rPr lang="en-US" sz="1000" b="0" i="0" dirty="0" err="1">
                <a:solidFill>
                  <a:schemeClr val="bg1"/>
                </a:solidFill>
                <a:effectLst/>
                <a:latin typeface="+mj-lt"/>
              </a:rPr>
              <a:t>Schocken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 Books, pp.95-96.</a:t>
            </a:r>
            <a:b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</a:br>
            <a:endParaRPr lang="en-US" sz="1000" dirty="0">
              <a:solidFill>
                <a:schemeClr val="bg1"/>
              </a:solidFill>
              <a:latin typeface="+mj-lt"/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000" b="0" i="0" dirty="0" err="1">
                <a:solidFill>
                  <a:schemeClr val="bg1"/>
                </a:solidFill>
                <a:effectLst/>
                <a:latin typeface="+mj-lt"/>
              </a:rPr>
              <a:t>Nruiz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, 2018. </a:t>
            </a:r>
            <a:r>
              <a:rPr lang="en-US" sz="1000" b="0" i="1" dirty="0">
                <a:solidFill>
                  <a:schemeClr val="bg1"/>
                </a:solidFill>
                <a:effectLst/>
                <a:latin typeface="+mj-lt"/>
              </a:rPr>
              <a:t>Four Planes of Development in a Montessori School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. [online] Silverline Montessori. Available at: &lt;https://silverlinemontessori.com/four-planes-of-development-in-a-montessori-school/&gt; [Accessed 10 January 2022].</a:t>
            </a:r>
            <a:b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</a:br>
            <a:endParaRPr lang="en-US" sz="1000" b="0" i="0" dirty="0">
              <a:solidFill>
                <a:schemeClr val="bg1"/>
              </a:solidFill>
              <a:effectLst/>
              <a:latin typeface="+mj-lt"/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Pound, L., 2011. </a:t>
            </a:r>
            <a:r>
              <a:rPr lang="en-US" sz="1000" b="0" i="1" dirty="0">
                <a:solidFill>
                  <a:schemeClr val="bg1"/>
                </a:solidFill>
                <a:effectLst/>
                <a:latin typeface="+mj-lt"/>
              </a:rPr>
              <a:t>Influencing early childhood education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. Berkshire, England: McGraw Hill, pp.42-46.</a:t>
            </a:r>
            <a:b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</a:br>
            <a:endParaRPr lang="en-US" sz="1000" b="0" i="0" dirty="0">
              <a:solidFill>
                <a:schemeClr val="bg1"/>
              </a:solidFill>
              <a:effectLst/>
              <a:latin typeface="+mj-lt"/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Robin, C., 2020. </a:t>
            </a:r>
            <a:r>
              <a:rPr lang="en-US" sz="1000" b="0" i="1" dirty="0">
                <a:solidFill>
                  <a:schemeClr val="bg1"/>
                </a:solidFill>
                <a:effectLst/>
                <a:latin typeface="+mj-lt"/>
              </a:rPr>
              <a:t>4 planes of development explained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. [image] Available at: &lt;https://themontessorifamily.com/montessori-theory-4-planes-of-development-explained/&gt; [Accessed 16 January 2022].</a:t>
            </a:r>
            <a:b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</a:br>
            <a:endParaRPr lang="en-US" sz="1000" dirty="0">
              <a:solidFill>
                <a:schemeClr val="bg1"/>
              </a:solidFill>
              <a:latin typeface="+mj-lt"/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The Montessori-Minded Mom. n.d. </a:t>
            </a:r>
            <a:r>
              <a:rPr lang="en-US" sz="1000" b="0" i="1" dirty="0">
                <a:solidFill>
                  <a:schemeClr val="bg1"/>
                </a:solidFill>
                <a:effectLst/>
                <a:latin typeface="+mj-lt"/>
              </a:rPr>
              <a:t>Sensorial Archives — The Montessori-Minded Mom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. [online] Available at: &lt;https://reachformontessori.com/category/montessori-learning/montessori-sensorial-activities/&gt; [Accessed 10 January 2022].</a:t>
            </a:r>
            <a:b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</a:br>
            <a:endParaRPr lang="en-US" sz="1000" b="0" i="0" dirty="0">
              <a:solidFill>
                <a:schemeClr val="bg1"/>
              </a:solidFill>
              <a:effectLst/>
              <a:latin typeface="+mj-lt"/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The Vintage News - Goran </a:t>
            </a:r>
            <a:r>
              <a:rPr lang="en-US" sz="1000" b="0" i="0" dirty="0" err="1">
                <a:solidFill>
                  <a:schemeClr val="bg1"/>
                </a:solidFill>
                <a:effectLst/>
                <a:latin typeface="+mj-lt"/>
              </a:rPr>
              <a:t>Blazeski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, 2017. </a:t>
            </a:r>
            <a:r>
              <a:rPr lang="en-US" sz="1000" b="0" i="1" dirty="0">
                <a:solidFill>
                  <a:schemeClr val="bg1"/>
                </a:solidFill>
                <a:effectLst/>
                <a:latin typeface="+mj-lt"/>
              </a:rPr>
              <a:t>Maria Montessori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. [image] Available at: &lt;https://www.thevintagenews.com/2017/01/16/maria-montessori-the-woman-who-revolutionized-the-education-systems-of-the-world/&gt; [Accessed 4 January 2022].</a:t>
            </a:r>
            <a:b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</a:br>
            <a:endParaRPr lang="en-US" sz="1000" b="0" i="0" dirty="0">
              <a:solidFill>
                <a:schemeClr val="bg1"/>
              </a:solidFill>
              <a:effectLst/>
              <a:latin typeface="+mj-lt"/>
            </a:endParaRP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Welsh Government, 2020. </a:t>
            </a:r>
            <a:r>
              <a:rPr lang="en-US" sz="1000" b="0" i="1" dirty="0">
                <a:solidFill>
                  <a:schemeClr val="bg1"/>
                </a:solidFill>
                <a:effectLst/>
                <a:latin typeface="+mj-lt"/>
              </a:rPr>
              <a:t>A new curriculum in Wales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+mj-lt"/>
              </a:rPr>
              <a:t>. [online] Welsh Government. Available at: &lt;https://hwb.gov.wales/api/storage/016a744a-d1f4-4d61-8b35-0fe1648c1009/a-new-curriculum-in-wales.pdf&gt; [Accessed 16 January 2022].</a:t>
            </a:r>
            <a:endParaRPr lang="en-GB" sz="1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45E6BB-2CB7-4E04-B595-259348A0F096}"/>
              </a:ext>
            </a:extLst>
          </p:cNvPr>
          <p:cNvSpPr txBox="1"/>
          <p:nvPr/>
        </p:nvSpPr>
        <p:spPr>
          <a:xfrm>
            <a:off x="538480" y="408682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i="0" dirty="0">
                <a:solidFill>
                  <a:schemeClr val="bg1"/>
                </a:solidFill>
                <a:effectLst/>
              </a:rPr>
              <a:t>Bibliography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813479519"/>
      </p:ext>
    </p:extLst>
  </p:cSld>
  <p:clrMapOvr>
    <a:masterClrMapping/>
  </p:clrMapOvr>
</p:sld>
</file>

<file path=ppt/theme/theme1.xml><?xml version="1.0" encoding="utf-8"?>
<a:theme xmlns:a="http://schemas.openxmlformats.org/drawingml/2006/main" name="Balancing Act">
  <a:themeElements>
    <a:clrScheme name="Balancing Act">
      <a:dk1>
        <a:sysClr val="windowText" lastClr="000000"/>
      </a:dk1>
      <a:lt1>
        <a:sysClr val="window" lastClr="FFFFFF"/>
      </a:lt1>
      <a:dk2>
        <a:srgbClr val="8A4C5D"/>
      </a:dk2>
      <a:lt2>
        <a:srgbClr val="9E838E"/>
      </a:lt2>
      <a:accent1>
        <a:srgbClr val="C6ADB0"/>
      </a:accent1>
      <a:accent2>
        <a:srgbClr val="E3C0BF"/>
      </a:accent2>
      <a:accent3>
        <a:srgbClr val="D4937F"/>
      </a:accent3>
      <a:accent4>
        <a:srgbClr val="CCB87E"/>
      </a:accent4>
      <a:accent5>
        <a:srgbClr val="6667AB"/>
      </a:accent5>
      <a:accent6>
        <a:srgbClr val="86A094"/>
      </a:accent6>
      <a:hlink>
        <a:srgbClr val="0563C1"/>
      </a:hlink>
      <a:folHlink>
        <a:srgbClr val="954F72"/>
      </a:folHlink>
    </a:clrScheme>
    <a:fontScheme name="Custom 15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ntone template_Win32_v5.potx" id="{0B6ADF6A-1AB9-4B5E-8A87-5E88E283A9E8}" vid="{98AF5320-421A-4856-A75D-6587C36D5470}"/>
    </a:ext>
  </a:extLst>
</a:theme>
</file>

<file path=ppt/theme/theme2.xml><?xml version="1.0" encoding="utf-8"?>
<a:theme xmlns:a="http://schemas.openxmlformats.org/drawingml/2006/main" name="Wellspring">
  <a:themeElements>
    <a:clrScheme name="Wellspring">
      <a:dk1>
        <a:sysClr val="windowText" lastClr="000000"/>
      </a:dk1>
      <a:lt1>
        <a:sysClr val="window" lastClr="FFFFFF"/>
      </a:lt1>
      <a:dk2>
        <a:srgbClr val="A1CAC9"/>
      </a:dk2>
      <a:lt2>
        <a:srgbClr val="48996B"/>
      </a:lt2>
      <a:accent1>
        <a:srgbClr val="759F51"/>
      </a:accent1>
      <a:accent2>
        <a:srgbClr val="436A2F"/>
      </a:accent2>
      <a:accent3>
        <a:srgbClr val="CFBF54"/>
      </a:accent3>
      <a:accent4>
        <a:srgbClr val="B3832F"/>
      </a:accent4>
      <a:accent5>
        <a:srgbClr val="8C5896"/>
      </a:accent5>
      <a:accent6>
        <a:srgbClr val="6667AB"/>
      </a:accent6>
      <a:hlink>
        <a:srgbClr val="0563C1"/>
      </a:hlink>
      <a:folHlink>
        <a:srgbClr val="954F72"/>
      </a:folHlink>
    </a:clrScheme>
    <a:fontScheme name="Custom 15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ntone template_Win32_v5.potx" id="{0B6ADF6A-1AB9-4B5E-8A87-5E88E283A9E8}" vid="{6E2187FA-78B5-42F2-9074-40D4C2C1399B}"/>
    </a:ext>
  </a:extLst>
</a:theme>
</file>

<file path=ppt/theme/theme3.xml><?xml version="1.0" encoding="utf-8"?>
<a:theme xmlns:a="http://schemas.openxmlformats.org/drawingml/2006/main" name="Star of the show">
  <a:themeElements>
    <a:clrScheme name="Star of the show">
      <a:dk1>
        <a:sysClr val="windowText" lastClr="000000"/>
      </a:dk1>
      <a:lt1>
        <a:sysClr val="window" lastClr="FFFFFF"/>
      </a:lt1>
      <a:dk2>
        <a:srgbClr val="29282D"/>
      </a:dk2>
      <a:lt2>
        <a:srgbClr val="625C60"/>
      </a:lt2>
      <a:accent1>
        <a:srgbClr val="7C6560"/>
      </a:accent1>
      <a:accent2>
        <a:srgbClr val="AEA392"/>
      </a:accent2>
      <a:accent3>
        <a:srgbClr val="DBD4D0"/>
      </a:accent3>
      <a:accent4>
        <a:srgbClr val="8E7961"/>
      </a:accent4>
      <a:accent5>
        <a:srgbClr val="F0EDE8"/>
      </a:accent5>
      <a:accent6>
        <a:srgbClr val="6667AB"/>
      </a:accent6>
      <a:hlink>
        <a:srgbClr val="0563C1"/>
      </a:hlink>
      <a:folHlink>
        <a:srgbClr val="954F72"/>
      </a:folHlink>
    </a:clrScheme>
    <a:fontScheme name="Custom 15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ntone template_Win32_v5.potx" id="{0B6ADF6A-1AB9-4B5E-8A87-5E88E283A9E8}" vid="{CED26E1E-587B-4123-A4F9-DB49A037FBB9}"/>
    </a:ext>
  </a:extLst>
</a:theme>
</file>

<file path=ppt/theme/theme4.xml><?xml version="1.0" encoding="utf-8"?>
<a:theme xmlns:a="http://schemas.openxmlformats.org/drawingml/2006/main" name="Amusements">
  <a:themeElements>
    <a:clrScheme name="Amusements">
      <a:dk1>
        <a:sysClr val="windowText" lastClr="000000"/>
      </a:dk1>
      <a:lt1>
        <a:sysClr val="window" lastClr="FFFFFF"/>
      </a:lt1>
      <a:dk2>
        <a:srgbClr val="D77E6F"/>
      </a:dk2>
      <a:lt2>
        <a:srgbClr val="6667AB"/>
      </a:lt2>
      <a:accent1>
        <a:srgbClr val="B38F6A"/>
      </a:accent1>
      <a:accent2>
        <a:srgbClr val="D75078"/>
      </a:accent2>
      <a:accent3>
        <a:srgbClr val="E288B6"/>
      </a:accent3>
      <a:accent4>
        <a:srgbClr val="E9445D"/>
      </a:accent4>
      <a:accent5>
        <a:srgbClr val="EEC272"/>
      </a:accent5>
      <a:accent6>
        <a:srgbClr val="85A0A9"/>
      </a:accent6>
      <a:hlink>
        <a:srgbClr val="0563C1"/>
      </a:hlink>
      <a:folHlink>
        <a:srgbClr val="954F72"/>
      </a:folHlink>
    </a:clrScheme>
    <a:fontScheme name="Custom 15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ntone template_Win32_v5.potx" id="{0B6ADF6A-1AB9-4B5E-8A87-5E88E283A9E8}" vid="{573AD6BE-256C-44EB-886C-5713CB0A8D47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1B451D30E41240A96500EC6D397FB6" ma:contentTypeVersion="7" ma:contentTypeDescription="Create a new document." ma:contentTypeScope="" ma:versionID="2bb4b1f779bdc5a9dd2f9da2fd34f9e1">
  <xsd:schema xmlns:xsd="http://www.w3.org/2001/XMLSchema" xmlns:xs="http://www.w3.org/2001/XMLSchema" xmlns:p="http://schemas.microsoft.com/office/2006/metadata/properties" xmlns:ns3="be49ff73-cec0-4379-9da8-63ff3cc411bb" xmlns:ns4="90b58af8-24e5-4252-ab67-b2f2985aee88" targetNamespace="http://schemas.microsoft.com/office/2006/metadata/properties" ma:root="true" ma:fieldsID="8c4b2392afd07f92a15f55120e67c044" ns3:_="" ns4:_="">
    <xsd:import namespace="be49ff73-cec0-4379-9da8-63ff3cc411bb"/>
    <xsd:import namespace="90b58af8-24e5-4252-ab67-b2f2985aee8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49ff73-cec0-4379-9da8-63ff3cc411b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b58af8-24e5-4252-ab67-b2f2985aee8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DEF3682-E2BD-4406-91D5-8EB0CFBF55D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62CFD71-2358-4F2B-BAAB-58A7D93CD4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e49ff73-cec0-4379-9da8-63ff3cc411bb"/>
    <ds:schemaRef ds:uri="90b58af8-24e5-4252-ab67-b2f2985aee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49EA7C2-C3D8-4849-93E1-7F0173805F2A}">
  <ds:schemaRefs>
    <ds:schemaRef ds:uri="http://schemas.microsoft.com/office/2006/metadata/properties"/>
    <ds:schemaRef ds:uri="be49ff73-cec0-4379-9da8-63ff3cc411bb"/>
    <ds:schemaRef ds:uri="90b58af8-24e5-4252-ab67-b2f2985aee88"/>
    <ds:schemaRef ds:uri="http://purl.org/dc/terms/"/>
    <ds:schemaRef ds:uri="http://purl.org/dc/elements/1.1/"/>
    <ds:schemaRef ds:uri="http://schemas.openxmlformats.org/package/2006/metadata/core-properties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infopath/2007/PartnerControls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{DEC7A5CD-B938-4329-8028-AF7E8554D96D}tf78479028_win32</Template>
  <TotalTime>58</TotalTime>
  <Words>935</Words>
  <Application>Microsoft Office PowerPoint</Application>
  <PresentationFormat>Widescreen</PresentationFormat>
  <Paragraphs>49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7</vt:i4>
      </vt:variant>
    </vt:vector>
  </HeadingPairs>
  <TitlesOfParts>
    <vt:vector size="17" baseType="lpstr">
      <vt:lpstr>Arial</vt:lpstr>
      <vt:lpstr>Calibri</vt:lpstr>
      <vt:lpstr>Open Sans</vt:lpstr>
      <vt:lpstr>Segoe UI</vt:lpstr>
      <vt:lpstr>Segoe UI Light</vt:lpstr>
      <vt:lpstr>Wingdings</vt:lpstr>
      <vt:lpstr>Balancing Act</vt:lpstr>
      <vt:lpstr>Wellspring</vt:lpstr>
      <vt:lpstr>Star of the show</vt:lpstr>
      <vt:lpstr>Amusements</vt:lpstr>
      <vt:lpstr>Kodi Duxberry (2114558) ECES4010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Kodi Duxberry (2114558) ECES4010</dc:title>
  <dc:creator>Kodi Ann Duxberry</dc:creator>
  <cp:lastModifiedBy>Kodi Ann Duxberry (2114558)</cp:lastModifiedBy>
  <cp:revision>1</cp:revision>
  <dcterms:created xsi:type="dcterms:W3CDTF">2022-01-16T13:02:11Z</dcterms:created>
  <dcterms:modified xsi:type="dcterms:W3CDTF">2022-01-16T14:15:14Z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0x010100891B451D30E41240A96500EC6D397FB6</vt:lpwstr>
  </property>
</Properties>
</file>