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2" r:id="rId1"/>
  </p:sldMasterIdLst>
  <p:notesMasterIdLst>
    <p:notesMasterId r:id="rId25"/>
  </p:notesMasterIdLst>
  <p:sldIdLst>
    <p:sldId id="257" r:id="rId2"/>
    <p:sldId id="329" r:id="rId3"/>
    <p:sldId id="330" r:id="rId4"/>
    <p:sldId id="331" r:id="rId5"/>
    <p:sldId id="332" r:id="rId6"/>
    <p:sldId id="333" r:id="rId7"/>
    <p:sldId id="335" r:id="rId8"/>
    <p:sldId id="336" r:id="rId9"/>
    <p:sldId id="337" r:id="rId10"/>
    <p:sldId id="338" r:id="rId11"/>
    <p:sldId id="339" r:id="rId12"/>
    <p:sldId id="340" r:id="rId13"/>
    <p:sldId id="341" r:id="rId14"/>
    <p:sldId id="342" r:id="rId15"/>
    <p:sldId id="343" r:id="rId16"/>
    <p:sldId id="344" r:id="rId17"/>
    <p:sldId id="345" r:id="rId18"/>
    <p:sldId id="346" r:id="rId19"/>
    <p:sldId id="347" r:id="rId20"/>
    <p:sldId id="348" r:id="rId21"/>
    <p:sldId id="349" r:id="rId22"/>
    <p:sldId id="350" r:id="rId23"/>
    <p:sldId id="297" r:id="rId24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CC"/>
    <a:srgbClr val="660066"/>
    <a:srgbClr val="0066FF"/>
    <a:srgbClr val="777777"/>
    <a:srgbClr val="000000"/>
    <a:srgbClr val="808000"/>
    <a:srgbClr val="6633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7" d="100"/>
          <a:sy n="97" d="100"/>
        </p:scale>
        <p:origin x="885" y="4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3934DE44-57B0-431C-9C9F-9E92CFE11B3C}"/>
    <pc:docChg chg="modSld">
      <pc:chgData name="Ewa Kazimierska" userId="8edb7084-dccb-4d8f-9cfb-38098ea1d667" providerId="ADAL" clId="{3934DE44-57B0-431C-9C9F-9E92CFE11B3C}" dt="2022-02-24T13:37:47.314" v="19" actId="20577"/>
      <pc:docMkLst>
        <pc:docMk/>
      </pc:docMkLst>
      <pc:sldChg chg="modSp mod">
        <pc:chgData name="Ewa Kazimierska" userId="8edb7084-dccb-4d8f-9cfb-38098ea1d667" providerId="ADAL" clId="{3934DE44-57B0-431C-9C9F-9E92CFE11B3C}" dt="2022-02-24T13:37:47.314" v="19" actId="20577"/>
        <pc:sldMkLst>
          <pc:docMk/>
          <pc:sldMk cId="0" sldId="297"/>
        </pc:sldMkLst>
        <pc:spChg chg="mod">
          <ac:chgData name="Ewa Kazimierska" userId="8edb7084-dccb-4d8f-9cfb-38098ea1d667" providerId="ADAL" clId="{3934DE44-57B0-431C-9C9F-9E92CFE11B3C}" dt="2022-02-24T13:37:47.314" v="19" actId="20577"/>
          <ac:spMkLst>
            <pc:docMk/>
            <pc:sldMk cId="0" sldId="297"/>
            <ac:spMk id="100355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62590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Freely adapted from “How To Read A Scientific Paper” by Kelly Hogan [https://bio.unc.edu/files/2011/06/How-to-read-a-scientific-paper.ppt accessed (18/10/2014)]</a:t>
            </a:r>
          </a:p>
        </p:txBody>
      </p:sp>
    </p:spTree>
    <p:extLst>
      <p:ext uri="{BB962C8B-B14F-4D97-AF65-F5344CB8AC3E}">
        <p14:creationId xmlns:p14="http://schemas.microsoft.com/office/powerpoint/2010/main" val="90953778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23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06583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19755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961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2514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256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2905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3890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544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44280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8577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8634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18797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6749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ciencedirect.com/science/article/pii/S0370269312008581?np=y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Research Methods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ACDA5012</a:t>
            </a:r>
          </a:p>
          <a:p>
            <a:r>
              <a:rPr lang="en-GB" dirty="0"/>
              <a:t>Lecture 3</a:t>
            </a:r>
          </a:p>
          <a:p>
            <a:r>
              <a:rPr lang="en-GB" dirty="0"/>
              <a:t>Reading Journal Papers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journal papers?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expect 75% of your references in your research proposal to be book or journal references – why?</a:t>
            </a:r>
          </a:p>
          <a:p>
            <a:endParaRPr lang="en-GB" dirty="0"/>
          </a:p>
          <a:p>
            <a:r>
              <a:rPr lang="en-GB" dirty="0"/>
              <a:t>Journal papers are primary sources, normally written by the people who actually did the research</a:t>
            </a:r>
          </a:p>
          <a:p>
            <a:r>
              <a:rPr lang="en-GB" dirty="0"/>
              <a:t>Books are, in effect, summaries of large numbers of journal papers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93133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Structure of a paper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Most journal papers will contain the following sections:</a:t>
            </a:r>
          </a:p>
          <a:p>
            <a:pPr lvl="1"/>
            <a:r>
              <a:rPr lang="en-GB" dirty="0"/>
              <a:t>Title &amp; authors</a:t>
            </a:r>
          </a:p>
          <a:p>
            <a:pPr lvl="1"/>
            <a:r>
              <a:rPr lang="en-GB" dirty="0"/>
              <a:t>Abstract</a:t>
            </a:r>
          </a:p>
          <a:p>
            <a:pPr lvl="1"/>
            <a:r>
              <a:rPr lang="en-GB" dirty="0"/>
              <a:t>Introduction</a:t>
            </a:r>
          </a:p>
          <a:p>
            <a:pPr lvl="1"/>
            <a:r>
              <a:rPr lang="en-GB" dirty="0"/>
              <a:t>Methodology</a:t>
            </a:r>
          </a:p>
          <a:p>
            <a:pPr lvl="1"/>
            <a:r>
              <a:rPr lang="en-GB" dirty="0"/>
              <a:t>Results</a:t>
            </a:r>
          </a:p>
          <a:p>
            <a:pPr lvl="1"/>
            <a:r>
              <a:rPr lang="en-GB" dirty="0"/>
              <a:t>Discussion</a:t>
            </a:r>
          </a:p>
          <a:p>
            <a:pPr lvl="1"/>
            <a:r>
              <a:rPr lang="en-GB" dirty="0"/>
              <a:t>Acknowledgements</a:t>
            </a:r>
          </a:p>
          <a:p>
            <a:pPr lvl="1"/>
            <a:r>
              <a:rPr lang="en-GB" dirty="0"/>
              <a:t>References</a:t>
            </a:r>
          </a:p>
          <a:p>
            <a:r>
              <a:rPr lang="en-GB" dirty="0"/>
              <a:t>These sections might be given different names, or might be split into subsections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1241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Title &amp; authors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 title is often descriptive</a:t>
            </a:r>
          </a:p>
          <a:p>
            <a:pPr lvl="1"/>
            <a:r>
              <a:rPr lang="en-GB" dirty="0"/>
              <a:t>It often states the main finding</a:t>
            </a:r>
          </a:p>
          <a:p>
            <a:pPr lvl="1"/>
            <a:r>
              <a:rPr lang="en-GB" dirty="0"/>
              <a:t>You may be able to tell if the paper is of interest just by reading the title</a:t>
            </a:r>
          </a:p>
          <a:p>
            <a:pPr lvl="1"/>
            <a:r>
              <a:rPr lang="en-GB" dirty="0"/>
              <a:t>Very rarely is the title ‘catchy’ or humorous</a:t>
            </a:r>
          </a:p>
          <a:p>
            <a:endParaRPr lang="en-GB" dirty="0"/>
          </a:p>
          <a:p>
            <a:r>
              <a:rPr lang="en-GB" dirty="0"/>
              <a:t>The order of the authors is often meaningful</a:t>
            </a:r>
          </a:p>
          <a:p>
            <a:pPr lvl="1"/>
            <a:r>
              <a:rPr lang="en-GB" dirty="0"/>
              <a:t>Person who wrote the bulk of the text first, person who did the work second, person who controls the money last</a:t>
            </a:r>
          </a:p>
          <a:p>
            <a:pPr lvl="1"/>
            <a:r>
              <a:rPr lang="en-GB" dirty="0"/>
              <a:t>Big Name Researcher first, person who did the work second, person who controls the money last</a:t>
            </a:r>
          </a:p>
          <a:p>
            <a:pPr lvl="1"/>
            <a:r>
              <a:rPr lang="en-GB" dirty="0"/>
              <a:t>Two- or three-author papers are generally equally split between all authors</a:t>
            </a:r>
          </a:p>
          <a:p>
            <a:pPr marL="411480" lvl="1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50731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Title &amp; authors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Single author</a:t>
            </a:r>
          </a:p>
          <a:p>
            <a:pPr marL="411480" lvl="1" indent="0">
              <a:buNone/>
            </a:pPr>
            <a:r>
              <a:rPr lang="en-US" dirty="0"/>
              <a:t> “Teaching Systems Modelling Using </a:t>
            </a:r>
            <a:r>
              <a:rPr lang="en-US" dirty="0" err="1"/>
              <a:t>Fluxx</a:t>
            </a:r>
            <a:r>
              <a:rPr lang="en-US" baseline="30000" dirty="0"/>
              <a:t>®</a:t>
            </a:r>
            <a:r>
              <a:rPr lang="en-US" dirty="0"/>
              <a:t>” </a:t>
            </a:r>
          </a:p>
          <a:p>
            <a:pPr marL="411480" lvl="1" indent="0">
              <a:buNone/>
            </a:pPr>
            <a:r>
              <a:rPr lang="en-US" dirty="0"/>
              <a:t>Whitehead, N.J. Proceedings, 6</a:t>
            </a:r>
            <a:r>
              <a:rPr lang="en-US" baseline="30000" dirty="0"/>
              <a:t>th</a:t>
            </a:r>
            <a:r>
              <a:rPr lang="en-US" dirty="0"/>
              <a:t> International Conference of Education, Research and Innovation, 18</a:t>
            </a:r>
            <a:r>
              <a:rPr lang="en-US" baseline="30000" dirty="0"/>
              <a:t>th</a:t>
            </a:r>
            <a:r>
              <a:rPr lang="en-US" dirty="0"/>
              <a:t>-20</a:t>
            </a:r>
            <a:r>
              <a:rPr lang="en-US" baseline="30000" dirty="0"/>
              <a:t>th</a:t>
            </a:r>
            <a:r>
              <a:rPr lang="en-US" dirty="0"/>
              <a:t> November 2013, Seville.</a:t>
            </a:r>
            <a:endParaRPr lang="en-GB" dirty="0"/>
          </a:p>
          <a:p>
            <a:endParaRPr lang="en-GB" dirty="0"/>
          </a:p>
          <a:p>
            <a:r>
              <a:rPr lang="en-GB" dirty="0"/>
              <a:t>Two authors</a:t>
            </a:r>
          </a:p>
          <a:p>
            <a:pPr marL="411480" lvl="1" indent="0">
              <a:buNone/>
            </a:pPr>
            <a:r>
              <a:rPr lang="en-GB" dirty="0"/>
              <a:t> “RSS as a New International e-Marketing Opportunity.” </a:t>
            </a:r>
          </a:p>
          <a:p>
            <a:pPr marL="411480" lvl="1" indent="0">
              <a:buNone/>
            </a:pPr>
            <a:r>
              <a:rPr lang="en-GB" dirty="0" err="1"/>
              <a:t>Ingi</a:t>
            </a:r>
            <a:r>
              <a:rPr lang="en-GB" dirty="0"/>
              <a:t> </a:t>
            </a:r>
            <a:r>
              <a:rPr lang="en-GB" dirty="0" err="1"/>
              <a:t>Rúnar</a:t>
            </a:r>
            <a:r>
              <a:rPr lang="en-GB" dirty="0"/>
              <a:t> </a:t>
            </a:r>
            <a:r>
              <a:rPr lang="en-GB" dirty="0" err="1"/>
              <a:t>Eðvarðsson</a:t>
            </a:r>
            <a:r>
              <a:rPr lang="en-GB" dirty="0"/>
              <a:t> and </a:t>
            </a:r>
            <a:r>
              <a:rPr lang="en-GB" dirty="0" err="1"/>
              <a:t>Nik</a:t>
            </a:r>
            <a:r>
              <a:rPr lang="en-GB" dirty="0"/>
              <a:t> J. Whitehead Int. J. Technology Marketing, Vol. 3, No. 3, 2008, pp 293-303.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3612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Title &amp; authors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Small group of authors I</a:t>
            </a:r>
          </a:p>
          <a:p>
            <a:pPr marL="411480" lvl="1" indent="0">
              <a:buNone/>
            </a:pPr>
            <a:r>
              <a:rPr lang="en-US" dirty="0"/>
              <a:t>“RAVEN - a random access visualization and exploration network for the analysis of petabyte-sized data sets.”</a:t>
            </a:r>
            <a:endParaRPr lang="en-GB" dirty="0"/>
          </a:p>
          <a:p>
            <a:pPr marL="411480" lvl="1" indent="0">
              <a:buNone/>
            </a:pPr>
            <a:r>
              <a:rPr lang="en-US" dirty="0"/>
              <a:t>M. </a:t>
            </a:r>
            <a:r>
              <a:rPr lang="en-US" dirty="0" err="1"/>
              <a:t>Schmelling</a:t>
            </a:r>
            <a:r>
              <a:rPr lang="en-US" dirty="0"/>
              <a:t>, </a:t>
            </a:r>
            <a:r>
              <a:rPr lang="en-US" dirty="0" err="1"/>
              <a:t>N.Whitehead</a:t>
            </a:r>
            <a:r>
              <a:rPr lang="en-US" dirty="0"/>
              <a:t>, N. </a:t>
            </a:r>
            <a:r>
              <a:rPr lang="en-US" dirty="0" err="1"/>
              <a:t>Gagunashvili</a:t>
            </a:r>
            <a:r>
              <a:rPr lang="en-US" dirty="0"/>
              <a:t>, M. </a:t>
            </a:r>
            <a:r>
              <a:rPr lang="en-US" dirty="0" err="1"/>
              <a:t>Britsch</a:t>
            </a:r>
            <a:r>
              <a:rPr lang="en-US" dirty="0"/>
              <a:t>, H. </a:t>
            </a:r>
            <a:r>
              <a:rPr lang="en-US" dirty="0" err="1"/>
              <a:t>Neukirchen</a:t>
            </a:r>
            <a:r>
              <a:rPr lang="en-US" dirty="0"/>
              <a:t>, H.K. </a:t>
            </a:r>
            <a:r>
              <a:rPr lang="en-US" dirty="0" err="1"/>
              <a:t>Gudmundsson</a:t>
            </a:r>
            <a:r>
              <a:rPr lang="en-US" dirty="0"/>
              <a:t>, </a:t>
            </a:r>
            <a:endParaRPr lang="en-GB" dirty="0"/>
          </a:p>
          <a:p>
            <a:pPr marL="411480" lvl="1" indent="0">
              <a:buNone/>
            </a:pPr>
            <a:r>
              <a:rPr lang="en-US" dirty="0"/>
              <a:t>Proceedings of the 4th International Conference on Distributed Computing and Grid-Technologies in Science and Education, June 28-July 3, 2010, </a:t>
            </a:r>
            <a:r>
              <a:rPr lang="en-US" dirty="0" err="1"/>
              <a:t>Dubna</a:t>
            </a:r>
            <a:r>
              <a:rPr lang="en-US" dirty="0"/>
              <a:t>, Russia, JINR, D-11-2010-140, ISBN 978-5-9530-0269-1, 98-103, 2010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90138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Title &amp; authors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Small group of authors II</a:t>
            </a:r>
          </a:p>
          <a:p>
            <a:pPr marL="411480" lvl="1" indent="0">
              <a:buNone/>
            </a:pPr>
            <a:r>
              <a:rPr lang="en-GB" dirty="0"/>
              <a:t>The further development of </a:t>
            </a:r>
            <a:r>
              <a:rPr lang="en-GB" dirty="0" err="1"/>
              <a:t>TalksBac</a:t>
            </a:r>
            <a:r>
              <a:rPr lang="en-GB" dirty="0"/>
              <a:t>: a predictive augmentative communication system for adults with non-fluent aphasia </a:t>
            </a:r>
          </a:p>
          <a:p>
            <a:pPr marL="411480" lvl="1" indent="0">
              <a:buNone/>
            </a:pPr>
            <a:r>
              <a:rPr lang="en-GB" dirty="0"/>
              <a:t>A. Waller, F. Dennis, A.Y. Cairns, N. J. Whitehead, J. Brodie, A. F. Newell and K. Morrison </a:t>
            </a:r>
          </a:p>
          <a:p>
            <a:pPr marL="411480" lvl="1" indent="0">
              <a:buNone/>
            </a:pPr>
            <a:r>
              <a:rPr lang="en-GB" dirty="0"/>
              <a:t>Proceedings of the AAATE 1997 Conference (Greece, April 1997) </a:t>
            </a:r>
            <a:r>
              <a:rPr lang="en-GB" b="1" dirty="0"/>
              <a:t>3</a:t>
            </a:r>
            <a:r>
              <a:rPr lang="en-GB" dirty="0"/>
              <a:t>, pp.67-71 </a:t>
            </a:r>
          </a:p>
          <a:p>
            <a:r>
              <a:rPr lang="en-GB" dirty="0"/>
              <a:t>Large group of authors</a:t>
            </a:r>
          </a:p>
          <a:p>
            <a:pPr lvl="1"/>
            <a:r>
              <a:rPr lang="en-GB" dirty="0"/>
              <a:t>The paper announcing the discovery of the Higgs boson</a:t>
            </a:r>
          </a:p>
          <a:p>
            <a:pPr lvl="1"/>
            <a:r>
              <a:rPr lang="en-GB" dirty="0">
                <a:hlinkClick r:id="rId2"/>
              </a:rPr>
              <a:t>http://www.sciencedirect.com/science/article/pii/S0370269312008581?np=y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4997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Abstract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Brief background of the subject</a:t>
            </a:r>
          </a:p>
          <a:p>
            <a:r>
              <a:rPr lang="en-GB" dirty="0"/>
              <a:t>The purpose of the research</a:t>
            </a:r>
          </a:p>
          <a:p>
            <a:r>
              <a:rPr lang="en-GB" dirty="0"/>
              <a:t>The main findings</a:t>
            </a:r>
          </a:p>
          <a:p>
            <a:r>
              <a:rPr lang="en-GB" dirty="0"/>
              <a:t>How these findings fit into the field</a:t>
            </a:r>
          </a:p>
          <a:p>
            <a:endParaRPr lang="en-GB" dirty="0"/>
          </a:p>
          <a:p>
            <a:r>
              <a:rPr lang="en-GB" dirty="0"/>
              <a:t>This is what you see when you do a search in the IEEE/ACM/Library files</a:t>
            </a:r>
          </a:p>
          <a:p>
            <a:r>
              <a:rPr lang="en-GB" dirty="0"/>
              <a:t>The contents of the abstract should tell you enough to decide whether or not to download and read the whole paper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3504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presents the background in the field</a:t>
            </a:r>
          </a:p>
          <a:p>
            <a:r>
              <a:rPr lang="en-GB" dirty="0"/>
              <a:t>It is written for the authors’ peers, including those in related fields</a:t>
            </a:r>
          </a:p>
          <a:p>
            <a:r>
              <a:rPr lang="en-GB" dirty="0"/>
              <a:t>It provides the necessary background to explain why the findings of the paper are important</a:t>
            </a:r>
          </a:p>
          <a:p>
            <a:r>
              <a:rPr lang="en-GB" dirty="0"/>
              <a:t>It usually contains</a:t>
            </a:r>
          </a:p>
          <a:p>
            <a:pPr lvl="1"/>
            <a:r>
              <a:rPr lang="en-GB" dirty="0"/>
              <a:t>The accepted state of knowledge in the field</a:t>
            </a:r>
          </a:p>
          <a:p>
            <a:pPr lvl="1"/>
            <a:r>
              <a:rPr lang="en-GB" dirty="0"/>
              <a:t>A focus on the part of the field being explored (often describing the data set(s) used in the paper)</a:t>
            </a:r>
          </a:p>
          <a:p>
            <a:pPr lvl="1"/>
            <a:r>
              <a:rPr lang="en-GB" dirty="0"/>
              <a:t>The hypothesis being tested</a:t>
            </a:r>
          </a:p>
          <a:p>
            <a:pPr lvl="1"/>
            <a:r>
              <a:rPr lang="en-GB" dirty="0"/>
              <a:t>The findings and conclusions</a:t>
            </a:r>
          </a:p>
          <a:p>
            <a:pPr lvl="1"/>
            <a:r>
              <a:rPr lang="en-GB" dirty="0"/>
              <a:t>A whole bunch of references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5765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Things to do - 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On paper</a:t>
            </a:r>
          </a:p>
          <a:p>
            <a:pPr lvl="1"/>
            <a:r>
              <a:rPr lang="en-GB" dirty="0"/>
              <a:t>Take notes</a:t>
            </a:r>
          </a:p>
          <a:p>
            <a:pPr lvl="1"/>
            <a:r>
              <a:rPr lang="en-GB" dirty="0"/>
              <a:t>Draw relevant figures</a:t>
            </a:r>
          </a:p>
          <a:p>
            <a:pPr lvl="1"/>
            <a:r>
              <a:rPr lang="en-GB" dirty="0"/>
              <a:t>Define vocabulary (Wikipedia is your friend! </a:t>
            </a:r>
            <a:r>
              <a:rPr lang="en-GB" dirty="0">
                <a:sym typeface="Wingdings" panose="05000000000000000000" pitchFamily="2" charset="2"/>
              </a:rPr>
              <a:t> )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Identify interesting references</a:t>
            </a:r>
          </a:p>
          <a:p>
            <a:r>
              <a:rPr lang="en-GB" dirty="0">
                <a:sym typeface="Wingdings" panose="05000000000000000000" pitchFamily="2" charset="2"/>
              </a:rPr>
              <a:t>Answer these questions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What is the accepted state of knowledge?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What data was used in the research?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What is the hypothesis being tested?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What are the basic conclusions?</a:t>
            </a:r>
          </a:p>
          <a:p>
            <a:pPr lvl="2"/>
            <a:r>
              <a:rPr lang="en-GB" dirty="0">
                <a:sym typeface="Wingdings" panose="05000000000000000000" pitchFamily="2" charset="2"/>
              </a:rPr>
              <a:t>These are often given in the last paragraph because scientists a) don’t like surprise endings, and b) want to check that the paper really is worth reading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53293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should be detailed enough that another scientist could replicate the study</a:t>
            </a:r>
          </a:p>
          <a:p>
            <a:pPr lvl="1"/>
            <a:r>
              <a:rPr lang="en-GB" dirty="0"/>
              <a:t>Where did the data set come from?</a:t>
            </a:r>
          </a:p>
          <a:p>
            <a:pPr lvl="1"/>
            <a:r>
              <a:rPr lang="en-GB" dirty="0"/>
              <a:t>What software/hardware was used?</a:t>
            </a:r>
          </a:p>
          <a:p>
            <a:pPr lvl="1"/>
            <a:r>
              <a:rPr lang="en-GB" dirty="0"/>
              <a:t>Was any software/hardware developed and, if so, what did it do?</a:t>
            </a:r>
          </a:p>
          <a:p>
            <a:r>
              <a:rPr lang="en-GB" dirty="0"/>
              <a:t>This section may be compressed</a:t>
            </a:r>
          </a:p>
          <a:p>
            <a:pPr lvl="1"/>
            <a:r>
              <a:rPr lang="en-GB" dirty="0"/>
              <a:t>If so then there will probably be a reference to a longer paper with more technical details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44413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Things to do - 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 can often skim this bit in a first reading, but expect to come back to them once you’ve read the results</a:t>
            </a:r>
          </a:p>
          <a:p>
            <a:r>
              <a:rPr lang="en-GB" dirty="0"/>
              <a:t>Things to note</a:t>
            </a:r>
          </a:p>
          <a:p>
            <a:pPr lvl="1"/>
            <a:r>
              <a:rPr lang="en-GB" dirty="0"/>
              <a:t>What was the dataset?</a:t>
            </a:r>
          </a:p>
          <a:p>
            <a:pPr lvl="1"/>
            <a:r>
              <a:rPr lang="en-GB" dirty="0"/>
              <a:t>How was it collected?</a:t>
            </a:r>
          </a:p>
          <a:p>
            <a:pPr lvl="1"/>
            <a:r>
              <a:rPr lang="en-GB" dirty="0"/>
              <a:t>What was the population the authors were looking at?</a:t>
            </a:r>
          </a:p>
          <a:p>
            <a:pPr lvl="1"/>
            <a:r>
              <a:rPr lang="en-GB" dirty="0"/>
              <a:t>What conditions were used?</a:t>
            </a:r>
          </a:p>
          <a:p>
            <a:pPr lvl="1"/>
            <a:r>
              <a:rPr lang="en-GB" dirty="0"/>
              <a:t>Was the study repeated?</a:t>
            </a:r>
          </a:p>
          <a:p>
            <a:pPr lvl="1"/>
            <a:r>
              <a:rPr lang="en-GB" dirty="0"/>
              <a:t>Was this a prototype/pilot study or a full study?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817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Results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introduction poses the questions; the results answers them</a:t>
            </a:r>
          </a:p>
          <a:p>
            <a:r>
              <a:rPr lang="en-GB" dirty="0"/>
              <a:t>The results are stated</a:t>
            </a:r>
          </a:p>
          <a:p>
            <a:pPr lvl="1"/>
            <a:r>
              <a:rPr lang="en-GB" dirty="0"/>
              <a:t>The interpretation of the results is often in the following </a:t>
            </a:r>
            <a:r>
              <a:rPr lang="en-GB" i="1" dirty="0"/>
              <a:t>Discussion</a:t>
            </a:r>
            <a:r>
              <a:rPr lang="en-GB" dirty="0"/>
              <a:t> section</a:t>
            </a:r>
          </a:p>
          <a:p>
            <a:r>
              <a:rPr lang="en-GB" dirty="0"/>
              <a:t>Figures and tables are included so that the reader can see the results for themselves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9513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Things to do - Results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Read the text straight through</a:t>
            </a:r>
          </a:p>
          <a:p>
            <a:pPr lvl="1"/>
            <a:r>
              <a:rPr lang="en-GB" dirty="0"/>
              <a:t>If the text refers to a figure, examine that figure</a:t>
            </a:r>
          </a:p>
          <a:p>
            <a:r>
              <a:rPr lang="en-GB" dirty="0"/>
              <a:t>Take notes on both the text </a:t>
            </a:r>
            <a:r>
              <a:rPr lang="en-GB" b="1" dirty="0"/>
              <a:t>and</a:t>
            </a:r>
            <a:r>
              <a:rPr lang="en-GB" dirty="0"/>
              <a:t> the figures</a:t>
            </a:r>
          </a:p>
          <a:p>
            <a:r>
              <a:rPr lang="en-GB" dirty="0"/>
              <a:t>For each experiment/figure you should be able to explain</a:t>
            </a:r>
          </a:p>
          <a:p>
            <a:pPr lvl="1"/>
            <a:r>
              <a:rPr lang="en-GB" dirty="0"/>
              <a:t>The basic procedure</a:t>
            </a:r>
          </a:p>
          <a:p>
            <a:pPr lvl="1"/>
            <a:r>
              <a:rPr lang="en-GB" dirty="0"/>
              <a:t>The question it attempts to answer</a:t>
            </a:r>
          </a:p>
          <a:p>
            <a:pPr lvl="1"/>
            <a:r>
              <a:rPr lang="en-GB" dirty="0"/>
              <a:t>The results</a:t>
            </a:r>
          </a:p>
          <a:p>
            <a:pPr lvl="1"/>
            <a:r>
              <a:rPr lang="en-GB" dirty="0"/>
              <a:t>The conclusion</a:t>
            </a:r>
          </a:p>
          <a:p>
            <a:pPr lvl="1"/>
            <a:r>
              <a:rPr lang="en-GB" dirty="0"/>
              <a:t>Any criticisms/problems/questions you have</a:t>
            </a:r>
          </a:p>
          <a:p>
            <a:r>
              <a:rPr lang="en-GB" dirty="0"/>
              <a:t>Remember to look up things you’re not familiar with – again, Wikipedia and YouTube are your friends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2710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Here the data is analysed to show what the authors believe that they show</a:t>
            </a:r>
          </a:p>
          <a:p>
            <a:pPr lvl="1"/>
            <a:r>
              <a:rPr lang="en-GB" dirty="0"/>
              <a:t>You may disagree with their interpretations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r>
              <a:rPr lang="en-GB" dirty="0"/>
              <a:t>Findings are related to other findings in the field</a:t>
            </a:r>
          </a:p>
          <a:p>
            <a:pPr lvl="1"/>
            <a:r>
              <a:rPr lang="en-GB" dirty="0"/>
              <a:t>How does this contribute to the field?</a:t>
            </a:r>
          </a:p>
          <a:p>
            <a:pPr lvl="1"/>
            <a:r>
              <a:rPr lang="en-GB" dirty="0"/>
              <a:t>Does it correct errors?</a:t>
            </a:r>
          </a:p>
          <a:p>
            <a:pPr lvl="1"/>
            <a:r>
              <a:rPr lang="en-GB" dirty="0"/>
              <a:t>How is this work significant?</a:t>
            </a:r>
          </a:p>
          <a:p>
            <a:r>
              <a:rPr lang="en-GB" dirty="0"/>
              <a:t>There will probably be references here as the authors refer back to what was said in the introduction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472039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Things to do - Discussion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 notes and answer these questions</a:t>
            </a:r>
          </a:p>
          <a:p>
            <a:pPr lvl="1"/>
            <a:r>
              <a:rPr lang="en-GB" dirty="0"/>
              <a:t>What conclusions do the authors draw? </a:t>
            </a:r>
          </a:p>
          <a:p>
            <a:pPr lvl="1"/>
            <a:r>
              <a:rPr lang="en-GB" dirty="0"/>
              <a:t>Are their conclusions logical?</a:t>
            </a:r>
          </a:p>
          <a:p>
            <a:pPr lvl="1"/>
            <a:r>
              <a:rPr lang="en-GB" dirty="0"/>
              <a:t>Are there any other possible interpretations of the results?</a:t>
            </a:r>
          </a:p>
          <a:p>
            <a:r>
              <a:rPr lang="en-GB" dirty="0"/>
              <a:t>Describe for yourself what makes the findings significant</a:t>
            </a:r>
          </a:p>
          <a:p>
            <a:pPr lvl="1"/>
            <a:r>
              <a:rPr lang="en-GB" dirty="0"/>
              <a:t>Does is contribute to knowledge or correct errors?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5892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Acknowledgements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Thank people who contributed materials or data</a:t>
            </a:r>
          </a:p>
          <a:p>
            <a:r>
              <a:rPr lang="en-GB" dirty="0"/>
              <a:t>Thank people who contributed technically but not intellectually (i.e. would not be authors)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03775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contains the list of papers cited in the text</a:t>
            </a:r>
          </a:p>
          <a:p>
            <a:pPr lvl="1"/>
            <a:r>
              <a:rPr lang="en-GB" dirty="0"/>
              <a:t>May be in any of several formats</a:t>
            </a:r>
          </a:p>
          <a:p>
            <a:r>
              <a:rPr lang="en-GB" dirty="0"/>
              <a:t>Papers may be cited in any section of the paper, but citations are most likely to appear in</a:t>
            </a:r>
          </a:p>
          <a:p>
            <a:pPr lvl="1"/>
            <a:r>
              <a:rPr lang="en-GB" dirty="0"/>
              <a:t>Introduction</a:t>
            </a:r>
          </a:p>
          <a:p>
            <a:pPr lvl="1"/>
            <a:r>
              <a:rPr lang="en-GB" dirty="0"/>
              <a:t>Methodology</a:t>
            </a:r>
          </a:p>
          <a:p>
            <a:pPr lvl="1"/>
            <a:r>
              <a:rPr lang="en-GB" dirty="0"/>
              <a:t>Discussion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28347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four-step method for reading papers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Step 1 – skim the paper</a:t>
            </a:r>
          </a:p>
          <a:p>
            <a:pPr lvl="1"/>
            <a:r>
              <a:rPr lang="en-GB" dirty="0"/>
              <a:t>Look at major headings – do they follow the structure just described?</a:t>
            </a:r>
          </a:p>
          <a:p>
            <a:pPr lvl="1"/>
            <a:r>
              <a:rPr lang="en-GB" dirty="0"/>
              <a:t>How many tables and figures are there? What kinds are they?</a:t>
            </a:r>
          </a:p>
          <a:p>
            <a:pPr lvl="1"/>
            <a:r>
              <a:rPr lang="en-GB" dirty="0"/>
              <a:t>What is the conclusion?</a:t>
            </a:r>
          </a:p>
          <a:p>
            <a:r>
              <a:rPr lang="en-GB" dirty="0"/>
              <a:t>Step 2 – identify the vocabulary</a:t>
            </a:r>
          </a:p>
          <a:p>
            <a:pPr lvl="1"/>
            <a:r>
              <a:rPr lang="en-GB" dirty="0"/>
              <a:t>Underline words and phrases you don’t understand</a:t>
            </a:r>
          </a:p>
          <a:p>
            <a:pPr lvl="1"/>
            <a:r>
              <a:rPr lang="en-GB" dirty="0"/>
              <a:t>Look up anything you don’t understand</a:t>
            </a:r>
          </a:p>
          <a:p>
            <a:pPr lvl="1"/>
            <a:r>
              <a:rPr lang="en-GB" dirty="0"/>
              <a:t>Some phrases will be part of larger concepts; you will get the context for these on the second reading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828876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four-step method for reading papers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Step 3 – read for comprehension, section by section</a:t>
            </a:r>
          </a:p>
          <a:p>
            <a:pPr lvl="1"/>
            <a:r>
              <a:rPr lang="en-GB" dirty="0"/>
              <a:t>Take notes as described earlier</a:t>
            </a:r>
          </a:p>
          <a:p>
            <a:pPr lvl="1"/>
            <a:r>
              <a:rPr lang="en-GB" dirty="0"/>
              <a:t>Take lots of notes on paper and then write up a summarised form on the computer</a:t>
            </a:r>
          </a:p>
          <a:p>
            <a:pPr lvl="1"/>
            <a:r>
              <a:rPr lang="en-GB" dirty="0"/>
              <a:t>By the end of this you should be able to explain the paper to a classmate clearly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88407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A four-step method for reading papers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Step 4 – reflection and criticism</a:t>
            </a:r>
          </a:p>
          <a:p>
            <a:pPr lvl="1"/>
            <a:r>
              <a:rPr lang="en-GB" dirty="0"/>
              <a:t>Was this the best way to collect data or perform an experiment? </a:t>
            </a:r>
          </a:p>
          <a:p>
            <a:pPr lvl="1"/>
            <a:r>
              <a:rPr lang="en-GB" dirty="0"/>
              <a:t>Did they perform the experiment/tests correctly?</a:t>
            </a:r>
          </a:p>
          <a:p>
            <a:pPr lvl="1"/>
            <a:r>
              <a:rPr lang="en-GB" dirty="0"/>
              <a:t>Can you see any patterns or trends in the data that are problems that are not mentioned?</a:t>
            </a:r>
          </a:p>
          <a:p>
            <a:pPr lvl="1"/>
            <a:r>
              <a:rPr lang="en-GB" dirty="0"/>
              <a:t>Did their data support their conclusions? Are the authors over-generalising? Are there any other factors that might be relevant but have not been taken into account?</a:t>
            </a:r>
          </a:p>
          <a:p>
            <a:pPr lvl="1"/>
            <a:r>
              <a:rPr lang="en-GB" dirty="0"/>
              <a:t>What further questions do you have?</a:t>
            </a:r>
          </a:p>
          <a:p>
            <a:pPr lvl="1"/>
            <a:r>
              <a:rPr lang="en-GB" dirty="0"/>
              <a:t>What would you suggest that they do next?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581241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long will this take?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Far longer than you expect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r>
              <a:rPr lang="en-GB" dirty="0">
                <a:sym typeface="Wingdings" panose="05000000000000000000" pitchFamily="2" charset="2"/>
              </a:rPr>
              <a:t>Read papers when you’re wide awake and motivated to read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If you’re going to break up a paper over several days then make sure to summarise before continuing each day</a:t>
            </a:r>
          </a:p>
          <a:p>
            <a:r>
              <a:rPr lang="en-GB" dirty="0">
                <a:sym typeface="Wingdings" panose="05000000000000000000" pitchFamily="2" charset="2"/>
              </a:rPr>
              <a:t>Start a database of all of the papers you have read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You don’t want to have to look for and read a paper twice</a:t>
            </a:r>
          </a:p>
          <a:p>
            <a:pPr lvl="1"/>
            <a:r>
              <a:rPr lang="en-GB" dirty="0" err="1">
                <a:sym typeface="Wingdings" panose="05000000000000000000" pitchFamily="2" charset="2"/>
              </a:rPr>
              <a:t>Docear</a:t>
            </a:r>
            <a:r>
              <a:rPr lang="en-GB" dirty="0">
                <a:sym typeface="Wingdings" panose="05000000000000000000" pitchFamily="2" charset="2"/>
              </a:rPr>
              <a:t> is good for this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05671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Coming Soon…</a:t>
            </a:r>
            <a:endParaRPr lang="en-US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lecture: </a:t>
            </a:r>
            <a:r>
              <a:rPr lang="en-GB"/>
              <a:t>Experimental Design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 smtClean="0"/>
              <a:pPr/>
              <a:t>23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5769</TotalTime>
  <Words>1519</Words>
  <Application>Microsoft Office PowerPoint</Application>
  <PresentationFormat>On-screen Show (4:3)</PresentationFormat>
  <Paragraphs>195</Paragraphs>
  <Slides>23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Georgia</vt:lpstr>
      <vt:lpstr>Trebuchet MS</vt:lpstr>
      <vt:lpstr>Wingdings 2</vt:lpstr>
      <vt:lpstr>Nik2013</vt:lpstr>
      <vt:lpstr>Research Methods</vt:lpstr>
      <vt:lpstr>Why journal papers?</vt:lpstr>
      <vt:lpstr>Structure of a paper</vt:lpstr>
      <vt:lpstr>Title &amp; authors</vt:lpstr>
      <vt:lpstr>Title &amp; authors</vt:lpstr>
      <vt:lpstr>Title &amp; authors</vt:lpstr>
      <vt:lpstr>Title &amp; authors</vt:lpstr>
      <vt:lpstr>Abstract</vt:lpstr>
      <vt:lpstr>Introduction</vt:lpstr>
      <vt:lpstr>Things to do - Introduction</vt:lpstr>
      <vt:lpstr>Methodology</vt:lpstr>
      <vt:lpstr>Things to do - Methodology</vt:lpstr>
      <vt:lpstr>Results</vt:lpstr>
      <vt:lpstr>Things to do - Results</vt:lpstr>
      <vt:lpstr>Discussion</vt:lpstr>
      <vt:lpstr>Things to do - Discussion</vt:lpstr>
      <vt:lpstr>Acknowledgements</vt:lpstr>
      <vt:lpstr>References</vt:lpstr>
      <vt:lpstr>A four-step method for reading papers</vt:lpstr>
      <vt:lpstr>A four-step method for reading papers</vt:lpstr>
      <vt:lpstr>A four-step method for reading papers</vt:lpstr>
      <vt:lpstr>How long will this take?</vt:lpstr>
      <vt:lpstr>Coming Soon…</vt:lpstr>
    </vt:vector>
  </TitlesOfParts>
  <Company>University of Akureyri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Thinking</dc:title>
  <dc:subject>Data Representation</dc:subject>
  <dc:creator>Nik Whitehead</dc:creator>
  <cp:lastModifiedBy>Ewa Kazimierska</cp:lastModifiedBy>
  <cp:revision>106</cp:revision>
  <dcterms:created xsi:type="dcterms:W3CDTF">2006-01-28T12:00:35Z</dcterms:created>
  <dcterms:modified xsi:type="dcterms:W3CDTF">2022-02-24T13:37:50Z</dcterms:modified>
</cp:coreProperties>
</file>