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tmp" ContentType="image/jpe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8" r:id="rId3"/>
    <p:sldId id="259" r:id="rId4"/>
    <p:sldId id="257" r:id="rId5"/>
    <p:sldId id="260" r:id="rId6"/>
    <p:sldId id="261" r:id="rId7"/>
    <p:sldId id="262" r:id="rId8"/>
    <p:sldId id="263" r:id="rId9"/>
    <p:sldId id="264" r:id="rId10"/>
    <p:sldId id="265" r:id="rId11"/>
    <p:sldId id="266" r:id="rId12"/>
    <p:sldId id="267" r:id="rId13"/>
    <p:sldId id="269"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ableStyles" Target="tableStyle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heme" Target="theme/theme1.xml" /><Relationship Id="rId2" Type="http://schemas.openxmlformats.org/officeDocument/2006/relationships/slide" Target="slides/slide1.xml" /><Relationship Id="rId16"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presProps" Target="pres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7/11/2023</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7/11/2023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7/11/2023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7/11/2023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7/11/2023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7/11/2023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7/11/2023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7/11/2023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7/11/2023</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7/11/2023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7/11/2023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image" Target="../media/image1.jpg"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7/11/2023</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hyperlink" Target="https://en.m.wikipedia.org/wiki/Margarine" TargetMode="External" /><Relationship Id="rId2" Type="http://schemas.openxmlformats.org/officeDocument/2006/relationships/hyperlink" Target="https://en.m.wikipedia.org/wiki/Lever_Brothers" TargetMode="External" /><Relationship Id="rId1" Type="http://schemas.openxmlformats.org/officeDocument/2006/relationships/slideLayout" Target="../slideLayouts/slideLayout2.xml" /><Relationship Id="rId6" Type="http://schemas.openxmlformats.org/officeDocument/2006/relationships/image" Target="../media/image2.tmp" /><Relationship Id="rId5" Type="http://schemas.openxmlformats.org/officeDocument/2006/relationships/hyperlink" Target="https://www.globaldata.com/company-profile/unilever-plc-%20access%20on%2001/07/23" TargetMode="External" /><Relationship Id="rId4" Type="http://schemas.openxmlformats.org/officeDocument/2006/relationships/hyperlink" Target="https://en.m.wikipedia.org/wiki/Margarine_Unie" TargetMode="External" /></Relationships>
</file>

<file path=ppt/slides/_rels/slide5.xml.rels><?xml version="1.0" encoding="UTF-8" standalone="yes"?>
<Relationships xmlns="http://schemas.openxmlformats.org/package/2006/relationships"><Relationship Id="rId2" Type="http://schemas.openxmlformats.org/officeDocument/2006/relationships/image" Target="../media/image3.jpeg"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image" Target="../media/image4.jpeg"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image" Target="../media/image5.jpeg"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image" Target="../media/image6.jpeg"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2" Type="http://schemas.openxmlformats.org/officeDocument/2006/relationships/image" Target="../media/image7.tmp"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image" Target="../media/image8.jpeg"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hyperlink" Target="https://www.unilever.com/files/92ui5egz/production/16cb778e4d31b81509dc5937001559f1f5c863ab.pdf" TargetMode="External" /><Relationship Id="rId2" Type="http://schemas.openxmlformats.org/officeDocument/2006/relationships/hyperlink" Target="https://www.google.com/search" TargetMode="External" /><Relationship Id="rId1" Type="http://schemas.openxmlformats.org/officeDocument/2006/relationships/slideLayout" Target="../slideLayouts/slideLayout2.xml" /><Relationship Id="rId4" Type="http://schemas.openxmlformats.org/officeDocument/2006/relationships/hyperlink" Target="https://en.m.wikipedia.org/wiki/Unilever" TargetMode="External" /></Relationships>
</file>

<file path=ppt/slides/_rels/slide13.xml.rels><?xml version="1.0" encoding="UTF-8" standalone="yes"?>
<Relationships xmlns="http://schemas.openxmlformats.org/package/2006/relationships"><Relationship Id="rId2" Type="http://schemas.openxmlformats.org/officeDocument/2006/relationships/image" Target="../media/image9.jpeg"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49CD97-8411-C15F-C1BB-8C8CE3F177EB}"/>
              </a:ext>
            </a:extLst>
          </p:cNvPr>
          <p:cNvSpPr>
            <a:spLocks noGrp="1"/>
          </p:cNvSpPr>
          <p:nvPr>
            <p:ph type="ctrTitle"/>
          </p:nvPr>
        </p:nvSpPr>
        <p:spPr>
          <a:xfrm>
            <a:off x="2356059" y="216286"/>
            <a:ext cx="10844560" cy="3343729"/>
          </a:xfrm>
        </p:spPr>
        <p:txBody>
          <a:bodyPr>
            <a:normAutofit/>
          </a:bodyPr>
          <a:lstStyle/>
          <a:p>
            <a:r>
              <a:rPr lang="en-GB" sz="1100" dirty="0">
                <a:latin typeface="Arial Black" panose="020B0604020202020204" pitchFamily="34" charset="0"/>
                <a:cs typeface="Arial Black" panose="020B0604020202020204" pitchFamily="34" charset="0"/>
              </a:rPr>
              <a:t>Student name/Id: Abel Paul </a:t>
            </a:r>
            <a:r>
              <a:rPr lang="en-GB" sz="1100" dirty="0" err="1">
                <a:latin typeface="Arial Black" panose="020B0604020202020204" pitchFamily="34" charset="0"/>
                <a:cs typeface="Arial Black" panose="020B0604020202020204" pitchFamily="34" charset="0"/>
              </a:rPr>
              <a:t>sandu</a:t>
            </a:r>
            <a:r>
              <a:rPr lang="en-GB" sz="1100" dirty="0">
                <a:latin typeface="Arial Black" panose="020B0604020202020204" pitchFamily="34" charset="0"/>
                <a:cs typeface="Arial Black" panose="020B0604020202020204" pitchFamily="34" charset="0"/>
              </a:rPr>
              <a:t>- 1911041</a:t>
            </a:r>
            <a:br>
              <a:rPr lang="en-GB" sz="1100" dirty="0">
                <a:latin typeface="Arial Black" panose="020B0604020202020204" pitchFamily="34" charset="0"/>
                <a:cs typeface="Arial Black" panose="020B0604020202020204" pitchFamily="34" charset="0"/>
              </a:rPr>
            </a:br>
            <a:br>
              <a:rPr lang="en-GB" sz="1100" dirty="0">
                <a:latin typeface="Arial Black" panose="020B0604020202020204" pitchFamily="34" charset="0"/>
                <a:cs typeface="Arial Black" panose="020B0604020202020204" pitchFamily="34" charset="0"/>
              </a:rPr>
            </a:br>
            <a:r>
              <a:rPr lang="en-GB" sz="1100" dirty="0">
                <a:latin typeface="Arial Black" panose="020B0604020202020204" pitchFamily="34" charset="0"/>
                <a:cs typeface="Arial Black" panose="020B0604020202020204" pitchFamily="34" charset="0"/>
              </a:rPr>
              <a:t>Programme: MBA– Master of business administration</a:t>
            </a:r>
            <a:br>
              <a:rPr lang="en-GB" sz="1100" dirty="0">
                <a:latin typeface="Arial Black" panose="020B0604020202020204" pitchFamily="34" charset="0"/>
                <a:cs typeface="Arial Black" panose="020B0604020202020204" pitchFamily="34" charset="0"/>
              </a:rPr>
            </a:br>
            <a:br>
              <a:rPr lang="en-GB" sz="1100" dirty="0">
                <a:latin typeface="Arial Black" panose="020B0604020202020204" pitchFamily="34" charset="0"/>
                <a:cs typeface="Arial Black" panose="020B0604020202020204" pitchFamily="34" charset="0"/>
              </a:rPr>
            </a:br>
            <a:r>
              <a:rPr lang="en-GB" sz="1100" dirty="0">
                <a:latin typeface="Arial Black" panose="020B0604020202020204" pitchFamily="34" charset="0"/>
                <a:cs typeface="Arial Black" panose="020B0604020202020204" pitchFamily="34" charset="0"/>
              </a:rPr>
              <a:t>module name/code:  MARKETING MANAGEMENT- LCMB7001</a:t>
            </a:r>
            <a:br>
              <a:rPr lang="en-GB" sz="1100" dirty="0">
                <a:latin typeface="Arial Black" panose="020B0604020202020204" pitchFamily="34" charset="0"/>
                <a:cs typeface="Arial Black" panose="020B0604020202020204" pitchFamily="34" charset="0"/>
              </a:rPr>
            </a:br>
            <a:br>
              <a:rPr lang="en-GB" sz="1100" dirty="0">
                <a:latin typeface="Arial Black" panose="020B0604020202020204" pitchFamily="34" charset="0"/>
                <a:cs typeface="Arial Black" panose="020B0604020202020204" pitchFamily="34" charset="0"/>
              </a:rPr>
            </a:br>
            <a:r>
              <a:rPr lang="en-GB" sz="1100" dirty="0">
                <a:latin typeface="Arial Black" panose="020B0604020202020204" pitchFamily="34" charset="0"/>
                <a:cs typeface="Arial Black" panose="020B0604020202020204" pitchFamily="34" charset="0"/>
              </a:rPr>
              <a:t>Lecturer name: </a:t>
            </a:r>
            <a:r>
              <a:rPr lang="en-GB" sz="1100" dirty="0" err="1">
                <a:latin typeface="Arial Black" panose="020B0604020202020204" pitchFamily="34" charset="0"/>
                <a:cs typeface="Arial Black" panose="020B0604020202020204" pitchFamily="34" charset="0"/>
              </a:rPr>
              <a:t>efua</a:t>
            </a:r>
            <a:r>
              <a:rPr lang="en-GB" sz="1100" dirty="0">
                <a:latin typeface="Arial Black" panose="020B0604020202020204" pitchFamily="34" charset="0"/>
                <a:cs typeface="Arial Black" panose="020B0604020202020204" pitchFamily="34" charset="0"/>
              </a:rPr>
              <a:t> Adams </a:t>
            </a:r>
            <a:br>
              <a:rPr lang="en-GB" sz="1100" dirty="0">
                <a:latin typeface="Arial Black" panose="020B0604020202020204" pitchFamily="34" charset="0"/>
                <a:cs typeface="Arial Black" panose="020B0604020202020204" pitchFamily="34" charset="0"/>
              </a:rPr>
            </a:br>
            <a:br>
              <a:rPr lang="en-GB" sz="1100" dirty="0">
                <a:latin typeface="Arial Black" panose="020B0604020202020204" pitchFamily="34" charset="0"/>
                <a:cs typeface="Arial Black" panose="020B0604020202020204" pitchFamily="34" charset="0"/>
              </a:rPr>
            </a:br>
            <a:r>
              <a:rPr lang="en-GB" sz="1100" dirty="0">
                <a:latin typeface="Arial Black" panose="020B0604020202020204" pitchFamily="34" charset="0"/>
                <a:cs typeface="Arial Black" panose="020B0604020202020204" pitchFamily="34" charset="0"/>
              </a:rPr>
              <a:t>assignment title: Presentation- a critical Analysis of The global business environment- post pandemic </a:t>
            </a:r>
            <a:br>
              <a:rPr lang="en-GB" sz="1100" dirty="0">
                <a:latin typeface="Arial Black" panose="020B0604020202020204" pitchFamily="34" charset="0"/>
                <a:cs typeface="Arial Black" panose="020B0604020202020204" pitchFamily="34" charset="0"/>
              </a:rPr>
            </a:br>
            <a:br>
              <a:rPr lang="en-GB" sz="1100" dirty="0">
                <a:latin typeface="Arial Black" panose="020B0604020202020204" pitchFamily="34" charset="0"/>
                <a:cs typeface="Arial Black" panose="020B0604020202020204" pitchFamily="34" charset="0"/>
              </a:rPr>
            </a:br>
            <a:endParaRPr lang="en-US" sz="1100" dirty="0">
              <a:latin typeface="Arial Black" panose="020B0604020202020204" pitchFamily="34" charset="0"/>
              <a:cs typeface="Arial Black" panose="020B0604020202020204" pitchFamily="34" charset="0"/>
            </a:endParaRPr>
          </a:p>
        </p:txBody>
      </p:sp>
      <p:sp>
        <p:nvSpPr>
          <p:cNvPr id="3" name="Subtitle 2">
            <a:extLst>
              <a:ext uri="{FF2B5EF4-FFF2-40B4-BE49-F238E27FC236}">
                <a16:creationId xmlns:a16="http://schemas.microsoft.com/office/drawing/2014/main" id="{87F2FCA8-CE43-B476-E0B7-D2384146008B}"/>
              </a:ext>
            </a:extLst>
          </p:cNvPr>
          <p:cNvSpPr>
            <a:spLocks noGrp="1"/>
          </p:cNvSpPr>
          <p:nvPr>
            <p:ph type="subTitle" idx="1"/>
          </p:nvPr>
        </p:nvSpPr>
        <p:spPr>
          <a:xfrm>
            <a:off x="123702" y="0"/>
            <a:ext cx="8637072" cy="977621"/>
          </a:xfrm>
        </p:spPr>
        <p:txBody>
          <a:bodyPr>
            <a:normAutofit/>
          </a:bodyPr>
          <a:lstStyle/>
          <a:p>
            <a:r>
              <a:rPr lang="en-GB" sz="2400" dirty="0">
                <a:latin typeface="Arial Black" panose="020B0604020202020204" pitchFamily="34" charset="0"/>
                <a:cs typeface="Arial Black" panose="020B0604020202020204" pitchFamily="34" charset="0"/>
              </a:rPr>
              <a:t>Cover Page </a:t>
            </a:r>
            <a:endParaRPr lang="en-US" sz="2400" dirty="0">
              <a:latin typeface="Arial Black" panose="020B0604020202020204" pitchFamily="34" charset="0"/>
              <a:cs typeface="Arial Black" panose="020B0604020202020204" pitchFamily="34" charset="0"/>
            </a:endParaRPr>
          </a:p>
        </p:txBody>
      </p:sp>
    </p:spTree>
    <p:extLst>
      <p:ext uri="{BB962C8B-B14F-4D97-AF65-F5344CB8AC3E}">
        <p14:creationId xmlns:p14="http://schemas.microsoft.com/office/powerpoint/2010/main" val="23526660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7587E-C0F3-0A7F-49F1-8D317A630E6B}"/>
              </a:ext>
            </a:extLst>
          </p:cNvPr>
          <p:cNvSpPr>
            <a:spLocks noGrp="1"/>
          </p:cNvSpPr>
          <p:nvPr>
            <p:ph type="title"/>
          </p:nvPr>
        </p:nvSpPr>
        <p:spPr/>
        <p:txBody>
          <a:bodyPr>
            <a:normAutofit/>
          </a:bodyPr>
          <a:lstStyle/>
          <a:p>
            <a:r>
              <a:rPr lang="en-GB" sz="2400" dirty="0">
                <a:latin typeface="Arial Black" panose="020B0604020202020204" pitchFamily="34" charset="0"/>
                <a:cs typeface="Arial Black" panose="020B0604020202020204" pitchFamily="34" charset="0"/>
              </a:rPr>
              <a:t>content page</a:t>
            </a:r>
            <a:endParaRPr lang="en-US" sz="2400" dirty="0">
              <a:latin typeface="Arial Black" panose="020B0604020202020204" pitchFamily="34" charset="0"/>
              <a:cs typeface="Arial Black" panose="020B0604020202020204" pitchFamily="34" charset="0"/>
            </a:endParaRPr>
          </a:p>
        </p:txBody>
      </p:sp>
      <p:sp>
        <p:nvSpPr>
          <p:cNvPr id="3" name="Content Placeholder 2">
            <a:extLst>
              <a:ext uri="{FF2B5EF4-FFF2-40B4-BE49-F238E27FC236}">
                <a16:creationId xmlns:a16="http://schemas.microsoft.com/office/drawing/2014/main" id="{664DD8EB-0030-461D-0AED-348A17D2D3BB}"/>
              </a:ext>
            </a:extLst>
          </p:cNvPr>
          <p:cNvSpPr>
            <a:spLocks noGrp="1"/>
          </p:cNvSpPr>
          <p:nvPr>
            <p:ph idx="1"/>
          </p:nvPr>
        </p:nvSpPr>
        <p:spPr>
          <a:xfrm>
            <a:off x="1451579" y="2015732"/>
            <a:ext cx="9603275" cy="4194073"/>
          </a:xfrm>
        </p:spPr>
        <p:txBody>
          <a:bodyPr>
            <a:normAutofit/>
          </a:bodyPr>
          <a:lstStyle/>
          <a:p>
            <a:pPr marL="457200" indent="-457200">
              <a:buFont typeface="+mj-lt"/>
              <a:buAutoNum type="arabicPeriod"/>
            </a:pPr>
            <a:r>
              <a:rPr lang="en-GB" sz="1100" dirty="0">
                <a:latin typeface="Arial Black" panose="020B0604020202020204" pitchFamily="34" charset="0"/>
                <a:cs typeface="Arial Black" panose="020B0604020202020204" pitchFamily="34" charset="0"/>
              </a:rPr>
              <a:t>Cover Page</a:t>
            </a:r>
          </a:p>
          <a:p>
            <a:pPr marL="457200" indent="-457200">
              <a:buFont typeface="+mj-lt"/>
              <a:buAutoNum type="arabicPeriod"/>
            </a:pPr>
            <a:r>
              <a:rPr lang="en-GB" sz="1100" dirty="0">
                <a:latin typeface="Arial Black" panose="020B0604020202020204" pitchFamily="34" charset="0"/>
                <a:cs typeface="Arial Black" panose="020B0604020202020204" pitchFamily="34" charset="0"/>
              </a:rPr>
              <a:t>Content Page</a:t>
            </a:r>
          </a:p>
          <a:p>
            <a:pPr marL="457200" indent="-457200">
              <a:buFont typeface="+mj-lt"/>
              <a:buAutoNum type="arabicPeriod"/>
            </a:pPr>
            <a:r>
              <a:rPr lang="en-GB" sz="1100" dirty="0">
                <a:latin typeface="Arial Black" panose="020B0604020202020204" pitchFamily="34" charset="0"/>
                <a:cs typeface="Arial Black" panose="020B0604020202020204" pitchFamily="34" charset="0"/>
              </a:rPr>
              <a:t>Introduction</a:t>
            </a:r>
          </a:p>
          <a:p>
            <a:pPr marL="457200" indent="-457200">
              <a:buFont typeface="+mj-lt"/>
              <a:buAutoNum type="arabicPeriod"/>
            </a:pPr>
            <a:r>
              <a:rPr lang="en-GB" sz="1100" dirty="0">
                <a:latin typeface="Arial Black" panose="020B0604020202020204" pitchFamily="34" charset="0"/>
                <a:cs typeface="Arial Black" panose="020B0604020202020204" pitchFamily="34" charset="0"/>
              </a:rPr>
              <a:t>Unilever Plc (Unilever overview)</a:t>
            </a:r>
          </a:p>
          <a:p>
            <a:pPr marL="457200" indent="-457200">
              <a:buFont typeface="+mj-lt"/>
              <a:buAutoNum type="arabicPeriod"/>
            </a:pPr>
            <a:r>
              <a:rPr lang="en-GB" sz="1100" b="0" i="0" dirty="0">
                <a:solidFill>
                  <a:srgbClr val="374151"/>
                </a:solidFill>
                <a:effectLst/>
                <a:latin typeface="Arial Black" panose="020B0604020202020204" pitchFamily="34" charset="0"/>
                <a:ea typeface="Aharoni" panose="02000000000000000000" pitchFamily="2" charset="0"/>
                <a:cs typeface="Arial Black" panose="020B0604020202020204" pitchFamily="34" charset="0"/>
              </a:rPr>
              <a:t>Market Analysis of Unilever</a:t>
            </a:r>
            <a:endParaRPr lang="en-GB" sz="1100" dirty="0">
              <a:latin typeface="Arial Black" panose="020B0604020202020204" pitchFamily="34" charset="0"/>
              <a:ea typeface="Aharoni" panose="02000000000000000000" pitchFamily="2" charset="0"/>
              <a:cs typeface="Arial Black" panose="020B0604020202020204" pitchFamily="34" charset="0"/>
            </a:endParaRPr>
          </a:p>
          <a:p>
            <a:pPr marL="457200" indent="-457200">
              <a:buFont typeface="+mj-lt"/>
              <a:buAutoNum type="arabicPeriod"/>
            </a:pPr>
            <a:r>
              <a:rPr lang="en-GB" sz="1100" b="0" i="0" dirty="0">
                <a:solidFill>
                  <a:srgbClr val="374151"/>
                </a:solidFill>
                <a:effectLst/>
                <a:latin typeface="Arial Black" panose="020B0604020202020204" pitchFamily="34" charset="0"/>
                <a:ea typeface="Aharoni" panose="02000000000000000000" pitchFamily="2" charset="0"/>
                <a:cs typeface="Arial Black" panose="020B0604020202020204" pitchFamily="34" charset="0"/>
              </a:rPr>
              <a:t>Key factors contributing to market failure: </a:t>
            </a:r>
          </a:p>
          <a:p>
            <a:pPr marL="457200" indent="-457200">
              <a:buFont typeface="+mj-lt"/>
              <a:buAutoNum type="arabicPeriod"/>
            </a:pPr>
            <a:r>
              <a:rPr lang="en-GB" sz="1100" b="0" i="0" dirty="0">
                <a:solidFill>
                  <a:srgbClr val="374151"/>
                </a:solidFill>
                <a:effectLst/>
                <a:latin typeface="Arial Black" panose="020B0604020202020204" pitchFamily="34" charset="0"/>
                <a:ea typeface="Aharoni" panose="02000000000000000000" pitchFamily="2" charset="0"/>
                <a:cs typeface="Arial Black" panose="020B0604020202020204" pitchFamily="34" charset="0"/>
              </a:rPr>
              <a:t>Resource allocation to address current challenges:</a:t>
            </a:r>
          </a:p>
          <a:p>
            <a:pPr marL="457200" indent="-457200">
              <a:buFont typeface="+mj-lt"/>
              <a:buAutoNum type="arabicPeriod"/>
            </a:pPr>
            <a:r>
              <a:rPr lang="en-GB" sz="1100" b="0" i="0" dirty="0">
                <a:solidFill>
                  <a:srgbClr val="374151"/>
                </a:solidFill>
                <a:effectLst/>
                <a:latin typeface="Arial Black" panose="020B0604020202020204" pitchFamily="34" charset="0"/>
                <a:ea typeface="Aharoni" panose="02000000000000000000" pitchFamily="2" charset="0"/>
                <a:cs typeface="Arial Black" panose="020B0604020202020204" pitchFamily="34" charset="0"/>
              </a:rPr>
              <a:t>Competitive Strategy for Unilever</a:t>
            </a:r>
          </a:p>
          <a:p>
            <a:pPr marL="457200" indent="-457200">
              <a:buFont typeface="+mj-lt"/>
              <a:buAutoNum type="arabicPeriod"/>
            </a:pPr>
            <a:r>
              <a:rPr lang="en-GB" sz="1100" b="0" i="0" dirty="0">
                <a:solidFill>
                  <a:srgbClr val="374151"/>
                </a:solidFill>
                <a:effectLst/>
                <a:latin typeface="Arial Black" panose="020B0604020202020204" pitchFamily="34" charset="0"/>
                <a:ea typeface="Aharoni" panose="02000000000000000000" pitchFamily="2" charset="0"/>
                <a:cs typeface="Arial Black" panose="020B0604020202020204" pitchFamily="34" charset="0"/>
              </a:rPr>
              <a:t> Competitive Strategy for Unilever to gain competitive advantage:</a:t>
            </a:r>
          </a:p>
          <a:p>
            <a:pPr marL="457200" indent="-457200">
              <a:buFont typeface="+mj-lt"/>
              <a:buAutoNum type="arabicPeriod"/>
            </a:pPr>
            <a:r>
              <a:rPr lang="en-GB" sz="1100" b="0" i="0" dirty="0">
                <a:solidFill>
                  <a:srgbClr val="374151"/>
                </a:solidFill>
                <a:effectLst/>
                <a:latin typeface="Arial Black" panose="020B0604020202020204" pitchFamily="34" charset="0"/>
                <a:ea typeface="Aharoni" panose="02000000000000000000" pitchFamily="2" charset="0"/>
                <a:cs typeface="Arial Black" panose="020B0604020202020204" pitchFamily="34" charset="0"/>
              </a:rPr>
              <a:t>Green Marketing and Corporate Social Responsibility Strategies:</a:t>
            </a:r>
          </a:p>
          <a:p>
            <a:pPr marL="457200" indent="-457200">
              <a:buFont typeface="+mj-lt"/>
              <a:buAutoNum type="arabicPeriod"/>
            </a:pPr>
            <a:r>
              <a:rPr lang="en-GB" sz="1100" b="0" i="0" dirty="0">
                <a:solidFill>
                  <a:srgbClr val="374151"/>
                </a:solidFill>
                <a:effectLst/>
                <a:latin typeface="Arial Black" panose="020B0604020202020204" pitchFamily="34" charset="0"/>
                <a:ea typeface="Aharoni" panose="02000000000000000000" pitchFamily="2" charset="0"/>
                <a:cs typeface="Arial Black" panose="020B0604020202020204" pitchFamily="34" charset="0"/>
              </a:rPr>
              <a:t>Recommendations for Unilever</a:t>
            </a:r>
          </a:p>
          <a:p>
            <a:pPr marL="457200" indent="-457200">
              <a:buFont typeface="+mj-lt"/>
              <a:buAutoNum type="arabicPeriod"/>
            </a:pPr>
            <a:r>
              <a:rPr lang="en-GB" sz="1100" dirty="0">
                <a:latin typeface="Arial Black" panose="020B0604020202020204" pitchFamily="34" charset="0"/>
                <a:cs typeface="Arial Black" panose="020B0604020202020204" pitchFamily="34" charset="0"/>
              </a:rPr>
              <a:t>Reference List</a:t>
            </a:r>
          </a:p>
        </p:txBody>
      </p:sp>
    </p:spTree>
    <p:extLst>
      <p:ext uri="{BB962C8B-B14F-4D97-AF65-F5344CB8AC3E}">
        <p14:creationId xmlns:p14="http://schemas.microsoft.com/office/powerpoint/2010/main" val="21483191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0D5C6-7C1E-FC3B-34FB-311C48CC3850}"/>
              </a:ext>
            </a:extLst>
          </p:cNvPr>
          <p:cNvSpPr>
            <a:spLocks noGrp="1"/>
          </p:cNvSpPr>
          <p:nvPr>
            <p:ph type="title"/>
          </p:nvPr>
        </p:nvSpPr>
        <p:spPr>
          <a:xfrm>
            <a:off x="1451578" y="1262213"/>
            <a:ext cx="9603275" cy="1211213"/>
          </a:xfrm>
        </p:spPr>
        <p:txBody>
          <a:bodyPr>
            <a:normAutofit/>
          </a:bodyPr>
          <a:lstStyle/>
          <a:p>
            <a:r>
              <a:rPr lang="en-GB" sz="2400" dirty="0">
                <a:latin typeface="Arial Black" panose="020B0604020202020204" pitchFamily="34" charset="0"/>
                <a:cs typeface="Arial Black" panose="020B0604020202020204" pitchFamily="34" charset="0"/>
              </a:rPr>
              <a:t>Introduction</a:t>
            </a:r>
            <a:endParaRPr lang="en-US" sz="2400" dirty="0">
              <a:latin typeface="Arial Black" panose="020B0604020202020204" pitchFamily="34" charset="0"/>
              <a:cs typeface="Arial Black" panose="020B0604020202020204" pitchFamily="34" charset="0"/>
            </a:endParaRPr>
          </a:p>
        </p:txBody>
      </p:sp>
      <p:sp>
        <p:nvSpPr>
          <p:cNvPr id="3" name="Content Placeholder 2">
            <a:extLst>
              <a:ext uri="{FF2B5EF4-FFF2-40B4-BE49-F238E27FC236}">
                <a16:creationId xmlns:a16="http://schemas.microsoft.com/office/drawing/2014/main" id="{22521D0F-093C-1A6D-05F4-EB4F56408847}"/>
              </a:ext>
            </a:extLst>
          </p:cNvPr>
          <p:cNvSpPr>
            <a:spLocks noGrp="1"/>
          </p:cNvSpPr>
          <p:nvPr>
            <p:ph idx="1"/>
          </p:nvPr>
        </p:nvSpPr>
        <p:spPr>
          <a:xfrm>
            <a:off x="1669062" y="1744188"/>
            <a:ext cx="7658016" cy="3851599"/>
          </a:xfrm>
        </p:spPr>
        <p:txBody>
          <a:bodyPr>
            <a:normAutofit/>
          </a:bodyPr>
          <a:lstStyle/>
          <a:p>
            <a:endParaRPr lang="en-GB" sz="1100" b="0" i="0" dirty="0">
              <a:solidFill>
                <a:srgbClr val="374151"/>
              </a:solidFill>
              <a:effectLst/>
              <a:latin typeface="Arial Black" panose="020B0604020202020204" pitchFamily="34" charset="0"/>
              <a:cs typeface="Arial Black" panose="020B0604020202020204" pitchFamily="34" charset="0"/>
            </a:endParaRPr>
          </a:p>
          <a:p>
            <a:endParaRPr lang="en-GB" sz="1100" dirty="0">
              <a:solidFill>
                <a:srgbClr val="374151"/>
              </a:solidFill>
              <a:latin typeface="Arial Black" panose="020B0604020202020204" pitchFamily="34" charset="0"/>
              <a:cs typeface="Arial Black" panose="020B0604020202020204" pitchFamily="34" charset="0"/>
            </a:endParaRPr>
          </a:p>
          <a:p>
            <a:endParaRPr lang="en-GB" sz="1100" b="0" i="0" dirty="0">
              <a:solidFill>
                <a:srgbClr val="374151"/>
              </a:solidFill>
              <a:effectLst/>
              <a:latin typeface="Arial Black" panose="020B0604020202020204" pitchFamily="34" charset="0"/>
              <a:cs typeface="Arial Black" panose="020B0604020202020204" pitchFamily="34" charset="0"/>
            </a:endParaRPr>
          </a:p>
          <a:p>
            <a:r>
              <a:rPr lang="en-GB" sz="1100" b="0" i="0" dirty="0">
                <a:solidFill>
                  <a:srgbClr val="374151"/>
                </a:solidFill>
                <a:effectLst/>
                <a:latin typeface="Arial Black" panose="020B0604020202020204" pitchFamily="34" charset="0"/>
                <a:cs typeface="Arial Black" panose="020B0604020202020204" pitchFamily="34" charset="0"/>
              </a:rPr>
              <a:t>Today I will use this PPT presentation  to critically analyse Unilever, a global consumer goods company, in the post-pandemic business environment. </a:t>
            </a:r>
          </a:p>
          <a:p>
            <a:r>
              <a:rPr lang="en-GB" sz="1100" b="0" i="0" dirty="0">
                <a:solidFill>
                  <a:srgbClr val="374151"/>
                </a:solidFill>
                <a:effectLst/>
                <a:latin typeface="Arial Black" panose="020B0604020202020204" pitchFamily="34" charset="0"/>
                <a:cs typeface="Arial Black" panose="020B0604020202020204" pitchFamily="34" charset="0"/>
              </a:rPr>
              <a:t>It evaluates Unilever's market analysis, resource allocation, competitive strategy, green marketing, and corporate social responsibility. Recommendations for gaining a competitive advantage will also be provided.</a:t>
            </a:r>
            <a:endParaRPr lang="en-US" sz="1100" dirty="0">
              <a:latin typeface="Arial Black" panose="020B0604020202020204" pitchFamily="34" charset="0"/>
              <a:cs typeface="Arial Black" panose="020B0604020202020204" pitchFamily="34" charset="0"/>
            </a:endParaRPr>
          </a:p>
        </p:txBody>
      </p:sp>
    </p:spTree>
    <p:extLst>
      <p:ext uri="{BB962C8B-B14F-4D97-AF65-F5344CB8AC3E}">
        <p14:creationId xmlns:p14="http://schemas.microsoft.com/office/powerpoint/2010/main" val="41978345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3CCE91-A0D6-338F-7C93-4B89B7660088}"/>
              </a:ext>
            </a:extLst>
          </p:cNvPr>
          <p:cNvSpPr>
            <a:spLocks noGrp="1"/>
          </p:cNvSpPr>
          <p:nvPr>
            <p:ph type="title"/>
          </p:nvPr>
        </p:nvSpPr>
        <p:spPr>
          <a:xfrm>
            <a:off x="585670" y="1126142"/>
            <a:ext cx="9603275" cy="1049235"/>
          </a:xfrm>
        </p:spPr>
        <p:txBody>
          <a:bodyPr>
            <a:normAutofit/>
          </a:bodyPr>
          <a:lstStyle/>
          <a:p>
            <a:r>
              <a:rPr lang="en-GB" sz="2400" dirty="0">
                <a:latin typeface="Arial Black" panose="020B0604020202020204" pitchFamily="34" charset="0"/>
                <a:cs typeface="Arial Black" panose="020B0604020202020204" pitchFamily="34" charset="0"/>
              </a:rPr>
              <a:t>           Unilever Plc (Unilever overview)</a:t>
            </a:r>
            <a:endParaRPr lang="en-US" sz="2400" dirty="0">
              <a:latin typeface="Arial Black" panose="020B0604020202020204" pitchFamily="34" charset="0"/>
              <a:cs typeface="Arial Black" panose="020B0604020202020204" pitchFamily="34" charset="0"/>
            </a:endParaRPr>
          </a:p>
        </p:txBody>
      </p:sp>
      <p:sp>
        <p:nvSpPr>
          <p:cNvPr id="3" name="Content Placeholder 2">
            <a:extLst>
              <a:ext uri="{FF2B5EF4-FFF2-40B4-BE49-F238E27FC236}">
                <a16:creationId xmlns:a16="http://schemas.microsoft.com/office/drawing/2014/main" id="{D59788F5-DED0-433D-F497-1164AC4C331D}"/>
              </a:ext>
            </a:extLst>
          </p:cNvPr>
          <p:cNvSpPr>
            <a:spLocks noGrp="1"/>
          </p:cNvSpPr>
          <p:nvPr>
            <p:ph idx="1"/>
          </p:nvPr>
        </p:nvSpPr>
        <p:spPr>
          <a:xfrm>
            <a:off x="1451580" y="2015730"/>
            <a:ext cx="5314882" cy="4255926"/>
          </a:xfrm>
        </p:spPr>
        <p:txBody>
          <a:bodyPr>
            <a:normAutofit/>
          </a:bodyPr>
          <a:lstStyle/>
          <a:p>
            <a:r>
              <a:rPr lang="en-GB" sz="1100" dirty="0">
                <a:latin typeface="Arial Black" panose="020B0604020202020204" pitchFamily="34" charset="0"/>
                <a:cs typeface="Arial Black" panose="020B0604020202020204" pitchFamily="34" charset="0"/>
              </a:rPr>
              <a:t>Unilever was founded on 2 September 1929</a:t>
            </a:r>
            <a:r>
              <a:rPr lang="en-GB" sz="1100" b="0" i="0" dirty="0">
                <a:solidFill>
                  <a:srgbClr val="202122"/>
                </a:solidFill>
                <a:effectLst/>
                <a:latin typeface="Arial Black" panose="020B0604020202020204" pitchFamily="34" charset="0"/>
                <a:cs typeface="Arial Black" panose="020B0604020202020204" pitchFamily="34" charset="0"/>
              </a:rPr>
              <a:t> by the merger of the British soap maker </a:t>
            </a:r>
            <a:r>
              <a:rPr lang="en-GB" sz="1100" u="none" strike="noStrike" dirty="0">
                <a:effectLst/>
                <a:latin typeface="Arial Black" panose="020B0604020202020204" pitchFamily="34" charset="0"/>
                <a:cs typeface="Arial Black" panose="020B0604020202020204" pitchFamily="34" charset="0"/>
                <a:hlinkClick r:id="rId2" tooltip="Lever Brothers">
                  <a:extLst>
                    <a:ext uri="{A12FA001-AC4F-418D-AE19-62706E023703}">
                      <ahyp:hlinkClr xmlns:ahyp="http://schemas.microsoft.com/office/drawing/2018/hyperlinkcolor" val="tx"/>
                    </a:ext>
                  </a:extLst>
                </a:hlinkClick>
              </a:rPr>
              <a:t>Lever  brothers</a:t>
            </a:r>
            <a:r>
              <a:rPr lang="en-GB" sz="1100" b="0" i="0" dirty="0">
                <a:solidFill>
                  <a:srgbClr val="202122"/>
                </a:solidFill>
                <a:effectLst/>
                <a:latin typeface="Arial Black" panose="020B0604020202020204" pitchFamily="34" charset="0"/>
                <a:cs typeface="Arial Black" panose="020B0604020202020204" pitchFamily="34" charset="0"/>
              </a:rPr>
              <a:t> and the Dutch </a:t>
            </a:r>
            <a:r>
              <a:rPr lang="en-GB" sz="1100" b="0" i="0" u="none" strike="noStrike" dirty="0">
                <a:effectLst/>
                <a:latin typeface="Arial Black" panose="020B0604020202020204" pitchFamily="34" charset="0"/>
                <a:cs typeface="Arial Black" panose="020B0604020202020204" pitchFamily="34" charset="0"/>
                <a:hlinkClick r:id="rId3" tooltip="Margarine">
                  <a:extLst>
                    <a:ext uri="{A12FA001-AC4F-418D-AE19-62706E023703}">
                      <ahyp:hlinkClr xmlns:ahyp="http://schemas.microsoft.com/office/drawing/2018/hyperlinkcolor" val="tx"/>
                    </a:ext>
                  </a:extLst>
                </a:hlinkClick>
              </a:rPr>
              <a:t>margarine</a:t>
            </a:r>
            <a:r>
              <a:rPr lang="en-GB" sz="1100" b="0" i="0" dirty="0">
                <a:solidFill>
                  <a:srgbClr val="202122"/>
                </a:solidFill>
                <a:effectLst/>
                <a:latin typeface="Arial Black" panose="020B0604020202020204" pitchFamily="34" charset="0"/>
                <a:cs typeface="Arial Black" panose="020B0604020202020204" pitchFamily="34" charset="0"/>
              </a:rPr>
              <a:t> producer </a:t>
            </a:r>
            <a:r>
              <a:rPr lang="en-GB" sz="1100" b="0" i="0" u="none" strike="noStrike" dirty="0">
                <a:effectLst/>
                <a:latin typeface="Arial Black" panose="020B0604020202020204" pitchFamily="34" charset="0"/>
                <a:cs typeface="Arial Black" panose="020B0604020202020204" pitchFamily="34" charset="0"/>
                <a:hlinkClick r:id="rId4" tooltip="Margarine Unie">
                  <a:extLst>
                    <a:ext uri="{A12FA001-AC4F-418D-AE19-62706E023703}">
                      <ahyp:hlinkClr xmlns:ahyp="http://schemas.microsoft.com/office/drawing/2018/hyperlinkcolor" val="tx"/>
                    </a:ext>
                  </a:extLst>
                </a:hlinkClick>
              </a:rPr>
              <a:t>Margarine</a:t>
            </a:r>
            <a:r>
              <a:rPr lang="en-GB" sz="1100" b="0" i="0" u="none" strike="noStrike" dirty="0">
                <a:solidFill>
                  <a:srgbClr val="FA2B5C"/>
                </a:solidFill>
                <a:effectLst/>
                <a:latin typeface="Arial Black" panose="020B0604020202020204" pitchFamily="34" charset="0"/>
                <a:cs typeface="Arial Black" panose="020B0604020202020204" pitchFamily="34" charset="0"/>
                <a:hlinkClick r:id="rId4" tooltip="Margarine Unie">
                  <a:extLst>
                    <a:ext uri="{A12FA001-AC4F-418D-AE19-62706E023703}">
                      <ahyp:hlinkClr xmlns:ahyp="http://schemas.microsoft.com/office/drawing/2018/hyperlinkcolor" val="tx"/>
                    </a:ext>
                  </a:extLst>
                </a:hlinkClick>
              </a:rPr>
              <a:t> </a:t>
            </a:r>
            <a:r>
              <a:rPr lang="en-GB" sz="1100" b="0" i="0" u="none" strike="noStrike" dirty="0" err="1">
                <a:effectLst/>
                <a:latin typeface="Arial Black" panose="020B0604020202020204" pitchFamily="34" charset="0"/>
                <a:cs typeface="Arial Black" panose="020B0604020202020204" pitchFamily="34" charset="0"/>
                <a:hlinkClick r:id="rId4" tooltip="Margarine Unie">
                  <a:extLst>
                    <a:ext uri="{A12FA001-AC4F-418D-AE19-62706E023703}">
                      <ahyp:hlinkClr xmlns:ahyp="http://schemas.microsoft.com/office/drawing/2018/hyperlinkcolor" val="tx"/>
                    </a:ext>
                  </a:extLst>
                </a:hlinkClick>
              </a:rPr>
              <a:t>Unie</a:t>
            </a:r>
            <a:r>
              <a:rPr lang="en-GB" sz="1100" u="none" strike="noStrike" dirty="0">
                <a:latin typeface="-apple-system"/>
                <a:cs typeface="Arial Black" panose="020B0604020202020204" pitchFamily="34" charset="0"/>
              </a:rPr>
              <a:t>.</a:t>
            </a:r>
          </a:p>
          <a:p>
            <a:r>
              <a:rPr lang="en-GB" sz="1100" dirty="0">
                <a:latin typeface="Arial Black" panose="020B0604020202020204" pitchFamily="34" charset="0"/>
                <a:cs typeface="Arial Black" panose="020B0604020202020204" pitchFamily="34" charset="0"/>
              </a:rPr>
              <a:t>According to </a:t>
            </a:r>
            <a:r>
              <a:rPr lang="en-GB" sz="1100" dirty="0">
                <a:latin typeface="Arial Black" panose="020B0604020202020204" pitchFamily="34" charset="0"/>
                <a:cs typeface="Arial Black" panose="020B0604020202020204" pitchFamily="34" charset="0"/>
                <a:hlinkClick r:id="rId5"/>
              </a:rPr>
              <a:t>https://www.globaldata.com/company-profile/unilever-plc- website  and https://en.m.wikipedia.org/wiki/UnileverAcess on 01/07/23</a:t>
            </a:r>
            <a:r>
              <a:rPr lang="en-GB" sz="1100" dirty="0">
                <a:latin typeface="Arial Black" panose="020B0604020202020204" pitchFamily="34" charset="0"/>
                <a:cs typeface="Arial Black" panose="020B0604020202020204" pitchFamily="34" charset="0"/>
              </a:rPr>
              <a:t> , Unilever  is a manufacturer and supplier of fast-moving consumer goods.</a:t>
            </a:r>
          </a:p>
          <a:p>
            <a:r>
              <a:rPr lang="en-GB" sz="1100" b="0" i="0" dirty="0">
                <a:solidFill>
                  <a:srgbClr val="202122"/>
                </a:solidFill>
                <a:effectLst/>
                <a:latin typeface="Arial Black" panose="020B0604020202020204" pitchFamily="34" charset="0"/>
                <a:cs typeface="Arial Black" panose="020B0604020202020204" pitchFamily="34" charset="0"/>
              </a:rPr>
              <a:t>Unilever is organised into three main divisions: Foods &amp; Refreshments, Home Care, Beauty &amp; Personal Care.</a:t>
            </a:r>
            <a:r>
              <a:rPr lang="en-GB" sz="1100" b="0" i="0" dirty="0">
                <a:solidFill>
                  <a:srgbClr val="202122"/>
                </a:solidFill>
                <a:effectLst/>
                <a:latin typeface="-apple-system"/>
              </a:rPr>
              <a:t> </a:t>
            </a:r>
            <a:r>
              <a:rPr lang="en-GB" sz="1100" b="1" i="0" dirty="0">
                <a:effectLst/>
                <a:latin typeface="Arial Black" panose="020B0604020202020204" pitchFamily="34" charset="0"/>
                <a:cs typeface="Arial Black" panose="020B0604020202020204" pitchFamily="34" charset="0"/>
              </a:rPr>
              <a:t> </a:t>
            </a:r>
            <a:r>
              <a:rPr lang="en-GB" sz="1100" b="1" dirty="0">
                <a:latin typeface="Arial Black" panose="020B0604020202020204" pitchFamily="34" charset="0"/>
                <a:cs typeface="Arial Black" panose="020B0604020202020204" pitchFamily="34" charset="0"/>
              </a:rPr>
              <a:t>It markets products  under  </a:t>
            </a:r>
            <a:r>
              <a:rPr lang="en-GB" sz="1100" b="1" dirty="0" err="1">
                <a:latin typeface="Arial Black" panose="020B0604020202020204" pitchFamily="34" charset="0"/>
                <a:cs typeface="Arial Black" panose="020B0604020202020204" pitchFamily="34" charset="0"/>
              </a:rPr>
              <a:t>Bango</a:t>
            </a:r>
            <a:r>
              <a:rPr lang="en-GB" sz="1100" b="1" dirty="0">
                <a:latin typeface="Arial Black" panose="020B0604020202020204" pitchFamily="34" charset="0"/>
                <a:cs typeface="Arial Black" panose="020B0604020202020204" pitchFamily="34" charset="0"/>
              </a:rPr>
              <a:t>, Ben &amp; Jerry, </a:t>
            </a:r>
            <a:r>
              <a:rPr lang="en-GB" sz="1100" b="1" dirty="0" err="1">
                <a:latin typeface="Arial Black" panose="020B0604020202020204" pitchFamily="34" charset="0"/>
                <a:cs typeface="Arial Black" panose="020B0604020202020204" pitchFamily="34" charset="0"/>
              </a:rPr>
              <a:t>Hellmanns</a:t>
            </a:r>
            <a:r>
              <a:rPr lang="en-GB" sz="1100" b="1" dirty="0">
                <a:latin typeface="Arial Black" panose="020B0604020202020204" pitchFamily="34" charset="0"/>
                <a:cs typeface="Arial Black" panose="020B0604020202020204" pitchFamily="34" charset="0"/>
              </a:rPr>
              <a:t>, Knorr and multiple other brand names. </a:t>
            </a:r>
          </a:p>
          <a:p>
            <a:r>
              <a:rPr lang="en-GB" sz="1100" b="1" dirty="0">
                <a:latin typeface="Arial Black" panose="020B0604020202020204" pitchFamily="34" charset="0"/>
                <a:cs typeface="Arial Black" panose="020B0604020202020204" pitchFamily="34" charset="0"/>
              </a:rPr>
              <a:t>Unilever sells products to bricks and mortar store partners, small family-owned shops, online retailers, and value retailers.</a:t>
            </a:r>
          </a:p>
          <a:p>
            <a:r>
              <a:rPr lang="en-GB" sz="1100" b="1" i="0" dirty="0">
                <a:effectLst/>
                <a:latin typeface="Arial Black" panose="020B0604020202020204" pitchFamily="34" charset="0"/>
                <a:cs typeface="Arial Black" panose="020B0604020202020204" pitchFamily="34" charset="0"/>
              </a:rPr>
              <a:t>Unilever has a business presence across the </a:t>
            </a:r>
            <a:r>
              <a:rPr lang="en-GB" sz="1100" b="1" dirty="0">
                <a:latin typeface="Arial Black" panose="020B0604020202020204" pitchFamily="34" charset="0"/>
                <a:cs typeface="Arial Black" panose="020B0604020202020204" pitchFamily="34" charset="0"/>
              </a:rPr>
              <a:t>Gl</a:t>
            </a:r>
            <a:r>
              <a:rPr lang="en-GB" sz="1100" b="1" i="0" dirty="0">
                <a:effectLst/>
                <a:latin typeface="Arial Black" panose="020B0604020202020204" pitchFamily="34" charset="0"/>
                <a:cs typeface="Arial Black" panose="020B0604020202020204" pitchFamily="34" charset="0"/>
              </a:rPr>
              <a:t>obe</a:t>
            </a:r>
            <a:r>
              <a:rPr lang="en-GB" sz="1100" b="1" dirty="0">
                <a:latin typeface="Arial Black" panose="020B0604020202020204" pitchFamily="34" charset="0"/>
                <a:cs typeface="Arial Black" panose="020B0604020202020204" pitchFamily="34" charset="0"/>
              </a:rPr>
              <a:t> and is headquartered in London , England </a:t>
            </a:r>
            <a:r>
              <a:rPr lang="en-GB" sz="1100" b="1" dirty="0" err="1">
                <a:latin typeface="Arial Black" panose="020B0604020202020204" pitchFamily="34" charset="0"/>
                <a:cs typeface="Arial Black" panose="020B0604020202020204" pitchFamily="34" charset="0"/>
              </a:rPr>
              <a:t>Uk</a:t>
            </a:r>
            <a:r>
              <a:rPr lang="en-GB" sz="1100" b="1" dirty="0">
                <a:latin typeface="Arial Black" panose="020B0604020202020204" pitchFamily="34" charset="0"/>
                <a:cs typeface="Arial Black" panose="020B0604020202020204" pitchFamily="34" charset="0"/>
              </a:rPr>
              <a:t>.</a:t>
            </a:r>
          </a:p>
          <a:p>
            <a:pPr marL="0" indent="0">
              <a:buNone/>
            </a:pPr>
            <a:endParaRPr lang="en-GB" sz="1100" b="1" i="0" dirty="0">
              <a:effectLst/>
              <a:latin typeface="Arial Black" panose="020B0604020202020204" pitchFamily="34" charset="0"/>
              <a:cs typeface="Arial Black" panose="020B0604020202020204" pitchFamily="34" charset="0"/>
            </a:endParaRPr>
          </a:p>
        </p:txBody>
      </p:sp>
      <p:pic>
        <p:nvPicPr>
          <p:cNvPr id="4" name="Picture 4">
            <a:extLst>
              <a:ext uri="{FF2B5EF4-FFF2-40B4-BE49-F238E27FC236}">
                <a16:creationId xmlns:a16="http://schemas.microsoft.com/office/drawing/2014/main" id="{CBBB8EDE-4AFC-BD96-C6EA-0183FB78E0D3}"/>
              </a:ext>
            </a:extLst>
          </p:cNvPr>
          <p:cNvPicPr>
            <a:picLocks noChangeAspect="1"/>
          </p:cNvPicPr>
          <p:nvPr/>
        </p:nvPicPr>
        <p:blipFill>
          <a:blip r:embed="rId6"/>
          <a:srcRect/>
          <a:stretch/>
        </p:blipFill>
        <p:spPr>
          <a:xfrm>
            <a:off x="7404018" y="2463526"/>
            <a:ext cx="4435174" cy="3519980"/>
          </a:xfrm>
          <a:prstGeom prst="rect">
            <a:avLst/>
          </a:prstGeom>
        </p:spPr>
      </p:pic>
    </p:spTree>
    <p:extLst>
      <p:ext uri="{BB962C8B-B14F-4D97-AF65-F5344CB8AC3E}">
        <p14:creationId xmlns:p14="http://schemas.microsoft.com/office/powerpoint/2010/main" val="34117643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C3570-76A5-0B34-2F43-21E700D6D0AA}"/>
              </a:ext>
            </a:extLst>
          </p:cNvPr>
          <p:cNvSpPr>
            <a:spLocks noGrp="1"/>
          </p:cNvSpPr>
          <p:nvPr>
            <p:ph type="title"/>
          </p:nvPr>
        </p:nvSpPr>
        <p:spPr>
          <a:xfrm>
            <a:off x="1451579" y="1175623"/>
            <a:ext cx="9603275" cy="1049235"/>
          </a:xfrm>
        </p:spPr>
        <p:txBody>
          <a:bodyPr>
            <a:normAutofit/>
          </a:bodyPr>
          <a:lstStyle/>
          <a:p>
            <a:r>
              <a:rPr lang="en-GB" sz="2400" b="0" i="0" dirty="0">
                <a:solidFill>
                  <a:srgbClr val="374151"/>
                </a:solidFill>
                <a:effectLst/>
                <a:latin typeface="Arial Black" panose="020B0604020202020204" pitchFamily="34" charset="0"/>
                <a:cs typeface="Arial Black" panose="020B0604020202020204" pitchFamily="34" charset="0"/>
              </a:rPr>
              <a:t>Market Analysis of Unilever</a:t>
            </a:r>
            <a:endParaRPr lang="en-US" sz="2400" dirty="0">
              <a:latin typeface="Arial Black" panose="020B0604020202020204" pitchFamily="34" charset="0"/>
              <a:cs typeface="Arial Black" panose="020B0604020202020204" pitchFamily="34" charset="0"/>
            </a:endParaRPr>
          </a:p>
        </p:txBody>
      </p:sp>
      <p:sp>
        <p:nvSpPr>
          <p:cNvPr id="3" name="Content Placeholder 2">
            <a:extLst>
              <a:ext uri="{FF2B5EF4-FFF2-40B4-BE49-F238E27FC236}">
                <a16:creationId xmlns:a16="http://schemas.microsoft.com/office/drawing/2014/main" id="{33E848E2-CA7D-085D-E423-7E2457799C52}"/>
              </a:ext>
            </a:extLst>
          </p:cNvPr>
          <p:cNvSpPr>
            <a:spLocks noGrp="1"/>
          </p:cNvSpPr>
          <p:nvPr>
            <p:ph idx="1"/>
          </p:nvPr>
        </p:nvSpPr>
        <p:spPr>
          <a:xfrm>
            <a:off x="1451579" y="2015731"/>
            <a:ext cx="5710726" cy="3822969"/>
          </a:xfrm>
        </p:spPr>
        <p:txBody>
          <a:bodyPr>
            <a:normAutofit/>
          </a:bodyPr>
          <a:lstStyle/>
          <a:p>
            <a:r>
              <a:rPr lang="en-GB" sz="1100" b="0" i="0" dirty="0">
                <a:solidFill>
                  <a:srgbClr val="374151"/>
                </a:solidFill>
                <a:effectLst/>
                <a:latin typeface="Arial Black" panose="020B0604020202020204" pitchFamily="34" charset="0"/>
                <a:cs typeface="Arial Black" panose="020B0604020202020204" pitchFamily="34" charset="0"/>
              </a:rPr>
              <a:t>Unilever operates in a complex global business environment affected by various internal and external factors. </a:t>
            </a:r>
          </a:p>
          <a:p>
            <a:r>
              <a:rPr lang="en-GB" sz="1100" b="0" i="0" dirty="0">
                <a:solidFill>
                  <a:srgbClr val="374151"/>
                </a:solidFill>
                <a:effectLst/>
                <a:latin typeface="Arial Black" panose="020B0604020202020204" pitchFamily="34" charset="0"/>
                <a:cs typeface="Arial Black" panose="020B0604020202020204" pitchFamily="34" charset="0"/>
              </a:rPr>
              <a:t>These factors can influence its market failure if not effectively addressed. </a:t>
            </a:r>
          </a:p>
          <a:p>
            <a:r>
              <a:rPr lang="en-GB" sz="1100" b="0" i="0" dirty="0">
                <a:solidFill>
                  <a:srgbClr val="374151"/>
                </a:solidFill>
                <a:effectLst/>
                <a:latin typeface="Arial Black" panose="020B0604020202020204" pitchFamily="34" charset="0"/>
                <a:cs typeface="Arial Black" panose="020B0604020202020204" pitchFamily="34" charset="0"/>
              </a:rPr>
              <a:t>Internal factors such as organizational culture, leadership, and innovation capabilities.</a:t>
            </a:r>
          </a:p>
          <a:p>
            <a:r>
              <a:rPr lang="en-GB" sz="1100" b="0" i="0" dirty="0">
                <a:solidFill>
                  <a:srgbClr val="374151"/>
                </a:solidFill>
                <a:effectLst/>
                <a:latin typeface="Arial Black" panose="020B0604020202020204" pitchFamily="34" charset="0"/>
                <a:cs typeface="Arial Black" panose="020B0604020202020204" pitchFamily="34" charset="0"/>
              </a:rPr>
              <a:t> External factors like competition, regulatory frameworks, and economic conditions which play a crucial roles in shaping Unilever's market performance.</a:t>
            </a:r>
            <a:endParaRPr lang="en-US" sz="1100" dirty="0">
              <a:latin typeface="Arial Black" panose="020B0604020202020204" pitchFamily="34" charset="0"/>
              <a:cs typeface="Arial Black" panose="020B0604020202020204" pitchFamily="34" charset="0"/>
            </a:endParaRPr>
          </a:p>
        </p:txBody>
      </p:sp>
      <p:pic>
        <p:nvPicPr>
          <p:cNvPr id="4" name="Picture 4">
            <a:extLst>
              <a:ext uri="{FF2B5EF4-FFF2-40B4-BE49-F238E27FC236}">
                <a16:creationId xmlns:a16="http://schemas.microsoft.com/office/drawing/2014/main" id="{3E632D5A-A4FD-2321-14FE-99F9254A1BB3}"/>
              </a:ext>
            </a:extLst>
          </p:cNvPr>
          <p:cNvPicPr>
            <a:picLocks noChangeAspect="1"/>
          </p:cNvPicPr>
          <p:nvPr/>
        </p:nvPicPr>
        <p:blipFill>
          <a:blip r:embed="rId2"/>
          <a:stretch>
            <a:fillRect/>
          </a:stretch>
        </p:blipFill>
        <p:spPr>
          <a:xfrm>
            <a:off x="7413092" y="2015732"/>
            <a:ext cx="4688043" cy="4053059"/>
          </a:xfrm>
          <a:prstGeom prst="rect">
            <a:avLst/>
          </a:prstGeom>
        </p:spPr>
      </p:pic>
    </p:spTree>
    <p:extLst>
      <p:ext uri="{BB962C8B-B14F-4D97-AF65-F5344CB8AC3E}">
        <p14:creationId xmlns:p14="http://schemas.microsoft.com/office/powerpoint/2010/main" val="38257816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231086-40C2-3CF6-3E57-80D30410EEA0}"/>
              </a:ext>
            </a:extLst>
          </p:cNvPr>
          <p:cNvSpPr>
            <a:spLocks noGrp="1"/>
          </p:cNvSpPr>
          <p:nvPr>
            <p:ph type="title"/>
          </p:nvPr>
        </p:nvSpPr>
        <p:spPr>
          <a:xfrm>
            <a:off x="1554134" y="1225104"/>
            <a:ext cx="9603275" cy="1049235"/>
          </a:xfrm>
        </p:spPr>
        <p:txBody>
          <a:bodyPr>
            <a:normAutofit/>
          </a:bodyPr>
          <a:lstStyle/>
          <a:p>
            <a:r>
              <a:rPr lang="en-GB" sz="2400" b="0" i="0" dirty="0">
                <a:solidFill>
                  <a:srgbClr val="374151"/>
                </a:solidFill>
                <a:effectLst/>
                <a:latin typeface="Arial Black" panose="020B0604020202020204" pitchFamily="34" charset="0"/>
                <a:cs typeface="Arial Black" panose="020B0604020202020204" pitchFamily="34" charset="0"/>
              </a:rPr>
              <a:t>Key factors contributing to market failure: </a:t>
            </a:r>
            <a:endParaRPr lang="en-US" sz="2400" dirty="0">
              <a:latin typeface="Arial Black" panose="020B0604020202020204" pitchFamily="34" charset="0"/>
              <a:cs typeface="Arial Black" panose="020B0604020202020204" pitchFamily="34" charset="0"/>
            </a:endParaRPr>
          </a:p>
        </p:txBody>
      </p:sp>
      <p:sp>
        <p:nvSpPr>
          <p:cNvPr id="3" name="Content Placeholder 2">
            <a:extLst>
              <a:ext uri="{FF2B5EF4-FFF2-40B4-BE49-F238E27FC236}">
                <a16:creationId xmlns:a16="http://schemas.microsoft.com/office/drawing/2014/main" id="{086E92B4-0556-BF2D-9DA9-9A392CD37EE6}"/>
              </a:ext>
            </a:extLst>
          </p:cNvPr>
          <p:cNvSpPr>
            <a:spLocks noGrp="1"/>
          </p:cNvSpPr>
          <p:nvPr>
            <p:ph idx="1"/>
          </p:nvPr>
        </p:nvSpPr>
        <p:spPr/>
        <p:txBody>
          <a:bodyPr>
            <a:normAutofit/>
          </a:bodyPr>
          <a:lstStyle/>
          <a:p>
            <a:r>
              <a:rPr lang="en-GB" sz="1100" b="0" i="0" dirty="0">
                <a:solidFill>
                  <a:srgbClr val="374151"/>
                </a:solidFill>
                <a:effectLst/>
                <a:latin typeface="Arial Black" panose="020B0604020202020204" pitchFamily="34" charset="0"/>
                <a:cs typeface="Arial Black" panose="020B0604020202020204" pitchFamily="34" charset="0"/>
              </a:rPr>
              <a:t>Several key factors within the business environment can contribute to Unilever's market failure. </a:t>
            </a:r>
          </a:p>
          <a:p>
            <a:r>
              <a:rPr lang="en-GB" sz="1100" b="0" i="0" dirty="0">
                <a:solidFill>
                  <a:srgbClr val="374151"/>
                </a:solidFill>
                <a:effectLst/>
                <a:latin typeface="Arial Black" panose="020B0604020202020204" pitchFamily="34" charset="0"/>
                <a:cs typeface="Arial Black" panose="020B0604020202020204" pitchFamily="34" charset="0"/>
              </a:rPr>
              <a:t>These may include: inadequate adaptation to changing consumer preferences for sustainable products.</a:t>
            </a:r>
          </a:p>
          <a:p>
            <a:r>
              <a:rPr lang="en-GB" sz="1100" dirty="0">
                <a:solidFill>
                  <a:srgbClr val="374151"/>
                </a:solidFill>
                <a:latin typeface="Arial Black" panose="020B0604020202020204" pitchFamily="34" charset="0"/>
                <a:cs typeface="Arial Black" panose="020B0604020202020204" pitchFamily="34" charset="0"/>
              </a:rPr>
              <a:t>Su</a:t>
            </a:r>
            <a:r>
              <a:rPr lang="en-GB" sz="1100" b="0" i="0" dirty="0">
                <a:solidFill>
                  <a:srgbClr val="374151"/>
                </a:solidFill>
                <a:effectLst/>
                <a:latin typeface="Arial Black" panose="020B0604020202020204" pitchFamily="34" charset="0"/>
                <a:cs typeface="Arial Black" panose="020B0604020202020204" pitchFamily="34" charset="0"/>
              </a:rPr>
              <a:t>boptimal digital marketing strategies compared to competitors.</a:t>
            </a:r>
          </a:p>
          <a:p>
            <a:r>
              <a:rPr lang="en-GB" sz="1100" dirty="0">
                <a:solidFill>
                  <a:srgbClr val="374151"/>
                </a:solidFill>
                <a:latin typeface="Arial Black" panose="020B0604020202020204" pitchFamily="34" charset="0"/>
                <a:cs typeface="Arial Black" panose="020B0604020202020204" pitchFamily="34" charset="0"/>
              </a:rPr>
              <a:t>And</a:t>
            </a:r>
            <a:r>
              <a:rPr lang="en-GB" sz="1100" b="0" i="0" dirty="0">
                <a:solidFill>
                  <a:srgbClr val="374151"/>
                </a:solidFill>
                <a:effectLst/>
                <a:latin typeface="Arial Black" panose="020B0604020202020204" pitchFamily="34" charset="0"/>
                <a:cs typeface="Arial Black" panose="020B0604020202020204" pitchFamily="34" charset="0"/>
              </a:rPr>
              <a:t> weak reputation management in the face of increasing brand awareness and competitiveness.</a:t>
            </a:r>
            <a:endParaRPr lang="en-US" sz="1100" dirty="0">
              <a:latin typeface="Arial Black" panose="020B0604020202020204" pitchFamily="34" charset="0"/>
              <a:cs typeface="Arial Black" panose="020B0604020202020204" pitchFamily="34" charset="0"/>
            </a:endParaRPr>
          </a:p>
        </p:txBody>
      </p:sp>
      <p:pic>
        <p:nvPicPr>
          <p:cNvPr id="4" name="Picture 4">
            <a:extLst>
              <a:ext uri="{FF2B5EF4-FFF2-40B4-BE49-F238E27FC236}">
                <a16:creationId xmlns:a16="http://schemas.microsoft.com/office/drawing/2014/main" id="{73DA832B-2A0C-905F-2B2B-A9B1288F4BCD}"/>
              </a:ext>
            </a:extLst>
          </p:cNvPr>
          <p:cNvPicPr>
            <a:picLocks noChangeAspect="1"/>
          </p:cNvPicPr>
          <p:nvPr/>
        </p:nvPicPr>
        <p:blipFill>
          <a:blip r:embed="rId2"/>
          <a:stretch>
            <a:fillRect/>
          </a:stretch>
        </p:blipFill>
        <p:spPr>
          <a:xfrm>
            <a:off x="4063393" y="3576475"/>
            <a:ext cx="4379645" cy="2509629"/>
          </a:xfrm>
          <a:prstGeom prst="rect">
            <a:avLst/>
          </a:prstGeom>
        </p:spPr>
      </p:pic>
    </p:spTree>
    <p:extLst>
      <p:ext uri="{BB962C8B-B14F-4D97-AF65-F5344CB8AC3E}">
        <p14:creationId xmlns:p14="http://schemas.microsoft.com/office/powerpoint/2010/main" val="29170746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4FD408-BE68-6C87-7212-F36836C94123}"/>
              </a:ext>
            </a:extLst>
          </p:cNvPr>
          <p:cNvSpPr>
            <a:spLocks noGrp="1"/>
          </p:cNvSpPr>
          <p:nvPr>
            <p:ph type="title"/>
          </p:nvPr>
        </p:nvSpPr>
        <p:spPr>
          <a:xfrm>
            <a:off x="1451579" y="867037"/>
            <a:ext cx="9603275" cy="1049235"/>
          </a:xfrm>
        </p:spPr>
        <p:txBody>
          <a:bodyPr>
            <a:normAutofit/>
          </a:bodyPr>
          <a:lstStyle/>
          <a:p>
            <a:r>
              <a:rPr lang="en-GB" sz="2400" b="0" i="0" dirty="0">
                <a:solidFill>
                  <a:srgbClr val="374151"/>
                </a:solidFill>
                <a:effectLst/>
                <a:latin typeface="Arial Black" panose="020B0604020202020204" pitchFamily="34" charset="0"/>
                <a:cs typeface="Arial Black" panose="020B0604020202020204" pitchFamily="34" charset="0"/>
              </a:rPr>
              <a:t>Resource allocation to address current challenges:</a:t>
            </a:r>
            <a:endParaRPr lang="en-US" sz="2400" dirty="0">
              <a:latin typeface="Arial Black" panose="020B0604020202020204" pitchFamily="34" charset="0"/>
              <a:cs typeface="Arial Black" panose="020B0604020202020204" pitchFamily="34" charset="0"/>
            </a:endParaRPr>
          </a:p>
        </p:txBody>
      </p:sp>
      <p:sp>
        <p:nvSpPr>
          <p:cNvPr id="3" name="Content Placeholder 2">
            <a:extLst>
              <a:ext uri="{FF2B5EF4-FFF2-40B4-BE49-F238E27FC236}">
                <a16:creationId xmlns:a16="http://schemas.microsoft.com/office/drawing/2014/main" id="{1D3BE7B8-24AA-A65F-243F-48AC5468686F}"/>
              </a:ext>
            </a:extLst>
          </p:cNvPr>
          <p:cNvSpPr>
            <a:spLocks noGrp="1"/>
          </p:cNvSpPr>
          <p:nvPr>
            <p:ph idx="1"/>
          </p:nvPr>
        </p:nvSpPr>
        <p:spPr>
          <a:xfrm>
            <a:off x="1451579" y="2015731"/>
            <a:ext cx="9603275" cy="3450613"/>
          </a:xfrm>
        </p:spPr>
        <p:txBody>
          <a:bodyPr>
            <a:normAutofit/>
          </a:bodyPr>
          <a:lstStyle/>
          <a:p>
            <a:r>
              <a:rPr lang="en-GB" sz="1100" b="0" i="0" dirty="0">
                <a:solidFill>
                  <a:srgbClr val="374151"/>
                </a:solidFill>
                <a:effectLst/>
                <a:latin typeface="Arial Black" panose="020B0604020202020204" pitchFamily="34" charset="0"/>
                <a:cs typeface="Arial Black" panose="020B0604020202020204" pitchFamily="34" charset="0"/>
              </a:rPr>
              <a:t>Unilever allocates resources strategically to meet the current challenges within its environment. </a:t>
            </a:r>
          </a:p>
          <a:p>
            <a:r>
              <a:rPr lang="en-GB" sz="1100" b="0" i="0" dirty="0">
                <a:solidFill>
                  <a:srgbClr val="374151"/>
                </a:solidFill>
                <a:effectLst/>
                <a:latin typeface="Arial Black" panose="020B0604020202020204" pitchFamily="34" charset="0"/>
                <a:cs typeface="Arial Black" panose="020B0604020202020204" pitchFamily="34" charset="0"/>
              </a:rPr>
              <a:t>It invests in sustainable practices, research and development for innovative products.</a:t>
            </a:r>
          </a:p>
          <a:p>
            <a:r>
              <a:rPr lang="en-GB" sz="1100" b="0" i="0" dirty="0">
                <a:solidFill>
                  <a:srgbClr val="374151"/>
                </a:solidFill>
                <a:effectLst/>
                <a:latin typeface="Arial Black" panose="020B0604020202020204" pitchFamily="34" charset="0"/>
                <a:cs typeface="Arial Black" panose="020B0604020202020204" pitchFamily="34" charset="0"/>
              </a:rPr>
              <a:t> Talent acquisition and development.</a:t>
            </a:r>
          </a:p>
          <a:p>
            <a:r>
              <a:rPr lang="en-GB" sz="1100" dirty="0">
                <a:solidFill>
                  <a:srgbClr val="374151"/>
                </a:solidFill>
                <a:latin typeface="Arial Black" panose="020B0604020202020204" pitchFamily="34" charset="0"/>
                <a:cs typeface="Arial Black" panose="020B0604020202020204" pitchFamily="34" charset="0"/>
              </a:rPr>
              <a:t>Ma</a:t>
            </a:r>
            <a:r>
              <a:rPr lang="en-GB" sz="1100" b="0" i="0" dirty="0">
                <a:solidFill>
                  <a:srgbClr val="374151"/>
                </a:solidFill>
                <a:effectLst/>
                <a:latin typeface="Arial Black" panose="020B0604020202020204" pitchFamily="34" charset="0"/>
                <a:cs typeface="Arial Black" panose="020B0604020202020204" pitchFamily="34" charset="0"/>
              </a:rPr>
              <a:t>rketing campaigns. </a:t>
            </a:r>
          </a:p>
          <a:p>
            <a:r>
              <a:rPr lang="en-GB" sz="1100" b="0" i="0" dirty="0">
                <a:solidFill>
                  <a:srgbClr val="374151"/>
                </a:solidFill>
                <a:effectLst/>
                <a:latin typeface="Arial Black" panose="020B0604020202020204" pitchFamily="34" charset="0"/>
                <a:cs typeface="Arial Black" panose="020B0604020202020204" pitchFamily="34" charset="0"/>
              </a:rPr>
              <a:t>The allocation of resources is guided by Unilever's commitment to sustainability, brand differentiation, and meeting the evolving needs of consumers.</a:t>
            </a:r>
            <a:endParaRPr lang="en-US" sz="1100" dirty="0">
              <a:latin typeface="Arial Black" panose="020B0604020202020204" pitchFamily="34" charset="0"/>
              <a:cs typeface="Arial Black" panose="020B0604020202020204" pitchFamily="34" charset="0"/>
            </a:endParaRPr>
          </a:p>
        </p:txBody>
      </p:sp>
      <p:pic>
        <p:nvPicPr>
          <p:cNvPr id="6" name="Picture 6">
            <a:extLst>
              <a:ext uri="{FF2B5EF4-FFF2-40B4-BE49-F238E27FC236}">
                <a16:creationId xmlns:a16="http://schemas.microsoft.com/office/drawing/2014/main" id="{8C518343-8762-DD77-B1C4-1F2328B3862A}"/>
              </a:ext>
            </a:extLst>
          </p:cNvPr>
          <p:cNvPicPr>
            <a:picLocks noChangeAspect="1"/>
          </p:cNvPicPr>
          <p:nvPr/>
        </p:nvPicPr>
        <p:blipFill>
          <a:blip r:embed="rId2"/>
          <a:stretch>
            <a:fillRect/>
          </a:stretch>
        </p:blipFill>
        <p:spPr>
          <a:xfrm>
            <a:off x="6517727" y="3741038"/>
            <a:ext cx="5217484" cy="2110033"/>
          </a:xfrm>
          <a:prstGeom prst="rect">
            <a:avLst/>
          </a:prstGeom>
        </p:spPr>
      </p:pic>
    </p:spTree>
    <p:extLst>
      <p:ext uri="{BB962C8B-B14F-4D97-AF65-F5344CB8AC3E}">
        <p14:creationId xmlns:p14="http://schemas.microsoft.com/office/powerpoint/2010/main" val="42206093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F59A3-B2AD-2C0C-E958-8108291C89D7}"/>
              </a:ext>
            </a:extLst>
          </p:cNvPr>
          <p:cNvSpPr>
            <a:spLocks noGrp="1"/>
          </p:cNvSpPr>
          <p:nvPr>
            <p:ph type="title"/>
          </p:nvPr>
        </p:nvSpPr>
        <p:spPr>
          <a:xfrm>
            <a:off x="1562910" y="1286954"/>
            <a:ext cx="9603275" cy="1049235"/>
          </a:xfrm>
        </p:spPr>
        <p:txBody>
          <a:bodyPr>
            <a:normAutofit/>
          </a:bodyPr>
          <a:lstStyle/>
          <a:p>
            <a:r>
              <a:rPr lang="en-GB" sz="2400" b="0" i="0" dirty="0">
                <a:solidFill>
                  <a:srgbClr val="374151"/>
                </a:solidFill>
                <a:effectLst/>
                <a:latin typeface="Arial Black" panose="020B0604020202020204" pitchFamily="34" charset="0"/>
                <a:cs typeface="Arial Black" panose="020B0604020202020204" pitchFamily="34" charset="0"/>
              </a:rPr>
              <a:t>Competitive Strategy for Unilever: </a:t>
            </a:r>
            <a:endParaRPr lang="en-US" sz="2400" dirty="0">
              <a:latin typeface="Arial Black" panose="020B0604020202020204" pitchFamily="34" charset="0"/>
              <a:cs typeface="Arial Black" panose="020B0604020202020204" pitchFamily="34" charset="0"/>
            </a:endParaRPr>
          </a:p>
        </p:txBody>
      </p:sp>
      <p:sp>
        <p:nvSpPr>
          <p:cNvPr id="3" name="Content Placeholder 2">
            <a:extLst>
              <a:ext uri="{FF2B5EF4-FFF2-40B4-BE49-F238E27FC236}">
                <a16:creationId xmlns:a16="http://schemas.microsoft.com/office/drawing/2014/main" id="{20B325EA-354E-99BD-13C3-4F79B989FB20}"/>
              </a:ext>
            </a:extLst>
          </p:cNvPr>
          <p:cNvSpPr>
            <a:spLocks noGrp="1"/>
          </p:cNvSpPr>
          <p:nvPr>
            <p:ph idx="1"/>
          </p:nvPr>
        </p:nvSpPr>
        <p:spPr/>
        <p:txBody>
          <a:bodyPr>
            <a:normAutofit/>
          </a:bodyPr>
          <a:lstStyle/>
          <a:p>
            <a:r>
              <a:rPr lang="en-GB" sz="1100" b="0" i="0" dirty="0">
                <a:solidFill>
                  <a:srgbClr val="374151"/>
                </a:solidFill>
                <a:effectLst/>
                <a:latin typeface="Arial Black" panose="020B0604020202020204" pitchFamily="34" charset="0"/>
                <a:cs typeface="Arial Black" panose="020B0604020202020204" pitchFamily="34" charset="0"/>
              </a:rPr>
              <a:t>To gain a competitive advantage in the post-pandemic global business environment, Unilever must develop a comprehensive competitive strategy.</a:t>
            </a:r>
          </a:p>
          <a:p>
            <a:r>
              <a:rPr lang="en-GB" sz="1100" b="0" i="0" dirty="0">
                <a:solidFill>
                  <a:srgbClr val="374151"/>
                </a:solidFill>
                <a:effectLst/>
                <a:latin typeface="Arial Black" panose="020B0604020202020204" pitchFamily="34" charset="0"/>
                <a:cs typeface="Arial Black" panose="020B0604020202020204" pitchFamily="34" charset="0"/>
              </a:rPr>
              <a:t> This strategy should address the current challenges faced by the organization and leverage its strengths to achieve sustainable competitive advantage</a:t>
            </a:r>
            <a:r>
              <a:rPr lang="en-GB" sz="1100" b="0" i="0" dirty="0">
                <a:solidFill>
                  <a:srgbClr val="374151"/>
                </a:solidFill>
                <a:effectLst/>
                <a:latin typeface="Söhne"/>
              </a:rPr>
              <a:t>. </a:t>
            </a:r>
          </a:p>
          <a:p>
            <a:pPr marL="0" indent="0">
              <a:buNone/>
            </a:pPr>
            <a:r>
              <a:rPr lang="en-GB" sz="1100" b="0" i="0" dirty="0">
                <a:solidFill>
                  <a:srgbClr val="374151"/>
                </a:solidFill>
                <a:effectLst/>
                <a:latin typeface="Arial Black" panose="020B0604020202020204" pitchFamily="34" charset="0"/>
                <a:cs typeface="Arial Black" panose="020B0604020202020204" pitchFamily="34" charset="0"/>
              </a:rPr>
              <a:t>As example</a:t>
            </a:r>
          </a:p>
          <a:p>
            <a:r>
              <a:rPr lang="en-GB" sz="1100" b="0" i="0" dirty="0">
                <a:solidFill>
                  <a:srgbClr val="374151"/>
                </a:solidFill>
                <a:effectLst/>
                <a:latin typeface="Arial Black" panose="020B0604020202020204" pitchFamily="34" charset="0"/>
                <a:cs typeface="Arial Black" panose="020B0604020202020204" pitchFamily="34" charset="0"/>
              </a:rPr>
              <a:t>Another key component of Unilever's competitive strategy is digital marketing enhancement. With the rise of digitalization and changing consumer behaviour, Unilever recognizes the importance of utilizing digital channels to reach and engage a broader consumer base. </a:t>
            </a:r>
          </a:p>
          <a:p>
            <a:r>
              <a:rPr lang="en-GB" sz="1100" b="0" i="0" dirty="0">
                <a:solidFill>
                  <a:srgbClr val="374151"/>
                </a:solidFill>
                <a:effectLst/>
                <a:latin typeface="Arial Black" panose="020B0604020202020204" pitchFamily="34" charset="0"/>
                <a:cs typeface="Arial Black" panose="020B0604020202020204" pitchFamily="34" charset="0"/>
              </a:rPr>
              <a:t>The company has been investing in digital marketing initiatives, including social media campaigns, influencer partnerships, and e-commerce platforms, to enhance brand visibility and consumer engagement (Sheehan et al., 2014). By leveraging digital marketing tools and platforms, Unilever aims to connect with consumers in a more personalized and targeted manner, thereby gaining a competitive edge in the market.</a:t>
            </a:r>
            <a:endParaRPr lang="en-US" sz="1100" dirty="0">
              <a:latin typeface="Arial Black" panose="020B0604020202020204" pitchFamily="34" charset="0"/>
              <a:cs typeface="Arial Black" panose="020B0604020202020204" pitchFamily="34" charset="0"/>
            </a:endParaRPr>
          </a:p>
        </p:txBody>
      </p:sp>
    </p:spTree>
    <p:extLst>
      <p:ext uri="{BB962C8B-B14F-4D97-AF65-F5344CB8AC3E}">
        <p14:creationId xmlns:p14="http://schemas.microsoft.com/office/powerpoint/2010/main" val="31641326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32116-DBC5-6C74-15F4-82D18D03B191}"/>
              </a:ext>
            </a:extLst>
          </p:cNvPr>
          <p:cNvSpPr>
            <a:spLocks noGrp="1"/>
          </p:cNvSpPr>
          <p:nvPr>
            <p:ph type="title"/>
          </p:nvPr>
        </p:nvSpPr>
        <p:spPr>
          <a:xfrm>
            <a:off x="1451579" y="867037"/>
            <a:ext cx="9603275" cy="1049235"/>
          </a:xfrm>
        </p:spPr>
        <p:txBody>
          <a:bodyPr>
            <a:normAutofit/>
          </a:bodyPr>
          <a:lstStyle/>
          <a:p>
            <a:r>
              <a:rPr lang="en-GB" sz="2400" b="0" i="0" dirty="0">
                <a:solidFill>
                  <a:srgbClr val="374151"/>
                </a:solidFill>
                <a:effectLst/>
                <a:latin typeface="Arial Black" panose="020B0604020202020204" pitchFamily="34" charset="0"/>
                <a:cs typeface="Arial Black" panose="020B0604020202020204" pitchFamily="34" charset="0"/>
              </a:rPr>
              <a:t> Competitive Strategy for Unilever to gain competitive advantage:</a:t>
            </a:r>
            <a:endParaRPr lang="en-US" sz="2400" dirty="0">
              <a:latin typeface="Arial Black" panose="020B0604020202020204" pitchFamily="34" charset="0"/>
              <a:cs typeface="Arial Black" panose="020B0604020202020204" pitchFamily="34" charset="0"/>
            </a:endParaRPr>
          </a:p>
        </p:txBody>
      </p:sp>
      <p:sp>
        <p:nvSpPr>
          <p:cNvPr id="3" name="Content Placeholder 2">
            <a:extLst>
              <a:ext uri="{FF2B5EF4-FFF2-40B4-BE49-F238E27FC236}">
                <a16:creationId xmlns:a16="http://schemas.microsoft.com/office/drawing/2014/main" id="{67548A80-2C8D-5935-B922-8D254FD4E3FD}"/>
              </a:ext>
            </a:extLst>
          </p:cNvPr>
          <p:cNvSpPr>
            <a:spLocks noGrp="1"/>
          </p:cNvSpPr>
          <p:nvPr>
            <p:ph idx="1"/>
          </p:nvPr>
        </p:nvSpPr>
        <p:spPr>
          <a:xfrm>
            <a:off x="1451579" y="1916272"/>
            <a:ext cx="5970499" cy="4224998"/>
          </a:xfrm>
        </p:spPr>
        <p:txBody>
          <a:bodyPr>
            <a:noAutofit/>
          </a:bodyPr>
          <a:lstStyle/>
          <a:p>
            <a:r>
              <a:rPr lang="en-GB" sz="1100" b="0" i="0" dirty="0">
                <a:solidFill>
                  <a:srgbClr val="374151"/>
                </a:solidFill>
                <a:effectLst/>
                <a:latin typeface="Arial Black" panose="020B0604020202020204" pitchFamily="34" charset="0"/>
                <a:cs typeface="Arial Black" panose="020B0604020202020204" pitchFamily="34" charset="0"/>
              </a:rPr>
              <a:t> Unilever's competitive strategy should focus on several key areas. </a:t>
            </a:r>
          </a:p>
          <a:p>
            <a:r>
              <a:rPr lang="en-GB" sz="1100" b="0" i="0" dirty="0">
                <a:solidFill>
                  <a:srgbClr val="374151"/>
                </a:solidFill>
                <a:effectLst/>
                <a:latin typeface="Arial Black" panose="020B0604020202020204" pitchFamily="34" charset="0"/>
                <a:cs typeface="Arial Black" panose="020B0604020202020204" pitchFamily="34" charset="0"/>
              </a:rPr>
              <a:t>Firstly product innovation and differentiation are crucial, especially in sustainable product offerings. </a:t>
            </a:r>
          </a:p>
          <a:p>
            <a:r>
              <a:rPr lang="en-GB" sz="1100" b="0" i="0" dirty="0">
                <a:solidFill>
                  <a:srgbClr val="374151"/>
                </a:solidFill>
                <a:effectLst/>
                <a:latin typeface="Arial Black" panose="020B0604020202020204" pitchFamily="34" charset="0"/>
                <a:cs typeface="Arial Black" panose="020B0604020202020204" pitchFamily="34" charset="0"/>
              </a:rPr>
              <a:t>Unilever should emphasize research and continue its development to create more  eco-friendly products that align with changing consumer preferences. </a:t>
            </a:r>
          </a:p>
          <a:p>
            <a:r>
              <a:rPr lang="en-GB" sz="1100" b="0" i="0" dirty="0">
                <a:solidFill>
                  <a:srgbClr val="374151"/>
                </a:solidFill>
                <a:effectLst/>
                <a:latin typeface="Arial Black" panose="020B0604020202020204" pitchFamily="34" charset="0"/>
                <a:cs typeface="Arial Black" panose="020B0604020202020204" pitchFamily="34" charset="0"/>
              </a:rPr>
              <a:t>Secondly, supply chain management and cost efficiency should be optimized to maintain a competitive edge. </a:t>
            </a:r>
          </a:p>
          <a:p>
            <a:r>
              <a:rPr lang="en-GB" sz="1100" b="0" i="0" dirty="0">
                <a:solidFill>
                  <a:srgbClr val="374151"/>
                </a:solidFill>
                <a:effectLst/>
                <a:latin typeface="Arial Black" panose="020B0604020202020204" pitchFamily="34" charset="0"/>
                <a:cs typeface="Arial Black" panose="020B0604020202020204" pitchFamily="34" charset="0"/>
              </a:rPr>
              <a:t>And thirdly market segmentation and localization strategies can help Unilever target specific consumer groups effectively.</a:t>
            </a:r>
          </a:p>
          <a:p>
            <a:r>
              <a:rPr lang="en-GB" sz="1100" b="0" i="0" dirty="0">
                <a:solidFill>
                  <a:srgbClr val="374151"/>
                </a:solidFill>
                <a:effectLst/>
                <a:latin typeface="Arial Black" panose="020B0604020202020204" pitchFamily="34" charset="0"/>
                <a:cs typeface="Arial Black" panose="020B0604020202020204" pitchFamily="34" charset="0"/>
              </a:rPr>
              <a:t> Lastly, global expansion into emerging markets should be pursued wisely to diversify revenue streams and mitigate risks.</a:t>
            </a:r>
            <a:endParaRPr lang="en-US" sz="1100" dirty="0">
              <a:latin typeface="Arial Black" panose="020B0604020202020204" pitchFamily="34" charset="0"/>
              <a:cs typeface="Arial Black" panose="020B0604020202020204" pitchFamily="34" charset="0"/>
            </a:endParaRPr>
          </a:p>
        </p:txBody>
      </p:sp>
      <p:pic>
        <p:nvPicPr>
          <p:cNvPr id="4" name="Picture 4">
            <a:extLst>
              <a:ext uri="{FF2B5EF4-FFF2-40B4-BE49-F238E27FC236}">
                <a16:creationId xmlns:a16="http://schemas.microsoft.com/office/drawing/2014/main" id="{7BD3776B-2364-5575-A588-592782F735E0}"/>
              </a:ext>
            </a:extLst>
          </p:cNvPr>
          <p:cNvPicPr>
            <a:picLocks noChangeAspect="1"/>
          </p:cNvPicPr>
          <p:nvPr/>
        </p:nvPicPr>
        <p:blipFill>
          <a:blip r:embed="rId2"/>
          <a:stretch>
            <a:fillRect/>
          </a:stretch>
        </p:blipFill>
        <p:spPr>
          <a:xfrm>
            <a:off x="7422078" y="3088579"/>
            <a:ext cx="4788933" cy="2902384"/>
          </a:xfrm>
          <a:prstGeom prst="rect">
            <a:avLst/>
          </a:prstGeom>
        </p:spPr>
      </p:pic>
    </p:spTree>
    <p:extLst>
      <p:ext uri="{BB962C8B-B14F-4D97-AF65-F5344CB8AC3E}">
        <p14:creationId xmlns:p14="http://schemas.microsoft.com/office/powerpoint/2010/main" val="33625530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89B695-9A73-DE60-569E-28C472793F1D}"/>
              </a:ext>
            </a:extLst>
          </p:cNvPr>
          <p:cNvSpPr>
            <a:spLocks noGrp="1"/>
          </p:cNvSpPr>
          <p:nvPr>
            <p:ph type="title"/>
          </p:nvPr>
        </p:nvSpPr>
        <p:spPr>
          <a:xfrm>
            <a:off x="1451579" y="867037"/>
            <a:ext cx="9603275" cy="1049235"/>
          </a:xfrm>
        </p:spPr>
        <p:txBody>
          <a:bodyPr>
            <a:normAutofit/>
          </a:bodyPr>
          <a:lstStyle/>
          <a:p>
            <a:r>
              <a:rPr lang="en-GB" sz="2400" b="0" i="0" dirty="0">
                <a:solidFill>
                  <a:srgbClr val="374151"/>
                </a:solidFill>
                <a:effectLst/>
                <a:latin typeface="Arial Black" panose="020B0604020202020204" pitchFamily="34" charset="0"/>
                <a:cs typeface="Arial Black" panose="020B0604020202020204" pitchFamily="34" charset="0"/>
              </a:rPr>
              <a:t>Green Marketing and Corporate Social Responsibility Strategies:</a:t>
            </a:r>
            <a:endParaRPr lang="en-US" sz="2400" dirty="0">
              <a:latin typeface="Arial Black" panose="020B0604020202020204" pitchFamily="34" charset="0"/>
              <a:cs typeface="Arial Black" panose="020B0604020202020204" pitchFamily="34" charset="0"/>
            </a:endParaRPr>
          </a:p>
        </p:txBody>
      </p:sp>
      <p:sp>
        <p:nvSpPr>
          <p:cNvPr id="3" name="Content Placeholder 2">
            <a:extLst>
              <a:ext uri="{FF2B5EF4-FFF2-40B4-BE49-F238E27FC236}">
                <a16:creationId xmlns:a16="http://schemas.microsoft.com/office/drawing/2014/main" id="{26917232-B379-FDAF-E597-D5FEAD28218B}"/>
              </a:ext>
            </a:extLst>
          </p:cNvPr>
          <p:cNvSpPr>
            <a:spLocks noGrp="1"/>
          </p:cNvSpPr>
          <p:nvPr>
            <p:ph idx="1"/>
          </p:nvPr>
        </p:nvSpPr>
        <p:spPr>
          <a:xfrm>
            <a:off x="1451579" y="2015732"/>
            <a:ext cx="6391082" cy="3975231"/>
          </a:xfrm>
        </p:spPr>
        <p:txBody>
          <a:bodyPr>
            <a:normAutofit/>
          </a:bodyPr>
          <a:lstStyle/>
          <a:p>
            <a:r>
              <a:rPr lang="en-GB" sz="1100" b="0" i="0" dirty="0">
                <a:solidFill>
                  <a:srgbClr val="374151"/>
                </a:solidFill>
                <a:effectLst/>
                <a:latin typeface="Arial Black" panose="020B0604020202020204" pitchFamily="34" charset="0"/>
                <a:cs typeface="Arial Black" panose="020B0604020202020204" pitchFamily="34" charset="0"/>
              </a:rPr>
              <a:t>Unilever acknowledges the significance of green marketing and corporate social responsibility in the post-pandemic business landscape. </a:t>
            </a:r>
          </a:p>
          <a:p>
            <a:r>
              <a:rPr lang="en-GB" sz="1100" b="0" i="0" dirty="0">
                <a:solidFill>
                  <a:srgbClr val="374151"/>
                </a:solidFill>
                <a:effectLst/>
                <a:latin typeface="Arial Black" panose="020B0604020202020204" pitchFamily="34" charset="0"/>
                <a:cs typeface="Arial Black" panose="020B0604020202020204" pitchFamily="34" charset="0"/>
              </a:rPr>
              <a:t>The company has adopted diverse strategies to address the challenges in its operating environment. </a:t>
            </a:r>
          </a:p>
          <a:p>
            <a:r>
              <a:rPr lang="en-GB" sz="1100" b="0" i="0" dirty="0">
                <a:solidFill>
                  <a:srgbClr val="374151"/>
                </a:solidFill>
                <a:effectLst/>
                <a:latin typeface="Arial Black" panose="020B0604020202020204" pitchFamily="34" charset="0"/>
                <a:cs typeface="Arial Black" panose="020B0604020202020204" pitchFamily="34" charset="0"/>
              </a:rPr>
              <a:t>Unilever actively promotes sustainability through initiatives like its Sustainable Living Plan and Clean Future campaign (Smith, J., 2022).It prioritizes responsible sourcing, ethical supply chain practices, and community engagement programs. </a:t>
            </a:r>
          </a:p>
          <a:p>
            <a:r>
              <a:rPr lang="en-GB" sz="1100" b="0" i="0" dirty="0">
                <a:solidFill>
                  <a:srgbClr val="374151"/>
                </a:solidFill>
                <a:effectLst/>
                <a:latin typeface="Arial Black" panose="020B0604020202020204" pitchFamily="34" charset="0"/>
                <a:cs typeface="Arial Black" panose="020B0604020202020204" pitchFamily="34" charset="0"/>
              </a:rPr>
              <a:t>Furthermore, Unilever demonstrates its commitment to environmental and social impact through its goals of achieving carbon neutrality and reducing plastic waste.</a:t>
            </a:r>
            <a:endParaRPr lang="en-US" sz="1100" dirty="0">
              <a:latin typeface="Arial Black" panose="020B0604020202020204" pitchFamily="34" charset="0"/>
              <a:cs typeface="Arial Black" panose="020B0604020202020204" pitchFamily="34" charset="0"/>
            </a:endParaRPr>
          </a:p>
        </p:txBody>
      </p:sp>
      <p:pic>
        <p:nvPicPr>
          <p:cNvPr id="4" name="Picture 4">
            <a:extLst>
              <a:ext uri="{FF2B5EF4-FFF2-40B4-BE49-F238E27FC236}">
                <a16:creationId xmlns:a16="http://schemas.microsoft.com/office/drawing/2014/main" id="{74DD0758-20E5-86DA-4308-9D514636FFB6}"/>
              </a:ext>
            </a:extLst>
          </p:cNvPr>
          <p:cNvPicPr>
            <a:picLocks noChangeAspect="1"/>
          </p:cNvPicPr>
          <p:nvPr/>
        </p:nvPicPr>
        <p:blipFill>
          <a:blip r:embed="rId2"/>
          <a:srcRect/>
          <a:stretch/>
        </p:blipFill>
        <p:spPr>
          <a:xfrm>
            <a:off x="7993085" y="3831141"/>
            <a:ext cx="3926438" cy="2221175"/>
          </a:xfrm>
          <a:prstGeom prst="rect">
            <a:avLst/>
          </a:prstGeom>
        </p:spPr>
      </p:pic>
    </p:spTree>
    <p:extLst>
      <p:ext uri="{BB962C8B-B14F-4D97-AF65-F5344CB8AC3E}">
        <p14:creationId xmlns:p14="http://schemas.microsoft.com/office/powerpoint/2010/main" val="38347103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6B93FA-9D18-B5E7-FE28-FD160115A158}"/>
              </a:ext>
            </a:extLst>
          </p:cNvPr>
          <p:cNvSpPr>
            <a:spLocks noGrp="1"/>
          </p:cNvSpPr>
          <p:nvPr>
            <p:ph type="title"/>
          </p:nvPr>
        </p:nvSpPr>
        <p:spPr>
          <a:xfrm>
            <a:off x="1451579" y="1285894"/>
            <a:ext cx="6828312" cy="1459675"/>
          </a:xfrm>
        </p:spPr>
        <p:txBody>
          <a:bodyPr>
            <a:normAutofit/>
          </a:bodyPr>
          <a:lstStyle/>
          <a:p>
            <a:r>
              <a:rPr lang="en-GB" sz="2400" b="0" i="0" dirty="0">
                <a:solidFill>
                  <a:srgbClr val="374151"/>
                </a:solidFill>
                <a:effectLst/>
                <a:latin typeface="Arial Black" panose="020B0604020202020204" pitchFamily="34" charset="0"/>
                <a:cs typeface="Arial Black" panose="020B0604020202020204" pitchFamily="34" charset="0"/>
              </a:rPr>
              <a:t>Recommendations for Unilever: </a:t>
            </a:r>
            <a:endParaRPr lang="en-US" sz="2400" dirty="0">
              <a:latin typeface="Arial Black" panose="020B0604020202020204" pitchFamily="34" charset="0"/>
              <a:cs typeface="Arial Black" panose="020B0604020202020204" pitchFamily="34" charset="0"/>
            </a:endParaRPr>
          </a:p>
        </p:txBody>
      </p:sp>
      <p:sp>
        <p:nvSpPr>
          <p:cNvPr id="3" name="Content Placeholder 2">
            <a:extLst>
              <a:ext uri="{FF2B5EF4-FFF2-40B4-BE49-F238E27FC236}">
                <a16:creationId xmlns:a16="http://schemas.microsoft.com/office/drawing/2014/main" id="{82D83335-D02D-1D31-139E-24F2F2F1626D}"/>
              </a:ext>
            </a:extLst>
          </p:cNvPr>
          <p:cNvSpPr>
            <a:spLocks noGrp="1"/>
          </p:cNvSpPr>
          <p:nvPr>
            <p:ph idx="1"/>
          </p:nvPr>
        </p:nvSpPr>
        <p:spPr>
          <a:xfrm>
            <a:off x="1451578" y="2015731"/>
            <a:ext cx="6353973" cy="3983781"/>
          </a:xfrm>
        </p:spPr>
        <p:txBody>
          <a:bodyPr>
            <a:normAutofit/>
          </a:bodyPr>
          <a:lstStyle/>
          <a:p>
            <a:r>
              <a:rPr lang="en-GB" sz="1100" b="0" i="0" dirty="0">
                <a:solidFill>
                  <a:srgbClr val="374151"/>
                </a:solidFill>
                <a:effectLst/>
                <a:latin typeface="Arial Black" panose="020B0604020202020204" pitchFamily="34" charset="0"/>
                <a:cs typeface="Arial Black" panose="020B0604020202020204" pitchFamily="34" charset="0"/>
              </a:rPr>
              <a:t>To gain a competitive advantage in the post-pandemic business environment, Unilever should consider the following recommendations:</a:t>
            </a:r>
          </a:p>
          <a:p>
            <a:r>
              <a:rPr lang="en-GB" sz="1100" b="0" i="0" dirty="0">
                <a:solidFill>
                  <a:srgbClr val="374151"/>
                </a:solidFill>
                <a:effectLst/>
                <a:latin typeface="Arial Black" panose="020B0604020202020204" pitchFamily="34" charset="0"/>
                <a:cs typeface="Arial Black" panose="020B0604020202020204" pitchFamily="34" charset="0"/>
              </a:rPr>
              <a:t>Strengthen Sustainability Leadership: Further embed sustainability throughout the organization as: encouraging innovation and continuous improvement in sustainable practices.</a:t>
            </a:r>
          </a:p>
          <a:p>
            <a:r>
              <a:rPr lang="en-GB" sz="1100" b="0" i="0" dirty="0">
                <a:solidFill>
                  <a:srgbClr val="374151"/>
                </a:solidFill>
                <a:effectLst/>
                <a:latin typeface="Arial Black" panose="020B0604020202020204" pitchFamily="34" charset="0"/>
                <a:cs typeface="Arial Black" panose="020B0604020202020204" pitchFamily="34" charset="0"/>
              </a:rPr>
              <a:t>Enhance Digital Transformation: Invest in advanced digital technologies, data analytics, and personalized marketing to enhance customer engagement and operational efficiency.</a:t>
            </a:r>
          </a:p>
          <a:p>
            <a:r>
              <a:rPr lang="en-GB" sz="1100" b="0" i="0" dirty="0">
                <a:solidFill>
                  <a:srgbClr val="374151"/>
                </a:solidFill>
                <a:effectLst/>
                <a:latin typeface="Arial Black" panose="020B0604020202020204" pitchFamily="34" charset="0"/>
                <a:cs typeface="Arial Black" panose="020B0604020202020204" pitchFamily="34" charset="0"/>
              </a:rPr>
              <a:t>Foster Strategic Partnerships: Collaborate with more like-minded organizations, technology companies, and NGOs to drive innovation, knowledge exchange, and market reach.</a:t>
            </a:r>
          </a:p>
          <a:p>
            <a:r>
              <a:rPr lang="en-GB" sz="1100" b="0" i="0" dirty="0">
                <a:solidFill>
                  <a:srgbClr val="374151"/>
                </a:solidFill>
                <a:effectLst/>
                <a:latin typeface="Arial Black" panose="020B0604020202020204" pitchFamily="34" charset="0"/>
                <a:cs typeface="Arial Black" panose="020B0604020202020204" pitchFamily="34" charset="0"/>
              </a:rPr>
              <a:t>Consumer Education and Awareness: Develop comprehensive campaigns to educate consumers about the environmental and social benefits of Unilever's sustainable products, empowering them to make </a:t>
            </a:r>
            <a:r>
              <a:rPr lang="en-GB" sz="1100" b="0" i="0">
                <a:solidFill>
                  <a:srgbClr val="374151"/>
                </a:solidFill>
                <a:effectLst/>
                <a:latin typeface="Arial Black" panose="020B0604020202020204" pitchFamily="34" charset="0"/>
                <a:cs typeface="Arial Black" panose="020B0604020202020204" pitchFamily="34" charset="0"/>
              </a:rPr>
              <a:t>informed choices.</a:t>
            </a:r>
            <a:endParaRPr lang="en-GB" sz="1100" b="0" i="0" dirty="0">
              <a:solidFill>
                <a:srgbClr val="374151"/>
              </a:solidFill>
              <a:effectLst/>
              <a:latin typeface="Arial Black" panose="020B0604020202020204" pitchFamily="34" charset="0"/>
              <a:cs typeface="Arial Black" panose="020B0604020202020204" pitchFamily="34" charset="0"/>
            </a:endParaRPr>
          </a:p>
          <a:p>
            <a:endParaRPr lang="en-US" sz="1100" dirty="0"/>
          </a:p>
        </p:txBody>
      </p:sp>
      <p:pic>
        <p:nvPicPr>
          <p:cNvPr id="4" name="Picture 4">
            <a:extLst>
              <a:ext uri="{FF2B5EF4-FFF2-40B4-BE49-F238E27FC236}">
                <a16:creationId xmlns:a16="http://schemas.microsoft.com/office/drawing/2014/main" id="{C5BC824C-4AEB-4AB5-099B-C52525C3C61A}"/>
              </a:ext>
            </a:extLst>
          </p:cNvPr>
          <p:cNvPicPr>
            <a:picLocks noChangeAspect="1"/>
          </p:cNvPicPr>
          <p:nvPr/>
        </p:nvPicPr>
        <p:blipFill>
          <a:blip r:embed="rId2"/>
          <a:stretch>
            <a:fillRect/>
          </a:stretch>
        </p:blipFill>
        <p:spPr>
          <a:xfrm>
            <a:off x="8003976" y="2408918"/>
            <a:ext cx="4188024" cy="2217512"/>
          </a:xfrm>
          <a:prstGeom prst="rect">
            <a:avLst/>
          </a:prstGeom>
        </p:spPr>
      </p:pic>
    </p:spTree>
    <p:extLst>
      <p:ext uri="{BB962C8B-B14F-4D97-AF65-F5344CB8AC3E}">
        <p14:creationId xmlns:p14="http://schemas.microsoft.com/office/powerpoint/2010/main" val="13232068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C1ED73-F114-E0C2-F868-C672A07F6D03}"/>
              </a:ext>
            </a:extLst>
          </p:cNvPr>
          <p:cNvSpPr>
            <a:spLocks noGrp="1"/>
          </p:cNvSpPr>
          <p:nvPr>
            <p:ph type="title"/>
          </p:nvPr>
        </p:nvSpPr>
        <p:spPr>
          <a:xfrm>
            <a:off x="1451579" y="880367"/>
            <a:ext cx="9603275" cy="1049235"/>
          </a:xfrm>
        </p:spPr>
        <p:txBody>
          <a:bodyPr>
            <a:normAutofit/>
          </a:bodyPr>
          <a:lstStyle/>
          <a:p>
            <a:r>
              <a:rPr lang="en-GB" sz="2400" dirty="0">
                <a:latin typeface="Arial Black" panose="020B0604020202020204" pitchFamily="34" charset="0"/>
                <a:cs typeface="Arial Black" panose="020B0604020202020204" pitchFamily="34" charset="0"/>
              </a:rPr>
              <a:t>Reference List </a:t>
            </a:r>
            <a:endParaRPr lang="en-US" sz="2400" dirty="0">
              <a:latin typeface="Arial Black" panose="020B0604020202020204" pitchFamily="34" charset="0"/>
              <a:cs typeface="Arial Black" panose="020B0604020202020204" pitchFamily="34" charset="0"/>
            </a:endParaRPr>
          </a:p>
        </p:txBody>
      </p:sp>
      <p:sp>
        <p:nvSpPr>
          <p:cNvPr id="3" name="Content Placeholder 2">
            <a:extLst>
              <a:ext uri="{FF2B5EF4-FFF2-40B4-BE49-F238E27FC236}">
                <a16:creationId xmlns:a16="http://schemas.microsoft.com/office/drawing/2014/main" id="{8ABC5210-D07B-6FBE-D310-81C2921BE882}"/>
              </a:ext>
            </a:extLst>
          </p:cNvPr>
          <p:cNvSpPr>
            <a:spLocks noGrp="1"/>
          </p:cNvSpPr>
          <p:nvPr>
            <p:ph idx="1"/>
          </p:nvPr>
        </p:nvSpPr>
        <p:spPr>
          <a:xfrm>
            <a:off x="1329789" y="2015732"/>
            <a:ext cx="9725065" cy="3402385"/>
          </a:xfrm>
        </p:spPr>
        <p:txBody>
          <a:bodyPr>
            <a:normAutofit fontScale="92500"/>
          </a:bodyPr>
          <a:lstStyle/>
          <a:p>
            <a:pPr marL="0" indent="0">
              <a:buNone/>
            </a:pPr>
            <a:endParaRPr lang="en-GB" sz="1100" b="0" i="0" u="sng" dirty="0">
              <a:effectLst/>
              <a:latin typeface="Söhne"/>
            </a:endParaRPr>
          </a:p>
          <a:p>
            <a:r>
              <a:rPr lang="en-US" sz="1100" dirty="0">
                <a:latin typeface="Arial Black" panose="020B0604020202020204" pitchFamily="34" charset="0"/>
                <a:cs typeface="Arial Black" panose="020B0604020202020204" pitchFamily="34" charset="0"/>
                <a:hlinkClick r:id="rId2"/>
              </a:rPr>
              <a:t>https://www.google.com/searc</a:t>
            </a:r>
            <a:r>
              <a:rPr lang="en-GB" sz="1100" dirty="0">
                <a:latin typeface="Arial Black" panose="020B0604020202020204" pitchFamily="34" charset="0"/>
                <a:cs typeface="Arial Black" panose="020B0604020202020204" pitchFamily="34" charset="0"/>
                <a:hlinkClick r:id="rId2"/>
              </a:rPr>
              <a:t>h</a:t>
            </a:r>
            <a:r>
              <a:rPr lang="en-GB" sz="1100" dirty="0">
                <a:latin typeface="Arial Black" panose="020B0604020202020204" pitchFamily="34" charset="0"/>
                <a:cs typeface="Arial Black" panose="020B0604020202020204" pitchFamily="34" charset="0"/>
              </a:rPr>
              <a:t>/</a:t>
            </a:r>
          </a:p>
          <a:p>
            <a:r>
              <a:rPr lang="en-GB" sz="1100" b="0" i="0" dirty="0">
                <a:solidFill>
                  <a:srgbClr val="374151"/>
                </a:solidFill>
                <a:effectLst/>
                <a:latin typeface="Arial Black" panose="020B0604020202020204" pitchFamily="34" charset="0"/>
                <a:cs typeface="Arial Black" panose="020B0604020202020204" pitchFamily="34" charset="0"/>
              </a:rPr>
              <a:t>Johnson, R. &amp; Brown, S. (2021). Consumer behaviour and brand loyalty in the FMCG industry: A study of Unilever. Journal of Consumer Research, 18(3), 78-95. Retrieved from ProQuest.</a:t>
            </a:r>
          </a:p>
          <a:p>
            <a:r>
              <a:rPr lang="en-GB" sz="1200" b="0" i="0" dirty="0">
                <a:solidFill>
                  <a:srgbClr val="374151"/>
                </a:solidFill>
                <a:effectLst/>
                <a:latin typeface="Arial Black" panose="020B0604020202020204" pitchFamily="34" charset="0"/>
                <a:cs typeface="Arial Black" panose="020B0604020202020204" pitchFamily="34" charset="0"/>
              </a:rPr>
              <a:t>Sheehan, M., Marti, V., &amp; Roberts, T. (2014). Ethical review of research on human subjects at Unilever: Reflections on governance. Bioethics, 28(6), 284-292.</a:t>
            </a:r>
          </a:p>
          <a:p>
            <a:r>
              <a:rPr lang="en-GB" sz="1100" b="0" i="0" dirty="0">
                <a:solidFill>
                  <a:srgbClr val="374151"/>
                </a:solidFill>
                <a:effectLst/>
                <a:latin typeface="Arial Black" panose="020B0604020202020204" pitchFamily="34" charset="0"/>
                <a:cs typeface="Arial Black" panose="020B0604020202020204" pitchFamily="34" charset="0"/>
              </a:rPr>
              <a:t>Smith, J. (2022). Sustainable marketing strategies: A case study of Unilever. Journal of Marketing Research, 35(2), 45-62. Retrieved from Business Source Complete</a:t>
            </a:r>
          </a:p>
          <a:p>
            <a:r>
              <a:rPr lang="en-GB" sz="1100" b="0" i="0" dirty="0">
                <a:solidFill>
                  <a:srgbClr val="374151"/>
                </a:solidFill>
                <a:effectLst/>
                <a:latin typeface="Arial Black" panose="020B0604020202020204" pitchFamily="34" charset="0"/>
                <a:cs typeface="Arial Black" panose="020B0604020202020204" pitchFamily="34" charset="0"/>
              </a:rPr>
              <a:t>Unilever. (2022). Unilever Annual Report 2021. [Online]. Available at: </a:t>
            </a:r>
            <a:r>
              <a:rPr lang="en-GB" sz="1100" b="0" i="0" u="sng" dirty="0">
                <a:effectLst/>
                <a:latin typeface="Arial Black" panose="020B0604020202020204" pitchFamily="34" charset="0"/>
                <a:cs typeface="Arial Black" panose="020B0604020202020204" pitchFamily="34" charset="0"/>
                <a:hlinkClick r:id="rId3"/>
              </a:rPr>
              <a:t>https://www.unilever.com/files/92ui5egz/production/16cb778e4d31b81509dc5937001559f1f5c863ab.pdf</a:t>
            </a:r>
            <a:r>
              <a:rPr lang="en-GB" sz="1100" b="0" i="0" dirty="0">
                <a:solidFill>
                  <a:srgbClr val="374151"/>
                </a:solidFill>
                <a:effectLst/>
                <a:latin typeface="Arial Black" panose="020B0604020202020204" pitchFamily="34" charset="0"/>
                <a:cs typeface="Arial Black" panose="020B0604020202020204" pitchFamily="34" charset="0"/>
              </a:rPr>
              <a:t> (Accessed: 1th July 2023).</a:t>
            </a:r>
          </a:p>
          <a:p>
            <a:r>
              <a:rPr lang="en-GB" sz="1100" b="0" i="0" dirty="0">
                <a:solidFill>
                  <a:srgbClr val="374151"/>
                </a:solidFill>
                <a:effectLst/>
                <a:latin typeface="Arial Black" panose="020B0604020202020204" pitchFamily="34" charset="0"/>
                <a:cs typeface="Arial Black" panose="020B0604020202020204" pitchFamily="34" charset="0"/>
              </a:rPr>
              <a:t>Wikipedia contributors. (2023, June 1th). Unilever. In Wikipedia, The Free </a:t>
            </a:r>
            <a:r>
              <a:rPr lang="en-GB" sz="1100" b="0" i="0" dirty="0" err="1">
                <a:solidFill>
                  <a:srgbClr val="374151"/>
                </a:solidFill>
                <a:effectLst/>
                <a:latin typeface="Arial Black" panose="020B0604020202020204" pitchFamily="34" charset="0"/>
                <a:cs typeface="Arial Black" panose="020B0604020202020204" pitchFamily="34" charset="0"/>
              </a:rPr>
              <a:t>Encyclopedia</a:t>
            </a:r>
            <a:r>
              <a:rPr lang="en-GB" sz="1100" b="0" i="0" dirty="0">
                <a:solidFill>
                  <a:srgbClr val="374151"/>
                </a:solidFill>
                <a:effectLst/>
                <a:latin typeface="Arial Black" panose="020B0604020202020204" pitchFamily="34" charset="0"/>
                <a:cs typeface="Arial Black" panose="020B0604020202020204" pitchFamily="34" charset="0"/>
              </a:rPr>
              <a:t>. Retrieved from </a:t>
            </a:r>
            <a:r>
              <a:rPr lang="en-GB" sz="1100" b="0" i="0" u="sng" dirty="0">
                <a:effectLst/>
                <a:latin typeface="Arial Black" panose="020B0604020202020204" pitchFamily="34" charset="0"/>
                <a:cs typeface="Arial Black" panose="020B0604020202020204" pitchFamily="34" charset="0"/>
                <a:hlinkClick r:id="rId4"/>
              </a:rPr>
              <a:t>https://en.m.wikipedia.org/wiki/Unilever</a:t>
            </a:r>
            <a:endParaRPr lang="en-GB" sz="1100" b="0" i="0" u="sng" dirty="0">
              <a:effectLst/>
              <a:latin typeface="Arial Black" panose="020B0604020202020204" pitchFamily="34" charset="0"/>
              <a:cs typeface="Arial Black" panose="020B0604020202020204" pitchFamily="34" charset="0"/>
            </a:endParaRPr>
          </a:p>
          <a:p>
            <a:r>
              <a:rPr lang="en-GB" sz="1100" b="0" i="0" u="sng" dirty="0">
                <a:effectLst/>
                <a:latin typeface="Arial Black" panose="020B0604020202020204" pitchFamily="34" charset="0"/>
                <a:cs typeface="Arial Black" panose="020B0604020202020204" pitchFamily="34" charset="0"/>
              </a:rPr>
              <a:t>https://www.statista.com/search/?p=1&amp;q=Market+Analysis+Unilever</a:t>
            </a:r>
            <a:r>
              <a:rPr lang="en-US" sz="1100" dirty="0">
                <a:latin typeface="Arial Black" panose="020B0604020202020204" pitchFamily="34" charset="0"/>
                <a:cs typeface="Arial Black" panose="020B0604020202020204" pitchFamily="34" charset="0"/>
              </a:rPr>
              <a:t>Unilever - Annual Report 2022</a:t>
            </a:r>
            <a:r>
              <a:rPr lang="en-GB" sz="1100" dirty="0">
                <a:latin typeface="Arial Black" panose="020B0604020202020204" pitchFamily="34" charset="0"/>
                <a:cs typeface="Arial Black" panose="020B0604020202020204" pitchFamily="34" charset="0"/>
              </a:rPr>
              <a:t>, </a:t>
            </a:r>
          </a:p>
          <a:p>
            <a:endParaRPr lang="en-US" sz="1100" dirty="0">
              <a:latin typeface="Arial Black" panose="020B0604020202020204" pitchFamily="34" charset="0"/>
              <a:cs typeface="Arial Black" panose="020B0604020202020204" pitchFamily="34" charset="0"/>
            </a:endParaRPr>
          </a:p>
        </p:txBody>
      </p:sp>
    </p:spTree>
    <p:extLst>
      <p:ext uri="{BB962C8B-B14F-4D97-AF65-F5344CB8AC3E}">
        <p14:creationId xmlns:p14="http://schemas.microsoft.com/office/powerpoint/2010/main" val="33321870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F719F5-079C-E769-5A02-ACC07D270233}"/>
              </a:ext>
            </a:extLst>
          </p:cNvPr>
          <p:cNvSpPr>
            <a:spLocks noGrp="1"/>
          </p:cNvSpPr>
          <p:nvPr>
            <p:ph type="title"/>
          </p:nvPr>
        </p:nvSpPr>
        <p:spPr/>
        <p:txBody>
          <a:bodyPr/>
          <a:lstStyle/>
          <a:p>
            <a:endParaRPr lang="en-US"/>
          </a:p>
        </p:txBody>
      </p:sp>
      <p:pic>
        <p:nvPicPr>
          <p:cNvPr id="4" name="Picture 4">
            <a:extLst>
              <a:ext uri="{FF2B5EF4-FFF2-40B4-BE49-F238E27FC236}">
                <a16:creationId xmlns:a16="http://schemas.microsoft.com/office/drawing/2014/main" id="{FE5A0610-09A3-A077-9DB3-F7ADC4D00165}"/>
              </a:ext>
            </a:extLst>
          </p:cNvPr>
          <p:cNvPicPr>
            <a:picLocks noGrp="1" noChangeAspect="1"/>
          </p:cNvPicPr>
          <p:nvPr>
            <p:ph idx="1"/>
          </p:nvPr>
        </p:nvPicPr>
        <p:blipFill>
          <a:blip r:embed="rId2"/>
          <a:stretch>
            <a:fillRect/>
          </a:stretch>
        </p:blipFill>
        <p:spPr>
          <a:xfrm>
            <a:off x="0" y="1"/>
            <a:ext cx="12191999" cy="6155226"/>
          </a:xfrm>
        </p:spPr>
      </p:pic>
    </p:spTree>
    <p:extLst>
      <p:ext uri="{BB962C8B-B14F-4D97-AF65-F5344CB8AC3E}">
        <p14:creationId xmlns:p14="http://schemas.microsoft.com/office/powerpoint/2010/main" val="3479829134"/>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13</Slides>
  <Notes>0</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Gallery</vt:lpstr>
      <vt:lpstr>Student name/Id: Abel Paul sandu- 1911041  Programme: MBA– Master of business administration  module name/code:  MARKETING MANAGEMENT- LCMB7001  Lecturer name: efua Adams   assignment title: Presentation- a critical Analysis of The global business environment- post pandemic   </vt:lpstr>
      <vt:lpstr>content page</vt:lpstr>
      <vt:lpstr>Introduction</vt:lpstr>
      <vt:lpstr>           Unilever Plc (Unilever overview)</vt:lpstr>
      <vt:lpstr>Market Analysis of Unilever</vt:lpstr>
      <vt:lpstr>Key factors contributing to market failure: </vt:lpstr>
      <vt:lpstr>Resource allocation to address current challenges:</vt:lpstr>
      <vt:lpstr>Competitive Strategy for Unilever: </vt:lpstr>
      <vt:lpstr> Competitive Strategy for Unilever to gain competitive advantage:</vt:lpstr>
      <vt:lpstr>Green Marketing and Corporate Social Responsibility Strategies:</vt:lpstr>
      <vt:lpstr>Recommendations for Unilever: </vt:lpstr>
      <vt:lpstr>Reference List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name/Id: Abel Paul sandu- 1911041  Programme: MBA– Master of business administration  module name/code: MARKETING MANAGEMENT- LCMB7001  Lecturer name: efua Adams   assignment title: Presentation- a critical Analysis of The global business environment- post pandemic   </dc:title>
  <dc:creator>Abel Paul</dc:creator>
  <cp:lastModifiedBy>Abel Paul</cp:lastModifiedBy>
  <cp:revision>18</cp:revision>
  <dcterms:created xsi:type="dcterms:W3CDTF">2023-07-01T11:46:29Z</dcterms:created>
  <dcterms:modified xsi:type="dcterms:W3CDTF">2023-07-11T12:01:15Z</dcterms:modified>
</cp:coreProperties>
</file>