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5" r:id="rId6"/>
    <p:sldId id="270" r:id="rId7"/>
    <p:sldId id="267" r:id="rId8"/>
    <p:sldId id="27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5E4"/>
    <a:srgbClr val="77787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35" autoAdjust="0"/>
    <p:restoredTop sz="94648"/>
  </p:normalViewPr>
  <p:slideViewPr>
    <p:cSldViewPr snapToGrid="0">
      <p:cViewPr varScale="1">
        <p:scale>
          <a:sx n="68" d="100"/>
          <a:sy n="68" d="100"/>
        </p:scale>
        <p:origin x="61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1FF0B-C21F-AEF2-1CDB-E81F22ADF0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AFE6DD-CEC6-A9D4-1536-3CED9DE356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1E9D0A-FF21-11EF-9F4C-5FB3088B332F}"/>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4A6177FD-1625-768D-4550-3B849842E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FD554C-1333-CEC6-45BB-CC60F18768D0}"/>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26416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DBDD-B939-5CBE-3355-F032B9E2C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CF755C-4C14-D67C-CC50-B404D36F42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F0037-842A-D4AC-673F-C47E350263D0}"/>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34E41BDD-8E1B-E69D-3C69-61E2F6544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A4BDD-1AE1-C7BD-DB4A-703866D974FC}"/>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64878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6AA9-D2D3-24BB-0E3A-22A88E20EF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FD87CD-7C90-D9D0-C476-D25F6A2CAB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BAE895-28AE-9C41-E92C-04A5105873E5}"/>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79B343A8-0768-70E8-B6AD-84C489465E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377C2D-F1D4-813F-784A-EE9BFB9045E6}"/>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908345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B0B8-4DB7-268C-00B0-1503066872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80A1DC-00AD-50F1-4B93-02503F940D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E2BD16-E8BB-4F0C-D74E-237A845B4F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6C7DE-99BB-7E70-313C-A3EA6D0BDF82}"/>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6" name="Footer Placeholder 5">
            <a:extLst>
              <a:ext uri="{FF2B5EF4-FFF2-40B4-BE49-F238E27FC236}">
                <a16:creationId xmlns:a16="http://schemas.microsoft.com/office/drawing/2014/main" id="{16E470B8-2740-2F6B-D76C-E653E86EA1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839E37-0AC2-9D38-371D-9744E0C38742}"/>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15562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61353-ACFB-9A67-6AA3-7A727DA9FA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39352A-6AE6-F453-91A0-F5603597F7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3F3A3F-771B-76A3-17DA-61D7A058A1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18D0DB-4921-9590-E752-8C7910DECF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4D95AE-6870-412E-07C6-2605E27694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79D0E2-392B-9C8A-9DC0-503601FC3F14}"/>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8" name="Footer Placeholder 7">
            <a:extLst>
              <a:ext uri="{FF2B5EF4-FFF2-40B4-BE49-F238E27FC236}">
                <a16:creationId xmlns:a16="http://schemas.microsoft.com/office/drawing/2014/main" id="{2FBBE4F1-0DE2-DFAD-85BD-93A173307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50ED23-46DB-1DC4-5C56-49448F80F18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868428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A242F-8736-05A7-C582-46C1173485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880547-EF1C-3D3A-1293-EB49252E859D}"/>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4" name="Footer Placeholder 3">
            <a:extLst>
              <a:ext uri="{FF2B5EF4-FFF2-40B4-BE49-F238E27FC236}">
                <a16:creationId xmlns:a16="http://schemas.microsoft.com/office/drawing/2014/main" id="{6B453591-5741-5EA8-27D3-8CA4FAAEEA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D5F7FF-28AE-A5E2-9712-D5877E8A3D9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44167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A7AC25-D9FB-11B2-B027-CF594B636463}"/>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3" name="Footer Placeholder 2">
            <a:extLst>
              <a:ext uri="{FF2B5EF4-FFF2-40B4-BE49-F238E27FC236}">
                <a16:creationId xmlns:a16="http://schemas.microsoft.com/office/drawing/2014/main" id="{C7EBF134-734D-AB91-FA82-DC8577E911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67B54A-8437-91F4-EC31-9BD970FBB68A}"/>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181692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96B27-C1A3-E139-EF08-E5D7C1D94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B66777-390C-F66C-4E11-103C5FF963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F53033-0253-1038-0F0C-C883A9FD1D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E3F746-6F34-F8E3-3EB9-E0852C615804}"/>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6" name="Footer Placeholder 5">
            <a:extLst>
              <a:ext uri="{FF2B5EF4-FFF2-40B4-BE49-F238E27FC236}">
                <a16:creationId xmlns:a16="http://schemas.microsoft.com/office/drawing/2014/main" id="{B3F94288-1BD0-1659-1EA0-774B066AF5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A7132C-5CE3-0852-2A41-9C8337503127}"/>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602755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4803B-8935-C9D4-F4C1-C0FFD5DEC4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CFDA01-0328-82D9-0B4F-467DFFC780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834BE9-0AB0-886C-558C-0011AAEDEA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D29D8E-3523-14D2-65A4-6C2522E2357B}"/>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6" name="Footer Placeholder 5">
            <a:extLst>
              <a:ext uri="{FF2B5EF4-FFF2-40B4-BE49-F238E27FC236}">
                <a16:creationId xmlns:a16="http://schemas.microsoft.com/office/drawing/2014/main" id="{060D7C0A-FE15-2578-8D31-CE4ACCFE22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284D49-BA0A-1957-6385-15D3AEEA82D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403947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9AC7F-59EA-F426-21CB-26C2B0E2A0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AF26AF-ABBB-C586-9239-F6EB3605BB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08837B-AE23-E783-2E14-EA0B0E061657}"/>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C99CD25F-5AC2-DE78-2EEC-FAF832384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1D428-B8C1-EBAC-295D-8FAB882817A4}"/>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565370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814AB8-B4E0-AEAC-06D2-CBF103DAF4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DCE2CD-D0CC-5F78-F2FD-E1A22AB08F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673856-0807-0747-8B69-A368D1007AF3}"/>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7DE22D5D-0048-E4FE-65C1-494C661D8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D3FFFE-DAE5-AFC2-52C6-33F54F1EBA4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638559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2BB6E5-5BE5-431F-14EF-D789260085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C8D82A-AC9B-03C6-E4A4-DBEA26F097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E4AD5E-4DF9-47B2-499B-3891DEE532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6D7DD5E0-948E-7DBD-CB42-FE72D4123F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A33456-7442-2062-7FA9-CD475F420B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415E9C-570A-41BC-AD93-93684533893A}" type="slidenum">
              <a:rPr lang="en-GB" smtClean="0"/>
              <a:t>‹#›</a:t>
            </a:fld>
            <a:endParaRPr lang="en-GB"/>
          </a:p>
        </p:txBody>
      </p:sp>
    </p:spTree>
    <p:extLst>
      <p:ext uri="{BB962C8B-B14F-4D97-AF65-F5344CB8AC3E}">
        <p14:creationId xmlns:p14="http://schemas.microsoft.com/office/powerpoint/2010/main" val="2687482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57FA5DC-C582-8C2C-473E-6B61076FD865}"/>
              </a:ext>
            </a:extLst>
          </p:cNvPr>
          <p:cNvPicPr>
            <a:picLocks noChangeAspect="1"/>
          </p:cNvPicPr>
          <p:nvPr/>
        </p:nvPicPr>
        <p:blipFill>
          <a:blip r:embed="rId2"/>
          <a:stretch>
            <a:fillRect/>
          </a:stretch>
        </p:blipFill>
        <p:spPr>
          <a:xfrm>
            <a:off x="0" y="0"/>
            <a:ext cx="12191999" cy="6872913"/>
          </a:xfrm>
          <a:prstGeom prst="rect">
            <a:avLst/>
          </a:prstGeom>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5" y="145472"/>
            <a:ext cx="10162309" cy="1647702"/>
          </a:xfrm>
          <a:solidFill>
            <a:srgbClr val="FFD5E4"/>
          </a:solidFill>
        </p:spPr>
        <p:txBody>
          <a:bodyPr lIns="72000" tIns="144000" rIns="72000" bIns="72000" anchor="ctr">
            <a:normAutofit fontScale="90000"/>
          </a:bodyPr>
          <a:lstStyle/>
          <a:p>
            <a:r>
              <a:rPr lang="en-GB" dirty="0">
                <a:latin typeface="Futura" pitchFamily="50" charset="0"/>
              </a:rPr>
              <a:t>IMAGE ANALYSIS 3 - CONTEXT</a:t>
            </a:r>
          </a:p>
        </p:txBody>
      </p:sp>
    </p:spTree>
    <p:extLst>
      <p:ext uri="{BB962C8B-B14F-4D97-AF65-F5344CB8AC3E}">
        <p14:creationId xmlns:p14="http://schemas.microsoft.com/office/powerpoint/2010/main" val="1234169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CONTEXT - definition</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90363"/>
            <a:ext cx="5501640" cy="5457945"/>
          </a:xfrm>
          <a:ln>
            <a:solidFill>
              <a:schemeClr val="tx1"/>
            </a:solidFill>
          </a:ln>
        </p:spPr>
        <p:txBody>
          <a:bodyPr>
            <a:normAutofit/>
          </a:bodyPr>
          <a:lstStyle/>
          <a:p>
            <a:pPr marL="0" indent="0" algn="just">
              <a:buNone/>
            </a:pPr>
            <a:r>
              <a:rPr lang="en-GB" sz="1400" dirty="0">
                <a:latin typeface="Pt sans" panose="020B0503020203020204" pitchFamily="34" charset="0"/>
              </a:rPr>
              <a:t>Context are the circumstances in which form a setting for an event, statement, or idea, so it can be fully understood. Context can effect photography by influencing storytelling, composition, emotional impact and cultural relevance. </a:t>
            </a:r>
          </a:p>
          <a:p>
            <a:pPr marL="0" indent="0" algn="just">
              <a:buNone/>
            </a:pPr>
            <a:r>
              <a:rPr lang="en-GB" sz="1400" dirty="0">
                <a:latin typeface="Pt sans" panose="020B0503020203020204" pitchFamily="34" charset="0"/>
              </a:rPr>
              <a:t>From simply seeing the image it appears to show what a loving display a couple kissing in celebration of V-J Day. In the image is a sailor and a nurse, two icon figures during WW2. This street in Manhattan is busy with many people in the frame, however the two kissing are the focus. There’s an American flag on the building in the left side of the frame, highlighting the national pride. Confetti on the ground further emphasising the celebration. There’s people looking at the two kissing. </a:t>
            </a:r>
          </a:p>
          <a:p>
            <a:pPr marL="0" indent="0" algn="just">
              <a:buNone/>
            </a:pPr>
            <a:r>
              <a:rPr lang="en-GB" sz="1400" dirty="0">
                <a:latin typeface="Pt sans" panose="020B0503020203020204" pitchFamily="34" charset="0"/>
              </a:rPr>
              <a:t>However, knowing the context behind of the picture makes it seem less lovely and instead weird. The sailor and the nurse in the photograph didn’t know each other and the man just spontaneously kissed her. At the time, it likely wasn’t such as big deal, however, nowadays you probably wouldn’t do that. </a:t>
            </a:r>
          </a:p>
        </p:txBody>
      </p:sp>
      <p:pic>
        <p:nvPicPr>
          <p:cNvPr id="8" name="Picture 7">
            <a:extLst>
              <a:ext uri="{FF2B5EF4-FFF2-40B4-BE49-F238E27FC236}">
                <a16:creationId xmlns:a16="http://schemas.microsoft.com/office/drawing/2014/main" id="{AAC76EE0-91C5-8D3C-4685-7350F092CC45}"/>
              </a:ext>
            </a:extLst>
          </p:cNvPr>
          <p:cNvPicPr>
            <a:picLocks noChangeAspect="1"/>
          </p:cNvPicPr>
          <p:nvPr/>
        </p:nvPicPr>
        <p:blipFill>
          <a:blip r:embed="rId2"/>
          <a:stretch>
            <a:fillRect/>
          </a:stretch>
        </p:blipFill>
        <p:spPr>
          <a:xfrm>
            <a:off x="7471823" y="1090363"/>
            <a:ext cx="3126733" cy="4694795"/>
          </a:xfrm>
          <a:prstGeom prst="rect">
            <a:avLst/>
          </a:prstGeom>
        </p:spPr>
      </p:pic>
      <p:sp>
        <p:nvSpPr>
          <p:cNvPr id="10" name="TextBox 9">
            <a:extLst>
              <a:ext uri="{FF2B5EF4-FFF2-40B4-BE49-F238E27FC236}">
                <a16:creationId xmlns:a16="http://schemas.microsoft.com/office/drawing/2014/main" id="{8FE4A8BF-FD94-DDDD-72D1-4C77754C2381}"/>
              </a:ext>
            </a:extLst>
          </p:cNvPr>
          <p:cNvSpPr txBox="1"/>
          <p:nvPr/>
        </p:nvSpPr>
        <p:spPr>
          <a:xfrm>
            <a:off x="6719904" y="6066375"/>
            <a:ext cx="5170344" cy="369332"/>
          </a:xfrm>
          <a:prstGeom prst="rect">
            <a:avLst/>
          </a:prstGeom>
          <a:noFill/>
        </p:spPr>
        <p:txBody>
          <a:bodyPr wrap="square">
            <a:spAutoFit/>
          </a:bodyPr>
          <a:lstStyle/>
          <a:p>
            <a:r>
              <a:rPr lang="en-GB" i="1" dirty="0">
                <a:latin typeface="Pt sans" panose="020B0503020203020204" pitchFamily="34" charset="0"/>
              </a:rPr>
              <a:t>V-J Day in Times Square</a:t>
            </a:r>
            <a:r>
              <a:rPr lang="en-GB" dirty="0">
                <a:latin typeface="Pt sans" panose="020B0503020203020204" pitchFamily="34" charset="0"/>
              </a:rPr>
              <a:t>, 1945. Alfred Eisenstaedt.</a:t>
            </a:r>
          </a:p>
        </p:txBody>
      </p:sp>
    </p:spTree>
    <p:extLst>
      <p:ext uri="{BB962C8B-B14F-4D97-AF65-F5344CB8AC3E}">
        <p14:creationId xmlns:p14="http://schemas.microsoft.com/office/powerpoint/2010/main" val="1508888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Saigon Execution</a:t>
            </a:r>
            <a:r>
              <a:rPr lang="en-GB" sz="4000" dirty="0">
                <a:latin typeface="Futura" pitchFamily="50" charset="0"/>
              </a:rPr>
              <a:t>. Eddie Adams. 1968.</a:t>
            </a:r>
          </a:p>
        </p:txBody>
      </p:sp>
      <p:sp>
        <p:nvSpPr>
          <p:cNvPr id="7" name="Content Placeholder 2">
            <a:extLst>
              <a:ext uri="{FF2B5EF4-FFF2-40B4-BE49-F238E27FC236}">
                <a16:creationId xmlns:a16="http://schemas.microsoft.com/office/drawing/2014/main" id="{737D2352-9647-BBFE-BF36-BDEFD58F807D}"/>
              </a:ext>
            </a:extLst>
          </p:cNvPr>
          <p:cNvSpPr txBox="1">
            <a:spLocks/>
          </p:cNvSpPr>
          <p:nvPr/>
        </p:nvSpPr>
        <p:spPr>
          <a:xfrm>
            <a:off x="277792" y="112854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GB" sz="1400" dirty="0">
                <a:latin typeface="Pt sans" panose="020B0503020203020204" pitchFamily="34" charset="0"/>
              </a:rPr>
              <a:t>Here photographer Eddie Adams captured the execution of a Viet Cong officer by a Vietnamese general. This image is considered one of the most influential images of the Vietnam War. The execution was public as it was in a street. Other soldiers can be seen watching. </a:t>
            </a:r>
          </a:p>
          <a:p>
            <a:pPr marL="0" indent="0" algn="just">
              <a:buNone/>
            </a:pPr>
            <a:r>
              <a:rPr lang="en-GB" sz="1400" dirty="0">
                <a:latin typeface="Pt sans" panose="020B0503020203020204" pitchFamily="34" charset="0"/>
              </a:rPr>
              <a:t>The image is tightly framed around the action, drawing viewer’s focus directly to the moment of execution, which creates a sense of immediacy and intensity. The stark contrast between the calm general and the violence of the act heightens the emotional impact of the photograph. Moreover, the lighting emphasises the figures and the act, we can clearly see them, and then the background is very blown out, further enhancing dramatic effect. </a:t>
            </a:r>
          </a:p>
          <a:p>
            <a:pPr marL="0" indent="0" algn="just">
              <a:buNone/>
            </a:pPr>
            <a:r>
              <a:rPr lang="en-GB" sz="1400" dirty="0">
                <a:latin typeface="Pt sans" panose="020B0503020203020204" pitchFamily="34" charset="0"/>
              </a:rPr>
              <a:t>This photograph is profound and multifaceted, encapsulating the brutality of war and the moral complexities surrounding it. General Nguyễn Ngọc Loan symbolises authority and the harsh realities of military power. His calm demeanour despite the grievous act highlights the chilling nature of authority in wartime. The Viet Cong officer represents the brutality of political and military conflicts. His vulnerable position symbolises the loss of humanity amidst war. The onlookers in the background symbolise society’s complicity when it comes to violence. The lack of action and their mere presence suggests that this is not an isolated incident but part of a larger narrative that society witnesses and often accepts especially in times of war. This photograph symbolises the role of the media in shaping public perception of war. It brought the realities of the Vietnam War into the homes of Americans and those in the world watching, forcing them to confront the horrors of conflict. </a:t>
            </a:r>
          </a:p>
        </p:txBody>
      </p:sp>
      <p:pic>
        <p:nvPicPr>
          <p:cNvPr id="3" name="Picture 2">
            <a:extLst>
              <a:ext uri="{FF2B5EF4-FFF2-40B4-BE49-F238E27FC236}">
                <a16:creationId xmlns:a16="http://schemas.microsoft.com/office/drawing/2014/main" id="{15EA7479-AA47-DC7D-76F4-FED41B4D1590}"/>
              </a:ext>
            </a:extLst>
          </p:cNvPr>
          <p:cNvPicPr>
            <a:picLocks noChangeAspect="1"/>
          </p:cNvPicPr>
          <p:nvPr/>
        </p:nvPicPr>
        <p:blipFill>
          <a:blip r:embed="rId2"/>
          <a:stretch>
            <a:fillRect/>
          </a:stretch>
        </p:blipFill>
        <p:spPr>
          <a:xfrm>
            <a:off x="6302129" y="1650936"/>
            <a:ext cx="5612079" cy="4413161"/>
          </a:xfrm>
          <a:prstGeom prst="rect">
            <a:avLst/>
          </a:prstGeom>
        </p:spPr>
      </p:pic>
    </p:spTree>
    <p:extLst>
      <p:ext uri="{BB962C8B-B14F-4D97-AF65-F5344CB8AC3E}">
        <p14:creationId xmlns:p14="http://schemas.microsoft.com/office/powerpoint/2010/main" val="1334806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4" y="86621"/>
            <a:ext cx="12009895" cy="1325563"/>
          </a:xfrm>
        </p:spPr>
        <p:txBody>
          <a:bodyPr>
            <a:normAutofit/>
          </a:bodyPr>
          <a:lstStyle/>
          <a:p>
            <a:r>
              <a:rPr lang="en-GB" sz="4000" i="1" dirty="0">
                <a:latin typeface="Futura" pitchFamily="50" charset="0"/>
              </a:rPr>
              <a:t>No Country for Young Men</a:t>
            </a:r>
            <a:r>
              <a:rPr lang="en-GB" sz="4000" dirty="0">
                <a:latin typeface="Futura" pitchFamily="50" charset="0"/>
              </a:rPr>
              <a:t>. Martin Seeds. 2021.</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72012"/>
            <a:ext cx="5501640" cy="5457945"/>
          </a:xfrm>
          <a:ln>
            <a:solidFill>
              <a:schemeClr val="tx1"/>
            </a:solidFill>
          </a:ln>
        </p:spPr>
        <p:txBody>
          <a:bodyPr>
            <a:normAutofit/>
          </a:bodyPr>
          <a:lstStyle/>
          <a:p>
            <a:pPr marL="0" indent="0" algn="just">
              <a:buNone/>
            </a:pPr>
            <a:r>
              <a:rPr lang="en-GB" sz="1400" dirty="0">
                <a:latin typeface="Pt sans" panose="020B0503020203020204" pitchFamily="34" charset="0"/>
              </a:rPr>
              <a:t>Martin Seeds is a photographer from Belfast who dedicates his artistic practice to continually exploring Northern Irish identity, politics, and place. By using various experimental photographic techniques, he invites us to rethink the image and take a closer look.</a:t>
            </a:r>
          </a:p>
          <a:p>
            <a:pPr marL="0" indent="0" algn="just">
              <a:buNone/>
            </a:pPr>
            <a:r>
              <a:rPr lang="en-GB" sz="1400" dirty="0">
                <a:latin typeface="Pt sans" panose="020B0503020203020204" pitchFamily="34" charset="0"/>
              </a:rPr>
              <a:t>The image is taken from an exhibition which shows the portraits of 5 boys who would’ve lived through “The Troubles” in Northern Ireland. “No Country for Young Men” explores the challenges and the disillusionment faced by young men in contemporary society. The narrative delves into themes such as identity, the search for purpose, and the societal expectations. It highlights the struggles of the youth against a backdrop of economic hardship, social pressures, and a world that often seems unwelcoming. This story reflects on the complexities of growing up in a rapidly changing environment, emphasising the emotional and psychological toll it can take on young individuals. They’re not even young men, they’re just boys forced to grow up in an unforgiving world. There’s a loss of childhood innocence. </a:t>
            </a:r>
          </a:p>
          <a:p>
            <a:pPr marL="0" indent="0" algn="just">
              <a:buNone/>
            </a:pPr>
            <a:r>
              <a:rPr lang="en-GB" sz="1400" dirty="0">
                <a:latin typeface="Pt sans" panose="020B0503020203020204" pitchFamily="34" charset="0"/>
              </a:rPr>
              <a:t>The portraits are large in size, meaning there’s no escape, you have to look. This portrayal can evoke empathy and provoke thoughts about societal norms that influence their growth. We’re looking back in time and actually reconsidering what it is we see. </a:t>
            </a:r>
          </a:p>
        </p:txBody>
      </p:sp>
      <p:pic>
        <p:nvPicPr>
          <p:cNvPr id="4" name="Picture 3">
            <a:extLst>
              <a:ext uri="{FF2B5EF4-FFF2-40B4-BE49-F238E27FC236}">
                <a16:creationId xmlns:a16="http://schemas.microsoft.com/office/drawing/2014/main" id="{2C55BB83-C9B4-481E-2D7E-62D382FC6488}"/>
              </a:ext>
            </a:extLst>
          </p:cNvPr>
          <p:cNvPicPr>
            <a:picLocks noChangeAspect="1"/>
          </p:cNvPicPr>
          <p:nvPr/>
        </p:nvPicPr>
        <p:blipFill rotWithShape="1">
          <a:blip r:embed="rId2"/>
          <a:srcRect t="1577"/>
          <a:stretch/>
        </p:blipFill>
        <p:spPr>
          <a:xfrm>
            <a:off x="6187051" y="1412184"/>
            <a:ext cx="4345810" cy="4901014"/>
          </a:xfrm>
          <a:prstGeom prst="rect">
            <a:avLst/>
          </a:prstGeom>
        </p:spPr>
      </p:pic>
    </p:spTree>
    <p:extLst>
      <p:ext uri="{BB962C8B-B14F-4D97-AF65-F5344CB8AC3E}">
        <p14:creationId xmlns:p14="http://schemas.microsoft.com/office/powerpoint/2010/main" val="2025222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B4C1A8-1E58-2347-6B7A-7646327F2B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E593BB-B8EB-A9F1-7883-B4E66278FD57}"/>
              </a:ext>
            </a:extLst>
          </p:cNvPr>
          <p:cNvSpPr>
            <a:spLocks noGrp="1"/>
          </p:cNvSpPr>
          <p:nvPr>
            <p:ph type="title"/>
          </p:nvPr>
        </p:nvSpPr>
        <p:spPr>
          <a:xfrm>
            <a:off x="182104" y="86621"/>
            <a:ext cx="12009895" cy="1325563"/>
          </a:xfrm>
        </p:spPr>
        <p:txBody>
          <a:bodyPr>
            <a:normAutofit/>
          </a:bodyPr>
          <a:lstStyle/>
          <a:p>
            <a:r>
              <a:rPr lang="en-GB" sz="3800" dirty="0">
                <a:latin typeface="Futura" pitchFamily="50" charset="0"/>
              </a:rPr>
              <a:t>From the Notion Of Family. LaToya Ruby Frazer. 2005.</a:t>
            </a:r>
          </a:p>
        </p:txBody>
      </p:sp>
      <p:sp>
        <p:nvSpPr>
          <p:cNvPr id="3" name="Content Placeholder 2">
            <a:extLst>
              <a:ext uri="{FF2B5EF4-FFF2-40B4-BE49-F238E27FC236}">
                <a16:creationId xmlns:a16="http://schemas.microsoft.com/office/drawing/2014/main" id="{E3AA11A9-09DA-8E9E-7A0C-765CCAD3FE9E}"/>
              </a:ext>
            </a:extLst>
          </p:cNvPr>
          <p:cNvSpPr>
            <a:spLocks noGrp="1"/>
          </p:cNvSpPr>
          <p:nvPr>
            <p:ph idx="1"/>
          </p:nvPr>
        </p:nvSpPr>
        <p:spPr>
          <a:xfrm>
            <a:off x="301752" y="1313435"/>
            <a:ext cx="5501640" cy="5305024"/>
          </a:xfrm>
          <a:ln>
            <a:solidFill>
              <a:schemeClr val="tx1"/>
            </a:solidFill>
          </a:ln>
        </p:spPr>
        <p:txBody>
          <a:bodyPr>
            <a:normAutofit/>
          </a:bodyPr>
          <a:lstStyle/>
          <a:p>
            <a:pPr marL="0" indent="0" algn="just">
              <a:buNone/>
            </a:pPr>
            <a:r>
              <a:rPr lang="en-GB" sz="1400" dirty="0">
                <a:latin typeface="Pt sans" panose="020B0503020203020204" pitchFamily="34" charset="0"/>
              </a:rPr>
              <a:t>The image shows a girl and her grandma sat on the floor, both facing the camera. There is a box TV, a fan, a teddy bear on a stand, and dolls in the corner. The floor looks like carpet and there’s also a rug. On the ground  near the dolls there’s an old telephone. Next, to the TV there’s an almost empty gumball machine. The girl is holding a cable release to take the photo. From what we know, the two people in this image are LaToya and her grandma.</a:t>
            </a:r>
          </a:p>
          <a:p>
            <a:pPr marL="0" indent="0" algn="just">
              <a:buNone/>
            </a:pPr>
            <a:r>
              <a:rPr lang="en-GB" sz="1400" dirty="0">
                <a:latin typeface="Pt sans" panose="020B0503020203020204" pitchFamily="34" charset="0"/>
              </a:rPr>
              <a:t>There’s a lot to look at in the image however, LaToya and her grandma are still centre of attention. Their bodies are positioned facing each other with their heads turned to the camera, indicates openness and comfort with one another, while turning their heads invites us the viewer’s into this moment of their lives. It is an intimate setting showing that familial bond. This composition effectively communicates the warmth and affection inherent in their relationship. </a:t>
            </a:r>
          </a:p>
        </p:txBody>
      </p:sp>
      <p:pic>
        <p:nvPicPr>
          <p:cNvPr id="4" name="Picture 3">
            <a:extLst>
              <a:ext uri="{FF2B5EF4-FFF2-40B4-BE49-F238E27FC236}">
                <a16:creationId xmlns:a16="http://schemas.microsoft.com/office/drawing/2014/main" id="{4034CC84-930C-E06E-3EFA-092D2AAED02C}"/>
              </a:ext>
            </a:extLst>
          </p:cNvPr>
          <p:cNvPicPr>
            <a:picLocks noChangeAspect="1"/>
          </p:cNvPicPr>
          <p:nvPr/>
        </p:nvPicPr>
        <p:blipFill>
          <a:blip r:embed="rId2"/>
          <a:stretch>
            <a:fillRect/>
          </a:stretch>
        </p:blipFill>
        <p:spPr>
          <a:xfrm>
            <a:off x="6233163" y="1617289"/>
            <a:ext cx="5352752" cy="4255377"/>
          </a:xfrm>
          <a:prstGeom prst="rect">
            <a:avLst/>
          </a:prstGeom>
        </p:spPr>
      </p:pic>
      <p:sp>
        <p:nvSpPr>
          <p:cNvPr id="7" name="TextBox 6">
            <a:extLst>
              <a:ext uri="{FF2B5EF4-FFF2-40B4-BE49-F238E27FC236}">
                <a16:creationId xmlns:a16="http://schemas.microsoft.com/office/drawing/2014/main" id="{A6B2520E-AEEC-22A1-B157-74F21A4D364A}"/>
              </a:ext>
            </a:extLst>
          </p:cNvPr>
          <p:cNvSpPr txBox="1"/>
          <p:nvPr/>
        </p:nvSpPr>
        <p:spPr>
          <a:xfrm>
            <a:off x="6096000" y="5972127"/>
            <a:ext cx="6119446" cy="646331"/>
          </a:xfrm>
          <a:prstGeom prst="rect">
            <a:avLst/>
          </a:prstGeom>
          <a:noFill/>
        </p:spPr>
        <p:txBody>
          <a:bodyPr wrap="square">
            <a:spAutoFit/>
          </a:bodyPr>
          <a:lstStyle/>
          <a:p>
            <a:r>
              <a:rPr lang="en-GB" dirty="0">
                <a:latin typeface="Pt sans" panose="020B0503020203020204" pitchFamily="34" charset="0"/>
              </a:rPr>
              <a:t>Grandma Ruby and me, 2005. LaToya Ruby Frazer.</a:t>
            </a:r>
            <a:br>
              <a:rPr lang="en-GB" dirty="0">
                <a:latin typeface="Pt sans" panose="020B0503020203020204" pitchFamily="34" charset="0"/>
              </a:rPr>
            </a:br>
            <a:r>
              <a:rPr lang="en-GB" i="1" dirty="0">
                <a:latin typeface="Pt sans" panose="020B0503020203020204" pitchFamily="34" charset="0"/>
              </a:rPr>
              <a:t>From the Notion Of Family</a:t>
            </a:r>
          </a:p>
        </p:txBody>
      </p:sp>
    </p:spTree>
    <p:extLst>
      <p:ext uri="{BB962C8B-B14F-4D97-AF65-F5344CB8AC3E}">
        <p14:creationId xmlns:p14="http://schemas.microsoft.com/office/powerpoint/2010/main" val="18008332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6" ma:contentTypeDescription="Create a new document." ma:contentTypeScope="" ma:versionID="413f20a41ac1bd835576388cd3d24f93">
  <xsd:schema xmlns:xsd="http://www.w3.org/2001/XMLSchema" xmlns:xs="http://www.w3.org/2001/XMLSchema" xmlns:p="http://schemas.microsoft.com/office/2006/metadata/properties" xmlns:ns3="bf244c3e-e0b4-4871-bb4e-fd032a14544d" targetNamespace="http://schemas.microsoft.com/office/2006/metadata/properties" ma:root="true" ma:fieldsID="de2436f6995f6a6a65b559c13c2ece56"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f244c3e-e0b4-4871-bb4e-fd032a14544d" xsi:nil="true"/>
  </documentManagement>
</p:properties>
</file>

<file path=customXml/itemProps1.xml><?xml version="1.0" encoding="utf-8"?>
<ds:datastoreItem xmlns:ds="http://schemas.openxmlformats.org/officeDocument/2006/customXml" ds:itemID="{DE8C5920-9D84-4BDE-B9B9-C391CEDA14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244c3e-e0b4-4871-bb4e-fd032a1454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4E2B545-A26D-47FE-AD8A-29E47323EDEF}">
  <ds:schemaRefs>
    <ds:schemaRef ds:uri="http://schemas.microsoft.com/sharepoint/v3/contenttype/forms"/>
  </ds:schemaRefs>
</ds:datastoreItem>
</file>

<file path=customXml/itemProps3.xml><?xml version="1.0" encoding="utf-8"?>
<ds:datastoreItem xmlns:ds="http://schemas.openxmlformats.org/officeDocument/2006/customXml" ds:itemID="{0C1ECE3B-B4EA-45AF-A129-392F79B350AA}">
  <ds:schemaRefs>
    <ds:schemaRef ds:uri="bf244c3e-e0b4-4871-bb4e-fd032a14544d"/>
    <ds:schemaRef ds:uri="http://schemas.microsoft.com/office/2006/documentManagement/types"/>
    <ds:schemaRef ds:uri="http://schemas.openxmlformats.org/package/2006/metadata/core-properties"/>
    <ds:schemaRef ds:uri="http://schemas.microsoft.com/office/2006/metadata/properties"/>
    <ds:schemaRef ds:uri="http://www.w3.org/XML/1998/namespace"/>
    <ds:schemaRef ds:uri="http://purl.org/dc/elements/1.1/"/>
    <ds:schemaRef ds:uri="http://purl.org/dc/terms/"/>
    <ds:schemaRef ds:uri="http://schemas.microsoft.com/office/infopath/2007/PartnerControl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913</TotalTime>
  <Words>978</Words>
  <Application>Microsoft Office PowerPoint</Application>
  <PresentationFormat>Widescreen</PresentationFormat>
  <Paragraphs>18</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Aptos</vt:lpstr>
      <vt:lpstr>Aptos Display</vt:lpstr>
      <vt:lpstr>Arial</vt:lpstr>
      <vt:lpstr>Futura</vt:lpstr>
      <vt:lpstr>Pt sans</vt:lpstr>
      <vt:lpstr>Office Theme</vt:lpstr>
      <vt:lpstr>IMAGE ANALYSIS 3 - CONTEXT</vt:lpstr>
      <vt:lpstr>CONTEXT - definition</vt:lpstr>
      <vt:lpstr>Saigon Execution. Eddie Adams. 1968.</vt:lpstr>
      <vt:lpstr>No Country for Young Men. Martin Seeds. 2021.</vt:lpstr>
      <vt:lpstr>From the Notion Of Family. LaToya Ruby Frazer. 2005.</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IMAGE ANALYSIS 3 - CONTEXT</dc:title>
  <dc:creator>Joe Coleman (0750363)</dc:creator>
  <cp:lastModifiedBy>Amelia Peacock-Everett (2400803)</cp:lastModifiedBy>
  <cp:revision>3</cp:revision>
  <dcterms:created xsi:type="dcterms:W3CDTF">2024-09-17T10:29:53Z</dcterms:created>
  <dcterms:modified xsi:type="dcterms:W3CDTF">2025-01-06T04:48:40Z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