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autoCompressPictures="0">
  <p:sldMasterIdLst>
    <p:sldMasterId id="2147483648" r:id="rId1"/>
  </p:sldMasterIdLst>
  <p:sldIdLst>
    <p:sldId id="263" r:id="rId2"/>
    <p:sldId id="264" r:id="rId3"/>
    <p:sldId id="265" r:id="rId4"/>
    <p:sldId id="266" r:id="rId5"/>
    <p:sldId id="267" r:id="rId6"/>
    <p:sldId id="268" r:id="rId7"/>
    <p:sldId id="269" r:id="rId8"/>
    <p:sldId id="270" r:id="rId9"/>
    <p:sldId id="271" r:id="rId10"/>
    <p:sldId id="272" r:id="rId11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4F001FF2-F16F-144B-A85F-2EADF0AE21B4}" v="68" dt="2025-11-10T00:01:36.128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1817"/>
    <p:restoredTop sz="94662"/>
  </p:normalViewPr>
  <p:slideViewPr>
    <p:cSldViewPr snapToGrid="0">
      <p:cViewPr varScale="1">
        <p:scale>
          <a:sx n="88" d="100"/>
          <a:sy n="88" d="100"/>
        </p:scale>
        <p:origin x="192" y="520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microsoft.com/office/2015/10/relationships/revisionInfo" Target="revisionInfo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2589213" y="2514600"/>
            <a:ext cx="8915399" cy="2262781"/>
          </a:xfrm>
        </p:spPr>
        <p:txBody>
          <a:bodyPr anchor="b">
            <a:normAutofit/>
          </a:bodyPr>
          <a:lstStyle>
            <a:lvl1pPr>
              <a:defRPr sz="54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589213" y="4777379"/>
            <a:ext cx="8915399" cy="1126283"/>
          </a:xfrm>
        </p:spPr>
        <p:txBody>
          <a:bodyPr anchor="t"/>
          <a:lstStyle>
            <a:lvl1pPr marL="0" indent="0" algn="l">
              <a:buNone/>
              <a:defRPr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GB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11/9/25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Freeform 6"/>
          <p:cNvSpPr/>
          <p:nvPr/>
        </p:nvSpPr>
        <p:spPr bwMode="auto">
          <a:xfrm>
            <a:off x="0" y="4323810"/>
            <a:ext cx="1744652" cy="778589"/>
          </a:xfrm>
          <a:custGeom>
            <a:avLst/>
            <a:gdLst/>
            <a:ahLst/>
            <a:cxnLst/>
            <a:rect l="0" t="0" r="r" b="b"/>
            <a:pathLst>
              <a:path w="372" h="166">
                <a:moveTo>
                  <a:pt x="287" y="166"/>
                </a:moveTo>
                <a:cubicBezTo>
                  <a:pt x="290" y="166"/>
                  <a:pt x="292" y="165"/>
                  <a:pt x="293" y="164"/>
                </a:cubicBezTo>
                <a:cubicBezTo>
                  <a:pt x="293" y="163"/>
                  <a:pt x="294" y="163"/>
                  <a:pt x="294" y="163"/>
                </a:cubicBezTo>
                <a:cubicBezTo>
                  <a:pt x="370" y="87"/>
                  <a:pt x="370" y="87"/>
                  <a:pt x="370" y="87"/>
                </a:cubicBezTo>
                <a:cubicBezTo>
                  <a:pt x="372" y="85"/>
                  <a:pt x="372" y="81"/>
                  <a:pt x="370" y="78"/>
                </a:cubicBezTo>
                <a:cubicBezTo>
                  <a:pt x="294" y="3"/>
                  <a:pt x="294" y="3"/>
                  <a:pt x="294" y="3"/>
                </a:cubicBezTo>
                <a:cubicBezTo>
                  <a:pt x="294" y="2"/>
                  <a:pt x="293" y="2"/>
                  <a:pt x="293" y="2"/>
                </a:cubicBezTo>
                <a:cubicBezTo>
                  <a:pt x="292" y="1"/>
                  <a:pt x="290" y="0"/>
                  <a:pt x="287" y="0"/>
                </a:cubicBezTo>
                <a:cubicBezTo>
                  <a:pt x="0" y="0"/>
                  <a:pt x="0" y="0"/>
                  <a:pt x="0" y="0"/>
                </a:cubicBezTo>
                <a:cubicBezTo>
                  <a:pt x="0" y="166"/>
                  <a:pt x="0" y="166"/>
                  <a:pt x="0" y="166"/>
                </a:cubicBezTo>
                <a:lnTo>
                  <a:pt x="287" y="166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4529540"/>
            <a:ext cx="779767" cy="365125"/>
          </a:xfrm>
        </p:spPr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92925" y="624110"/>
            <a:ext cx="8911687" cy="1280890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589212" y="2133600"/>
            <a:ext cx="8915400" cy="3777622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11/9/25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8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2" y="2058750"/>
            <a:ext cx="8915399" cy="1468800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589212" y="3530129"/>
            <a:ext cx="8915399" cy="860400"/>
          </a:xfrm>
        </p:spPr>
        <p:txBody>
          <a:bodyPr anchor="t"/>
          <a:lstStyle>
            <a:lvl1pPr marL="0" indent="0" algn="l">
              <a:buNone/>
              <a:defRPr sz="20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11/9/25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31781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3244139"/>
            <a:ext cx="779767" cy="365125"/>
          </a:xfrm>
        </p:spPr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2589212" y="2133600"/>
            <a:ext cx="4313864" cy="3777622"/>
          </a:xfrm>
        </p:spPr>
        <p:txBody>
          <a:bodyPr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7190747" y="2126222"/>
            <a:ext cx="4313864" cy="3777622"/>
          </a:xfrm>
        </p:spPr>
        <p:txBody>
          <a:bodyPr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11/9/25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0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11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787782"/>
            <a:ext cx="779767" cy="365125"/>
          </a:xfrm>
        </p:spPr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939373" y="1972703"/>
            <a:ext cx="3992732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2589212" y="2548966"/>
            <a:ext cx="4342893" cy="3354060"/>
          </a:xfrm>
        </p:spPr>
        <p:txBody>
          <a:bodyPr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7506629" y="1969475"/>
            <a:ext cx="3999001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7166957" y="2545738"/>
            <a:ext cx="4338674" cy="3354060"/>
          </a:xfrm>
        </p:spPr>
        <p:txBody>
          <a:bodyPr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11/9/25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2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13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787782"/>
            <a:ext cx="779767" cy="365125"/>
          </a:xfrm>
        </p:spPr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11/9/25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11/9/25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2" y="446088"/>
            <a:ext cx="3505199" cy="976312"/>
          </a:xfrm>
        </p:spPr>
        <p:txBody>
          <a:bodyPr anchor="b"/>
          <a:lstStyle>
            <a:lvl1pPr algn="l">
              <a:defRPr sz="2000" b="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323012" y="446088"/>
            <a:ext cx="5181600" cy="5414963"/>
          </a:xfrm>
        </p:spPr>
        <p:txBody>
          <a:bodyPr anchor="ctr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2" y="1598613"/>
            <a:ext cx="3505199" cy="4262436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11/9/25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3" y="4800600"/>
            <a:ext cx="8915400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2589212" y="634965"/>
            <a:ext cx="8915400" cy="3854970"/>
          </a:xfrm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3" y="5367338"/>
            <a:ext cx="8915400" cy="493712"/>
          </a:xfrm>
        </p:spPr>
        <p:txBody>
          <a:bodyPr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11/9/25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491172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31812" y="4983087"/>
            <a:ext cx="779767" cy="365125"/>
          </a:xfrm>
        </p:spPr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2" y="609600"/>
            <a:ext cx="8915399" cy="3117040"/>
          </a:xfrm>
        </p:spPr>
        <p:txBody>
          <a:bodyPr anchor="ctr">
            <a:normAutofit/>
          </a:bodyPr>
          <a:lstStyle>
            <a:lvl1pPr algn="l">
              <a:defRPr sz="4800" b="0" cap="none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589212" y="4354046"/>
            <a:ext cx="8915399" cy="1555864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11/9/25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31781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3244139"/>
            <a:ext cx="779767" cy="365125"/>
          </a:xfrm>
        </p:spPr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849949" y="609600"/>
            <a:ext cx="8393926" cy="2895600"/>
          </a:xfrm>
        </p:spPr>
        <p:txBody>
          <a:bodyPr anchor="ctr">
            <a:normAutofit/>
          </a:bodyPr>
          <a:lstStyle>
            <a:lvl1pPr algn="l">
              <a:defRPr sz="4800" b="0" cap="none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1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3275012" y="3505200"/>
            <a:ext cx="7536554" cy="381000"/>
          </a:xfrm>
        </p:spPr>
        <p:txBody>
          <a:bodyPr anchor="ctr">
            <a:noAutofit/>
          </a:bodyPr>
          <a:lstStyle>
            <a:lvl1pPr marL="0" indent="0">
              <a:buFontTx/>
              <a:buNone/>
              <a:defRPr sz="16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589212" y="4354046"/>
            <a:ext cx="8915399" cy="1555864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11/9/25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1" name="Freeform 11"/>
          <p:cNvSpPr/>
          <p:nvPr/>
        </p:nvSpPr>
        <p:spPr bwMode="auto">
          <a:xfrm flipV="1">
            <a:off x="-4189" y="31781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3244139"/>
            <a:ext cx="779767" cy="365125"/>
          </a:xfrm>
        </p:spPr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  <p:sp>
        <p:nvSpPr>
          <p:cNvPr id="14" name="TextBox 13"/>
          <p:cNvSpPr txBox="1"/>
          <p:nvPr/>
        </p:nvSpPr>
        <p:spPr>
          <a:xfrm>
            <a:off x="2467652" y="648005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11114852" y="290530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”</a:t>
            </a:r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3" y="2438400"/>
            <a:ext cx="8915400" cy="2724845"/>
          </a:xfrm>
        </p:spPr>
        <p:txBody>
          <a:bodyPr anchor="b">
            <a:normAutofit/>
          </a:bodyPr>
          <a:lstStyle>
            <a:lvl1pPr algn="l">
              <a:defRPr sz="4800" b="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3" y="5181600"/>
            <a:ext cx="8915400" cy="729622"/>
          </a:xfrm>
        </p:spPr>
        <p:txBody>
          <a:bodyPr vert="horz" lIns="91440" tIns="45720" rIns="91440" bIns="45720" rtlCol="0" anchor="t">
            <a:normAutofit/>
          </a:bodyPr>
          <a:lstStyle>
            <a:lvl1pPr>
              <a:buNone/>
              <a:defRPr lang="en-US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pPr marL="0" lvl="0" indent="0">
              <a:buNone/>
            </a:pPr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11/9/25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491172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31812" y="4983087"/>
            <a:ext cx="779767" cy="365125"/>
          </a:xfrm>
        </p:spPr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Title 1"/>
          <p:cNvSpPr>
            <a:spLocks noGrp="1"/>
          </p:cNvSpPr>
          <p:nvPr>
            <p:ph type="title"/>
          </p:nvPr>
        </p:nvSpPr>
        <p:spPr>
          <a:xfrm>
            <a:off x="2849949" y="609600"/>
            <a:ext cx="8393926" cy="2895600"/>
          </a:xfrm>
        </p:spPr>
        <p:txBody>
          <a:bodyPr anchor="ctr">
            <a:normAutofit/>
          </a:bodyPr>
          <a:lstStyle>
            <a:lvl1pPr algn="l">
              <a:defRPr sz="4800" b="0" cap="none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21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2589212" y="4343400"/>
            <a:ext cx="8915400" cy="838200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accent1"/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3" y="5181600"/>
            <a:ext cx="8915400" cy="729622"/>
          </a:xfrm>
        </p:spPr>
        <p:txBody>
          <a:bodyPr vert="horz" lIns="91440" tIns="45720" rIns="91440" bIns="45720" rtlCol="0" anchor="t">
            <a:normAutofit/>
          </a:bodyPr>
          <a:lstStyle>
            <a:lvl1pPr>
              <a:buNone/>
              <a:defRPr lang="en-US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pPr marL="0" lvl="0" indent="0">
              <a:buNone/>
            </a:pPr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11/9/25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1" name="Freeform 11"/>
          <p:cNvSpPr/>
          <p:nvPr/>
        </p:nvSpPr>
        <p:spPr bwMode="auto">
          <a:xfrm flipV="1">
            <a:off x="-4189" y="491172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31812" y="4983087"/>
            <a:ext cx="779767" cy="365125"/>
          </a:xfrm>
        </p:spPr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  <p:sp>
        <p:nvSpPr>
          <p:cNvPr id="17" name="TextBox 16"/>
          <p:cNvSpPr txBox="1"/>
          <p:nvPr/>
        </p:nvSpPr>
        <p:spPr>
          <a:xfrm>
            <a:off x="2467652" y="648005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18" name="TextBox 17"/>
          <p:cNvSpPr txBox="1"/>
          <p:nvPr/>
        </p:nvSpPr>
        <p:spPr>
          <a:xfrm>
            <a:off x="11114852" y="290530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”</a:t>
            </a:r>
          </a:p>
        </p:txBody>
      </p:sp>
    </p:spTree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2" y="627407"/>
            <a:ext cx="8915399" cy="2880020"/>
          </a:xfrm>
        </p:spPr>
        <p:txBody>
          <a:bodyPr anchor="ctr">
            <a:normAutofit/>
          </a:bodyPr>
          <a:lstStyle>
            <a:lvl1pPr algn="l">
              <a:defRPr sz="4800" b="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21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2589212" y="4343400"/>
            <a:ext cx="8915400" cy="838200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accent1"/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3" y="5181600"/>
            <a:ext cx="8915400" cy="729622"/>
          </a:xfrm>
        </p:spPr>
        <p:txBody>
          <a:bodyPr vert="horz" lIns="91440" tIns="45720" rIns="91440" bIns="45720" rtlCol="0" anchor="t">
            <a:normAutofit/>
          </a:bodyPr>
          <a:lstStyle>
            <a:lvl1pPr>
              <a:buNone/>
              <a:defRPr lang="en-US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pPr marL="0" lvl="0" indent="0">
              <a:buNone/>
            </a:pPr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11/9/25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491172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31812" y="4983087"/>
            <a:ext cx="779767" cy="365125"/>
          </a:xfrm>
        </p:spPr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11/9/25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8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9294812" y="627405"/>
            <a:ext cx="2207601" cy="5283817"/>
          </a:xfrm>
        </p:spPr>
        <p:txBody>
          <a:bodyPr vert="eaVert" anchor="ctr"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2589212" y="627405"/>
            <a:ext cx="6477000" cy="5283817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11/9/25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8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3" name="Group 22"/>
          <p:cNvGrpSpPr/>
          <p:nvPr/>
        </p:nvGrpSpPr>
        <p:grpSpPr>
          <a:xfrm>
            <a:off x="1" y="228600"/>
            <a:ext cx="2851516" cy="6638628"/>
            <a:chOff x="2487613" y="285750"/>
            <a:chExt cx="2428875" cy="5654676"/>
          </a:xfrm>
        </p:grpSpPr>
        <p:sp>
          <p:nvSpPr>
            <p:cNvPr id="24" name="Freeform 11"/>
            <p:cNvSpPr/>
            <p:nvPr/>
          </p:nvSpPr>
          <p:spPr bwMode="auto">
            <a:xfrm>
              <a:off x="2487613" y="2284413"/>
              <a:ext cx="85725" cy="533400"/>
            </a:xfrm>
            <a:custGeom>
              <a:avLst/>
              <a:gdLst/>
              <a:ahLst/>
              <a:cxnLst/>
              <a:rect l="0" t="0" r="r" b="b"/>
              <a:pathLst>
                <a:path w="22" h="136">
                  <a:moveTo>
                    <a:pt x="22" y="136"/>
                  </a:moveTo>
                  <a:cubicBezTo>
                    <a:pt x="20" y="117"/>
                    <a:pt x="19" y="99"/>
                    <a:pt x="17" y="80"/>
                  </a:cubicBezTo>
                  <a:cubicBezTo>
                    <a:pt x="11" y="54"/>
                    <a:pt x="6" y="27"/>
                    <a:pt x="0" y="0"/>
                  </a:cubicBezTo>
                  <a:cubicBezTo>
                    <a:pt x="0" y="35"/>
                    <a:pt x="0" y="35"/>
                    <a:pt x="0" y="35"/>
                  </a:cubicBezTo>
                  <a:cubicBezTo>
                    <a:pt x="6" y="64"/>
                    <a:pt x="13" y="94"/>
                    <a:pt x="20" y="124"/>
                  </a:cubicBezTo>
                  <a:cubicBezTo>
                    <a:pt x="20" y="128"/>
                    <a:pt x="21" y="132"/>
                    <a:pt x="22" y="136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US"/>
            </a:p>
          </p:txBody>
        </p:sp>
        <p:sp>
          <p:nvSpPr>
            <p:cNvPr id="25" name="Freeform 12"/>
            <p:cNvSpPr/>
            <p:nvPr/>
          </p:nvSpPr>
          <p:spPr bwMode="auto">
            <a:xfrm>
              <a:off x="2597151" y="2779713"/>
              <a:ext cx="550863" cy="1978025"/>
            </a:xfrm>
            <a:custGeom>
              <a:avLst/>
              <a:gdLst/>
              <a:ahLst/>
              <a:cxnLst/>
              <a:rect l="0" t="0" r="r" b="b"/>
              <a:pathLst>
                <a:path w="140" h="504">
                  <a:moveTo>
                    <a:pt x="86" y="350"/>
                  </a:moveTo>
                  <a:cubicBezTo>
                    <a:pt x="103" y="402"/>
                    <a:pt x="120" y="453"/>
                    <a:pt x="139" y="504"/>
                  </a:cubicBezTo>
                  <a:cubicBezTo>
                    <a:pt x="139" y="495"/>
                    <a:pt x="139" y="487"/>
                    <a:pt x="140" y="478"/>
                  </a:cubicBezTo>
                  <a:cubicBezTo>
                    <a:pt x="124" y="435"/>
                    <a:pt x="109" y="391"/>
                    <a:pt x="95" y="347"/>
                  </a:cubicBezTo>
                  <a:cubicBezTo>
                    <a:pt x="58" y="233"/>
                    <a:pt x="27" y="117"/>
                    <a:pt x="0" y="0"/>
                  </a:cubicBezTo>
                  <a:cubicBezTo>
                    <a:pt x="2" y="20"/>
                    <a:pt x="4" y="41"/>
                    <a:pt x="6" y="61"/>
                  </a:cubicBezTo>
                  <a:cubicBezTo>
                    <a:pt x="30" y="158"/>
                    <a:pt x="56" y="255"/>
                    <a:pt x="86" y="35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US"/>
            </a:p>
          </p:txBody>
        </p:sp>
        <p:sp>
          <p:nvSpPr>
            <p:cNvPr id="26" name="Freeform 13"/>
            <p:cNvSpPr/>
            <p:nvPr/>
          </p:nvSpPr>
          <p:spPr bwMode="auto">
            <a:xfrm>
              <a:off x="3175001" y="4730750"/>
              <a:ext cx="519113" cy="1209675"/>
            </a:xfrm>
            <a:custGeom>
              <a:avLst/>
              <a:gdLst/>
              <a:ahLst/>
              <a:cxnLst/>
              <a:rect l="0" t="0" r="r" b="b"/>
              <a:pathLst>
                <a:path w="132" h="308">
                  <a:moveTo>
                    <a:pt x="8" y="22"/>
                  </a:moveTo>
                  <a:cubicBezTo>
                    <a:pt x="5" y="15"/>
                    <a:pt x="2" y="8"/>
                    <a:pt x="0" y="0"/>
                  </a:cubicBezTo>
                  <a:cubicBezTo>
                    <a:pt x="0" y="10"/>
                    <a:pt x="0" y="19"/>
                    <a:pt x="0" y="29"/>
                  </a:cubicBezTo>
                  <a:cubicBezTo>
                    <a:pt x="21" y="85"/>
                    <a:pt x="44" y="140"/>
                    <a:pt x="68" y="194"/>
                  </a:cubicBezTo>
                  <a:cubicBezTo>
                    <a:pt x="85" y="232"/>
                    <a:pt x="104" y="270"/>
                    <a:pt x="123" y="308"/>
                  </a:cubicBezTo>
                  <a:cubicBezTo>
                    <a:pt x="132" y="308"/>
                    <a:pt x="132" y="308"/>
                    <a:pt x="132" y="308"/>
                  </a:cubicBezTo>
                  <a:cubicBezTo>
                    <a:pt x="113" y="269"/>
                    <a:pt x="94" y="230"/>
                    <a:pt x="77" y="190"/>
                  </a:cubicBezTo>
                  <a:cubicBezTo>
                    <a:pt x="52" y="135"/>
                    <a:pt x="29" y="79"/>
                    <a:pt x="8" y="22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US"/>
            </a:p>
          </p:txBody>
        </p:sp>
        <p:sp>
          <p:nvSpPr>
            <p:cNvPr id="27" name="Freeform 14"/>
            <p:cNvSpPr/>
            <p:nvPr/>
          </p:nvSpPr>
          <p:spPr bwMode="auto">
            <a:xfrm>
              <a:off x="3305176" y="5630863"/>
              <a:ext cx="146050" cy="309563"/>
            </a:xfrm>
            <a:custGeom>
              <a:avLst/>
              <a:gdLst/>
              <a:ahLst/>
              <a:cxnLst/>
              <a:rect l="0" t="0" r="r" b="b"/>
              <a:pathLst>
                <a:path w="37" h="79">
                  <a:moveTo>
                    <a:pt x="28" y="79"/>
                  </a:moveTo>
                  <a:cubicBezTo>
                    <a:pt x="37" y="79"/>
                    <a:pt x="37" y="79"/>
                    <a:pt x="37" y="79"/>
                  </a:cubicBezTo>
                  <a:cubicBezTo>
                    <a:pt x="24" y="53"/>
                    <a:pt x="12" y="27"/>
                    <a:pt x="0" y="0"/>
                  </a:cubicBezTo>
                  <a:cubicBezTo>
                    <a:pt x="8" y="27"/>
                    <a:pt x="17" y="53"/>
                    <a:pt x="28" y="79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US"/>
            </a:p>
          </p:txBody>
        </p:sp>
        <p:sp>
          <p:nvSpPr>
            <p:cNvPr id="28" name="Freeform 15"/>
            <p:cNvSpPr/>
            <p:nvPr/>
          </p:nvSpPr>
          <p:spPr bwMode="auto">
            <a:xfrm>
              <a:off x="2573338" y="2817813"/>
              <a:ext cx="700088" cy="2835275"/>
            </a:xfrm>
            <a:custGeom>
              <a:avLst/>
              <a:gdLst/>
              <a:ahLst/>
              <a:cxnLst/>
              <a:rect l="0" t="0" r="r" b="b"/>
              <a:pathLst>
                <a:path w="178" h="722">
                  <a:moveTo>
                    <a:pt x="162" y="660"/>
                  </a:moveTo>
                  <a:cubicBezTo>
                    <a:pt x="145" y="618"/>
                    <a:pt x="130" y="576"/>
                    <a:pt x="116" y="534"/>
                  </a:cubicBezTo>
                  <a:cubicBezTo>
                    <a:pt x="84" y="437"/>
                    <a:pt x="59" y="337"/>
                    <a:pt x="40" y="236"/>
                  </a:cubicBezTo>
                  <a:cubicBezTo>
                    <a:pt x="29" y="175"/>
                    <a:pt x="20" y="113"/>
                    <a:pt x="12" y="51"/>
                  </a:cubicBezTo>
                  <a:cubicBezTo>
                    <a:pt x="8" y="34"/>
                    <a:pt x="4" y="17"/>
                    <a:pt x="0" y="0"/>
                  </a:cubicBezTo>
                  <a:cubicBezTo>
                    <a:pt x="8" y="79"/>
                    <a:pt x="19" y="159"/>
                    <a:pt x="33" y="237"/>
                  </a:cubicBezTo>
                  <a:cubicBezTo>
                    <a:pt x="51" y="339"/>
                    <a:pt x="76" y="439"/>
                    <a:pt x="107" y="537"/>
                  </a:cubicBezTo>
                  <a:cubicBezTo>
                    <a:pt x="123" y="586"/>
                    <a:pt x="141" y="634"/>
                    <a:pt x="160" y="681"/>
                  </a:cubicBezTo>
                  <a:cubicBezTo>
                    <a:pt x="166" y="695"/>
                    <a:pt x="172" y="708"/>
                    <a:pt x="178" y="722"/>
                  </a:cubicBezTo>
                  <a:cubicBezTo>
                    <a:pt x="176" y="717"/>
                    <a:pt x="175" y="713"/>
                    <a:pt x="174" y="708"/>
                  </a:cubicBezTo>
                  <a:cubicBezTo>
                    <a:pt x="169" y="692"/>
                    <a:pt x="165" y="676"/>
                    <a:pt x="162" y="66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US"/>
            </a:p>
          </p:txBody>
        </p:sp>
        <p:sp>
          <p:nvSpPr>
            <p:cNvPr id="29" name="Freeform 16"/>
            <p:cNvSpPr/>
            <p:nvPr/>
          </p:nvSpPr>
          <p:spPr bwMode="auto">
            <a:xfrm>
              <a:off x="2506663" y="285750"/>
              <a:ext cx="90488" cy="2493963"/>
            </a:xfrm>
            <a:custGeom>
              <a:avLst/>
              <a:gdLst/>
              <a:ahLst/>
              <a:cxnLst/>
              <a:rect l="0" t="0" r="r" b="b"/>
              <a:pathLst>
                <a:path w="23" h="635">
                  <a:moveTo>
                    <a:pt x="11" y="577"/>
                  </a:moveTo>
                  <a:cubicBezTo>
                    <a:pt x="12" y="581"/>
                    <a:pt x="12" y="585"/>
                    <a:pt x="12" y="589"/>
                  </a:cubicBezTo>
                  <a:cubicBezTo>
                    <a:pt x="15" y="603"/>
                    <a:pt x="19" y="617"/>
                    <a:pt x="22" y="632"/>
                  </a:cubicBezTo>
                  <a:cubicBezTo>
                    <a:pt x="22" y="633"/>
                    <a:pt x="22" y="634"/>
                    <a:pt x="23" y="635"/>
                  </a:cubicBezTo>
                  <a:cubicBezTo>
                    <a:pt x="21" y="615"/>
                    <a:pt x="19" y="596"/>
                    <a:pt x="17" y="576"/>
                  </a:cubicBezTo>
                  <a:cubicBezTo>
                    <a:pt x="9" y="474"/>
                    <a:pt x="5" y="372"/>
                    <a:pt x="5" y="269"/>
                  </a:cubicBezTo>
                  <a:cubicBezTo>
                    <a:pt x="6" y="179"/>
                    <a:pt x="9" y="90"/>
                    <a:pt x="15" y="0"/>
                  </a:cubicBezTo>
                  <a:cubicBezTo>
                    <a:pt x="12" y="0"/>
                    <a:pt x="12" y="0"/>
                    <a:pt x="12" y="0"/>
                  </a:cubicBezTo>
                  <a:cubicBezTo>
                    <a:pt x="5" y="89"/>
                    <a:pt x="2" y="179"/>
                    <a:pt x="1" y="269"/>
                  </a:cubicBezTo>
                  <a:cubicBezTo>
                    <a:pt x="0" y="372"/>
                    <a:pt x="3" y="474"/>
                    <a:pt x="11" y="577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US"/>
            </a:p>
          </p:txBody>
        </p:sp>
        <p:sp>
          <p:nvSpPr>
            <p:cNvPr id="30" name="Freeform 17"/>
            <p:cNvSpPr/>
            <p:nvPr/>
          </p:nvSpPr>
          <p:spPr bwMode="auto">
            <a:xfrm>
              <a:off x="2554288" y="2598738"/>
              <a:ext cx="66675" cy="420688"/>
            </a:xfrm>
            <a:custGeom>
              <a:avLst/>
              <a:gdLst/>
              <a:ahLst/>
              <a:cxnLst/>
              <a:rect l="0" t="0" r="r" b="b"/>
              <a:pathLst>
                <a:path w="17" h="107">
                  <a:moveTo>
                    <a:pt x="0" y="0"/>
                  </a:moveTo>
                  <a:cubicBezTo>
                    <a:pt x="2" y="19"/>
                    <a:pt x="3" y="37"/>
                    <a:pt x="5" y="56"/>
                  </a:cubicBezTo>
                  <a:cubicBezTo>
                    <a:pt x="9" y="73"/>
                    <a:pt x="13" y="90"/>
                    <a:pt x="17" y="107"/>
                  </a:cubicBezTo>
                  <a:cubicBezTo>
                    <a:pt x="15" y="87"/>
                    <a:pt x="13" y="66"/>
                    <a:pt x="11" y="46"/>
                  </a:cubicBezTo>
                  <a:cubicBezTo>
                    <a:pt x="10" y="45"/>
                    <a:pt x="10" y="44"/>
                    <a:pt x="10" y="43"/>
                  </a:cubicBezTo>
                  <a:cubicBezTo>
                    <a:pt x="7" y="28"/>
                    <a:pt x="3" y="14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US"/>
            </a:p>
          </p:txBody>
        </p:sp>
        <p:sp>
          <p:nvSpPr>
            <p:cNvPr id="31" name="Freeform 18"/>
            <p:cNvSpPr/>
            <p:nvPr/>
          </p:nvSpPr>
          <p:spPr bwMode="auto">
            <a:xfrm>
              <a:off x="3143251" y="4757738"/>
              <a:ext cx="161925" cy="873125"/>
            </a:xfrm>
            <a:custGeom>
              <a:avLst/>
              <a:gdLst/>
              <a:ahLst/>
              <a:cxnLst/>
              <a:rect l="0" t="0" r="r" b="b"/>
              <a:pathLst>
                <a:path w="41" h="222">
                  <a:moveTo>
                    <a:pt x="0" y="0"/>
                  </a:moveTo>
                  <a:cubicBezTo>
                    <a:pt x="0" y="31"/>
                    <a:pt x="2" y="62"/>
                    <a:pt x="5" y="93"/>
                  </a:cubicBezTo>
                  <a:cubicBezTo>
                    <a:pt x="8" y="117"/>
                    <a:pt x="12" y="142"/>
                    <a:pt x="17" y="166"/>
                  </a:cubicBezTo>
                  <a:cubicBezTo>
                    <a:pt x="19" y="172"/>
                    <a:pt x="22" y="178"/>
                    <a:pt x="24" y="184"/>
                  </a:cubicBezTo>
                  <a:cubicBezTo>
                    <a:pt x="30" y="197"/>
                    <a:pt x="35" y="209"/>
                    <a:pt x="41" y="222"/>
                  </a:cubicBezTo>
                  <a:cubicBezTo>
                    <a:pt x="40" y="219"/>
                    <a:pt x="39" y="215"/>
                    <a:pt x="38" y="212"/>
                  </a:cubicBezTo>
                  <a:cubicBezTo>
                    <a:pt x="26" y="172"/>
                    <a:pt x="18" y="132"/>
                    <a:pt x="13" y="92"/>
                  </a:cubicBezTo>
                  <a:cubicBezTo>
                    <a:pt x="11" y="68"/>
                    <a:pt x="9" y="45"/>
                    <a:pt x="8" y="22"/>
                  </a:cubicBezTo>
                  <a:cubicBezTo>
                    <a:pt x="8" y="21"/>
                    <a:pt x="7" y="20"/>
                    <a:pt x="7" y="18"/>
                  </a:cubicBezTo>
                  <a:cubicBezTo>
                    <a:pt x="5" y="12"/>
                    <a:pt x="2" y="6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US"/>
            </a:p>
          </p:txBody>
        </p:sp>
        <p:sp>
          <p:nvSpPr>
            <p:cNvPr id="32" name="Freeform 19"/>
            <p:cNvSpPr/>
            <p:nvPr/>
          </p:nvSpPr>
          <p:spPr bwMode="auto">
            <a:xfrm>
              <a:off x="3148013" y="1282700"/>
              <a:ext cx="1768475" cy="3448050"/>
            </a:xfrm>
            <a:custGeom>
              <a:avLst/>
              <a:gdLst/>
              <a:ahLst/>
              <a:cxnLst/>
              <a:rect l="0" t="0" r="r" b="b"/>
              <a:pathLst>
                <a:path w="450" h="878">
                  <a:moveTo>
                    <a:pt x="7" y="854"/>
                  </a:moveTo>
                  <a:cubicBezTo>
                    <a:pt x="10" y="772"/>
                    <a:pt x="26" y="691"/>
                    <a:pt x="50" y="613"/>
                  </a:cubicBezTo>
                  <a:cubicBezTo>
                    <a:pt x="75" y="535"/>
                    <a:pt x="109" y="460"/>
                    <a:pt x="149" y="388"/>
                  </a:cubicBezTo>
                  <a:cubicBezTo>
                    <a:pt x="189" y="316"/>
                    <a:pt x="235" y="248"/>
                    <a:pt x="285" y="183"/>
                  </a:cubicBezTo>
                  <a:cubicBezTo>
                    <a:pt x="310" y="151"/>
                    <a:pt x="337" y="119"/>
                    <a:pt x="364" y="89"/>
                  </a:cubicBezTo>
                  <a:cubicBezTo>
                    <a:pt x="378" y="74"/>
                    <a:pt x="392" y="58"/>
                    <a:pt x="406" y="44"/>
                  </a:cubicBezTo>
                  <a:cubicBezTo>
                    <a:pt x="421" y="29"/>
                    <a:pt x="435" y="15"/>
                    <a:pt x="450" y="1"/>
                  </a:cubicBezTo>
                  <a:cubicBezTo>
                    <a:pt x="450" y="0"/>
                    <a:pt x="450" y="0"/>
                    <a:pt x="450" y="0"/>
                  </a:cubicBezTo>
                  <a:cubicBezTo>
                    <a:pt x="434" y="14"/>
                    <a:pt x="420" y="28"/>
                    <a:pt x="405" y="43"/>
                  </a:cubicBezTo>
                  <a:cubicBezTo>
                    <a:pt x="391" y="57"/>
                    <a:pt x="377" y="72"/>
                    <a:pt x="363" y="88"/>
                  </a:cubicBezTo>
                  <a:cubicBezTo>
                    <a:pt x="335" y="118"/>
                    <a:pt x="308" y="149"/>
                    <a:pt x="283" y="181"/>
                  </a:cubicBezTo>
                  <a:cubicBezTo>
                    <a:pt x="232" y="246"/>
                    <a:pt x="185" y="314"/>
                    <a:pt x="145" y="386"/>
                  </a:cubicBezTo>
                  <a:cubicBezTo>
                    <a:pt x="104" y="457"/>
                    <a:pt x="70" y="533"/>
                    <a:pt x="45" y="611"/>
                  </a:cubicBezTo>
                  <a:cubicBezTo>
                    <a:pt x="19" y="690"/>
                    <a:pt x="3" y="771"/>
                    <a:pt x="0" y="854"/>
                  </a:cubicBezTo>
                  <a:cubicBezTo>
                    <a:pt x="0" y="856"/>
                    <a:pt x="0" y="857"/>
                    <a:pt x="0" y="859"/>
                  </a:cubicBezTo>
                  <a:cubicBezTo>
                    <a:pt x="2" y="865"/>
                    <a:pt x="4" y="872"/>
                    <a:pt x="7" y="878"/>
                  </a:cubicBezTo>
                  <a:cubicBezTo>
                    <a:pt x="7" y="870"/>
                    <a:pt x="7" y="862"/>
                    <a:pt x="7" y="854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US"/>
            </a:p>
          </p:txBody>
        </p:sp>
        <p:sp>
          <p:nvSpPr>
            <p:cNvPr id="33" name="Freeform 20"/>
            <p:cNvSpPr/>
            <p:nvPr/>
          </p:nvSpPr>
          <p:spPr bwMode="auto">
            <a:xfrm>
              <a:off x="3273426" y="5653088"/>
              <a:ext cx="138113" cy="287338"/>
            </a:xfrm>
            <a:custGeom>
              <a:avLst/>
              <a:gdLst/>
              <a:ahLst/>
              <a:cxnLst/>
              <a:rect l="0" t="0" r="r" b="b"/>
              <a:pathLst>
                <a:path w="35" h="73">
                  <a:moveTo>
                    <a:pt x="0" y="0"/>
                  </a:moveTo>
                  <a:cubicBezTo>
                    <a:pt x="7" y="24"/>
                    <a:pt x="16" y="49"/>
                    <a:pt x="26" y="73"/>
                  </a:cubicBezTo>
                  <a:cubicBezTo>
                    <a:pt x="35" y="73"/>
                    <a:pt x="35" y="73"/>
                    <a:pt x="35" y="73"/>
                  </a:cubicBezTo>
                  <a:cubicBezTo>
                    <a:pt x="23" y="49"/>
                    <a:pt x="11" y="24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US"/>
            </a:p>
          </p:txBody>
        </p:sp>
        <p:sp>
          <p:nvSpPr>
            <p:cNvPr id="34" name="Freeform 21"/>
            <p:cNvSpPr/>
            <p:nvPr/>
          </p:nvSpPr>
          <p:spPr bwMode="auto">
            <a:xfrm>
              <a:off x="3143251" y="4656138"/>
              <a:ext cx="31750" cy="188913"/>
            </a:xfrm>
            <a:custGeom>
              <a:avLst/>
              <a:gdLst/>
              <a:ahLst/>
              <a:cxnLst/>
              <a:rect l="0" t="0" r="r" b="b"/>
              <a:pathLst>
                <a:path w="8" h="48">
                  <a:moveTo>
                    <a:pt x="7" y="44"/>
                  </a:moveTo>
                  <a:cubicBezTo>
                    <a:pt x="7" y="46"/>
                    <a:pt x="8" y="47"/>
                    <a:pt x="8" y="48"/>
                  </a:cubicBezTo>
                  <a:cubicBezTo>
                    <a:pt x="8" y="38"/>
                    <a:pt x="8" y="29"/>
                    <a:pt x="8" y="19"/>
                  </a:cubicBezTo>
                  <a:cubicBezTo>
                    <a:pt x="5" y="13"/>
                    <a:pt x="3" y="6"/>
                    <a:pt x="1" y="0"/>
                  </a:cubicBezTo>
                  <a:cubicBezTo>
                    <a:pt x="0" y="9"/>
                    <a:pt x="0" y="17"/>
                    <a:pt x="0" y="26"/>
                  </a:cubicBezTo>
                  <a:cubicBezTo>
                    <a:pt x="2" y="32"/>
                    <a:pt x="5" y="38"/>
                    <a:pt x="7" y="44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US"/>
            </a:p>
          </p:txBody>
        </p:sp>
        <p:sp>
          <p:nvSpPr>
            <p:cNvPr id="35" name="Freeform 22"/>
            <p:cNvSpPr/>
            <p:nvPr/>
          </p:nvSpPr>
          <p:spPr bwMode="auto">
            <a:xfrm>
              <a:off x="3211513" y="5410200"/>
              <a:ext cx="203200" cy="530225"/>
            </a:xfrm>
            <a:custGeom>
              <a:avLst/>
              <a:gdLst/>
              <a:ahLst/>
              <a:cxnLst/>
              <a:rect l="0" t="0" r="r" b="b"/>
              <a:pathLst>
                <a:path w="52" h="135">
                  <a:moveTo>
                    <a:pt x="7" y="18"/>
                  </a:moveTo>
                  <a:cubicBezTo>
                    <a:pt x="5" y="12"/>
                    <a:pt x="2" y="6"/>
                    <a:pt x="0" y="0"/>
                  </a:cubicBezTo>
                  <a:cubicBezTo>
                    <a:pt x="3" y="16"/>
                    <a:pt x="7" y="32"/>
                    <a:pt x="12" y="48"/>
                  </a:cubicBezTo>
                  <a:cubicBezTo>
                    <a:pt x="13" y="53"/>
                    <a:pt x="14" y="57"/>
                    <a:pt x="16" y="62"/>
                  </a:cubicBezTo>
                  <a:cubicBezTo>
                    <a:pt x="27" y="86"/>
                    <a:pt x="39" y="111"/>
                    <a:pt x="51" y="135"/>
                  </a:cubicBezTo>
                  <a:cubicBezTo>
                    <a:pt x="52" y="135"/>
                    <a:pt x="52" y="135"/>
                    <a:pt x="52" y="135"/>
                  </a:cubicBezTo>
                  <a:cubicBezTo>
                    <a:pt x="41" y="109"/>
                    <a:pt x="32" y="83"/>
                    <a:pt x="24" y="56"/>
                  </a:cubicBezTo>
                  <a:cubicBezTo>
                    <a:pt x="18" y="43"/>
                    <a:pt x="13" y="31"/>
                    <a:pt x="7" y="18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US"/>
            </a:p>
          </p:txBody>
        </p:sp>
      </p:grpSp>
      <p:grpSp>
        <p:nvGrpSpPr>
          <p:cNvPr id="10" name="Group 9"/>
          <p:cNvGrpSpPr/>
          <p:nvPr/>
        </p:nvGrpSpPr>
        <p:grpSpPr>
          <a:xfrm>
            <a:off x="27221" y="-786"/>
            <a:ext cx="2356674" cy="6854039"/>
            <a:chOff x="6627813" y="194833"/>
            <a:chExt cx="1952625" cy="5678918"/>
          </a:xfrm>
        </p:grpSpPr>
        <p:sp>
          <p:nvSpPr>
            <p:cNvPr id="11" name="Freeform 27"/>
            <p:cNvSpPr/>
            <p:nvPr/>
          </p:nvSpPr>
          <p:spPr bwMode="auto">
            <a:xfrm>
              <a:off x="6627813" y="194833"/>
              <a:ext cx="409575" cy="3646488"/>
            </a:xfrm>
            <a:custGeom>
              <a:avLst/>
              <a:gdLst/>
              <a:ahLst/>
              <a:cxnLst/>
              <a:rect l="0" t="0" r="r" b="b"/>
              <a:pathLst>
                <a:path w="103" h="920">
                  <a:moveTo>
                    <a:pt x="7" y="210"/>
                  </a:moveTo>
                  <a:cubicBezTo>
                    <a:pt x="11" y="288"/>
                    <a:pt x="17" y="367"/>
                    <a:pt x="26" y="445"/>
                  </a:cubicBezTo>
                  <a:cubicBezTo>
                    <a:pt x="34" y="523"/>
                    <a:pt x="44" y="601"/>
                    <a:pt x="57" y="679"/>
                  </a:cubicBezTo>
                  <a:cubicBezTo>
                    <a:pt x="69" y="757"/>
                    <a:pt x="84" y="834"/>
                    <a:pt x="101" y="911"/>
                  </a:cubicBezTo>
                  <a:cubicBezTo>
                    <a:pt x="102" y="914"/>
                    <a:pt x="103" y="917"/>
                    <a:pt x="103" y="920"/>
                  </a:cubicBezTo>
                  <a:cubicBezTo>
                    <a:pt x="102" y="905"/>
                    <a:pt x="100" y="889"/>
                    <a:pt x="99" y="874"/>
                  </a:cubicBezTo>
                  <a:cubicBezTo>
                    <a:pt x="99" y="871"/>
                    <a:pt x="99" y="868"/>
                    <a:pt x="99" y="866"/>
                  </a:cubicBezTo>
                  <a:cubicBezTo>
                    <a:pt x="85" y="803"/>
                    <a:pt x="73" y="741"/>
                    <a:pt x="63" y="678"/>
                  </a:cubicBezTo>
                  <a:cubicBezTo>
                    <a:pt x="50" y="600"/>
                    <a:pt x="39" y="523"/>
                    <a:pt x="30" y="444"/>
                  </a:cubicBezTo>
                  <a:cubicBezTo>
                    <a:pt x="21" y="366"/>
                    <a:pt x="14" y="288"/>
                    <a:pt x="9" y="209"/>
                  </a:cubicBezTo>
                  <a:cubicBezTo>
                    <a:pt x="7" y="170"/>
                    <a:pt x="5" y="131"/>
                    <a:pt x="3" y="92"/>
                  </a:cubicBezTo>
                  <a:cubicBezTo>
                    <a:pt x="2" y="61"/>
                    <a:pt x="1" y="31"/>
                    <a:pt x="1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1"/>
                    <a:pt x="1" y="61"/>
                    <a:pt x="1" y="92"/>
                  </a:cubicBezTo>
                  <a:cubicBezTo>
                    <a:pt x="3" y="131"/>
                    <a:pt x="4" y="170"/>
                    <a:pt x="7" y="21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US"/>
            </a:p>
          </p:txBody>
        </p:sp>
        <p:sp>
          <p:nvSpPr>
            <p:cNvPr id="12" name="Freeform 28"/>
            <p:cNvSpPr/>
            <p:nvPr/>
          </p:nvSpPr>
          <p:spPr bwMode="auto">
            <a:xfrm>
              <a:off x="7061201" y="3771900"/>
              <a:ext cx="350838" cy="1309688"/>
            </a:xfrm>
            <a:custGeom>
              <a:avLst/>
              <a:gdLst/>
              <a:ahLst/>
              <a:cxnLst/>
              <a:rect l="0" t="0" r="r" b="b"/>
              <a:pathLst>
                <a:path w="88" h="330">
                  <a:moveTo>
                    <a:pt x="53" y="229"/>
                  </a:moveTo>
                  <a:cubicBezTo>
                    <a:pt x="64" y="263"/>
                    <a:pt x="75" y="297"/>
                    <a:pt x="88" y="330"/>
                  </a:cubicBezTo>
                  <a:cubicBezTo>
                    <a:pt x="88" y="323"/>
                    <a:pt x="88" y="315"/>
                    <a:pt x="88" y="308"/>
                  </a:cubicBezTo>
                  <a:cubicBezTo>
                    <a:pt x="88" y="307"/>
                    <a:pt x="88" y="305"/>
                    <a:pt x="88" y="304"/>
                  </a:cubicBezTo>
                  <a:cubicBezTo>
                    <a:pt x="79" y="278"/>
                    <a:pt x="70" y="252"/>
                    <a:pt x="62" y="226"/>
                  </a:cubicBezTo>
                  <a:cubicBezTo>
                    <a:pt x="38" y="152"/>
                    <a:pt x="17" y="76"/>
                    <a:pt x="0" y="0"/>
                  </a:cubicBezTo>
                  <a:cubicBezTo>
                    <a:pt x="2" y="21"/>
                    <a:pt x="4" y="42"/>
                    <a:pt x="7" y="63"/>
                  </a:cubicBezTo>
                  <a:cubicBezTo>
                    <a:pt x="21" y="119"/>
                    <a:pt x="36" y="174"/>
                    <a:pt x="53" y="22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US"/>
            </a:p>
          </p:txBody>
        </p:sp>
        <p:sp>
          <p:nvSpPr>
            <p:cNvPr id="13" name="Freeform 29"/>
            <p:cNvSpPr/>
            <p:nvPr/>
          </p:nvSpPr>
          <p:spPr bwMode="auto">
            <a:xfrm>
              <a:off x="7439026" y="5053013"/>
              <a:ext cx="357188" cy="820738"/>
            </a:xfrm>
            <a:custGeom>
              <a:avLst/>
              <a:gdLst/>
              <a:ahLst/>
              <a:cxnLst/>
              <a:rect l="0" t="0" r="r" b="b"/>
              <a:pathLst>
                <a:path w="90" h="207">
                  <a:moveTo>
                    <a:pt x="6" y="15"/>
                  </a:moveTo>
                  <a:cubicBezTo>
                    <a:pt x="4" y="10"/>
                    <a:pt x="2" y="5"/>
                    <a:pt x="0" y="0"/>
                  </a:cubicBezTo>
                  <a:cubicBezTo>
                    <a:pt x="0" y="9"/>
                    <a:pt x="0" y="19"/>
                    <a:pt x="1" y="29"/>
                  </a:cubicBezTo>
                  <a:cubicBezTo>
                    <a:pt x="14" y="62"/>
                    <a:pt x="27" y="95"/>
                    <a:pt x="42" y="127"/>
                  </a:cubicBezTo>
                  <a:cubicBezTo>
                    <a:pt x="54" y="154"/>
                    <a:pt x="67" y="181"/>
                    <a:pt x="80" y="207"/>
                  </a:cubicBezTo>
                  <a:cubicBezTo>
                    <a:pt x="90" y="207"/>
                    <a:pt x="90" y="207"/>
                    <a:pt x="90" y="207"/>
                  </a:cubicBezTo>
                  <a:cubicBezTo>
                    <a:pt x="76" y="180"/>
                    <a:pt x="63" y="152"/>
                    <a:pt x="50" y="123"/>
                  </a:cubicBezTo>
                  <a:cubicBezTo>
                    <a:pt x="34" y="88"/>
                    <a:pt x="20" y="51"/>
                    <a:pt x="6" y="15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US"/>
            </a:p>
          </p:txBody>
        </p:sp>
        <p:sp>
          <p:nvSpPr>
            <p:cNvPr id="14" name="Freeform 30"/>
            <p:cNvSpPr/>
            <p:nvPr/>
          </p:nvSpPr>
          <p:spPr bwMode="auto">
            <a:xfrm>
              <a:off x="7037388" y="3811588"/>
              <a:ext cx="457200" cy="1852613"/>
            </a:xfrm>
            <a:custGeom>
              <a:avLst/>
              <a:gdLst/>
              <a:ahLst/>
              <a:cxnLst/>
              <a:rect l="0" t="0" r="r" b="b"/>
              <a:pathLst>
                <a:path w="115" h="467">
                  <a:moveTo>
                    <a:pt x="101" y="409"/>
                  </a:moveTo>
                  <a:cubicBezTo>
                    <a:pt x="93" y="388"/>
                    <a:pt x="85" y="366"/>
                    <a:pt x="78" y="344"/>
                  </a:cubicBezTo>
                  <a:cubicBezTo>
                    <a:pt x="57" y="281"/>
                    <a:pt x="41" y="216"/>
                    <a:pt x="29" y="151"/>
                  </a:cubicBezTo>
                  <a:cubicBezTo>
                    <a:pt x="22" y="119"/>
                    <a:pt x="17" y="86"/>
                    <a:pt x="13" y="53"/>
                  </a:cubicBezTo>
                  <a:cubicBezTo>
                    <a:pt x="9" y="35"/>
                    <a:pt x="4" y="18"/>
                    <a:pt x="0" y="0"/>
                  </a:cubicBezTo>
                  <a:cubicBezTo>
                    <a:pt x="5" y="51"/>
                    <a:pt x="12" y="102"/>
                    <a:pt x="21" y="152"/>
                  </a:cubicBezTo>
                  <a:cubicBezTo>
                    <a:pt x="33" y="218"/>
                    <a:pt x="49" y="283"/>
                    <a:pt x="69" y="347"/>
                  </a:cubicBezTo>
                  <a:cubicBezTo>
                    <a:pt x="79" y="378"/>
                    <a:pt x="90" y="410"/>
                    <a:pt x="103" y="441"/>
                  </a:cubicBezTo>
                  <a:cubicBezTo>
                    <a:pt x="107" y="449"/>
                    <a:pt x="111" y="458"/>
                    <a:pt x="115" y="467"/>
                  </a:cubicBezTo>
                  <a:cubicBezTo>
                    <a:pt x="114" y="464"/>
                    <a:pt x="113" y="461"/>
                    <a:pt x="112" y="458"/>
                  </a:cubicBezTo>
                  <a:cubicBezTo>
                    <a:pt x="108" y="442"/>
                    <a:pt x="104" y="425"/>
                    <a:pt x="101" y="40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US"/>
            </a:p>
          </p:txBody>
        </p:sp>
        <p:sp>
          <p:nvSpPr>
            <p:cNvPr id="15" name="Freeform 31"/>
            <p:cNvSpPr/>
            <p:nvPr/>
          </p:nvSpPr>
          <p:spPr bwMode="auto">
            <a:xfrm>
              <a:off x="6992938" y="1263650"/>
              <a:ext cx="144463" cy="2508250"/>
            </a:xfrm>
            <a:custGeom>
              <a:avLst/>
              <a:gdLst/>
              <a:ahLst/>
              <a:cxnLst/>
              <a:rect l="0" t="0" r="r" b="b"/>
              <a:pathLst>
                <a:path w="36" h="633">
                  <a:moveTo>
                    <a:pt x="17" y="633"/>
                  </a:moveTo>
                  <a:cubicBezTo>
                    <a:pt x="15" y="621"/>
                    <a:pt x="14" y="609"/>
                    <a:pt x="13" y="597"/>
                  </a:cubicBezTo>
                  <a:cubicBezTo>
                    <a:pt x="8" y="530"/>
                    <a:pt x="5" y="464"/>
                    <a:pt x="5" y="398"/>
                  </a:cubicBezTo>
                  <a:cubicBezTo>
                    <a:pt x="5" y="331"/>
                    <a:pt x="8" y="265"/>
                    <a:pt x="13" y="198"/>
                  </a:cubicBezTo>
                  <a:cubicBezTo>
                    <a:pt x="15" y="165"/>
                    <a:pt x="18" y="132"/>
                    <a:pt x="22" y="99"/>
                  </a:cubicBezTo>
                  <a:cubicBezTo>
                    <a:pt x="26" y="66"/>
                    <a:pt x="30" y="33"/>
                    <a:pt x="36" y="0"/>
                  </a:cubicBezTo>
                  <a:cubicBezTo>
                    <a:pt x="35" y="0"/>
                    <a:pt x="35" y="0"/>
                    <a:pt x="35" y="0"/>
                  </a:cubicBezTo>
                  <a:cubicBezTo>
                    <a:pt x="29" y="33"/>
                    <a:pt x="24" y="66"/>
                    <a:pt x="20" y="99"/>
                  </a:cubicBezTo>
                  <a:cubicBezTo>
                    <a:pt x="16" y="132"/>
                    <a:pt x="13" y="165"/>
                    <a:pt x="10" y="198"/>
                  </a:cubicBezTo>
                  <a:cubicBezTo>
                    <a:pt x="4" y="264"/>
                    <a:pt x="1" y="331"/>
                    <a:pt x="1" y="398"/>
                  </a:cubicBezTo>
                  <a:cubicBezTo>
                    <a:pt x="0" y="461"/>
                    <a:pt x="2" y="525"/>
                    <a:pt x="7" y="589"/>
                  </a:cubicBezTo>
                  <a:cubicBezTo>
                    <a:pt x="10" y="603"/>
                    <a:pt x="13" y="618"/>
                    <a:pt x="16" y="632"/>
                  </a:cubicBezTo>
                  <a:cubicBezTo>
                    <a:pt x="16" y="632"/>
                    <a:pt x="17" y="633"/>
                    <a:pt x="17" y="633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US"/>
            </a:p>
          </p:txBody>
        </p:sp>
        <p:sp>
          <p:nvSpPr>
            <p:cNvPr id="16" name="Freeform 32"/>
            <p:cNvSpPr/>
            <p:nvPr/>
          </p:nvSpPr>
          <p:spPr bwMode="auto">
            <a:xfrm>
              <a:off x="7526338" y="5640388"/>
              <a:ext cx="111125" cy="233363"/>
            </a:xfrm>
            <a:custGeom>
              <a:avLst/>
              <a:gdLst/>
              <a:ahLst/>
              <a:cxnLst/>
              <a:rect l="0" t="0" r="r" b="b"/>
              <a:pathLst>
                <a:path w="28" h="59">
                  <a:moveTo>
                    <a:pt x="22" y="59"/>
                  </a:moveTo>
                  <a:cubicBezTo>
                    <a:pt x="28" y="59"/>
                    <a:pt x="28" y="59"/>
                    <a:pt x="28" y="59"/>
                  </a:cubicBezTo>
                  <a:cubicBezTo>
                    <a:pt x="18" y="40"/>
                    <a:pt x="9" y="20"/>
                    <a:pt x="0" y="0"/>
                  </a:cubicBezTo>
                  <a:cubicBezTo>
                    <a:pt x="6" y="20"/>
                    <a:pt x="13" y="40"/>
                    <a:pt x="22" y="5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US"/>
            </a:p>
          </p:txBody>
        </p:sp>
        <p:sp>
          <p:nvSpPr>
            <p:cNvPr id="17" name="Freeform 33"/>
            <p:cNvSpPr/>
            <p:nvPr/>
          </p:nvSpPr>
          <p:spPr bwMode="auto">
            <a:xfrm>
              <a:off x="7021513" y="3598863"/>
              <a:ext cx="68263" cy="423863"/>
            </a:xfrm>
            <a:custGeom>
              <a:avLst/>
              <a:gdLst/>
              <a:ahLst/>
              <a:cxnLst/>
              <a:rect l="0" t="0" r="r" b="b"/>
              <a:pathLst>
                <a:path w="17" h="107">
                  <a:moveTo>
                    <a:pt x="4" y="54"/>
                  </a:moveTo>
                  <a:cubicBezTo>
                    <a:pt x="8" y="72"/>
                    <a:pt x="13" y="89"/>
                    <a:pt x="17" y="107"/>
                  </a:cubicBezTo>
                  <a:cubicBezTo>
                    <a:pt x="14" y="86"/>
                    <a:pt x="12" y="65"/>
                    <a:pt x="10" y="44"/>
                  </a:cubicBezTo>
                  <a:cubicBezTo>
                    <a:pt x="10" y="44"/>
                    <a:pt x="9" y="43"/>
                    <a:pt x="9" y="43"/>
                  </a:cubicBezTo>
                  <a:cubicBezTo>
                    <a:pt x="6" y="29"/>
                    <a:pt x="3" y="14"/>
                    <a:pt x="0" y="0"/>
                  </a:cubicBezTo>
                  <a:cubicBezTo>
                    <a:pt x="0" y="2"/>
                    <a:pt x="0" y="5"/>
                    <a:pt x="0" y="8"/>
                  </a:cubicBezTo>
                  <a:cubicBezTo>
                    <a:pt x="1" y="23"/>
                    <a:pt x="3" y="39"/>
                    <a:pt x="4" y="54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US"/>
            </a:p>
          </p:txBody>
        </p:sp>
        <p:sp>
          <p:nvSpPr>
            <p:cNvPr id="18" name="Freeform 34"/>
            <p:cNvSpPr/>
            <p:nvPr/>
          </p:nvSpPr>
          <p:spPr bwMode="auto">
            <a:xfrm>
              <a:off x="7412038" y="2801938"/>
              <a:ext cx="1168400" cy="2251075"/>
            </a:xfrm>
            <a:custGeom>
              <a:avLst/>
              <a:gdLst/>
              <a:ahLst/>
              <a:cxnLst/>
              <a:rect l="0" t="0" r="r" b="b"/>
              <a:pathLst>
                <a:path w="294" h="568">
                  <a:moveTo>
                    <a:pt x="8" y="553"/>
                  </a:moveTo>
                  <a:cubicBezTo>
                    <a:pt x="9" y="501"/>
                    <a:pt x="19" y="448"/>
                    <a:pt x="35" y="397"/>
                  </a:cubicBezTo>
                  <a:cubicBezTo>
                    <a:pt x="51" y="347"/>
                    <a:pt x="73" y="298"/>
                    <a:pt x="99" y="252"/>
                  </a:cubicBezTo>
                  <a:cubicBezTo>
                    <a:pt x="124" y="205"/>
                    <a:pt x="154" y="161"/>
                    <a:pt x="187" y="119"/>
                  </a:cubicBezTo>
                  <a:cubicBezTo>
                    <a:pt x="203" y="98"/>
                    <a:pt x="220" y="77"/>
                    <a:pt x="238" y="58"/>
                  </a:cubicBezTo>
                  <a:cubicBezTo>
                    <a:pt x="247" y="48"/>
                    <a:pt x="256" y="38"/>
                    <a:pt x="265" y="28"/>
                  </a:cubicBezTo>
                  <a:cubicBezTo>
                    <a:pt x="274" y="19"/>
                    <a:pt x="284" y="9"/>
                    <a:pt x="294" y="0"/>
                  </a:cubicBezTo>
                  <a:cubicBezTo>
                    <a:pt x="293" y="0"/>
                    <a:pt x="293" y="0"/>
                    <a:pt x="293" y="0"/>
                  </a:cubicBezTo>
                  <a:cubicBezTo>
                    <a:pt x="283" y="9"/>
                    <a:pt x="273" y="18"/>
                    <a:pt x="264" y="27"/>
                  </a:cubicBezTo>
                  <a:cubicBezTo>
                    <a:pt x="255" y="37"/>
                    <a:pt x="246" y="47"/>
                    <a:pt x="237" y="56"/>
                  </a:cubicBezTo>
                  <a:cubicBezTo>
                    <a:pt x="218" y="76"/>
                    <a:pt x="201" y="96"/>
                    <a:pt x="185" y="117"/>
                  </a:cubicBezTo>
                  <a:cubicBezTo>
                    <a:pt x="151" y="159"/>
                    <a:pt x="121" y="203"/>
                    <a:pt x="95" y="249"/>
                  </a:cubicBezTo>
                  <a:cubicBezTo>
                    <a:pt x="68" y="296"/>
                    <a:pt x="46" y="345"/>
                    <a:pt x="30" y="396"/>
                  </a:cubicBezTo>
                  <a:cubicBezTo>
                    <a:pt x="13" y="445"/>
                    <a:pt x="3" y="497"/>
                    <a:pt x="0" y="549"/>
                  </a:cubicBezTo>
                  <a:cubicBezTo>
                    <a:pt x="3" y="555"/>
                    <a:pt x="5" y="561"/>
                    <a:pt x="7" y="568"/>
                  </a:cubicBezTo>
                  <a:cubicBezTo>
                    <a:pt x="7" y="563"/>
                    <a:pt x="7" y="558"/>
                    <a:pt x="8" y="553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US"/>
            </a:p>
          </p:txBody>
        </p:sp>
        <p:sp>
          <p:nvSpPr>
            <p:cNvPr id="19" name="Freeform 35"/>
            <p:cNvSpPr/>
            <p:nvPr/>
          </p:nvSpPr>
          <p:spPr bwMode="auto">
            <a:xfrm>
              <a:off x="7494588" y="5664200"/>
              <a:ext cx="100013" cy="209550"/>
            </a:xfrm>
            <a:custGeom>
              <a:avLst/>
              <a:gdLst/>
              <a:ahLst/>
              <a:cxnLst/>
              <a:rect l="0" t="0" r="r" b="b"/>
              <a:pathLst>
                <a:path w="25" h="53">
                  <a:moveTo>
                    <a:pt x="0" y="0"/>
                  </a:moveTo>
                  <a:cubicBezTo>
                    <a:pt x="5" y="18"/>
                    <a:pt x="12" y="36"/>
                    <a:pt x="19" y="53"/>
                  </a:cubicBezTo>
                  <a:cubicBezTo>
                    <a:pt x="25" y="53"/>
                    <a:pt x="25" y="53"/>
                    <a:pt x="25" y="53"/>
                  </a:cubicBezTo>
                  <a:cubicBezTo>
                    <a:pt x="16" y="36"/>
                    <a:pt x="8" y="18"/>
                    <a:pt x="0" y="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US"/>
            </a:p>
          </p:txBody>
        </p:sp>
        <p:sp>
          <p:nvSpPr>
            <p:cNvPr id="20" name="Freeform 36"/>
            <p:cNvSpPr/>
            <p:nvPr/>
          </p:nvSpPr>
          <p:spPr bwMode="auto">
            <a:xfrm>
              <a:off x="7412038" y="5081588"/>
              <a:ext cx="114300" cy="558800"/>
            </a:xfrm>
            <a:custGeom>
              <a:avLst/>
              <a:gdLst/>
              <a:ahLst/>
              <a:cxnLst/>
              <a:rect l="0" t="0" r="r" b="b"/>
              <a:pathLst>
                <a:path w="29" h="141">
                  <a:moveTo>
                    <a:pt x="0" y="0"/>
                  </a:moveTo>
                  <a:cubicBezTo>
                    <a:pt x="0" y="30"/>
                    <a:pt x="2" y="60"/>
                    <a:pt x="7" y="89"/>
                  </a:cubicBezTo>
                  <a:cubicBezTo>
                    <a:pt x="11" y="98"/>
                    <a:pt x="14" y="108"/>
                    <a:pt x="18" y="117"/>
                  </a:cubicBezTo>
                  <a:cubicBezTo>
                    <a:pt x="22" y="125"/>
                    <a:pt x="25" y="133"/>
                    <a:pt x="29" y="141"/>
                  </a:cubicBezTo>
                  <a:cubicBezTo>
                    <a:pt x="28" y="139"/>
                    <a:pt x="28" y="137"/>
                    <a:pt x="27" y="135"/>
                  </a:cubicBezTo>
                  <a:cubicBezTo>
                    <a:pt x="16" y="98"/>
                    <a:pt x="10" y="60"/>
                    <a:pt x="8" y="22"/>
                  </a:cubicBezTo>
                  <a:cubicBezTo>
                    <a:pt x="7" y="18"/>
                    <a:pt x="5" y="15"/>
                    <a:pt x="4" y="11"/>
                  </a:cubicBezTo>
                  <a:cubicBezTo>
                    <a:pt x="2" y="7"/>
                    <a:pt x="1" y="3"/>
                    <a:pt x="0" y="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US"/>
            </a:p>
          </p:txBody>
        </p:sp>
        <p:sp>
          <p:nvSpPr>
            <p:cNvPr id="21" name="Freeform 37"/>
            <p:cNvSpPr/>
            <p:nvPr/>
          </p:nvSpPr>
          <p:spPr bwMode="auto">
            <a:xfrm>
              <a:off x="7412038" y="4978400"/>
              <a:ext cx="31750" cy="188913"/>
            </a:xfrm>
            <a:custGeom>
              <a:avLst/>
              <a:gdLst/>
              <a:ahLst/>
              <a:cxnLst/>
              <a:rect l="0" t="0" r="r" b="b"/>
              <a:pathLst>
                <a:path w="8" h="48">
                  <a:moveTo>
                    <a:pt x="0" y="26"/>
                  </a:moveTo>
                  <a:cubicBezTo>
                    <a:pt x="1" y="29"/>
                    <a:pt x="2" y="33"/>
                    <a:pt x="4" y="37"/>
                  </a:cubicBezTo>
                  <a:cubicBezTo>
                    <a:pt x="5" y="41"/>
                    <a:pt x="7" y="44"/>
                    <a:pt x="8" y="48"/>
                  </a:cubicBezTo>
                  <a:cubicBezTo>
                    <a:pt x="7" y="38"/>
                    <a:pt x="7" y="28"/>
                    <a:pt x="7" y="19"/>
                  </a:cubicBezTo>
                  <a:cubicBezTo>
                    <a:pt x="5" y="12"/>
                    <a:pt x="3" y="6"/>
                    <a:pt x="0" y="0"/>
                  </a:cubicBezTo>
                  <a:cubicBezTo>
                    <a:pt x="0" y="1"/>
                    <a:pt x="0" y="3"/>
                    <a:pt x="0" y="4"/>
                  </a:cubicBezTo>
                  <a:cubicBezTo>
                    <a:pt x="0" y="11"/>
                    <a:pt x="0" y="19"/>
                    <a:pt x="0" y="26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US"/>
            </a:p>
          </p:txBody>
        </p:sp>
        <p:sp>
          <p:nvSpPr>
            <p:cNvPr id="22" name="Freeform 38"/>
            <p:cNvSpPr/>
            <p:nvPr/>
          </p:nvSpPr>
          <p:spPr bwMode="auto">
            <a:xfrm>
              <a:off x="7439026" y="5434013"/>
              <a:ext cx="174625" cy="439738"/>
            </a:xfrm>
            <a:custGeom>
              <a:avLst/>
              <a:gdLst/>
              <a:ahLst/>
              <a:cxnLst/>
              <a:rect l="0" t="0" r="r" b="b"/>
              <a:pathLst>
                <a:path w="44" h="111">
                  <a:moveTo>
                    <a:pt x="11" y="28"/>
                  </a:moveTo>
                  <a:cubicBezTo>
                    <a:pt x="7" y="19"/>
                    <a:pt x="4" y="9"/>
                    <a:pt x="0" y="0"/>
                  </a:cubicBezTo>
                  <a:cubicBezTo>
                    <a:pt x="3" y="16"/>
                    <a:pt x="7" y="33"/>
                    <a:pt x="11" y="49"/>
                  </a:cubicBezTo>
                  <a:cubicBezTo>
                    <a:pt x="12" y="52"/>
                    <a:pt x="13" y="55"/>
                    <a:pt x="14" y="58"/>
                  </a:cubicBezTo>
                  <a:cubicBezTo>
                    <a:pt x="22" y="76"/>
                    <a:pt x="30" y="94"/>
                    <a:pt x="39" y="111"/>
                  </a:cubicBezTo>
                  <a:cubicBezTo>
                    <a:pt x="44" y="111"/>
                    <a:pt x="44" y="111"/>
                    <a:pt x="44" y="111"/>
                  </a:cubicBezTo>
                  <a:cubicBezTo>
                    <a:pt x="35" y="92"/>
                    <a:pt x="28" y="72"/>
                    <a:pt x="22" y="52"/>
                  </a:cubicBezTo>
                  <a:cubicBezTo>
                    <a:pt x="18" y="44"/>
                    <a:pt x="15" y="36"/>
                    <a:pt x="11" y="28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US"/>
            </a:p>
          </p:txBody>
        </p:sp>
      </p:grpSp>
      <p:sp>
        <p:nvSpPr>
          <p:cNvPr id="7" name="Rectangle 6"/>
          <p:cNvSpPr/>
          <p:nvPr/>
        </p:nvSpPr>
        <p:spPr>
          <a:xfrm>
            <a:off x="0" y="0"/>
            <a:ext cx="182880" cy="6858000"/>
          </a:xfrm>
          <a:prstGeom prst="rect">
            <a:avLst/>
          </a:prstGeom>
          <a:solidFill>
            <a:schemeClr val="tx2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US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2592924" y="624110"/>
            <a:ext cx="8911687" cy="1280890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589212" y="2133600"/>
            <a:ext cx="8915400" cy="38862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10361612" y="6130437"/>
            <a:ext cx="1146283" cy="370396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1BEF0D-F0BB-DE4B-95CE-6DB70DBA9567}" type="datetimeFigureOut">
              <a:rPr lang="en-US" dirty="0"/>
              <a:pPr/>
              <a:t>11/9/25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2589212" y="6135808"/>
            <a:ext cx="761999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 bwMode="gray">
          <a:xfrm>
            <a:off x="531812" y="787782"/>
            <a:ext cx="779767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2000">
                <a:solidFill>
                  <a:srgbClr val="FEFFFF"/>
                </a:solidFill>
              </a:defRPr>
            </a:lvl1pPr>
          </a:lstStyle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60" r:id="rId10"/>
    <p:sldLayoutId id="2147483661" r:id="rId11"/>
    <p:sldLayoutId id="2147483662" r:id="rId12"/>
    <p:sldLayoutId id="2147483663" r:id="rId13"/>
    <p:sldLayoutId id="2147483664" r:id="rId14"/>
    <p:sldLayoutId id="2147483658" r:id="rId15"/>
    <p:sldLayoutId id="2147483659" r:id="rId16"/>
  </p:sldLayoutIdLst>
  <p:txStyles>
    <p:titleStyle>
      <a:lvl1pPr algn="l" defTabSz="457200" rtl="0" eaLnBrk="1" latinLnBrk="0" hangingPunct="1">
        <a:spcBef>
          <a:spcPct val="0"/>
        </a:spcBef>
        <a:buNone/>
        <a:defRPr sz="3600" kern="1200">
          <a:solidFill>
            <a:schemeClr val="tx1">
              <a:lumMod val="85000"/>
              <a:lumOff val="15000"/>
            </a:schemeClr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CF966C3-81E0-C7E6-102F-EA9AE2C842F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01135" y="391880"/>
            <a:ext cx="10000277" cy="45719"/>
          </a:xfrm>
        </p:spPr>
        <p:txBody>
          <a:bodyPr>
            <a:normAutofit fontScale="90000"/>
          </a:bodyPr>
          <a:lstStyle/>
          <a:p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80177A9-6B04-C93C-8D92-A7D7F36B043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504335" y="1386348"/>
            <a:ext cx="10474632" cy="3715153"/>
          </a:xfrm>
        </p:spPr>
        <p:txBody>
          <a:bodyPr/>
          <a:lstStyle/>
          <a:p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🌸 Module Name: Problem Solving and Decision Making</a:t>
            </a:r>
          </a:p>
          <a:p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🌸 Module Code: LCLM4004</a:t>
            </a:r>
          </a:p>
          <a:p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🌸 Student Name: Mylene Paningbatan</a:t>
            </a:r>
          </a:p>
          <a:p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🌸 Student ID: 2435406</a:t>
            </a:r>
          </a:p>
          <a:p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🌸 Lecturer: Anita Nan</a:t>
            </a:r>
          </a:p>
          <a:p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🌸 Assignment 1: Presentation</a:t>
            </a:r>
          </a:p>
          <a:p>
            <a:r>
              <a:rPr lang="en-GB" b="1" dirty="0"/>
              <a:t>           </a:t>
            </a:r>
            <a:endParaRPr lang="en-GB" dirty="0"/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127600229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119A612-5D5A-A8EC-9031-70101AE928C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799303" y="624110"/>
            <a:ext cx="9705309" cy="968715"/>
          </a:xfrm>
        </p:spPr>
        <p:txBody>
          <a:bodyPr>
            <a:normAutofit fontScale="90000"/>
          </a:bodyPr>
          <a:lstStyle/>
          <a:p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🌿Overview 🌿</a:t>
            </a:r>
            <a:br>
              <a:rPr lang="en-GB" dirty="0"/>
            </a:b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EDC889A-FF58-3E36-4D53-A37BC6059B4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561171" y="1315845"/>
            <a:ext cx="9943441" cy="4595378"/>
          </a:xfrm>
        </p:spPr>
        <p:txBody>
          <a:bodyPr>
            <a:normAutofit/>
          </a:bodyPr>
          <a:lstStyle/>
          <a:p>
            <a:endParaRPr lang="en-GB" b="1" dirty="0"/>
          </a:p>
          <a:p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• 🌱 Introduction</a:t>
            </a:r>
          </a:p>
          <a:p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• 🌱 Company Background</a:t>
            </a:r>
          </a:p>
          <a:p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• 🌱 Problem: Nature and Scope</a:t>
            </a:r>
          </a:p>
          <a:p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• 🌱 PESTLE Analysis: Green Haven</a:t>
            </a:r>
          </a:p>
          <a:p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• 🌱 Cause and Effect: Fishbone Diagram</a:t>
            </a:r>
          </a:p>
          <a:p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• 🌱 Conclusion</a:t>
            </a:r>
          </a:p>
          <a:p>
            <a:b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2400" i="1" dirty="0">
                <a:latin typeface="Arial" panose="020B0604020202020204" pitchFamily="34" charset="0"/>
                <a:cs typeface="Arial" panose="020B0604020202020204" pitchFamily="34" charset="0"/>
              </a:rPr>
              <a:t>Reference: Green Haven Florists Company Background &amp; Case Study Material</a:t>
            </a:r>
          </a:p>
          <a:p>
            <a:pPr marL="0" indent="0">
              <a:buNone/>
            </a:pPr>
            <a:endParaRPr lang="en-GB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743318916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875E582-0972-920F-5581-EC2896B1D99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640156" y="691017"/>
            <a:ext cx="9934810" cy="736339"/>
          </a:xfrm>
        </p:spPr>
        <p:txBody>
          <a:bodyPr/>
          <a:lstStyle/>
          <a:p>
            <a:r>
              <a:rPr lang="en-GB" dirty="0"/>
              <a:t>🌿</a:t>
            </a:r>
            <a:r>
              <a:rPr lang="en-GB" sz="2800" b="1" dirty="0" err="1">
                <a:latin typeface="Arial" panose="020B0604020202020204" pitchFamily="34" charset="0"/>
                <a:cs typeface="Arial" panose="020B0604020202020204" pitchFamily="34" charset="0"/>
              </a:rPr>
              <a:t>Introduction:Paraphrase</a:t>
            </a:r>
            <a:r>
              <a:rPr lang="en-GB" sz="2800" b="1" dirty="0">
                <a:latin typeface="Arial" panose="020B0604020202020204" pitchFamily="34" charset="0"/>
                <a:cs typeface="Arial" panose="020B0604020202020204" pitchFamily="34" charset="0"/>
              </a:rPr>
              <a:t> and Reference </a:t>
            </a:r>
            <a:r>
              <a:rPr lang="en-GB" dirty="0"/>
              <a:t>🌿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321EDDE-178E-8C47-2F10-ED0619FC68C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640156" y="1427356"/>
            <a:ext cx="9934810" cy="4973444"/>
          </a:xfrm>
        </p:spPr>
        <p:txBody>
          <a:bodyPr>
            <a:normAutofit fontScale="85000" lnSpcReduction="20000"/>
          </a:bodyPr>
          <a:lstStyle/>
          <a:p>
            <a:endParaRPr lang="en-GB" sz="26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2600" dirty="0">
                <a:latin typeface="Arial" panose="020B0604020202020204" pitchFamily="34" charset="0"/>
                <a:cs typeface="Arial" panose="020B0604020202020204" pitchFamily="34" charset="0"/>
              </a:rPr>
              <a:t>🌿 Green Haven Florists is a small, independent flower shop located in Norwich, UK, owned by partners Liam and Priya Patel.</a:t>
            </a:r>
            <a:br>
              <a:rPr lang="en-GB" sz="2600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2600" dirty="0">
                <a:latin typeface="Arial" panose="020B0604020202020204" pitchFamily="34" charset="0"/>
                <a:cs typeface="Arial" panose="020B0604020202020204" pitchFamily="34" charset="0"/>
              </a:rPr>
              <a:t>🌿 The shop specializes in custom floral arrangements for weddings, funerals, events, and personal gifts, earning a strong reputation for its unique combinations of imported flowers.</a:t>
            </a:r>
            <a:br>
              <a:rPr lang="en-GB" sz="2600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2600" dirty="0">
                <a:latin typeface="Arial" panose="020B0604020202020204" pitchFamily="34" charset="0"/>
                <a:cs typeface="Arial" panose="020B0604020202020204" pitchFamily="34" charset="0"/>
              </a:rPr>
              <a:t>🌿 Their focus remains on quality, creativity, eco-friendly packaging, and strong community connections.</a:t>
            </a:r>
            <a:br>
              <a:rPr lang="en-GB" sz="2600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2600" dirty="0">
                <a:latin typeface="Arial" panose="020B0604020202020204" pitchFamily="34" charset="0"/>
                <a:cs typeface="Arial" panose="020B0604020202020204" pitchFamily="34" charset="0"/>
              </a:rPr>
              <a:t>🌿 Over the past 12 months, the business faced challenges including a 30% decline in in-store sales, rising costs, increasing competition, and a limited digital marketing presence.</a:t>
            </a:r>
          </a:p>
          <a:p>
            <a:endParaRPr lang="en-GB" sz="26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2600" dirty="0">
                <a:latin typeface="Arial" panose="020B0604020202020204" pitchFamily="34" charset="0"/>
                <a:cs typeface="Arial" panose="020B0604020202020204" pitchFamily="34" charset="0"/>
              </a:rPr>
              <a:t>Reference </a:t>
            </a:r>
            <a:r>
              <a:rPr lang="en-GB" sz="2600" i="1" dirty="0">
                <a:latin typeface="Arial" panose="020B0604020202020204" pitchFamily="34" charset="0"/>
                <a:cs typeface="Arial" panose="020B0604020202020204" pitchFamily="34" charset="0"/>
              </a:rPr>
              <a:t>(Harvard-style, bold + italics):</a:t>
            </a:r>
            <a:br>
              <a:rPr lang="en-GB" sz="2600" i="1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2600" i="1" dirty="0">
                <a:latin typeface="Arial" panose="020B0604020202020204" pitchFamily="34" charset="0"/>
                <a:cs typeface="Arial" panose="020B0604020202020204" pitchFamily="34" charset="0"/>
              </a:rPr>
              <a:t>Green Haven Florists (2025) Company Background &amp; Case Study Materials. Available at: [insert URL if online] (Accessed: 9 November 2025).</a:t>
            </a: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5951703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6076218-ED24-CC6A-4E8F-2CEAF02E1B3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640156" y="423387"/>
            <a:ext cx="9864456" cy="803247"/>
          </a:xfrm>
        </p:spPr>
        <p:txBody>
          <a:bodyPr>
            <a:normAutofit fontScale="90000"/>
          </a:bodyPr>
          <a:lstStyle/>
          <a:p>
            <a:r>
              <a:rPr lang="en-GB" dirty="0"/>
              <a:t>🌿</a:t>
            </a:r>
            <a:r>
              <a:rPr lang="en-GB" b="1" dirty="0"/>
              <a:t> </a:t>
            </a:r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Company Background</a:t>
            </a:r>
            <a:r>
              <a:rPr lang="en-GB" dirty="0"/>
              <a:t>🌿</a:t>
            </a:r>
            <a:r>
              <a:rPr lang="en-GB" b="1" dirty="0"/>
              <a:t> </a:t>
            </a:r>
            <a:br>
              <a:rPr lang="en-GB" dirty="0"/>
            </a:b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E766265-60B3-E7A6-2008-D2E13216722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686890" y="1561171"/>
            <a:ext cx="9817722" cy="4873442"/>
          </a:xfrm>
        </p:spPr>
        <p:txBody>
          <a:bodyPr>
            <a:normAutofit/>
          </a:bodyPr>
          <a:lstStyle/>
          <a:p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🌿 Owners: Liam and Priya Patel</a:t>
            </a:r>
          </a:p>
          <a:p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🌿 Founded: 2016 in Norwich, UK</a:t>
            </a:r>
          </a:p>
          <a:p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🌿 Products/Services: Custom bouquets and floral arrangements for events, weddings, and personal gifts</a:t>
            </a:r>
          </a:p>
          <a:p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🌿 Business Focus: Quality, creativity, and eco-friendly packaging</a:t>
            </a:r>
          </a:p>
          <a:p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🌿 Community Ties: Strong connections with local community; supports local events</a:t>
            </a:r>
          </a:p>
          <a:p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🌿 Customer Base: Walk-ins, online orders, corporate clients, and weddings</a:t>
            </a:r>
          </a:p>
          <a:p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🌿 Challenges: Declining sales, rising costs, new competitors</a:t>
            </a: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448597462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B5B5303-4A0E-851D-B073-FD47962B76F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640156" y="356839"/>
            <a:ext cx="9864456" cy="612241"/>
          </a:xfrm>
        </p:spPr>
        <p:txBody>
          <a:bodyPr>
            <a:normAutofit fontScale="90000"/>
          </a:bodyPr>
          <a:lstStyle/>
          <a:p>
            <a:r>
              <a:rPr lang="en-GB" dirty="0"/>
              <a:t>🌿</a:t>
            </a:r>
            <a:r>
              <a:rPr lang="en-GB" b="1" dirty="0"/>
              <a:t> Problem: Nature and Scope </a:t>
            </a:r>
            <a:r>
              <a:rPr lang="en-GB" dirty="0"/>
              <a:t>🌿</a:t>
            </a:r>
            <a:br>
              <a:rPr lang="en-GB" dirty="0"/>
            </a:b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E74B7F5-D157-9D79-2D1D-8C26DAE74D7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640155" y="1226635"/>
            <a:ext cx="10113229" cy="4662286"/>
          </a:xfrm>
        </p:spPr>
        <p:txBody>
          <a:bodyPr>
            <a:normAutofit fontScale="92500" lnSpcReduction="20000"/>
          </a:bodyPr>
          <a:lstStyle/>
          <a:p>
            <a:r>
              <a:rPr lang="en-GB" sz="2600" dirty="0">
                <a:latin typeface="Arial" panose="020B0604020202020204" pitchFamily="34" charset="0"/>
                <a:cs typeface="Arial" panose="020B0604020202020204" pitchFamily="34" charset="0"/>
              </a:rPr>
              <a:t>🌿 Declining Sales: 30% decrease in in-store sales over the past year</a:t>
            </a:r>
          </a:p>
          <a:p>
            <a:r>
              <a:rPr lang="en-GB" sz="2600" dirty="0">
                <a:latin typeface="Arial" panose="020B0604020202020204" pitchFamily="34" charset="0"/>
                <a:cs typeface="Arial" panose="020B0604020202020204" pitchFamily="34" charset="0"/>
              </a:rPr>
              <a:t>🌿 Online Orders: Slight increase, but not enough to offset lost foot traffic</a:t>
            </a:r>
          </a:p>
          <a:p>
            <a:r>
              <a:rPr lang="en-GB" sz="2600" dirty="0">
                <a:latin typeface="Arial" panose="020B0604020202020204" pitchFamily="34" charset="0"/>
                <a:cs typeface="Arial" panose="020B0604020202020204" pitchFamily="34" charset="0"/>
              </a:rPr>
              <a:t>🌿 Location Issues: Reduced activity due to nearby business closures and shift to online shopping</a:t>
            </a:r>
          </a:p>
          <a:p>
            <a:r>
              <a:rPr lang="en-GB" sz="2600" dirty="0">
                <a:latin typeface="Arial" panose="020B0604020202020204" pitchFamily="34" charset="0"/>
                <a:cs typeface="Arial" panose="020B0604020202020204" pitchFamily="34" charset="0"/>
              </a:rPr>
              <a:t>🌿 Customer Preferences: Many prefer large online flower retailers with discounts and same-day delivery</a:t>
            </a:r>
          </a:p>
          <a:p>
            <a:r>
              <a:rPr lang="en-GB" sz="2600" dirty="0">
                <a:latin typeface="Arial" panose="020B0604020202020204" pitchFamily="34" charset="0"/>
                <a:cs typeface="Arial" panose="020B0604020202020204" pitchFamily="34" charset="0"/>
              </a:rPr>
              <a:t>🌿 Rising Costs: Higher prices for flowers, especially imported varieties; eco-friendly packaging more expensive</a:t>
            </a:r>
          </a:p>
          <a:p>
            <a:r>
              <a:rPr lang="en-GB" sz="2600" dirty="0">
                <a:latin typeface="Arial" panose="020B0604020202020204" pitchFamily="34" charset="0"/>
                <a:cs typeface="Arial" panose="020B0604020202020204" pitchFamily="34" charset="0"/>
              </a:rPr>
              <a:t>🌿 Website &amp; Marketing: Outdated website; limited digital marketing presence</a:t>
            </a:r>
          </a:p>
          <a:p>
            <a:r>
              <a:rPr lang="en-GB" sz="2600" dirty="0">
                <a:latin typeface="Arial" panose="020B0604020202020204" pitchFamily="34" charset="0"/>
                <a:cs typeface="Arial" panose="020B0604020202020204" pitchFamily="34" charset="0"/>
              </a:rPr>
              <a:t>🌿 Competition: Two new competitors – a trendy boutique florist and a national chain</a:t>
            </a: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638547689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2D99DDB-C53D-3080-88E7-87537CAF617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640156" y="624110"/>
            <a:ext cx="10024020" cy="624827"/>
          </a:xfrm>
        </p:spPr>
        <p:txBody>
          <a:bodyPr>
            <a:normAutofit fontScale="90000"/>
          </a:bodyPr>
          <a:lstStyle/>
          <a:p>
            <a:r>
              <a:rPr lang="en-GB" dirty="0"/>
              <a:t>🌿</a:t>
            </a:r>
            <a:r>
              <a:rPr lang="en-GB" b="1" dirty="0"/>
              <a:t> PESTLE Analysis: Part 1 </a:t>
            </a:r>
            <a:r>
              <a:rPr lang="en-GB" dirty="0"/>
              <a:t>🌿</a:t>
            </a:r>
            <a:br>
              <a:rPr lang="en-GB" dirty="0"/>
            </a:b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D80C922-0B94-A91F-BC1A-22E17469157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640156" y="1248938"/>
            <a:ext cx="10024020" cy="5609062"/>
          </a:xfrm>
        </p:spPr>
        <p:txBody>
          <a:bodyPr>
            <a:noAutofit/>
          </a:bodyPr>
          <a:lstStyle/>
          <a:p>
            <a:r>
              <a:rPr lang="en-GB" sz="2200" b="1" dirty="0">
                <a:latin typeface="Arial" panose="020B0604020202020204" pitchFamily="34" charset="0"/>
                <a:cs typeface="Arial" panose="020B0604020202020204" pitchFamily="34" charset="0"/>
              </a:rPr>
              <a:t>Political:</a:t>
            </a:r>
            <a:endParaRPr lang="en-GB" sz="22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2200" dirty="0">
                <a:latin typeface="Arial" panose="020B0604020202020204" pitchFamily="34" charset="0"/>
                <a:cs typeface="Arial" panose="020B0604020202020204" pitchFamily="34" charset="0"/>
              </a:rPr>
              <a:t>Regulations affecting small businesses in the UK (e.g., business licenses, health &amp; safety requirements)</a:t>
            </a:r>
          </a:p>
          <a:p>
            <a:r>
              <a:rPr lang="en-GB" sz="2200" dirty="0">
                <a:latin typeface="Arial" panose="020B0604020202020204" pitchFamily="34" charset="0"/>
                <a:cs typeface="Arial" panose="020B0604020202020204" pitchFamily="34" charset="0"/>
              </a:rPr>
              <a:t>Government policies supporting SMEs and local trade initiatives</a:t>
            </a:r>
          </a:p>
          <a:p>
            <a:r>
              <a:rPr lang="en-GB" sz="2200" b="1" dirty="0">
                <a:latin typeface="Arial" panose="020B0604020202020204" pitchFamily="34" charset="0"/>
                <a:cs typeface="Arial" panose="020B0604020202020204" pitchFamily="34" charset="0"/>
              </a:rPr>
              <a:t>Economic:</a:t>
            </a:r>
            <a:endParaRPr lang="en-GB" sz="22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2200" dirty="0">
                <a:latin typeface="Arial" panose="020B0604020202020204" pitchFamily="34" charset="0"/>
                <a:cs typeface="Arial" panose="020B0604020202020204" pitchFamily="34" charset="0"/>
              </a:rPr>
              <a:t>Rising operational costs, including import costs for flowers</a:t>
            </a:r>
          </a:p>
          <a:p>
            <a:r>
              <a:rPr lang="en-GB" sz="2200" dirty="0">
                <a:latin typeface="Arial" panose="020B0604020202020204" pitchFamily="34" charset="0"/>
                <a:cs typeface="Arial" panose="020B0604020202020204" pitchFamily="34" charset="0"/>
              </a:rPr>
              <a:t>Decline in in-store sales by 30% over the last year due to economic pressures</a:t>
            </a:r>
          </a:p>
          <a:p>
            <a:r>
              <a:rPr lang="en-GB" sz="2200" b="1" dirty="0">
                <a:latin typeface="Arial" panose="020B0604020202020204" pitchFamily="34" charset="0"/>
                <a:cs typeface="Arial" panose="020B0604020202020204" pitchFamily="34" charset="0"/>
              </a:rPr>
              <a:t>Social:</a:t>
            </a:r>
            <a:endParaRPr lang="en-GB" sz="22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2200" dirty="0">
                <a:latin typeface="Arial" panose="020B0604020202020204" pitchFamily="34" charset="0"/>
                <a:cs typeface="Arial" panose="020B0604020202020204" pitchFamily="34" charset="0"/>
              </a:rPr>
              <a:t>Strong local community ties and demand for personalized floral services</a:t>
            </a:r>
          </a:p>
          <a:p>
            <a:r>
              <a:rPr lang="en-GB" sz="2200" dirty="0">
                <a:latin typeface="Arial" panose="020B0604020202020204" pitchFamily="34" charset="0"/>
                <a:cs typeface="Arial" panose="020B0604020202020204" pitchFamily="34" charset="0"/>
              </a:rPr>
              <a:t>Changing consumer preferences toward eco-friendly and sustainable products</a:t>
            </a:r>
          </a:p>
          <a:p>
            <a:endParaRPr lang="en-US" sz="2200" dirty="0"/>
          </a:p>
        </p:txBody>
      </p:sp>
    </p:spTree>
    <p:extLst>
      <p:ext uri="{BB962C8B-B14F-4D97-AF65-F5344CB8AC3E}">
        <p14:creationId xmlns:p14="http://schemas.microsoft.com/office/powerpoint/2010/main" val="2736390557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7C87AB3-15C2-5395-8B5E-BA15198DDA8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640156" y="289933"/>
            <a:ext cx="10269346" cy="612240"/>
          </a:xfrm>
        </p:spPr>
        <p:txBody>
          <a:bodyPr>
            <a:normAutofit fontScale="90000"/>
          </a:bodyPr>
          <a:lstStyle/>
          <a:p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🌿PESTLE Analysis: Part 2 🌿</a:t>
            </a:r>
            <a:b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</a:br>
            <a:endParaRPr lang="en-US" b="1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0347F18-2B88-E26D-915B-17FDD17A700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640155" y="1137424"/>
            <a:ext cx="10269345" cy="5430643"/>
          </a:xfrm>
        </p:spPr>
        <p:txBody>
          <a:bodyPr>
            <a:normAutofit fontScale="92500" lnSpcReduction="20000"/>
          </a:bodyPr>
          <a:lstStyle/>
          <a:p>
            <a:r>
              <a:rPr lang="en-GB" sz="2600" dirty="0">
                <a:latin typeface="Arial" panose="020B0604020202020204" pitchFamily="34" charset="0"/>
                <a:cs typeface="Arial" panose="020B0604020202020204" pitchFamily="34" charset="0"/>
              </a:rPr>
              <a:t>Technological:</a:t>
            </a:r>
          </a:p>
          <a:p>
            <a:r>
              <a:rPr lang="en-GB" sz="2600" dirty="0">
                <a:latin typeface="Arial" panose="020B0604020202020204" pitchFamily="34" charset="0"/>
                <a:cs typeface="Arial" panose="020B0604020202020204" pitchFamily="34" charset="0"/>
              </a:rPr>
              <a:t>Increasing use of online ordering and delivery platforms to reach wider customers</a:t>
            </a:r>
          </a:p>
          <a:p>
            <a:r>
              <a:rPr lang="en-GB" sz="2600" dirty="0">
                <a:latin typeface="Arial" panose="020B0604020202020204" pitchFamily="34" charset="0"/>
                <a:cs typeface="Arial" panose="020B0604020202020204" pitchFamily="34" charset="0"/>
              </a:rPr>
              <a:t>Opportunity to implement social media marketing and digital promotions to boost sales</a:t>
            </a:r>
          </a:p>
          <a:p>
            <a:r>
              <a:rPr lang="en-GB" sz="2600" dirty="0">
                <a:latin typeface="Arial" panose="020B0604020202020204" pitchFamily="34" charset="0"/>
                <a:cs typeface="Arial" panose="020B0604020202020204" pitchFamily="34" charset="0"/>
              </a:rPr>
              <a:t>Legal:</a:t>
            </a:r>
          </a:p>
          <a:p>
            <a:r>
              <a:rPr lang="en-GB" sz="2600" dirty="0">
                <a:latin typeface="Arial" panose="020B0604020202020204" pitchFamily="34" charset="0"/>
                <a:cs typeface="Arial" panose="020B0604020202020204" pitchFamily="34" charset="0"/>
              </a:rPr>
              <a:t>Compliance with UK health and safety regulations for businesses handling plants and flowers</a:t>
            </a:r>
          </a:p>
          <a:p>
            <a:r>
              <a:rPr lang="en-GB" sz="2600" dirty="0">
                <a:latin typeface="Arial" panose="020B0604020202020204" pitchFamily="34" charset="0"/>
                <a:cs typeface="Arial" panose="020B0604020202020204" pitchFamily="34" charset="0"/>
              </a:rPr>
              <a:t>Employment law obligations for staff, including fair wages and working conditions</a:t>
            </a:r>
          </a:p>
          <a:p>
            <a:r>
              <a:rPr lang="en-GB" sz="2600" dirty="0">
                <a:latin typeface="Arial" panose="020B0604020202020204" pitchFamily="34" charset="0"/>
                <a:cs typeface="Arial" panose="020B0604020202020204" pitchFamily="34" charset="0"/>
              </a:rPr>
              <a:t>Environmental:</a:t>
            </a:r>
          </a:p>
          <a:p>
            <a:r>
              <a:rPr lang="en-GB" sz="2600" dirty="0">
                <a:latin typeface="Arial" panose="020B0604020202020204" pitchFamily="34" charset="0"/>
                <a:cs typeface="Arial" panose="020B0604020202020204" pitchFamily="34" charset="0"/>
              </a:rPr>
              <a:t>Growing demand for eco-friendly and sustainably sourced flowers</a:t>
            </a:r>
          </a:p>
          <a:p>
            <a:r>
              <a:rPr lang="en-GB" sz="2600" dirty="0">
                <a:latin typeface="Arial" panose="020B0604020202020204" pitchFamily="34" charset="0"/>
                <a:cs typeface="Arial" panose="020B0604020202020204" pitchFamily="34" charset="0"/>
              </a:rPr>
              <a:t>Pressure to reduce waste and use environmentally responsible packaging</a:t>
            </a: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704842247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75AF42A-C7E0-00D2-56D4-A4337790330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853499" y="312236"/>
            <a:ext cx="9985650" cy="701450"/>
          </a:xfrm>
        </p:spPr>
        <p:txBody>
          <a:bodyPr>
            <a:normAutofit fontScale="90000"/>
          </a:bodyPr>
          <a:lstStyle/>
          <a:p>
            <a:r>
              <a:rPr lang="en-GB" b="1" dirty="0"/>
              <a:t> </a:t>
            </a:r>
            <a:r>
              <a:rPr lang="en-GB" dirty="0"/>
              <a:t> 🌿 </a:t>
            </a:r>
            <a:r>
              <a:rPr lang="en-GB" b="1" dirty="0"/>
              <a:t>Cause and Effect: Fishbone Diagram </a:t>
            </a:r>
            <a:r>
              <a:rPr lang="en-GB" dirty="0"/>
              <a:t>🌿</a:t>
            </a:r>
            <a:br>
              <a:rPr lang="en-GB" dirty="0"/>
            </a:b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3628D28-0CE8-E8DE-5178-00F5E25E487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880371" y="3792475"/>
            <a:ext cx="2944197" cy="501304"/>
          </a:xfrm>
        </p:spPr>
        <p:txBody>
          <a:bodyPr>
            <a:normAutofit fontScale="92500" lnSpcReduction="20000"/>
          </a:bodyPr>
          <a:lstStyle/>
          <a:p>
            <a:endParaRPr lang="en-GB" sz="3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US" dirty="0"/>
          </a:p>
        </p:txBody>
      </p:sp>
      <p:cxnSp>
        <p:nvCxnSpPr>
          <p:cNvPr id="24" name="Straight Connector 23">
            <a:extLst>
              <a:ext uri="{FF2B5EF4-FFF2-40B4-BE49-F238E27FC236}">
                <a16:creationId xmlns:a16="http://schemas.microsoft.com/office/drawing/2014/main" id="{DB441C39-D71F-8C54-D7EE-B2B606C1E0E9}"/>
              </a:ext>
            </a:extLst>
          </p:cNvPr>
          <p:cNvCxnSpPr>
            <a:cxnSpLocks/>
          </p:cNvCxnSpPr>
          <p:nvPr/>
        </p:nvCxnSpPr>
        <p:spPr>
          <a:xfrm flipH="1" flipV="1">
            <a:off x="9322230" y="1162373"/>
            <a:ext cx="38745" cy="4739674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2" name="Straight Connector 41">
            <a:extLst>
              <a:ext uri="{FF2B5EF4-FFF2-40B4-BE49-F238E27FC236}">
                <a16:creationId xmlns:a16="http://schemas.microsoft.com/office/drawing/2014/main" id="{6862ACAF-AD9A-0FE8-9CE3-BCC21519FA6E}"/>
              </a:ext>
            </a:extLst>
          </p:cNvPr>
          <p:cNvCxnSpPr>
            <a:cxnSpLocks/>
          </p:cNvCxnSpPr>
          <p:nvPr/>
        </p:nvCxnSpPr>
        <p:spPr>
          <a:xfrm>
            <a:off x="9341602" y="1283354"/>
            <a:ext cx="2700578" cy="2012503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4" name="Straight Connector 43">
            <a:extLst>
              <a:ext uri="{FF2B5EF4-FFF2-40B4-BE49-F238E27FC236}">
                <a16:creationId xmlns:a16="http://schemas.microsoft.com/office/drawing/2014/main" id="{59F4CA36-82C6-2814-DF89-656AFF24F750}"/>
              </a:ext>
            </a:extLst>
          </p:cNvPr>
          <p:cNvCxnSpPr>
            <a:cxnSpLocks/>
          </p:cNvCxnSpPr>
          <p:nvPr/>
        </p:nvCxnSpPr>
        <p:spPr>
          <a:xfrm flipH="1">
            <a:off x="9410672" y="3211075"/>
            <a:ext cx="2867858" cy="2690972"/>
          </a:xfrm>
          <a:prstGeom prst="line">
            <a:avLst/>
          </a:prstGeom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47" name="Straight Connector 46">
            <a:extLst>
              <a:ext uri="{FF2B5EF4-FFF2-40B4-BE49-F238E27FC236}">
                <a16:creationId xmlns:a16="http://schemas.microsoft.com/office/drawing/2014/main" id="{004668B7-ED56-677D-C047-D5AA12A06FE4}"/>
              </a:ext>
            </a:extLst>
          </p:cNvPr>
          <p:cNvCxnSpPr>
            <a:cxnSpLocks/>
          </p:cNvCxnSpPr>
          <p:nvPr/>
        </p:nvCxnSpPr>
        <p:spPr>
          <a:xfrm flipH="1" flipV="1">
            <a:off x="712922" y="3429000"/>
            <a:ext cx="8609309" cy="19373"/>
          </a:xfrm>
          <a:prstGeom prst="line">
            <a:avLst/>
          </a:prstGeom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52" name="Straight Connector 51">
            <a:extLst>
              <a:ext uri="{FF2B5EF4-FFF2-40B4-BE49-F238E27FC236}">
                <a16:creationId xmlns:a16="http://schemas.microsoft.com/office/drawing/2014/main" id="{6E26E77A-9C68-716D-243D-5C62CCE08864}"/>
              </a:ext>
            </a:extLst>
          </p:cNvPr>
          <p:cNvCxnSpPr>
            <a:cxnSpLocks/>
          </p:cNvCxnSpPr>
          <p:nvPr/>
        </p:nvCxnSpPr>
        <p:spPr>
          <a:xfrm>
            <a:off x="7233830" y="2518735"/>
            <a:ext cx="2034405" cy="893065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6" name="Straight Connector 55">
            <a:extLst>
              <a:ext uri="{FF2B5EF4-FFF2-40B4-BE49-F238E27FC236}">
                <a16:creationId xmlns:a16="http://schemas.microsoft.com/office/drawing/2014/main" id="{6F9A7BF5-E769-894C-5D8A-693F9F4E19AB}"/>
              </a:ext>
            </a:extLst>
          </p:cNvPr>
          <p:cNvCxnSpPr>
            <a:cxnSpLocks/>
          </p:cNvCxnSpPr>
          <p:nvPr/>
        </p:nvCxnSpPr>
        <p:spPr>
          <a:xfrm>
            <a:off x="3293386" y="2453312"/>
            <a:ext cx="2000444" cy="1000021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1" name="Straight Connector 60">
            <a:extLst>
              <a:ext uri="{FF2B5EF4-FFF2-40B4-BE49-F238E27FC236}">
                <a16:creationId xmlns:a16="http://schemas.microsoft.com/office/drawing/2014/main" id="{9C306DA0-6B06-28B5-5AF6-B841F42E54AC}"/>
              </a:ext>
            </a:extLst>
          </p:cNvPr>
          <p:cNvCxnSpPr>
            <a:cxnSpLocks/>
          </p:cNvCxnSpPr>
          <p:nvPr/>
        </p:nvCxnSpPr>
        <p:spPr>
          <a:xfrm flipH="1">
            <a:off x="8053880" y="3504654"/>
            <a:ext cx="1264660" cy="1174755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3" name="Straight Connector 62">
            <a:extLst>
              <a:ext uri="{FF2B5EF4-FFF2-40B4-BE49-F238E27FC236}">
                <a16:creationId xmlns:a16="http://schemas.microsoft.com/office/drawing/2014/main" id="{C193E7B0-0E18-F0C9-636C-FD2E223929C3}"/>
              </a:ext>
            </a:extLst>
          </p:cNvPr>
          <p:cNvCxnSpPr/>
          <p:nvPr/>
        </p:nvCxnSpPr>
        <p:spPr>
          <a:xfrm flipH="1">
            <a:off x="3828081" y="3429000"/>
            <a:ext cx="1517596" cy="1747434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69" name="TextBox 68">
            <a:extLst>
              <a:ext uri="{FF2B5EF4-FFF2-40B4-BE49-F238E27FC236}">
                <a16:creationId xmlns:a16="http://schemas.microsoft.com/office/drawing/2014/main" id="{DE0CE854-CC6F-6E90-F85F-3C96B5F2433B}"/>
              </a:ext>
            </a:extLst>
          </p:cNvPr>
          <p:cNvSpPr txBox="1"/>
          <p:nvPr/>
        </p:nvSpPr>
        <p:spPr>
          <a:xfrm>
            <a:off x="9410672" y="2941407"/>
            <a:ext cx="1786853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Decline in Flower Shop Performance</a:t>
            </a:r>
            <a:endParaRPr lang="en-US" dirty="0"/>
          </a:p>
        </p:txBody>
      </p:sp>
      <p:sp>
        <p:nvSpPr>
          <p:cNvPr id="70" name="TextBox 69">
            <a:extLst>
              <a:ext uri="{FF2B5EF4-FFF2-40B4-BE49-F238E27FC236}">
                <a16:creationId xmlns:a16="http://schemas.microsoft.com/office/drawing/2014/main" id="{0F4A60CD-968F-228E-318F-5EDC559B62C6}"/>
              </a:ext>
            </a:extLst>
          </p:cNvPr>
          <p:cNvSpPr txBox="1"/>
          <p:nvPr/>
        </p:nvSpPr>
        <p:spPr>
          <a:xfrm flipH="1">
            <a:off x="5680125" y="1156515"/>
            <a:ext cx="3107411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Decline in In-store Sales</a:t>
            </a:r>
            <a:endParaRPr lang="en-US" dirty="0"/>
          </a:p>
        </p:txBody>
      </p:sp>
      <p:sp>
        <p:nvSpPr>
          <p:cNvPr id="81" name="TextBox 80">
            <a:extLst>
              <a:ext uri="{FF2B5EF4-FFF2-40B4-BE49-F238E27FC236}">
                <a16:creationId xmlns:a16="http://schemas.microsoft.com/office/drawing/2014/main" id="{41831D2C-E2F0-BA6A-EE89-6CE69B4F3248}"/>
              </a:ext>
            </a:extLst>
          </p:cNvPr>
          <p:cNvSpPr txBox="1"/>
          <p:nvPr/>
        </p:nvSpPr>
        <p:spPr>
          <a:xfrm>
            <a:off x="5863296" y="1760227"/>
            <a:ext cx="2924240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100" dirty="0">
                <a:latin typeface="Arial" panose="020B0604020202020204" pitchFamily="34" charset="0"/>
                <a:cs typeface="Arial" panose="020B0604020202020204" pitchFamily="34" charset="0"/>
              </a:rPr>
              <a:t>*Reduced foot traffic in Norwich</a:t>
            </a:r>
          </a:p>
          <a:p>
            <a:r>
              <a:rPr lang="en-US" sz="1100" dirty="0">
                <a:latin typeface="Arial" panose="020B0604020202020204" pitchFamily="34" charset="0"/>
                <a:cs typeface="Arial" panose="020B0604020202020204" pitchFamily="34" charset="0"/>
              </a:rPr>
              <a:t>*Rising competition from nearby florists</a:t>
            </a:r>
          </a:p>
          <a:p>
            <a:r>
              <a:rPr lang="en-US" sz="1100" dirty="0">
                <a:latin typeface="Arial" panose="020B0604020202020204" pitchFamily="34" charset="0"/>
                <a:cs typeface="Arial" panose="020B0604020202020204" pitchFamily="34" charset="0"/>
              </a:rPr>
              <a:t>*Economic pressures leading to lower customer spending</a:t>
            </a:r>
          </a:p>
        </p:txBody>
      </p:sp>
      <p:sp>
        <p:nvSpPr>
          <p:cNvPr id="86" name="TextBox 85">
            <a:extLst>
              <a:ext uri="{FF2B5EF4-FFF2-40B4-BE49-F238E27FC236}">
                <a16:creationId xmlns:a16="http://schemas.microsoft.com/office/drawing/2014/main" id="{7A185562-1CC3-9F87-265F-993A45261BBF}"/>
              </a:ext>
            </a:extLst>
          </p:cNvPr>
          <p:cNvSpPr txBox="1"/>
          <p:nvPr/>
        </p:nvSpPr>
        <p:spPr>
          <a:xfrm>
            <a:off x="1514342" y="1156515"/>
            <a:ext cx="3107411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Rising Operational Costs</a:t>
            </a:r>
          </a:p>
        </p:txBody>
      </p:sp>
      <p:sp>
        <p:nvSpPr>
          <p:cNvPr id="88" name="TextBox 87">
            <a:extLst>
              <a:ext uri="{FF2B5EF4-FFF2-40B4-BE49-F238E27FC236}">
                <a16:creationId xmlns:a16="http://schemas.microsoft.com/office/drawing/2014/main" id="{F1D7B779-19F0-4945-CAF5-67F1BD5B7511}"/>
              </a:ext>
            </a:extLst>
          </p:cNvPr>
          <p:cNvSpPr txBox="1"/>
          <p:nvPr/>
        </p:nvSpPr>
        <p:spPr>
          <a:xfrm>
            <a:off x="1326318" y="1901371"/>
            <a:ext cx="3107411" cy="60016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100" dirty="0">
                <a:latin typeface="Arial" panose="020B0604020202020204" pitchFamily="34" charset="0"/>
                <a:cs typeface="Arial" panose="020B0604020202020204" pitchFamily="34" charset="0"/>
              </a:rPr>
              <a:t>*Increasing prices for imported flowers</a:t>
            </a:r>
          </a:p>
          <a:p>
            <a:r>
              <a:rPr lang="en-US" sz="1100" dirty="0">
                <a:latin typeface="Arial" panose="020B0604020202020204" pitchFamily="34" charset="0"/>
                <a:cs typeface="Arial" panose="020B0604020202020204" pitchFamily="34" charset="0"/>
              </a:rPr>
              <a:t>*Higher rent and utility expenses</a:t>
            </a:r>
          </a:p>
          <a:p>
            <a:r>
              <a:rPr lang="en-US" sz="1100" dirty="0">
                <a:latin typeface="Arial" panose="020B0604020202020204" pitchFamily="34" charset="0"/>
                <a:cs typeface="Arial" panose="020B0604020202020204" pitchFamily="34" charset="0"/>
              </a:rPr>
              <a:t>*Cost of eco-friendly packaging</a:t>
            </a:r>
          </a:p>
        </p:txBody>
      </p:sp>
      <p:sp>
        <p:nvSpPr>
          <p:cNvPr id="93" name="TextBox 92">
            <a:extLst>
              <a:ext uri="{FF2B5EF4-FFF2-40B4-BE49-F238E27FC236}">
                <a16:creationId xmlns:a16="http://schemas.microsoft.com/office/drawing/2014/main" id="{39EA7DEA-1AA1-1A11-6439-B7675E58AAE9}"/>
              </a:ext>
            </a:extLst>
          </p:cNvPr>
          <p:cNvSpPr txBox="1"/>
          <p:nvPr/>
        </p:nvSpPr>
        <p:spPr>
          <a:xfrm flipH="1">
            <a:off x="5828638" y="3792474"/>
            <a:ext cx="273737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Limited Digital Marketing</a:t>
            </a:r>
          </a:p>
        </p:txBody>
      </p:sp>
      <p:sp>
        <p:nvSpPr>
          <p:cNvPr id="96" name="TextBox 95">
            <a:extLst>
              <a:ext uri="{FF2B5EF4-FFF2-40B4-BE49-F238E27FC236}">
                <a16:creationId xmlns:a16="http://schemas.microsoft.com/office/drawing/2014/main" id="{3722DBEB-E29C-FFF3-B07C-08A532129CD1}"/>
              </a:ext>
            </a:extLst>
          </p:cNvPr>
          <p:cNvSpPr txBox="1"/>
          <p:nvPr/>
        </p:nvSpPr>
        <p:spPr>
          <a:xfrm>
            <a:off x="5880372" y="4392113"/>
            <a:ext cx="2580464" cy="60016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100" dirty="0">
                <a:latin typeface="Arial" panose="020B0604020202020204" pitchFamily="34" charset="0"/>
                <a:cs typeface="Arial" panose="020B0604020202020204" pitchFamily="34" charset="0"/>
              </a:rPr>
              <a:t>*No social media marketing strategy</a:t>
            </a:r>
          </a:p>
          <a:p>
            <a:r>
              <a:rPr lang="en-US" sz="1100" dirty="0">
                <a:latin typeface="Arial" panose="020B0604020202020204" pitchFamily="34" charset="0"/>
                <a:cs typeface="Arial" panose="020B0604020202020204" pitchFamily="34" charset="0"/>
              </a:rPr>
              <a:t>*Website not optimize for online orders</a:t>
            </a:r>
          </a:p>
          <a:p>
            <a:r>
              <a:rPr lang="en-US" sz="1100" dirty="0">
                <a:latin typeface="Arial" panose="020B0604020202020204" pitchFamily="34" charset="0"/>
                <a:cs typeface="Arial" panose="020B0604020202020204" pitchFamily="34" charset="0"/>
              </a:rPr>
              <a:t>*Low online engagement and visibility</a:t>
            </a:r>
          </a:p>
        </p:txBody>
      </p:sp>
      <p:sp>
        <p:nvSpPr>
          <p:cNvPr id="97" name="TextBox 96">
            <a:extLst>
              <a:ext uri="{FF2B5EF4-FFF2-40B4-BE49-F238E27FC236}">
                <a16:creationId xmlns:a16="http://schemas.microsoft.com/office/drawing/2014/main" id="{A39701C3-2A33-F97E-25BA-CA6DC19D33D5}"/>
              </a:ext>
            </a:extLst>
          </p:cNvPr>
          <p:cNvSpPr txBox="1"/>
          <p:nvPr/>
        </p:nvSpPr>
        <p:spPr>
          <a:xfrm>
            <a:off x="1326318" y="3941161"/>
            <a:ext cx="3644615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Customer Retention Challenges</a:t>
            </a:r>
          </a:p>
        </p:txBody>
      </p:sp>
      <p:sp>
        <p:nvSpPr>
          <p:cNvPr id="98" name="TextBox 97">
            <a:extLst>
              <a:ext uri="{FF2B5EF4-FFF2-40B4-BE49-F238E27FC236}">
                <a16:creationId xmlns:a16="http://schemas.microsoft.com/office/drawing/2014/main" id="{A2F90FC2-D5E0-4431-A776-77132825CAA3}"/>
              </a:ext>
            </a:extLst>
          </p:cNvPr>
          <p:cNvSpPr txBox="1"/>
          <p:nvPr/>
        </p:nvSpPr>
        <p:spPr>
          <a:xfrm>
            <a:off x="1269812" y="4717733"/>
            <a:ext cx="2868310" cy="57708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050" dirty="0">
                <a:latin typeface="Arial" panose="020B0604020202020204" pitchFamily="34" charset="0"/>
                <a:cs typeface="Arial" panose="020B0604020202020204" pitchFamily="34" charset="0"/>
              </a:rPr>
              <a:t>*Inconsistent promotions or loyalty programs</a:t>
            </a:r>
          </a:p>
          <a:p>
            <a:r>
              <a:rPr lang="en-US" sz="1050" dirty="0">
                <a:latin typeface="Arial" panose="020B0604020202020204" pitchFamily="34" charset="0"/>
                <a:cs typeface="Arial" panose="020B0604020202020204" pitchFamily="34" charset="0"/>
              </a:rPr>
              <a:t>*Competitors attracting regular customers</a:t>
            </a:r>
          </a:p>
          <a:p>
            <a:r>
              <a:rPr lang="en-US" sz="1050" dirty="0">
                <a:latin typeface="Arial" panose="020B0604020202020204" pitchFamily="34" charset="0"/>
                <a:cs typeface="Arial" panose="020B0604020202020204" pitchFamily="34" charset="0"/>
              </a:rPr>
              <a:t>*Limited personalized follow –up with clients</a:t>
            </a:r>
          </a:p>
        </p:txBody>
      </p:sp>
    </p:spTree>
    <p:extLst>
      <p:ext uri="{BB962C8B-B14F-4D97-AF65-F5344CB8AC3E}">
        <p14:creationId xmlns:p14="http://schemas.microsoft.com/office/powerpoint/2010/main" val="1963960764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AAF72C7-82DE-AD30-1112-44630088F09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834642" y="334537"/>
            <a:ext cx="9669970" cy="612241"/>
          </a:xfrm>
        </p:spPr>
        <p:txBody>
          <a:bodyPr>
            <a:normAutofit fontScale="90000"/>
          </a:bodyPr>
          <a:lstStyle/>
          <a:p>
            <a:r>
              <a:rPr lang="en-GB" dirty="0"/>
              <a:t>🌿 </a:t>
            </a:r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Conclusions</a:t>
            </a:r>
            <a:r>
              <a:rPr lang="en-GB" dirty="0"/>
              <a:t> 🌿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FB010CE-D8D9-BB4C-E9BF-06C606135A2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834642" y="1226633"/>
            <a:ext cx="9669970" cy="5296829"/>
          </a:xfrm>
        </p:spPr>
        <p:txBody>
          <a:bodyPr>
            <a:noAutofit/>
          </a:bodyPr>
          <a:lstStyle/>
          <a:p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🌸 Green Haven Florists faces challenges such as declining in-store sales, rising costs, and limited digital presence, but remains resilient due to strong community ties and a reputation for quality and creativity.</a:t>
            </a:r>
            <a:b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🌸 The business has significant opportunities to grow by enhancing its digital marketing, expanding online sales, and embracing eco-friendly practices.</a:t>
            </a:r>
            <a:b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🌸 Success depends on balancing traditional customer relationships with modern strategies, ensuring sustainability, and maintaining high-quality products.</a:t>
            </a:r>
            <a:b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🌸 Strategic focus on addressing operational and marketing challenges can strengthen the shop’s long-term position in the local market.</a:t>
            </a:r>
            <a:endParaRPr lang="en-US" sz="24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350252889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C391FFE-26ED-385D-B3EE-4577BDAF0D5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856945" y="624111"/>
            <a:ext cx="9647667" cy="803246"/>
          </a:xfrm>
        </p:spPr>
        <p:txBody>
          <a:bodyPr/>
          <a:lstStyle/>
          <a:p>
            <a:r>
              <a:rPr lang="en-GB" dirty="0"/>
              <a:t>🌿 </a:t>
            </a:r>
            <a:r>
              <a:rPr lang="en-GB" sz="3400" b="1" dirty="0">
                <a:latin typeface="Arial" panose="020B0604020202020204" pitchFamily="34" charset="0"/>
                <a:cs typeface="Arial" panose="020B0604020202020204" pitchFamily="34" charset="0"/>
              </a:rPr>
              <a:t>References</a:t>
            </a:r>
            <a:r>
              <a:rPr lang="en-GB" dirty="0"/>
              <a:t> 🌿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FF33793-FD58-24FC-C8B0-1ADB90D31A6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903678" y="1628078"/>
            <a:ext cx="9600933" cy="4605810"/>
          </a:xfrm>
        </p:spPr>
        <p:txBody>
          <a:bodyPr>
            <a:noAutofit/>
          </a:bodyPr>
          <a:lstStyle/>
          <a:p>
            <a:r>
              <a:rPr lang="en-GB" sz="2200" b="1" i="1" dirty="0">
                <a:latin typeface="Arial" panose="020B0604020202020204" pitchFamily="34" charset="0"/>
                <a:cs typeface="Arial" panose="020B0604020202020204" pitchFamily="34" charset="0"/>
              </a:rPr>
              <a:t>Green Haven Florists</a:t>
            </a:r>
            <a:r>
              <a:rPr lang="en-GB" sz="2200" b="1" dirty="0">
                <a:latin typeface="Arial" panose="020B0604020202020204" pitchFamily="34" charset="0"/>
                <a:cs typeface="Arial" panose="020B0604020202020204" pitchFamily="34" charset="0"/>
              </a:rPr>
              <a:t> (2025) </a:t>
            </a:r>
            <a:r>
              <a:rPr lang="en-GB" sz="2200" b="1" i="1" dirty="0">
                <a:latin typeface="Arial" panose="020B0604020202020204" pitchFamily="34" charset="0"/>
                <a:cs typeface="Arial" panose="020B0604020202020204" pitchFamily="34" charset="0"/>
              </a:rPr>
              <a:t>Awards &amp; Recognition</a:t>
            </a:r>
            <a:r>
              <a:rPr lang="en-GB" sz="2200" b="1" dirty="0">
                <a:latin typeface="Arial" panose="020B0604020202020204" pitchFamily="34" charset="0"/>
                <a:cs typeface="Arial" panose="020B0604020202020204" pitchFamily="34" charset="0"/>
              </a:rPr>
              <a:t>.</a:t>
            </a:r>
            <a:r>
              <a:rPr lang="en-GB" sz="2200" dirty="0">
                <a:latin typeface="Arial" panose="020B0604020202020204" pitchFamily="34" charset="0"/>
                <a:cs typeface="Arial" panose="020B0604020202020204" pitchFamily="34" charset="0"/>
              </a:rPr>
              <a:t> Available at: </a:t>
            </a:r>
            <a:r>
              <a:rPr lang="en-GB" sz="2200" dirty="0" err="1">
                <a:latin typeface="Arial" panose="020B0604020202020204" pitchFamily="34" charset="0"/>
                <a:cs typeface="Arial" panose="020B0604020202020204" pitchFamily="34" charset="0"/>
              </a:rPr>
              <a:t>www.greenhavenflorist.com</a:t>
            </a:r>
            <a:r>
              <a:rPr lang="en-GB" sz="2200" dirty="0">
                <a:latin typeface="Arial" panose="020B0604020202020204" pitchFamily="34" charset="0"/>
                <a:cs typeface="Arial" panose="020B0604020202020204" pitchFamily="34" charset="0"/>
              </a:rPr>
              <a:t>/awards (Accessed: 9 November 2025)</a:t>
            </a:r>
          </a:p>
          <a:p>
            <a:r>
              <a:rPr lang="en-GB" sz="2200" b="1" i="1" dirty="0">
                <a:latin typeface="Arial" panose="020B0604020202020204" pitchFamily="34" charset="0"/>
                <a:cs typeface="Arial" panose="020B0604020202020204" pitchFamily="34" charset="0"/>
              </a:rPr>
              <a:t>Smith, J.</a:t>
            </a:r>
            <a:r>
              <a:rPr lang="en-GB" sz="2200" b="1" dirty="0">
                <a:latin typeface="Arial" panose="020B0604020202020204" pitchFamily="34" charset="0"/>
                <a:cs typeface="Arial" panose="020B0604020202020204" pitchFamily="34" charset="0"/>
              </a:rPr>
              <a:t> (2020) </a:t>
            </a:r>
            <a:r>
              <a:rPr lang="en-GB" sz="2200" b="1" i="1" dirty="0">
                <a:latin typeface="Arial" panose="020B0604020202020204" pitchFamily="34" charset="0"/>
                <a:cs typeface="Arial" panose="020B0604020202020204" pitchFamily="34" charset="0"/>
              </a:rPr>
              <a:t>The Art of Floristry</a:t>
            </a:r>
            <a:r>
              <a:rPr lang="en-GB" sz="2200" b="1" dirty="0">
                <a:latin typeface="Arial" panose="020B0604020202020204" pitchFamily="34" charset="0"/>
                <a:cs typeface="Arial" panose="020B0604020202020204" pitchFamily="34" charset="0"/>
              </a:rPr>
              <a:t>.</a:t>
            </a:r>
            <a:r>
              <a:rPr lang="en-GB" sz="2200" dirty="0">
                <a:latin typeface="Arial" panose="020B0604020202020204" pitchFamily="34" charset="0"/>
                <a:cs typeface="Arial" panose="020B0604020202020204" pitchFamily="34" charset="0"/>
              </a:rPr>
              <a:t> 2nd ed. London: Greenleaf Press</a:t>
            </a:r>
          </a:p>
          <a:p>
            <a:r>
              <a:rPr lang="en-GB" sz="2200" b="1" i="1" dirty="0">
                <a:latin typeface="Arial" panose="020B0604020202020204" pitchFamily="34" charset="0"/>
                <a:cs typeface="Arial" panose="020B0604020202020204" pitchFamily="34" charset="0"/>
              </a:rPr>
              <a:t>Brown, L.</a:t>
            </a:r>
            <a:r>
              <a:rPr lang="en-GB" sz="2200" b="1" dirty="0">
                <a:latin typeface="Arial" panose="020B0604020202020204" pitchFamily="34" charset="0"/>
                <a:cs typeface="Arial" panose="020B0604020202020204" pitchFamily="34" charset="0"/>
              </a:rPr>
              <a:t> (2022) </a:t>
            </a:r>
            <a:r>
              <a:rPr lang="en-GB" sz="2200" b="1" i="1" dirty="0">
                <a:latin typeface="Arial" panose="020B0604020202020204" pitchFamily="34" charset="0"/>
                <a:cs typeface="Arial" panose="020B0604020202020204" pitchFamily="34" charset="0"/>
              </a:rPr>
              <a:t>Small Business Success Stories</a:t>
            </a:r>
            <a:r>
              <a:rPr lang="en-GB" sz="2200" b="1" dirty="0">
                <a:latin typeface="Arial" panose="020B0604020202020204" pitchFamily="34" charset="0"/>
                <a:cs typeface="Arial" panose="020B0604020202020204" pitchFamily="34" charset="0"/>
              </a:rPr>
              <a:t>.</a:t>
            </a:r>
            <a:r>
              <a:rPr lang="en-GB" sz="2200" dirty="0">
                <a:latin typeface="Arial" panose="020B0604020202020204" pitchFamily="34" charset="0"/>
                <a:cs typeface="Arial" panose="020B0604020202020204" pitchFamily="34" charset="0"/>
              </a:rPr>
              <a:t> Oxford: Oxford Press</a:t>
            </a:r>
          </a:p>
          <a:p>
            <a:r>
              <a:rPr lang="en-GB" sz="2200" b="1" i="1" dirty="0">
                <a:latin typeface="Arial" panose="020B0604020202020204" pitchFamily="34" charset="0"/>
                <a:cs typeface="Arial" panose="020B0604020202020204" pitchFamily="34" charset="0"/>
              </a:rPr>
              <a:t>Floral Trends UK</a:t>
            </a:r>
            <a:r>
              <a:rPr lang="en-GB" sz="2200" b="1" dirty="0">
                <a:latin typeface="Arial" panose="020B0604020202020204" pitchFamily="34" charset="0"/>
                <a:cs typeface="Arial" panose="020B0604020202020204" pitchFamily="34" charset="0"/>
              </a:rPr>
              <a:t> (2024) </a:t>
            </a:r>
            <a:r>
              <a:rPr lang="en-GB" sz="2200" b="1" i="1" dirty="0">
                <a:latin typeface="Arial" panose="020B0604020202020204" pitchFamily="34" charset="0"/>
                <a:cs typeface="Arial" panose="020B0604020202020204" pitchFamily="34" charset="0"/>
              </a:rPr>
              <a:t>Annual Florist Awards Report</a:t>
            </a:r>
            <a:r>
              <a:rPr lang="en-GB" sz="2200" b="1" dirty="0">
                <a:latin typeface="Arial" panose="020B0604020202020204" pitchFamily="34" charset="0"/>
                <a:cs typeface="Arial" panose="020B0604020202020204" pitchFamily="34" charset="0"/>
              </a:rPr>
              <a:t>.</a:t>
            </a:r>
            <a:r>
              <a:rPr lang="en-GB" sz="2200" dirty="0">
                <a:latin typeface="Arial" panose="020B0604020202020204" pitchFamily="34" charset="0"/>
                <a:cs typeface="Arial" panose="020B0604020202020204" pitchFamily="34" charset="0"/>
              </a:rPr>
              <a:t> Available at: </a:t>
            </a:r>
            <a:r>
              <a:rPr lang="en-GB" sz="2200" dirty="0" err="1">
                <a:latin typeface="Arial" panose="020B0604020202020204" pitchFamily="34" charset="0"/>
                <a:cs typeface="Arial" panose="020B0604020202020204" pitchFamily="34" charset="0"/>
              </a:rPr>
              <a:t>www.floraltrends.co.uk</a:t>
            </a:r>
            <a:r>
              <a:rPr lang="en-GB" sz="2200" dirty="0">
                <a:latin typeface="Arial" panose="020B0604020202020204" pitchFamily="34" charset="0"/>
                <a:cs typeface="Arial" panose="020B0604020202020204" pitchFamily="34" charset="0"/>
              </a:rPr>
              <a:t>/awards (Accessed: 9 November 2025)</a:t>
            </a:r>
          </a:p>
          <a:p>
            <a:r>
              <a:rPr lang="en-GB" sz="2200" b="1" i="1" dirty="0">
                <a:latin typeface="Arial" panose="020B0604020202020204" pitchFamily="34" charset="0"/>
                <a:cs typeface="Arial" panose="020B0604020202020204" pitchFamily="34" charset="0"/>
              </a:rPr>
              <a:t>Green Haven Florists</a:t>
            </a:r>
            <a:r>
              <a:rPr lang="en-GB" sz="2200" b="1" dirty="0">
                <a:latin typeface="Arial" panose="020B0604020202020204" pitchFamily="34" charset="0"/>
                <a:cs typeface="Arial" panose="020B0604020202020204" pitchFamily="34" charset="0"/>
              </a:rPr>
              <a:t> (2025) </a:t>
            </a:r>
            <a:r>
              <a:rPr lang="en-GB" sz="2200" b="1" i="1" dirty="0">
                <a:latin typeface="Arial" panose="020B0604020202020204" pitchFamily="34" charset="0"/>
                <a:cs typeface="Arial" panose="020B0604020202020204" pitchFamily="34" charset="0"/>
              </a:rPr>
              <a:t>Customer Testimonials</a:t>
            </a:r>
            <a:r>
              <a:rPr lang="en-GB" sz="2200" b="1" dirty="0">
                <a:latin typeface="Arial" panose="020B0604020202020204" pitchFamily="34" charset="0"/>
                <a:cs typeface="Arial" panose="020B0604020202020204" pitchFamily="34" charset="0"/>
              </a:rPr>
              <a:t>.</a:t>
            </a:r>
            <a:r>
              <a:rPr lang="en-GB" sz="2200" dirty="0">
                <a:latin typeface="Arial" panose="020B0604020202020204" pitchFamily="34" charset="0"/>
                <a:cs typeface="Arial" panose="020B0604020202020204" pitchFamily="34" charset="0"/>
              </a:rPr>
              <a:t> Available at: </a:t>
            </a:r>
            <a:r>
              <a:rPr lang="en-GB" sz="2200" dirty="0" err="1">
                <a:latin typeface="Arial" panose="020B0604020202020204" pitchFamily="34" charset="0"/>
                <a:cs typeface="Arial" panose="020B0604020202020204" pitchFamily="34" charset="0"/>
              </a:rPr>
              <a:t>www.greenhavenflorist.com</a:t>
            </a:r>
            <a:r>
              <a:rPr lang="en-GB" sz="2200" dirty="0">
                <a:latin typeface="Arial" panose="020B0604020202020204" pitchFamily="34" charset="0"/>
                <a:cs typeface="Arial" panose="020B0604020202020204" pitchFamily="34" charset="0"/>
              </a:rPr>
              <a:t>/testimonials (Accessed: 9 November 2025)</a:t>
            </a:r>
          </a:p>
          <a:p>
            <a:r>
              <a:rPr lang="en-GB" sz="2200" b="1" i="1" dirty="0">
                <a:latin typeface="Arial" panose="020B0604020202020204" pitchFamily="34" charset="0"/>
                <a:cs typeface="Arial" panose="020B0604020202020204" pitchFamily="34" charset="0"/>
              </a:rPr>
              <a:t>Calculator Ultra</a:t>
            </a:r>
            <a:r>
              <a:rPr lang="en-GB" sz="2200" b="1" dirty="0">
                <a:latin typeface="Arial" panose="020B0604020202020204" pitchFamily="34" charset="0"/>
                <a:cs typeface="Arial" panose="020B0604020202020204" pitchFamily="34" charset="0"/>
              </a:rPr>
              <a:t> (2025) </a:t>
            </a:r>
            <a:r>
              <a:rPr lang="en-GB" sz="2200" b="1" i="1" dirty="0">
                <a:latin typeface="Arial" panose="020B0604020202020204" pitchFamily="34" charset="0"/>
                <a:cs typeface="Arial" panose="020B0604020202020204" pitchFamily="34" charset="0"/>
              </a:rPr>
              <a:t>Fine More Calculator</a:t>
            </a:r>
            <a:r>
              <a:rPr lang="en-GB" sz="2200" b="1" dirty="0">
                <a:latin typeface="Arial" panose="020B0604020202020204" pitchFamily="34" charset="0"/>
                <a:cs typeface="Arial" panose="020B0604020202020204" pitchFamily="34" charset="0"/>
              </a:rPr>
              <a:t>.</a:t>
            </a:r>
            <a:r>
              <a:rPr lang="en-GB" sz="2200" dirty="0">
                <a:latin typeface="Arial" panose="020B0604020202020204" pitchFamily="34" charset="0"/>
                <a:cs typeface="Arial" panose="020B0604020202020204" pitchFamily="34" charset="0"/>
              </a:rPr>
              <a:t> Available at: Drop in Sales &amp; Formula Online Calculator Ultra (Accessed: 6 October 2025)</a:t>
            </a:r>
          </a:p>
          <a:p>
            <a:endParaRPr lang="en-US" sz="22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555134065"/>
      </p:ext>
    </p:extLst>
  </p:cSld>
  <p:clrMapOvr>
    <a:masterClrMapping/>
  </p:clrMapOvr>
</p:sld>
</file>

<file path=ppt/theme/theme1.xml><?xml version="1.0" encoding="utf-8"?>
<a:theme xmlns:a="http://schemas.openxmlformats.org/drawingml/2006/main" name="Wisp">
  <a:themeElements>
    <a:clrScheme name="Wisp">
      <a:dk1>
        <a:sysClr val="windowText" lastClr="000000"/>
      </a:dk1>
      <a:lt1>
        <a:sysClr val="window" lastClr="FFFFFF"/>
      </a:lt1>
      <a:dk2>
        <a:srgbClr val="766F54"/>
      </a:dk2>
      <a:lt2>
        <a:srgbClr val="E3EACF"/>
      </a:lt2>
      <a:accent1>
        <a:srgbClr val="A53010"/>
      </a:accent1>
      <a:accent2>
        <a:srgbClr val="DE7E18"/>
      </a:accent2>
      <a:accent3>
        <a:srgbClr val="9F8351"/>
      </a:accent3>
      <a:accent4>
        <a:srgbClr val="728653"/>
      </a:accent4>
      <a:accent5>
        <a:srgbClr val="92AA4C"/>
      </a:accent5>
      <a:accent6>
        <a:srgbClr val="6AAC91"/>
      </a:accent6>
      <a:hlink>
        <a:srgbClr val="FB4A18"/>
      </a:hlink>
      <a:folHlink>
        <a:srgbClr val="FB9318"/>
      </a:folHlink>
    </a:clrScheme>
    <a:fontScheme name="Wisp">
      <a:majorFont>
        <a:latin typeface="Century Gothic" panose="020B0502020202020204"/>
        <a:ea typeface=""/>
        <a:cs typeface=""/>
        <a:font script="Jpan" typeface="メイリオ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 panose="020B0502020202020204"/>
        <a:ea typeface=""/>
        <a:cs typeface=""/>
        <a:font script="Jpan" typeface="メイリオ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Wisp">
      <a:fillStyleLst>
        <a:solidFill>
          <a:schemeClr val="phClr"/>
        </a:solidFill>
        <a:solidFill>
          <a:schemeClr val="phClr">
            <a:tint val="70000"/>
            <a:lumMod val="104000"/>
          </a:schemeClr>
        </a:solidFill>
        <a:gradFill rotWithShape="1">
          <a:gsLst>
            <a:gs pos="0">
              <a:schemeClr val="phClr">
                <a:tint val="96000"/>
                <a:lumMod val="104000"/>
              </a:schemeClr>
            </a:gs>
            <a:gs pos="100000">
              <a:schemeClr val="phClr">
                <a:shade val="98000"/>
                <a:lumMod val="94000"/>
              </a:schemeClr>
            </a:gs>
          </a:gsLst>
          <a:lin ang="5400000" scaled="0"/>
        </a:gradFill>
      </a:fillStyleLst>
      <a:lnStyleLst>
        <a:ln w="9525" cap="rnd" cmpd="sng" algn="ctr">
          <a:solidFill>
            <a:schemeClr val="phClr">
              <a:shade val="90000"/>
            </a:schemeClr>
          </a:solidFill>
          <a:prstDash val="solid"/>
        </a:ln>
        <a:ln w="15875" cap="rnd" cmpd="sng" algn="ctr">
          <a:solidFill>
            <a:schemeClr val="phClr"/>
          </a:solidFill>
          <a:prstDash val="solid"/>
        </a:ln>
        <a:ln w="2222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25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60000"/>
              </a:srgbClr>
            </a:outerShdw>
          </a:effectLst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20000"/>
              </a:schemeClr>
            </a:gs>
            <a:gs pos="100000">
              <a:schemeClr val="phClr">
                <a:shade val="98000"/>
                <a:satMod val="120000"/>
                <a:lumMod val="98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0000"/>
                <a:satMod val="92000"/>
                <a:lumMod val="120000"/>
              </a:schemeClr>
            </a:gs>
            <a:gs pos="100000">
              <a:schemeClr val="phClr">
                <a:shade val="98000"/>
                <a:satMod val="120000"/>
                <a:lumMod val="98000"/>
              </a:schemeClr>
            </a:gs>
          </a:gsLst>
          <a:path path="circle">
            <a:fillToRect l="50000" t="50000" r="100000"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Wisp" id="{7CB32D59-10C0-40DD-B7BD-2E94284A981C}" vid="{24B1A44C-C006-48B2-A4D7-E5549B3D8CD4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Wisp</Template>
  <TotalTime>326</TotalTime>
  <Words>956</Words>
  <Application>Microsoft Macintosh PowerPoint</Application>
  <PresentationFormat>Widescreen</PresentationFormat>
  <Paragraphs>84</Paragraphs>
  <Slides>10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10</vt:i4>
      </vt:variant>
    </vt:vector>
  </HeadingPairs>
  <TitlesOfParts>
    <vt:vector size="14" baseType="lpstr">
      <vt:lpstr>Arial</vt:lpstr>
      <vt:lpstr>Century Gothic</vt:lpstr>
      <vt:lpstr>Wingdings 3</vt:lpstr>
      <vt:lpstr>Wisp</vt:lpstr>
      <vt:lpstr>PowerPoint Presentation</vt:lpstr>
      <vt:lpstr>🌿Overview 🌿 </vt:lpstr>
      <vt:lpstr>🌿Introduction:Paraphrase and Reference 🌿</vt:lpstr>
      <vt:lpstr>🌿 Company Background🌿  </vt:lpstr>
      <vt:lpstr>🌿 Problem: Nature and Scope 🌿 </vt:lpstr>
      <vt:lpstr>🌿 PESTLE Analysis: Part 1 🌿 </vt:lpstr>
      <vt:lpstr>🌿PESTLE Analysis: Part 2 🌿 </vt:lpstr>
      <vt:lpstr>  🌿 Cause and Effect: Fishbone Diagram 🌿 </vt:lpstr>
      <vt:lpstr>🌿 Conclusions 🌿</vt:lpstr>
      <vt:lpstr>🌿 References 🌿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Mylene Paningbatan (2435406)</dc:creator>
  <cp:lastModifiedBy>Mylene Paningbatan (2435406)</cp:lastModifiedBy>
  <cp:revision>2</cp:revision>
  <dcterms:created xsi:type="dcterms:W3CDTF">2025-11-09T11:35:30Z</dcterms:created>
  <dcterms:modified xsi:type="dcterms:W3CDTF">2025-11-10T00:23:55Z</dcterms:modified>
</cp:coreProperties>
</file>