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5" r:id="rId11"/>
    <p:sldId id="27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1E719"/>
    <a:srgbClr val="FFC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86" d="100"/>
          <a:sy n="86" d="100"/>
        </p:scale>
        <p:origin x="470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22CAD-F42C-4022-A8CF-07317CCC1D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0F81A5-042E-44EC-BFF1-6F2D72F0D4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4F68CC-F252-49B8-9F63-DF9FD345A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7562-A344-4032-8CDA-D7180F3D3FEB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9BF182-B065-4F9B-932D-C882E62C20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0004AD-4037-4BBE-BEFE-21786368D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36B52-F1FC-4082-8CDE-D381078404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826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75612-9EFB-4AB9-A144-5288C4698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5F882-0F23-4F9B-8450-50E53C1A7F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FCD575-0105-4667-BB43-81EF42119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7562-A344-4032-8CDA-D7180F3D3FEB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5C25AF-4010-41C0-AF94-E468DA0AB8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8F915-3425-4FCB-B55B-AA897573A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36B52-F1FC-4082-8CDE-D381078404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695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080C6-04F2-479D-ACE2-D02B54B66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81A091-0D90-441F-A740-9FFB269907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451E23-F009-4FC4-8BF7-E81F3334B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7562-A344-4032-8CDA-D7180F3D3FEB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EAE257-F39C-490C-9EB3-CF69F5E67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DC30FF-9E5C-47BF-B448-46F38FB55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36B52-F1FC-4082-8CDE-D381078404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007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8940B-D280-43FB-A5C3-7A2EA3A5B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009EF-6EF7-4392-8FBA-DC2B77D3A1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40D98F-C9E6-47F1-A59B-6EF3D99DD4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9E59B1-B45B-4F86-A172-74B65115E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7562-A344-4032-8CDA-D7180F3D3FEB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C59DCD-B4EC-45FB-AD19-873AC9239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EFEA99-95F7-4197-A2F0-34BA285682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36B52-F1FC-4082-8CDE-D381078404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231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B31FE-110D-407B-A945-CE9AA394D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6EEBA2-396E-407C-AC1C-43D49D8EC6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2DED2A-79C7-4333-9533-BEECFE6265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D4EAD8-3498-4847-807E-E390304525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72C610-77DC-44C5-B663-3E444C64830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37061C-508F-4F72-AB3C-23B839347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7562-A344-4032-8CDA-D7180F3D3FEB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EC0E7B-A643-4104-A792-3B8CD803C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62C5A5-1AF3-41DA-86AA-7E85472F7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36B52-F1FC-4082-8CDE-D381078404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417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55A47-9DEA-4F4B-9067-FF150D6BA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EFB376-D22F-40F6-8640-7D0C183CE4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7562-A344-4032-8CDA-D7180F3D3FEB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B123D3-16AB-4D6D-B8C5-A0224DCDF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58429B-3C0F-40E7-B249-B2234E19F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36B52-F1FC-4082-8CDE-D381078404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107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C7283D2-00E5-46ED-AA49-327C61C75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7562-A344-4032-8CDA-D7180F3D3FEB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29F9FC-764A-44FC-9423-C804BE8295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20EF62-34DE-4CB6-8CD1-7ECACE8C6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36B52-F1FC-4082-8CDE-D381078404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6280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EFCB3-455E-4C3F-BCD8-8C6B7B359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D1118-A6CF-487D-80FB-9F49BA2AFB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B44B68-500E-4FF6-B355-AF612DE3FF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AB3529-7B97-46C9-A708-19EDF4A26B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7562-A344-4032-8CDA-D7180F3D3FEB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9B8F4B-EB76-460A-9B65-E187399CE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EE0729-1099-44FE-871B-1116AB1F0C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36B52-F1FC-4082-8CDE-D381078404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359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BD331-FFFA-46A8-AB27-A8025D546C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4EE421-D970-416B-AED7-F056EF02DD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6EA40A-E14A-457D-93C3-B23EE0A8DD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6D3D99-BF9E-4CA2-9D8D-954346B239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7562-A344-4032-8CDA-D7180F3D3FEB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893EB7-D119-4FD8-B17B-5EF7D1781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58B4F5-E07D-4B03-BE04-71C2FEE10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36B52-F1FC-4082-8CDE-D381078404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032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4C337-BCED-409E-B751-606E6B0ED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449895-3CFE-4DCC-9925-827AF5B959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31887D-E059-445A-ADFF-B458A68B36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7562-A344-4032-8CDA-D7180F3D3FEB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4E83EC-7886-4259-9F86-DAEB649D5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F617A1-2886-4D14-A679-7286D0BE3B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36B52-F1FC-4082-8CDE-D381078404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323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05CE04-9A73-4A66-8846-55D1FFB98A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865608-1416-4A98-B5C2-EEEFE06A22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1806E8-E558-41D3-BFDF-7DF9A59BA9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7562-A344-4032-8CDA-D7180F3D3FEB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FF7CCE-1007-4116-9019-06A1239C3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1A1C0B-3B38-411B-AB73-20BF39F12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36B52-F1FC-4082-8CDE-D381078404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0509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566DD6-5962-403F-A14A-9393AA995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ABBB51-46EA-476B-A025-50D2FC6C9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2F30DC-F6B9-4453-AE35-0FDC8D6E80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6A7562-A344-4032-8CDA-D7180F3D3FEB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5190DE-8A17-4DF1-83F1-3E09588E4A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0DBC4F-A5E0-423A-B052-F694EBABD2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E36B52-F1FC-4082-8CDE-D381078404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305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93EA73-538A-4859-A833-1676EBA870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91"/>
          <a:stretch/>
        </p:blipFill>
        <p:spPr>
          <a:xfrm>
            <a:off x="-1" y="-1"/>
            <a:ext cx="3677265" cy="409965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2BE90DA-6F87-46E4-84B2-2E37B5F6A1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7505"/>
          <a:stretch/>
        </p:blipFill>
        <p:spPr>
          <a:xfrm>
            <a:off x="0" y="3115303"/>
            <a:ext cx="3677264" cy="374269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7FFC305-7343-4D0C-AA9C-2532E72573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91"/>
          <a:stretch/>
        </p:blipFill>
        <p:spPr>
          <a:xfrm>
            <a:off x="3677264" y="-2"/>
            <a:ext cx="3677263" cy="409965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47A8490-7FBF-428C-932D-D95FBF97E1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7505"/>
          <a:stretch/>
        </p:blipFill>
        <p:spPr>
          <a:xfrm>
            <a:off x="3677264" y="3115303"/>
            <a:ext cx="3677262" cy="374269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F5C5D62-E5F8-44D5-99EA-DCBDA1FF30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372" b="20964"/>
          <a:stretch/>
        </p:blipFill>
        <p:spPr>
          <a:xfrm rot="10800000" flipH="1">
            <a:off x="7354529" y="0"/>
            <a:ext cx="3677262" cy="409965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6D58845-3FA5-40A2-AB97-AB21E098F8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505"/>
          <a:stretch/>
        </p:blipFill>
        <p:spPr>
          <a:xfrm rot="10800000" flipH="1">
            <a:off x="7354528" y="3115303"/>
            <a:ext cx="3677262" cy="374269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7740FD0-6297-42F6-9336-9D776BCFF8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8449" b="27505"/>
          <a:stretch/>
        </p:blipFill>
        <p:spPr>
          <a:xfrm>
            <a:off x="11031792" y="3115303"/>
            <a:ext cx="1160208" cy="374269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63C4255-FE8D-4428-8560-1821307FF5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449" t="20591"/>
          <a:stretch/>
        </p:blipFill>
        <p:spPr>
          <a:xfrm flipH="1">
            <a:off x="11031791" y="-2"/>
            <a:ext cx="1160210" cy="40996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8818C8-5AEE-48D8-9886-FF3FB3D7BFDC}"/>
              </a:ext>
            </a:extLst>
          </p:cNvPr>
          <p:cNvSpPr txBox="1"/>
          <p:nvPr/>
        </p:nvSpPr>
        <p:spPr>
          <a:xfrm>
            <a:off x="880174" y="1502794"/>
            <a:ext cx="5594175" cy="378565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Should Psychologists “Nudge” people to behave in ways that will improve their health?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CC33860-3151-474F-9EC3-AEA112546CC7}"/>
              </a:ext>
            </a:extLst>
          </p:cNvPr>
          <p:cNvSpPr/>
          <p:nvPr/>
        </p:nvSpPr>
        <p:spPr>
          <a:xfrm>
            <a:off x="11004616" y="-2"/>
            <a:ext cx="45719" cy="685800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B5D95C-A4DA-4FF6-A7E7-D5332CF2AE88}"/>
              </a:ext>
            </a:extLst>
          </p:cNvPr>
          <p:cNvSpPr txBox="1"/>
          <p:nvPr/>
        </p:nvSpPr>
        <p:spPr>
          <a:xfrm>
            <a:off x="10141450" y="5887733"/>
            <a:ext cx="1780679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Louisa Smith</a:t>
            </a:r>
          </a:p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1703005</a:t>
            </a:r>
          </a:p>
        </p:txBody>
      </p:sp>
    </p:spTree>
    <p:extLst>
      <p:ext uri="{BB962C8B-B14F-4D97-AF65-F5344CB8AC3E}">
        <p14:creationId xmlns:p14="http://schemas.microsoft.com/office/powerpoint/2010/main" val="3578986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93EA73-538A-4859-A833-1676EBA870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91"/>
          <a:stretch/>
        </p:blipFill>
        <p:spPr>
          <a:xfrm>
            <a:off x="-1" y="-1"/>
            <a:ext cx="3677265" cy="409965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2BE90DA-6F87-46E4-84B2-2E37B5F6A1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7505"/>
          <a:stretch/>
        </p:blipFill>
        <p:spPr>
          <a:xfrm>
            <a:off x="0" y="3115303"/>
            <a:ext cx="3677264" cy="374269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7FFC305-7343-4D0C-AA9C-2532E72573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91"/>
          <a:stretch/>
        </p:blipFill>
        <p:spPr>
          <a:xfrm>
            <a:off x="3677264" y="-2"/>
            <a:ext cx="3677263" cy="409965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47A8490-7FBF-428C-932D-D95FBF97E1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7505"/>
          <a:stretch/>
        </p:blipFill>
        <p:spPr>
          <a:xfrm>
            <a:off x="3677264" y="3115303"/>
            <a:ext cx="3677262" cy="374269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F5C5D62-E5F8-44D5-99EA-DCBDA1FF30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372" b="20964"/>
          <a:stretch/>
        </p:blipFill>
        <p:spPr>
          <a:xfrm rot="10800000" flipH="1">
            <a:off x="7354529" y="0"/>
            <a:ext cx="3677262" cy="409965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6D58845-3FA5-40A2-AB97-AB21E098F8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505"/>
          <a:stretch/>
        </p:blipFill>
        <p:spPr>
          <a:xfrm rot="10800000" flipH="1">
            <a:off x="7354528" y="3115303"/>
            <a:ext cx="3677262" cy="374269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7740FD0-6297-42F6-9336-9D776BCFF8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8449" b="27505"/>
          <a:stretch/>
        </p:blipFill>
        <p:spPr>
          <a:xfrm>
            <a:off x="11031792" y="3115303"/>
            <a:ext cx="1160208" cy="374269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63C4255-FE8D-4428-8560-1821307FF5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449" t="20591"/>
          <a:stretch/>
        </p:blipFill>
        <p:spPr>
          <a:xfrm flipH="1">
            <a:off x="11031791" y="-2"/>
            <a:ext cx="1160210" cy="40996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8818C8-5AEE-48D8-9886-FF3FB3D7BFDC}"/>
              </a:ext>
            </a:extLst>
          </p:cNvPr>
          <p:cNvSpPr txBox="1"/>
          <p:nvPr/>
        </p:nvSpPr>
        <p:spPr>
          <a:xfrm>
            <a:off x="908906" y="1574357"/>
            <a:ext cx="10122884" cy="34163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Nudge theory (Thaler &amp; Sunstein, 2008) is rooted in behavioural economics.</a:t>
            </a:r>
          </a:p>
          <a:p>
            <a:endParaRPr lang="en-GB" sz="24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Intended to alter a person’s behaviour in a predictable way.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A small change made to a person’s perceived options.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Makes a healthier choice appear more achievable.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Does not forbid or restrict other options.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93C192-5872-4BA4-91F4-5D009B86DB77}"/>
              </a:ext>
            </a:extLst>
          </p:cNvPr>
          <p:cNvSpPr txBox="1"/>
          <p:nvPr/>
        </p:nvSpPr>
        <p:spPr>
          <a:xfrm>
            <a:off x="908906" y="419142"/>
            <a:ext cx="3488165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What is a Nudge?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9A68D64-4073-415A-BA58-581B30D949A0}"/>
              </a:ext>
            </a:extLst>
          </p:cNvPr>
          <p:cNvSpPr txBox="1"/>
          <p:nvPr/>
        </p:nvSpPr>
        <p:spPr>
          <a:xfrm>
            <a:off x="908906" y="5406405"/>
            <a:ext cx="10122884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“Putting fruit at eye level counts as a nudge, banning junk food does not” – Thaler and Sunstein (2008, pg. 6)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74B7602-785C-4C25-A59C-4B6EF1A04FED}"/>
              </a:ext>
            </a:extLst>
          </p:cNvPr>
          <p:cNvSpPr/>
          <p:nvPr/>
        </p:nvSpPr>
        <p:spPr>
          <a:xfrm>
            <a:off x="11004616" y="-2"/>
            <a:ext cx="45719" cy="685800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621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93EA73-538A-4859-A833-1676EBA870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91"/>
          <a:stretch/>
        </p:blipFill>
        <p:spPr>
          <a:xfrm>
            <a:off x="-1" y="-1"/>
            <a:ext cx="3677265" cy="409965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2BE90DA-6F87-46E4-84B2-2E37B5F6A1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7505"/>
          <a:stretch/>
        </p:blipFill>
        <p:spPr>
          <a:xfrm>
            <a:off x="0" y="3115303"/>
            <a:ext cx="3677264" cy="374269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7FFC305-7343-4D0C-AA9C-2532E72573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91"/>
          <a:stretch/>
        </p:blipFill>
        <p:spPr>
          <a:xfrm>
            <a:off x="3677264" y="-2"/>
            <a:ext cx="3677263" cy="409965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47A8490-7FBF-428C-932D-D95FBF97E1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7505"/>
          <a:stretch/>
        </p:blipFill>
        <p:spPr>
          <a:xfrm>
            <a:off x="3677264" y="3115303"/>
            <a:ext cx="3677262" cy="374269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F5C5D62-E5F8-44D5-99EA-DCBDA1FF30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372" b="20964"/>
          <a:stretch/>
        </p:blipFill>
        <p:spPr>
          <a:xfrm rot="10800000" flipH="1">
            <a:off x="7354529" y="0"/>
            <a:ext cx="3677262" cy="409965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6D58845-3FA5-40A2-AB97-AB21E098F8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505"/>
          <a:stretch/>
        </p:blipFill>
        <p:spPr>
          <a:xfrm rot="10800000" flipH="1">
            <a:off x="7354528" y="3115303"/>
            <a:ext cx="3677262" cy="374269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7740FD0-6297-42F6-9336-9D776BCFF8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8449" b="27505"/>
          <a:stretch/>
        </p:blipFill>
        <p:spPr>
          <a:xfrm>
            <a:off x="11031792" y="3115303"/>
            <a:ext cx="1160208" cy="374269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63C4255-FE8D-4428-8560-1821307FF5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449" t="20591"/>
          <a:stretch/>
        </p:blipFill>
        <p:spPr>
          <a:xfrm flipH="1">
            <a:off x="11031791" y="-2"/>
            <a:ext cx="1160210" cy="40996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8818C8-5AEE-48D8-9886-FF3FB3D7BFDC}"/>
              </a:ext>
            </a:extLst>
          </p:cNvPr>
          <p:cNvSpPr txBox="1"/>
          <p:nvPr/>
        </p:nvSpPr>
        <p:spPr>
          <a:xfrm>
            <a:off x="908906" y="1574357"/>
            <a:ext cx="10122884" cy="230832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Uses choice architecture to encourage people to make healthier decisions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People are more likely to use default options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People tend to sacrifice future outcomes in favour of an immediate positive outcome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93C192-5872-4BA4-91F4-5D009B86DB77}"/>
              </a:ext>
            </a:extLst>
          </p:cNvPr>
          <p:cNvSpPr txBox="1"/>
          <p:nvPr/>
        </p:nvSpPr>
        <p:spPr>
          <a:xfrm>
            <a:off x="908906" y="419142"/>
            <a:ext cx="10141429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Why is Nudge Theory relevant to Health Psychology?: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9A68D64-4073-415A-BA58-581B30D949A0}"/>
              </a:ext>
            </a:extLst>
          </p:cNvPr>
          <p:cNvSpPr txBox="1"/>
          <p:nvPr/>
        </p:nvSpPr>
        <p:spPr>
          <a:xfrm>
            <a:off x="908906" y="4210490"/>
            <a:ext cx="10122884" cy="193899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However:</a:t>
            </a:r>
          </a:p>
          <a:p>
            <a:endParaRPr lang="en-GB" sz="24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Does it improve future decision-making?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Is it ethical?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C4A0FF3-D4AA-47CC-B67B-9CC426E1ABCA}"/>
              </a:ext>
            </a:extLst>
          </p:cNvPr>
          <p:cNvSpPr/>
          <p:nvPr/>
        </p:nvSpPr>
        <p:spPr>
          <a:xfrm>
            <a:off x="11004616" y="-2"/>
            <a:ext cx="45719" cy="685800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61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93EA73-538A-4859-A833-1676EBA870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91"/>
          <a:stretch/>
        </p:blipFill>
        <p:spPr>
          <a:xfrm>
            <a:off x="-1" y="-1"/>
            <a:ext cx="3677265" cy="409965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2BE90DA-6F87-46E4-84B2-2E37B5F6A1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7505"/>
          <a:stretch/>
        </p:blipFill>
        <p:spPr>
          <a:xfrm>
            <a:off x="0" y="3115303"/>
            <a:ext cx="3677264" cy="374269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7FFC305-7343-4D0C-AA9C-2532E72573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91"/>
          <a:stretch/>
        </p:blipFill>
        <p:spPr>
          <a:xfrm>
            <a:off x="3677264" y="-2"/>
            <a:ext cx="3677263" cy="409965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47A8490-7FBF-428C-932D-D95FBF97E1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7505"/>
          <a:stretch/>
        </p:blipFill>
        <p:spPr>
          <a:xfrm>
            <a:off x="3677264" y="3115303"/>
            <a:ext cx="3677262" cy="374269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F5C5D62-E5F8-44D5-99EA-DCBDA1FF30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372" b="20964"/>
          <a:stretch/>
        </p:blipFill>
        <p:spPr>
          <a:xfrm rot="10800000" flipH="1">
            <a:off x="7354529" y="0"/>
            <a:ext cx="3677262" cy="409965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6D58845-3FA5-40A2-AB97-AB21E098F8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505"/>
          <a:stretch/>
        </p:blipFill>
        <p:spPr>
          <a:xfrm rot="10800000" flipH="1">
            <a:off x="7354528" y="3115303"/>
            <a:ext cx="3677262" cy="374269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7740FD0-6297-42F6-9336-9D776BCFF8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8449" b="27505"/>
          <a:stretch/>
        </p:blipFill>
        <p:spPr>
          <a:xfrm>
            <a:off x="11031792" y="3115303"/>
            <a:ext cx="1160208" cy="374269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63C4255-FE8D-4428-8560-1821307FF5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449" t="20591"/>
          <a:stretch/>
        </p:blipFill>
        <p:spPr>
          <a:xfrm flipH="1">
            <a:off x="11031791" y="-2"/>
            <a:ext cx="1160210" cy="40996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8818C8-5AEE-48D8-9886-FF3FB3D7BFDC}"/>
              </a:ext>
            </a:extLst>
          </p:cNvPr>
          <p:cNvSpPr txBox="1"/>
          <p:nvPr/>
        </p:nvSpPr>
        <p:spPr>
          <a:xfrm>
            <a:off x="908906" y="1259725"/>
            <a:ext cx="10122884" cy="532453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In England between 2016 and 2017 617,000 patients were admitted to hospital where obesity was the primary or secondary diagnosis, an increase of 18% from the previous year (NHS Digital, 2018).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It is estimated that over 30,000 deaths a year are related to obesity (Public Health England, 2017).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NHS costs attributed to excess weight-related complications were £6.1 billion for 2014/15 (Public Health England, 2017).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Costs to the NHS are predicted to exceed £9.7 billion by 2050 (Public Health England, 2017).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Soft drinks accounted for a third of added sugar intake in children aged 11-18. (Public Health England, 2018)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Up to 27% of added sugar in the average UK diet comes from confectionary, preserves and table sugar (Public Health England, 2018)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93C192-5872-4BA4-91F4-5D009B86DB77}"/>
              </a:ext>
            </a:extLst>
          </p:cNvPr>
          <p:cNvSpPr txBox="1"/>
          <p:nvPr/>
        </p:nvSpPr>
        <p:spPr>
          <a:xfrm>
            <a:off x="908907" y="419142"/>
            <a:ext cx="367726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Obesity in the UK: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DA7CB1E-6AA5-4A61-B9F0-EA5CC305BF67}"/>
              </a:ext>
            </a:extLst>
          </p:cNvPr>
          <p:cNvSpPr/>
          <p:nvPr/>
        </p:nvSpPr>
        <p:spPr>
          <a:xfrm>
            <a:off x="11004616" y="-2"/>
            <a:ext cx="45719" cy="685800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5281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93EA73-538A-4859-A833-1676EBA870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91"/>
          <a:stretch/>
        </p:blipFill>
        <p:spPr>
          <a:xfrm>
            <a:off x="-1" y="-1"/>
            <a:ext cx="3677265" cy="409965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2BE90DA-6F87-46E4-84B2-2E37B5F6A1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7505"/>
          <a:stretch/>
        </p:blipFill>
        <p:spPr>
          <a:xfrm>
            <a:off x="0" y="3115303"/>
            <a:ext cx="3677264" cy="374269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7FFC305-7343-4D0C-AA9C-2532E72573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91"/>
          <a:stretch/>
        </p:blipFill>
        <p:spPr>
          <a:xfrm>
            <a:off x="3677264" y="-2"/>
            <a:ext cx="3677263" cy="409965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47A8490-7FBF-428C-932D-D95FBF97E1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7505"/>
          <a:stretch/>
        </p:blipFill>
        <p:spPr>
          <a:xfrm>
            <a:off x="3677264" y="3115303"/>
            <a:ext cx="3677262" cy="374269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F5C5D62-E5F8-44D5-99EA-DCBDA1FF30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372" b="20964"/>
          <a:stretch/>
        </p:blipFill>
        <p:spPr>
          <a:xfrm rot="10800000" flipH="1">
            <a:off x="7354529" y="0"/>
            <a:ext cx="3677262" cy="409965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6D58845-3FA5-40A2-AB97-AB21E098F8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505"/>
          <a:stretch/>
        </p:blipFill>
        <p:spPr>
          <a:xfrm rot="10800000" flipH="1">
            <a:off x="7354528" y="3115303"/>
            <a:ext cx="3677262" cy="374269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7740FD0-6297-42F6-9336-9D776BCFF8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8449" b="27505"/>
          <a:stretch/>
        </p:blipFill>
        <p:spPr>
          <a:xfrm>
            <a:off x="11031792" y="3115303"/>
            <a:ext cx="1160208" cy="374269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63C4255-FE8D-4428-8560-1821307FF5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449" t="20591"/>
          <a:stretch/>
        </p:blipFill>
        <p:spPr>
          <a:xfrm flipH="1">
            <a:off x="11031791" y="-2"/>
            <a:ext cx="1160210" cy="40996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8818C8-5AEE-48D8-9886-FF3FB3D7BFDC}"/>
              </a:ext>
            </a:extLst>
          </p:cNvPr>
          <p:cNvSpPr txBox="1"/>
          <p:nvPr/>
        </p:nvSpPr>
        <p:spPr>
          <a:xfrm>
            <a:off x="908906" y="1574357"/>
            <a:ext cx="10122884" cy="470898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In a controlled trial, consumers bought nearly twice as much “healthy” food in the nudge condition than the control when it was placed prominently by the till. (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Kroese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, 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Marchiori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 &amp; de Ridder, 2016). In one of the conditions a sign was placed alongside the food informing consumers of why the food was placed there.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Ejlerskov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 et al (2018) found that about 17% fewer small packages of sugary confectionary, chocolate, and potato crisps were bought and taken home from supermarkets immediately after they announced a checkout food policy. One year after, the difference was about 16% fewer.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Research by Briggs et al (2016), indicated that taxing sugary drinks is an effective way of reducing obesity rates. This supports literature from Escobar, 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Veerman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, 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Tollman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, Bertram and 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Hofman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 (2013).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Four months after the sugar tax was introduced in the UK, more than a third of people (38%) surveyed had changed their purchasing habits around soft drinks. (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Ceylan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, 2018)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93C192-5872-4BA4-91F4-5D009B86DB77}"/>
              </a:ext>
            </a:extLst>
          </p:cNvPr>
          <p:cNvSpPr txBox="1"/>
          <p:nvPr/>
        </p:nvSpPr>
        <p:spPr>
          <a:xfrm>
            <a:off x="908906" y="419142"/>
            <a:ext cx="10122883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The role of nudging in encouraging healthy eating: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3C58A2D-7FBF-422E-AEFC-2DB281ACDC39}"/>
              </a:ext>
            </a:extLst>
          </p:cNvPr>
          <p:cNvSpPr/>
          <p:nvPr/>
        </p:nvSpPr>
        <p:spPr>
          <a:xfrm>
            <a:off x="11004616" y="-2"/>
            <a:ext cx="45719" cy="685800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6895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93EA73-538A-4859-A833-1676EBA870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91"/>
          <a:stretch/>
        </p:blipFill>
        <p:spPr>
          <a:xfrm>
            <a:off x="-1" y="-1"/>
            <a:ext cx="3677265" cy="409965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2BE90DA-6F87-46E4-84B2-2E37B5F6A1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7505"/>
          <a:stretch/>
        </p:blipFill>
        <p:spPr>
          <a:xfrm>
            <a:off x="0" y="3115303"/>
            <a:ext cx="3677264" cy="374269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7FFC305-7343-4D0C-AA9C-2532E72573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91"/>
          <a:stretch/>
        </p:blipFill>
        <p:spPr>
          <a:xfrm>
            <a:off x="3677264" y="-2"/>
            <a:ext cx="3677263" cy="409965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47A8490-7FBF-428C-932D-D95FBF97E1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7505"/>
          <a:stretch/>
        </p:blipFill>
        <p:spPr>
          <a:xfrm>
            <a:off x="3677264" y="3115303"/>
            <a:ext cx="3677262" cy="374269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F5C5D62-E5F8-44D5-99EA-DCBDA1FF30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372" b="20964"/>
          <a:stretch/>
        </p:blipFill>
        <p:spPr>
          <a:xfrm rot="10800000" flipH="1">
            <a:off x="7354529" y="0"/>
            <a:ext cx="3677262" cy="409965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6D58845-3FA5-40A2-AB97-AB21E098F8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505"/>
          <a:stretch/>
        </p:blipFill>
        <p:spPr>
          <a:xfrm rot="10800000" flipH="1">
            <a:off x="7354528" y="3115303"/>
            <a:ext cx="3677262" cy="374269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7740FD0-6297-42F6-9336-9D776BCFF8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8449" b="27505"/>
          <a:stretch/>
        </p:blipFill>
        <p:spPr>
          <a:xfrm>
            <a:off x="11031792" y="3115303"/>
            <a:ext cx="1160208" cy="374269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63C4255-FE8D-4428-8560-1821307FF5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449" t="20591"/>
          <a:stretch/>
        </p:blipFill>
        <p:spPr>
          <a:xfrm flipH="1">
            <a:off x="11031791" y="-2"/>
            <a:ext cx="1160210" cy="40996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8818C8-5AEE-48D8-9886-FF3FB3D7BFDC}"/>
              </a:ext>
            </a:extLst>
          </p:cNvPr>
          <p:cNvSpPr txBox="1"/>
          <p:nvPr/>
        </p:nvSpPr>
        <p:spPr>
          <a:xfrm>
            <a:off x="908906" y="1574357"/>
            <a:ext cx="10122884" cy="415498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Encouragement or Manipulation?</a:t>
            </a:r>
          </a:p>
          <a:p>
            <a:endParaRPr lang="en-GB" sz="20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(Sunstein, 2015)</a:t>
            </a:r>
          </a:p>
          <a:p>
            <a:endParaRPr lang="en-GB" sz="20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Nudges and choice architecture are inevitable in today’s society.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Some aspects of choice architecture may even be required on ethical grounds.</a:t>
            </a:r>
          </a:p>
          <a:p>
            <a:endParaRPr lang="en-GB" sz="20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(Blumenthal-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Barby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 &amp; Burroughs, 2012)</a:t>
            </a:r>
          </a:p>
          <a:p>
            <a:endParaRPr lang="en-GB" sz="20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Without knowledge of what is happening, how can people be sure that they are making the right choice for them?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Manipulation is not always negative, especially when discouraging a behaviour can have positive health outcomes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93C192-5872-4BA4-91F4-5D009B86DB77}"/>
              </a:ext>
            </a:extLst>
          </p:cNvPr>
          <p:cNvSpPr txBox="1"/>
          <p:nvPr/>
        </p:nvSpPr>
        <p:spPr>
          <a:xfrm>
            <a:off x="908906" y="419142"/>
            <a:ext cx="4606991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Ethical Considerations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53ABB89-62C5-4C31-8F58-AC4BBD792C2A}"/>
              </a:ext>
            </a:extLst>
          </p:cNvPr>
          <p:cNvSpPr/>
          <p:nvPr/>
        </p:nvSpPr>
        <p:spPr>
          <a:xfrm>
            <a:off x="11004616" y="-2"/>
            <a:ext cx="45719" cy="685800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144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93EA73-538A-4859-A833-1676EBA870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91"/>
          <a:stretch/>
        </p:blipFill>
        <p:spPr>
          <a:xfrm>
            <a:off x="-1" y="-1"/>
            <a:ext cx="3677265" cy="409965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2BE90DA-6F87-46E4-84B2-2E37B5F6A1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7505"/>
          <a:stretch/>
        </p:blipFill>
        <p:spPr>
          <a:xfrm>
            <a:off x="0" y="3115303"/>
            <a:ext cx="3677264" cy="374269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7FFC305-7343-4D0C-AA9C-2532E72573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91"/>
          <a:stretch/>
        </p:blipFill>
        <p:spPr>
          <a:xfrm>
            <a:off x="3677264" y="-2"/>
            <a:ext cx="3677263" cy="409965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47A8490-7FBF-428C-932D-D95FBF97E1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7505"/>
          <a:stretch/>
        </p:blipFill>
        <p:spPr>
          <a:xfrm>
            <a:off x="3677264" y="3115303"/>
            <a:ext cx="3677262" cy="374269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F5C5D62-E5F8-44D5-99EA-DCBDA1FF30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372" b="20964"/>
          <a:stretch/>
        </p:blipFill>
        <p:spPr>
          <a:xfrm rot="10800000" flipH="1">
            <a:off x="7354529" y="0"/>
            <a:ext cx="3677262" cy="409965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6D58845-3FA5-40A2-AB97-AB21E098F8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505"/>
          <a:stretch/>
        </p:blipFill>
        <p:spPr>
          <a:xfrm rot="10800000" flipH="1">
            <a:off x="7354528" y="3115303"/>
            <a:ext cx="3677262" cy="374269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7740FD0-6297-42F6-9336-9D776BCFF8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8449" b="27505"/>
          <a:stretch/>
        </p:blipFill>
        <p:spPr>
          <a:xfrm>
            <a:off x="11031792" y="3115303"/>
            <a:ext cx="1160208" cy="374269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63C4255-FE8D-4428-8560-1821307FF5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449" t="20591"/>
          <a:stretch/>
        </p:blipFill>
        <p:spPr>
          <a:xfrm flipH="1">
            <a:off x="11031791" y="-2"/>
            <a:ext cx="1160210" cy="40996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8818C8-5AEE-48D8-9886-FF3FB3D7BFDC}"/>
              </a:ext>
            </a:extLst>
          </p:cNvPr>
          <p:cNvSpPr txBox="1"/>
          <p:nvPr/>
        </p:nvSpPr>
        <p:spPr>
          <a:xfrm>
            <a:off x="908906" y="1659285"/>
            <a:ext cx="10122884" cy="286232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Does a nudge to eat more healthily encourage critical thinking or compliance?</a:t>
            </a:r>
          </a:p>
          <a:p>
            <a:endParaRPr lang="en-GB" sz="28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Nudging discourages people from making an “active choice”. (Schubert, 2015)</a:t>
            </a:r>
          </a:p>
          <a:p>
            <a:endParaRPr lang="en-GB" sz="24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“we are not always rational actors, which means that we could occasionally use a nudge.” (Fischer &amp;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Lotz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, 2014)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93C192-5872-4BA4-91F4-5D009B86DB77}"/>
              </a:ext>
            </a:extLst>
          </p:cNvPr>
          <p:cNvSpPr txBox="1"/>
          <p:nvPr/>
        </p:nvSpPr>
        <p:spPr>
          <a:xfrm>
            <a:off x="908906" y="419142"/>
            <a:ext cx="4606991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Ethical Considerations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A9DEA51-27DC-4B8D-8227-692BD6732263}"/>
              </a:ext>
            </a:extLst>
          </p:cNvPr>
          <p:cNvSpPr/>
          <p:nvPr/>
        </p:nvSpPr>
        <p:spPr>
          <a:xfrm>
            <a:off x="11004616" y="-2"/>
            <a:ext cx="45719" cy="685800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9188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93EA73-538A-4859-A833-1676EBA870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91"/>
          <a:stretch/>
        </p:blipFill>
        <p:spPr>
          <a:xfrm>
            <a:off x="-1" y="-1"/>
            <a:ext cx="3677265" cy="409965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2BE90DA-6F87-46E4-84B2-2E37B5F6A1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7505"/>
          <a:stretch/>
        </p:blipFill>
        <p:spPr>
          <a:xfrm>
            <a:off x="0" y="3115303"/>
            <a:ext cx="3677264" cy="374269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7FFC305-7343-4D0C-AA9C-2532E72573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91"/>
          <a:stretch/>
        </p:blipFill>
        <p:spPr>
          <a:xfrm>
            <a:off x="3677264" y="-2"/>
            <a:ext cx="3677263" cy="409965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47A8490-7FBF-428C-932D-D95FBF97E1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7505"/>
          <a:stretch/>
        </p:blipFill>
        <p:spPr>
          <a:xfrm>
            <a:off x="3677264" y="3115303"/>
            <a:ext cx="3677262" cy="374269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F5C5D62-E5F8-44D5-99EA-DCBDA1FF30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372" b="20964"/>
          <a:stretch/>
        </p:blipFill>
        <p:spPr>
          <a:xfrm rot="10800000" flipH="1">
            <a:off x="7354529" y="0"/>
            <a:ext cx="3677262" cy="409965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6D58845-3FA5-40A2-AB97-AB21E098F8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505"/>
          <a:stretch/>
        </p:blipFill>
        <p:spPr>
          <a:xfrm rot="10800000" flipH="1">
            <a:off x="7354528" y="3115303"/>
            <a:ext cx="3677262" cy="374269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7740FD0-6297-42F6-9336-9D776BCFF8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8449" b="27505"/>
          <a:stretch/>
        </p:blipFill>
        <p:spPr>
          <a:xfrm>
            <a:off x="11031792" y="3115303"/>
            <a:ext cx="1160208" cy="374269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63C4255-FE8D-4428-8560-1821307FF5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449" t="20591"/>
          <a:stretch/>
        </p:blipFill>
        <p:spPr>
          <a:xfrm flipH="1">
            <a:off x="11031791" y="-2"/>
            <a:ext cx="1160210" cy="40996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8818C8-5AEE-48D8-9886-FF3FB3D7BFDC}"/>
              </a:ext>
            </a:extLst>
          </p:cNvPr>
          <p:cNvSpPr txBox="1"/>
          <p:nvPr/>
        </p:nvSpPr>
        <p:spPr>
          <a:xfrm>
            <a:off x="908906" y="1659285"/>
            <a:ext cx="10122884" cy="470898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Despite widespread public campaigns, obesity is a major concern in the overall health of the UK population and is placing avoidable strain on the NHS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Nudge theory has been introduced as a means of getting people to behave in ways that improve their health without removing their freedom of choice.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From 2013, supermarkets in the UK began to introduce “healthy” checkouts aimed at encouraging people to eat fewer unhealthy foods.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In 2018, the UK government introduced the sugar tax to try and reduce childhood obesity.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Both have been shown to have influenced people’s behaviour when purchasing food.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Concerns have been raised that Nudging can be detrimental to people’s ability to make active choices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93C192-5872-4BA4-91F4-5D009B86DB77}"/>
              </a:ext>
            </a:extLst>
          </p:cNvPr>
          <p:cNvSpPr txBox="1"/>
          <p:nvPr/>
        </p:nvSpPr>
        <p:spPr>
          <a:xfrm>
            <a:off x="908907" y="419142"/>
            <a:ext cx="276835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Summary: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3634D08-2CAA-479E-8BB6-8C536A36C8F0}"/>
              </a:ext>
            </a:extLst>
          </p:cNvPr>
          <p:cNvSpPr/>
          <p:nvPr/>
        </p:nvSpPr>
        <p:spPr>
          <a:xfrm>
            <a:off x="11004616" y="-2"/>
            <a:ext cx="45719" cy="685800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739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93EA73-538A-4859-A833-1676EBA870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91"/>
          <a:stretch/>
        </p:blipFill>
        <p:spPr>
          <a:xfrm>
            <a:off x="-1" y="-1"/>
            <a:ext cx="3677265" cy="409965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2BE90DA-6F87-46E4-84B2-2E37B5F6A1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7505"/>
          <a:stretch/>
        </p:blipFill>
        <p:spPr>
          <a:xfrm>
            <a:off x="0" y="3115303"/>
            <a:ext cx="3677264" cy="374269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7FFC305-7343-4D0C-AA9C-2532E72573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91"/>
          <a:stretch/>
        </p:blipFill>
        <p:spPr>
          <a:xfrm>
            <a:off x="3677264" y="-2"/>
            <a:ext cx="3677263" cy="409965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47A8490-7FBF-428C-932D-D95FBF97E1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7505"/>
          <a:stretch/>
        </p:blipFill>
        <p:spPr>
          <a:xfrm>
            <a:off x="3677264" y="3115303"/>
            <a:ext cx="3677262" cy="374269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F5C5D62-E5F8-44D5-99EA-DCBDA1FF30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372" b="20964"/>
          <a:stretch/>
        </p:blipFill>
        <p:spPr>
          <a:xfrm rot="10800000" flipH="1">
            <a:off x="7354529" y="0"/>
            <a:ext cx="3677262" cy="409965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6D58845-3FA5-40A2-AB97-AB21E098F8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505"/>
          <a:stretch/>
        </p:blipFill>
        <p:spPr>
          <a:xfrm rot="10800000" flipH="1">
            <a:off x="7354528" y="3115303"/>
            <a:ext cx="3677262" cy="374269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7740FD0-6297-42F6-9336-9D776BCFF8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8449" b="27505"/>
          <a:stretch/>
        </p:blipFill>
        <p:spPr>
          <a:xfrm>
            <a:off x="11031792" y="3115303"/>
            <a:ext cx="1160208" cy="374269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63C4255-FE8D-4428-8560-1821307FF5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449" t="20591"/>
          <a:stretch/>
        </p:blipFill>
        <p:spPr>
          <a:xfrm flipH="1">
            <a:off x="11031791" y="-2"/>
            <a:ext cx="1160210" cy="409965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51C2A9F-8C09-46F5-9D61-A7BE92C99527}"/>
              </a:ext>
            </a:extLst>
          </p:cNvPr>
          <p:cNvSpPr/>
          <p:nvPr/>
        </p:nvSpPr>
        <p:spPr>
          <a:xfrm>
            <a:off x="11004616" y="-2"/>
            <a:ext cx="45719" cy="685800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8818C8-5AEE-48D8-9886-FF3FB3D7BFDC}"/>
              </a:ext>
            </a:extLst>
          </p:cNvPr>
          <p:cNvSpPr txBox="1"/>
          <p:nvPr/>
        </p:nvSpPr>
        <p:spPr>
          <a:xfrm>
            <a:off x="908907" y="1484616"/>
            <a:ext cx="11027455" cy="489364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Nudge theory is a relatively new concept in public health, and the long-term impacts have yet to be discovered.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Research gives hope to improving people’s shopping habits and diets.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A healthier population would reduce strain on NHS services and save taxpayer money.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The argument remains as to whether positive outcomes justify manipulation.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The ethical implications of informed consent and active choice cannot be ignored.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Informing people of the reasons for prominently displaying certain foods would avoid deception and is unlikely to deter people from purchasing healthier options.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93C192-5872-4BA4-91F4-5D009B86DB77}"/>
              </a:ext>
            </a:extLst>
          </p:cNvPr>
          <p:cNvSpPr txBox="1"/>
          <p:nvPr/>
        </p:nvSpPr>
        <p:spPr>
          <a:xfrm>
            <a:off x="908907" y="419142"/>
            <a:ext cx="276835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Conclusion:</a:t>
            </a:r>
          </a:p>
        </p:txBody>
      </p:sp>
    </p:spTree>
    <p:extLst>
      <p:ext uri="{BB962C8B-B14F-4D97-AF65-F5344CB8AC3E}">
        <p14:creationId xmlns:p14="http://schemas.microsoft.com/office/powerpoint/2010/main" val="7613160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93EA73-538A-4859-A833-1676EBA870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91"/>
          <a:stretch/>
        </p:blipFill>
        <p:spPr>
          <a:xfrm>
            <a:off x="-1" y="-1"/>
            <a:ext cx="3677265" cy="409965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2BE90DA-6F87-46E4-84B2-2E37B5F6A1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7505"/>
          <a:stretch/>
        </p:blipFill>
        <p:spPr>
          <a:xfrm>
            <a:off x="0" y="3115303"/>
            <a:ext cx="3677264" cy="374269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7FFC305-7343-4D0C-AA9C-2532E72573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91"/>
          <a:stretch/>
        </p:blipFill>
        <p:spPr>
          <a:xfrm>
            <a:off x="3677264" y="-2"/>
            <a:ext cx="3677263" cy="409965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47A8490-7FBF-428C-932D-D95FBF97E1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7505"/>
          <a:stretch/>
        </p:blipFill>
        <p:spPr>
          <a:xfrm>
            <a:off x="3677264" y="3115303"/>
            <a:ext cx="3677262" cy="374269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F5C5D62-E5F8-44D5-99EA-DCBDA1FF30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372" b="20964"/>
          <a:stretch/>
        </p:blipFill>
        <p:spPr>
          <a:xfrm rot="10800000" flipH="1">
            <a:off x="7354529" y="0"/>
            <a:ext cx="3677262" cy="409965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6D58845-3FA5-40A2-AB97-AB21E098F8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505"/>
          <a:stretch/>
        </p:blipFill>
        <p:spPr>
          <a:xfrm rot="10800000" flipH="1">
            <a:off x="7354528" y="3115303"/>
            <a:ext cx="3677262" cy="374269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7740FD0-6297-42F6-9336-9D776BCFF8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8449" b="27505"/>
          <a:stretch/>
        </p:blipFill>
        <p:spPr>
          <a:xfrm>
            <a:off x="11031792" y="3115303"/>
            <a:ext cx="1160208" cy="374269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63C4255-FE8D-4428-8560-1821307FF5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449" t="20591"/>
          <a:stretch/>
        </p:blipFill>
        <p:spPr>
          <a:xfrm flipH="1">
            <a:off x="11031791" y="-2"/>
            <a:ext cx="1160210" cy="409965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7F1D955-13FA-4551-9C02-010BC09D411D}"/>
              </a:ext>
            </a:extLst>
          </p:cNvPr>
          <p:cNvSpPr/>
          <p:nvPr/>
        </p:nvSpPr>
        <p:spPr>
          <a:xfrm>
            <a:off x="11004616" y="-2"/>
            <a:ext cx="45719" cy="685800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8818C8-5AEE-48D8-9886-FF3FB3D7BFDC}"/>
              </a:ext>
            </a:extLst>
          </p:cNvPr>
          <p:cNvSpPr txBox="1"/>
          <p:nvPr/>
        </p:nvSpPr>
        <p:spPr>
          <a:xfrm>
            <a:off x="908907" y="881718"/>
            <a:ext cx="11027455" cy="535531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Blumenthal-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Barby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, J. S., &amp; Burroughs, H. (2012). Seeking better health care outcomes: the ethics of using the “nudge”.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The American Journal of Bioethics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,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12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(2), 1-10.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Briggs, A. D.,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Mytton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, O. T.,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Kehlbacher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, A., Tiffin, R.,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Elhussein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, A., Rayner, M., ... &amp; Scarborough, P. (2017). Health impact assessment of the UK soft drinks industry levy: a comparative risk assessment modelling study.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The Lancet Public Health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,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2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(1), e15-e22.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Ceylan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, A. (2018). Sugar Tax has Little Impact on Consumer Behaviour. Retrieved from https://www.nielsen.com/uk/en/insights/news/2018/sugar-tax-little-impact-consumer-behaviour.html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Ejlerskov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, K. T., Sharp, S. J., Stead, M., Adamson, A. J., White, M., &amp; Adams, J. (2018). Supermarket policies on less-healthy food at checkouts: Natural experimental evaluation using interrupted time series analyses of purchases.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PLoS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 medicine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,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15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(12), e1002712.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Escobar, M. A. C.,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Veerman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, J. L.,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Tollman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, S. M., Bertram, M. Y., &amp;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Hofman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, K. J. (2013). Evidence that a tax on sugar sweetened beverages reduces the obesity rate: a meta-analysis.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BMC public health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,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13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(1), 1072.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Fischer, M., &amp;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Lotz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, S. (2014). Is soft paternalism ethically legitimate?–The relevance of psychological processes for the assessment of nudge-based policies.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IDEAS Working Paper Series from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RePEc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93C192-5872-4BA4-91F4-5D009B86DB77}"/>
              </a:ext>
            </a:extLst>
          </p:cNvPr>
          <p:cNvSpPr txBox="1"/>
          <p:nvPr/>
        </p:nvSpPr>
        <p:spPr>
          <a:xfrm>
            <a:off x="908907" y="117693"/>
            <a:ext cx="276835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References:</a:t>
            </a:r>
          </a:p>
        </p:txBody>
      </p:sp>
    </p:spTree>
    <p:extLst>
      <p:ext uri="{BB962C8B-B14F-4D97-AF65-F5344CB8AC3E}">
        <p14:creationId xmlns:p14="http://schemas.microsoft.com/office/powerpoint/2010/main" val="9919021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93EA73-538A-4859-A833-1676EBA870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91"/>
          <a:stretch/>
        </p:blipFill>
        <p:spPr>
          <a:xfrm>
            <a:off x="-1" y="-1"/>
            <a:ext cx="3677265" cy="409965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2BE90DA-6F87-46E4-84B2-2E37B5F6A1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7505"/>
          <a:stretch/>
        </p:blipFill>
        <p:spPr>
          <a:xfrm>
            <a:off x="0" y="3115303"/>
            <a:ext cx="3677264" cy="374269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7FFC305-7343-4D0C-AA9C-2532E72573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91"/>
          <a:stretch/>
        </p:blipFill>
        <p:spPr>
          <a:xfrm>
            <a:off x="3677264" y="-2"/>
            <a:ext cx="3677263" cy="409965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47A8490-7FBF-428C-932D-D95FBF97E1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7505"/>
          <a:stretch/>
        </p:blipFill>
        <p:spPr>
          <a:xfrm>
            <a:off x="3677264" y="3115303"/>
            <a:ext cx="3677262" cy="374269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F5C5D62-E5F8-44D5-99EA-DCBDA1FF30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372" b="20964"/>
          <a:stretch/>
        </p:blipFill>
        <p:spPr>
          <a:xfrm rot="10800000" flipH="1">
            <a:off x="7354529" y="0"/>
            <a:ext cx="3677262" cy="409965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6D58845-3FA5-40A2-AB97-AB21E098F8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505"/>
          <a:stretch/>
        </p:blipFill>
        <p:spPr>
          <a:xfrm rot="10800000" flipH="1">
            <a:off x="7354528" y="3115303"/>
            <a:ext cx="3677262" cy="374269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7740FD0-6297-42F6-9336-9D776BCFF8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8449" b="27505"/>
          <a:stretch/>
        </p:blipFill>
        <p:spPr>
          <a:xfrm>
            <a:off x="11031792" y="3115303"/>
            <a:ext cx="1160208" cy="374269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63C4255-FE8D-4428-8560-1821307FF5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449" t="20591"/>
          <a:stretch/>
        </p:blipFill>
        <p:spPr>
          <a:xfrm flipH="1">
            <a:off x="11031791" y="-2"/>
            <a:ext cx="1160210" cy="409965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FB6D8B7-0802-43D4-96C8-5BBC36983544}"/>
              </a:ext>
            </a:extLst>
          </p:cNvPr>
          <p:cNvSpPr/>
          <p:nvPr/>
        </p:nvSpPr>
        <p:spPr>
          <a:xfrm>
            <a:off x="11004616" y="-2"/>
            <a:ext cx="45719" cy="685800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8818C8-5AEE-48D8-9886-FF3FB3D7BFDC}"/>
              </a:ext>
            </a:extLst>
          </p:cNvPr>
          <p:cNvSpPr txBox="1"/>
          <p:nvPr/>
        </p:nvSpPr>
        <p:spPr>
          <a:xfrm>
            <a:off x="899075" y="197346"/>
            <a:ext cx="11027455" cy="646330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Health matters: obesity and the food environment. (2017). Retrieved from https://www.gov.uk/government/publications/health-matters-obesity-and-the-food-environment/health-matters-obesity-and-the-food-environment--2 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Kroese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, F. M.,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Marchiori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, D. R., &amp; de Ridder, D. T. (2015). Nudging healthy food choices: a field experiment at the train station.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Journal of Public Health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,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38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(2), e133-e137.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NHS Digital (2018), Statistics on Obesity, Physical Activity and Diet - England, 2018 [PAS] - NHS Digital. Retrieved from https://digital.nhs.uk/data-and-information/publications/statistical/statistics-on-obesity-physical-activity-and-diet/statistics-on-obesity-physical-activity-and-diet-england-2018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Public Health England. (2018).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National Diet and Nutrition Survey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. UK Government. Retrieved from https://www.gov.uk/government/statistics/ndns-results-from-years-7-and-8-combined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Richard H. Thaler &amp; Cass R. Sunstein (2008) Nudge: Improving decisions about health, wealth, and happiness, New York, NY, Penguin Publishing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Schubert, C. (2015). On the ethics of public nudging: Autonomy and agency.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Available at SSRN 2672970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.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Sunstein, C. R. (2015). Nudging and choice architecture: Ethical considerations.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Yale Journal on Regulation, Forthcoming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.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  <a:latin typeface="Abadi Extra Light" panose="020B0204020104020204" pitchFamily="34" charset="0"/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badi Extra Light" panose="020B0204020104020204" pitchFamily="34" charset="0"/>
              </a:rPr>
              <a:t>Top sources of added sugar in our diet. (2019). Retrieved from https://www.nhs.uk/live-well/eat-well/top-sources-of-added-sugar/</a:t>
            </a:r>
          </a:p>
        </p:txBody>
      </p:sp>
    </p:spTree>
    <p:extLst>
      <p:ext uri="{BB962C8B-B14F-4D97-AF65-F5344CB8AC3E}">
        <p14:creationId xmlns:p14="http://schemas.microsoft.com/office/powerpoint/2010/main" val="8607860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1867</TotalTime>
  <Words>1413</Words>
  <Application>Microsoft Office PowerPoint</Application>
  <PresentationFormat>Widescreen</PresentationFormat>
  <Paragraphs>114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Abadi Extra Light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Louisa Smith (1703005)</dc:creator>
  <cp:lastModifiedBy>Louisa Smith (1703005)</cp:lastModifiedBy>
  <cp:revision>59</cp:revision>
  <dcterms:created xsi:type="dcterms:W3CDTF">2019-05-06T12:48:38Z</dcterms:created>
  <dcterms:modified xsi:type="dcterms:W3CDTF">2019-05-07T21:01:06Z</dcterms:modified>
</cp:coreProperties>
</file>