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9"/>
  </p:notes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81" autoAdjust="0"/>
    <p:restoredTop sz="94660"/>
  </p:normalViewPr>
  <p:slideViewPr>
    <p:cSldViewPr snapToGrid="0">
      <p:cViewPr varScale="1">
        <p:scale>
          <a:sx n="78" d="100"/>
          <a:sy n="78" d="100"/>
        </p:scale>
        <p:origin x="74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4FEA40-AEB9-4512-9E8D-E35A2C51DF91}" type="datetimeFigureOut">
              <a:rPr lang="en-GB" smtClean="0"/>
              <a:t>10/07/2023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13D914-1E76-4C3C-92B6-4EA4705CEC39}" type="slidenum">
              <a:rPr lang="en-GB" smtClean="0"/>
              <a:t>‹#›</a:t>
            </a:fld>
            <a:endParaRPr lang="en-GB"/>
          </a:p>
        </p:txBody>
      </p:sp>
    </p:spTree>
    <p:extLst>
      <p:ext uri="{BB962C8B-B14F-4D97-AF65-F5344CB8AC3E}">
        <p14:creationId xmlns:p14="http://schemas.microsoft.com/office/powerpoint/2010/main" val="9139279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Effective leadership requires fundamental management skills, which are crucial for managing teams, projects, operations, and achieving goals. These skills include planning, organizing, delegating, and problem-solving. Planning involves identifying goals and objectives, devising strategies, and assigning duties, schedules, and resources. Effective managers can plot a course to victory and ensure all parties are on the same </a:t>
            </a:r>
            <a:r>
              <a:rPr lang="en-GB" dirty="0" err="1"/>
              <a:t>page.Organizing</a:t>
            </a:r>
            <a:r>
              <a:rPr lang="en-GB" dirty="0"/>
              <a:t> is the ability to structure and arrange resources, tasks, and responsibilities to maximize efficiency and productivity. Managers who can properly analyze and allocate resources, assign tasks to appropriate employees, and develop well-structured workflows are considered effective managers. They ensure that work is accomplished methodically and efficiently by organizing the organization's resources and activities.</a:t>
            </a:r>
          </a:p>
          <a:p>
            <a:r>
              <a:rPr lang="en-GB" dirty="0"/>
              <a:t>Delegating tasks and responsibilities to team members is essential for effective management. Managers must be aware of their team members' skills, distribute responsibilities appropriately, and maintain clear instructions. Problem-solving requires analytical thinking, creativity, and diverse perspectives. This helps overcome challenges, make informed judgments, and drive ongoing development within teams and projects.</a:t>
            </a:r>
          </a:p>
        </p:txBody>
      </p:sp>
      <p:sp>
        <p:nvSpPr>
          <p:cNvPr id="4" name="Slide Number Placeholder 3"/>
          <p:cNvSpPr>
            <a:spLocks noGrp="1"/>
          </p:cNvSpPr>
          <p:nvPr>
            <p:ph type="sldNum" sz="quarter" idx="5"/>
          </p:nvPr>
        </p:nvSpPr>
        <p:spPr/>
        <p:txBody>
          <a:bodyPr/>
          <a:lstStyle/>
          <a:p>
            <a:fld id="{8113D914-1E76-4C3C-92B6-4EA4705CEC39}" type="slidenum">
              <a:rPr lang="en-GB" smtClean="0"/>
              <a:t>3</a:t>
            </a:fld>
            <a:endParaRPr lang="en-GB"/>
          </a:p>
        </p:txBody>
      </p:sp>
    </p:spTree>
    <p:extLst>
      <p:ext uri="{BB962C8B-B14F-4D97-AF65-F5344CB8AC3E}">
        <p14:creationId xmlns:p14="http://schemas.microsoft.com/office/powerpoint/2010/main" val="10781241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Knowledge and information management significantly enhances organizational performance by efficiently obtaining, </a:t>
            </a:r>
            <a:r>
              <a:rPr lang="en-GB" dirty="0" err="1"/>
              <a:t>analyzing</a:t>
            </a:r>
            <a:r>
              <a:rPr lang="en-GB" dirty="0"/>
              <a:t>, storing, and communicating valuable knowledge. This section investigates the function of knowledge and information management, </a:t>
            </a:r>
            <a:r>
              <a:rPr lang="en-GB" dirty="0" err="1"/>
              <a:t>analyzing</a:t>
            </a:r>
            <a:r>
              <a:rPr lang="en-GB" dirty="0"/>
              <a:t> techniques for each step, including obtaining, </a:t>
            </a:r>
            <a:r>
              <a:rPr lang="en-GB" dirty="0" err="1"/>
              <a:t>analyzing</a:t>
            </a:r>
            <a:r>
              <a:rPr lang="en-GB" dirty="0"/>
              <a:t>, preserving, and sharing workplace knowledge.</a:t>
            </a:r>
          </a:p>
        </p:txBody>
      </p:sp>
      <p:sp>
        <p:nvSpPr>
          <p:cNvPr id="4" name="Slide Number Placeholder 3"/>
          <p:cNvSpPr>
            <a:spLocks noGrp="1"/>
          </p:cNvSpPr>
          <p:nvPr>
            <p:ph type="sldNum" sz="quarter" idx="5"/>
          </p:nvPr>
        </p:nvSpPr>
        <p:spPr/>
        <p:txBody>
          <a:bodyPr/>
          <a:lstStyle/>
          <a:p>
            <a:fld id="{8113D914-1E76-4C3C-92B6-4EA4705CEC39}" type="slidenum">
              <a:rPr lang="en-GB" smtClean="0"/>
              <a:t>4</a:t>
            </a:fld>
            <a:endParaRPr lang="en-GB"/>
          </a:p>
        </p:txBody>
      </p:sp>
    </p:spTree>
    <p:extLst>
      <p:ext uri="{BB962C8B-B14F-4D97-AF65-F5344CB8AC3E}">
        <p14:creationId xmlns:p14="http://schemas.microsoft.com/office/powerpoint/2010/main" val="4208269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113D914-1E76-4C3C-92B6-4EA4705CEC39}" type="slidenum">
              <a:rPr lang="en-GB" smtClean="0"/>
              <a:t>5</a:t>
            </a:fld>
            <a:endParaRPr lang="en-GB"/>
          </a:p>
        </p:txBody>
      </p:sp>
    </p:spTree>
    <p:extLst>
      <p:ext uri="{BB962C8B-B14F-4D97-AF65-F5344CB8AC3E}">
        <p14:creationId xmlns:p14="http://schemas.microsoft.com/office/powerpoint/2010/main" val="3280090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F5247F1-23B7-4C20-8F6A-2FFE2E4E8DC9}"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C6101E-7D6D-4B70-A8A9-7F098D3BDFB5}" type="slidenum">
              <a:rPr lang="en-GB" smtClean="0"/>
              <a:t>‹#›</a:t>
            </a:fld>
            <a:endParaRPr lang="en-GB"/>
          </a:p>
        </p:txBody>
      </p:sp>
    </p:spTree>
    <p:extLst>
      <p:ext uri="{BB962C8B-B14F-4D97-AF65-F5344CB8AC3E}">
        <p14:creationId xmlns:p14="http://schemas.microsoft.com/office/powerpoint/2010/main" val="21418485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5247F1-23B7-4C20-8F6A-2FFE2E4E8DC9}"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C6101E-7D6D-4B70-A8A9-7F098D3BDFB5}" type="slidenum">
              <a:rPr lang="en-GB" smtClean="0"/>
              <a:t>‹#›</a:t>
            </a:fld>
            <a:endParaRPr lang="en-GB"/>
          </a:p>
        </p:txBody>
      </p:sp>
    </p:spTree>
    <p:extLst>
      <p:ext uri="{BB962C8B-B14F-4D97-AF65-F5344CB8AC3E}">
        <p14:creationId xmlns:p14="http://schemas.microsoft.com/office/powerpoint/2010/main" val="3699793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5247F1-23B7-4C20-8F6A-2FFE2E4E8DC9}"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C6101E-7D6D-4B70-A8A9-7F098D3BDFB5}" type="slidenum">
              <a:rPr lang="en-GB" smtClean="0"/>
              <a:t>‹#›</a:t>
            </a:fld>
            <a:endParaRPr lang="en-GB"/>
          </a:p>
        </p:txBody>
      </p:sp>
    </p:spTree>
    <p:extLst>
      <p:ext uri="{BB962C8B-B14F-4D97-AF65-F5344CB8AC3E}">
        <p14:creationId xmlns:p14="http://schemas.microsoft.com/office/powerpoint/2010/main" val="395386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F5247F1-23B7-4C20-8F6A-2FFE2E4E8DC9}" type="datetimeFigureOut">
              <a:rPr lang="en-GB" smtClean="0"/>
              <a:t>10/07/2023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C6101E-7D6D-4B70-A8A9-7F098D3BDFB5}" type="slidenum">
              <a:rPr lang="en-GB" smtClean="0"/>
              <a:t>‹#›</a:t>
            </a:fld>
            <a:endParaRPr lang="en-GB"/>
          </a:p>
        </p:txBody>
      </p:sp>
    </p:spTree>
    <p:extLst>
      <p:ext uri="{BB962C8B-B14F-4D97-AF65-F5344CB8AC3E}">
        <p14:creationId xmlns:p14="http://schemas.microsoft.com/office/powerpoint/2010/main" val="36650005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F5247F1-23B7-4C20-8F6A-2FFE2E4E8DC9}" type="datetimeFigureOut">
              <a:rPr lang="en-GB" smtClean="0"/>
              <a:t>10/07/2023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8C6101E-7D6D-4B70-A8A9-7F098D3BDFB5}" type="slidenum">
              <a:rPr lang="en-GB" smtClean="0"/>
              <a:t>‹#›</a:t>
            </a:fld>
            <a:endParaRPr lang="en-GB"/>
          </a:p>
        </p:txBody>
      </p:sp>
    </p:spTree>
    <p:extLst>
      <p:ext uri="{BB962C8B-B14F-4D97-AF65-F5344CB8AC3E}">
        <p14:creationId xmlns:p14="http://schemas.microsoft.com/office/powerpoint/2010/main" val="1333863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F5247F1-23B7-4C20-8F6A-2FFE2E4E8DC9}" type="datetimeFigureOut">
              <a:rPr lang="en-GB" smtClean="0"/>
              <a:t>10/07/2023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8C6101E-7D6D-4B70-A8A9-7F098D3BDFB5}" type="slidenum">
              <a:rPr lang="en-GB" smtClean="0"/>
              <a:t>‹#›</a:t>
            </a:fld>
            <a:endParaRPr lang="en-GB"/>
          </a:p>
        </p:txBody>
      </p:sp>
    </p:spTree>
    <p:extLst>
      <p:ext uri="{BB962C8B-B14F-4D97-AF65-F5344CB8AC3E}">
        <p14:creationId xmlns:p14="http://schemas.microsoft.com/office/powerpoint/2010/main" val="656283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5247F1-23B7-4C20-8F6A-2FFE2E4E8DC9}" type="datetimeFigureOut">
              <a:rPr lang="en-GB" smtClean="0"/>
              <a:t>10/07/2023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8C6101E-7D6D-4B70-A8A9-7F098D3BDFB5}" type="slidenum">
              <a:rPr lang="en-GB" smtClean="0"/>
              <a:t>‹#›</a:t>
            </a:fld>
            <a:endParaRPr lang="en-GB"/>
          </a:p>
        </p:txBody>
      </p:sp>
    </p:spTree>
    <p:extLst>
      <p:ext uri="{BB962C8B-B14F-4D97-AF65-F5344CB8AC3E}">
        <p14:creationId xmlns:p14="http://schemas.microsoft.com/office/powerpoint/2010/main" val="2114210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F5247F1-23B7-4C20-8F6A-2FFE2E4E8DC9}" type="datetimeFigureOut">
              <a:rPr lang="en-GB" smtClean="0"/>
              <a:t>10/07/2023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C6101E-7D6D-4B70-A8A9-7F098D3BDFB5}" type="slidenum">
              <a:rPr lang="en-GB" smtClean="0"/>
              <a:t>‹#›</a:t>
            </a:fld>
            <a:endParaRPr lang="en-GB"/>
          </a:p>
        </p:txBody>
      </p:sp>
    </p:spTree>
    <p:extLst>
      <p:ext uri="{BB962C8B-B14F-4D97-AF65-F5344CB8AC3E}">
        <p14:creationId xmlns:p14="http://schemas.microsoft.com/office/powerpoint/2010/main" val="40794816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F5247F1-23B7-4C20-8F6A-2FFE2E4E8DC9}" type="datetimeFigureOut">
              <a:rPr lang="en-GB" smtClean="0"/>
              <a:t>10/07/2023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C6101E-7D6D-4B70-A8A9-7F098D3BDFB5}" type="slidenum">
              <a:rPr lang="en-GB" smtClean="0"/>
              <a:t>‹#›</a:t>
            </a:fld>
            <a:endParaRPr lang="en-GB"/>
          </a:p>
        </p:txBody>
      </p:sp>
    </p:spTree>
    <p:extLst>
      <p:ext uri="{BB962C8B-B14F-4D97-AF65-F5344CB8AC3E}">
        <p14:creationId xmlns:p14="http://schemas.microsoft.com/office/powerpoint/2010/main" val="376815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5247F1-23B7-4C20-8F6A-2FFE2E4E8DC9}"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C6101E-7D6D-4B70-A8A9-7F098D3BDFB5}" type="slidenum">
              <a:rPr lang="en-GB" smtClean="0"/>
              <a:t>‹#›</a:t>
            </a:fld>
            <a:endParaRPr lang="en-GB"/>
          </a:p>
        </p:txBody>
      </p:sp>
    </p:spTree>
    <p:extLst>
      <p:ext uri="{BB962C8B-B14F-4D97-AF65-F5344CB8AC3E}">
        <p14:creationId xmlns:p14="http://schemas.microsoft.com/office/powerpoint/2010/main" val="3441990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5247F1-23B7-4C20-8F6A-2FFE2E4E8DC9}"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C6101E-7D6D-4B70-A8A9-7F098D3BDFB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1802019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5247F1-23B7-4C20-8F6A-2FFE2E4E8DC9}"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C6101E-7D6D-4B70-A8A9-7F098D3BDFB5}" type="slidenum">
              <a:rPr lang="en-GB" smtClean="0"/>
              <a:t>‹#›</a:t>
            </a:fld>
            <a:endParaRPr lang="en-GB"/>
          </a:p>
        </p:txBody>
      </p:sp>
    </p:spTree>
    <p:extLst>
      <p:ext uri="{BB962C8B-B14F-4D97-AF65-F5344CB8AC3E}">
        <p14:creationId xmlns:p14="http://schemas.microsoft.com/office/powerpoint/2010/main" val="18054662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5247F1-23B7-4C20-8F6A-2FFE2E4E8DC9}"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C6101E-7D6D-4B70-A8A9-7F098D3BDFB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595377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5247F1-23B7-4C20-8F6A-2FFE2E4E8DC9}"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C6101E-7D6D-4B70-A8A9-7F098D3BDFB5}" type="slidenum">
              <a:rPr lang="en-GB" smtClean="0"/>
              <a:t>‹#›</a:t>
            </a:fld>
            <a:endParaRPr lang="en-GB"/>
          </a:p>
        </p:txBody>
      </p:sp>
    </p:spTree>
    <p:extLst>
      <p:ext uri="{BB962C8B-B14F-4D97-AF65-F5344CB8AC3E}">
        <p14:creationId xmlns:p14="http://schemas.microsoft.com/office/powerpoint/2010/main" val="96158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5247F1-23B7-4C20-8F6A-2FFE2E4E8DC9}"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C6101E-7D6D-4B70-A8A9-7F098D3BDFB5}" type="slidenum">
              <a:rPr lang="en-GB" smtClean="0"/>
              <a:t>‹#›</a:t>
            </a:fld>
            <a:endParaRPr lang="en-GB"/>
          </a:p>
        </p:txBody>
      </p:sp>
    </p:spTree>
    <p:extLst>
      <p:ext uri="{BB962C8B-B14F-4D97-AF65-F5344CB8AC3E}">
        <p14:creationId xmlns:p14="http://schemas.microsoft.com/office/powerpoint/2010/main" val="3648799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5247F1-23B7-4C20-8F6A-2FFE2E4E8DC9}"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C6101E-7D6D-4B70-A8A9-7F098D3BDFB5}" type="slidenum">
              <a:rPr lang="en-GB" smtClean="0"/>
              <a:t>‹#›</a:t>
            </a:fld>
            <a:endParaRPr lang="en-GB"/>
          </a:p>
        </p:txBody>
      </p:sp>
    </p:spTree>
    <p:extLst>
      <p:ext uri="{BB962C8B-B14F-4D97-AF65-F5344CB8AC3E}">
        <p14:creationId xmlns:p14="http://schemas.microsoft.com/office/powerpoint/2010/main" val="2262744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F5247F1-23B7-4C20-8F6A-2FFE2E4E8DC9}" type="datetimeFigureOut">
              <a:rPr lang="en-GB" smtClean="0"/>
              <a:t>10/07/2023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8C6101E-7D6D-4B70-A8A9-7F098D3BDFB5}" type="slidenum">
              <a:rPr lang="en-GB" smtClean="0"/>
              <a:t>‹#›</a:t>
            </a:fld>
            <a:endParaRPr lang="en-GB"/>
          </a:p>
        </p:txBody>
      </p:sp>
    </p:spTree>
    <p:extLst>
      <p:ext uri="{BB962C8B-B14F-4D97-AF65-F5344CB8AC3E}">
        <p14:creationId xmlns:p14="http://schemas.microsoft.com/office/powerpoint/2010/main" val="21608413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ebayinc.com/company/" TargetMode="External"/><Relationship Id="rId2" Type="http://schemas.openxmlformats.org/officeDocument/2006/relationships/hyperlink" Target="https://www.amazon.co.uk/b?node=2236395503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2BB30D6-28FA-7674-8C77-1E4D157968B6}"/>
              </a:ext>
            </a:extLst>
          </p:cNvPr>
          <p:cNvSpPr>
            <a:spLocks noGrp="1"/>
          </p:cNvSpPr>
          <p:nvPr>
            <p:ph type="subTitle" idx="1"/>
          </p:nvPr>
        </p:nvSpPr>
        <p:spPr>
          <a:xfrm>
            <a:off x="720436" y="1911927"/>
            <a:ext cx="9947564" cy="3345873"/>
          </a:xfrm>
        </p:spPr>
        <p:txBody>
          <a:bodyPr/>
          <a:lstStyle/>
          <a:p>
            <a:r>
              <a:rPr lang="en-GB" dirty="0"/>
              <a:t>Programme Name: BA (Hons) Leadership and Management Skills for the Workplace</a:t>
            </a:r>
          </a:p>
          <a:p>
            <a:r>
              <a:rPr lang="en-GB" dirty="0"/>
              <a:t>Module Name: Leadership and Management Skills for the Workplace</a:t>
            </a:r>
          </a:p>
          <a:p>
            <a:r>
              <a:rPr lang="en-GB" dirty="0"/>
              <a:t>Module Number: BMSW5106</a:t>
            </a:r>
          </a:p>
          <a:p>
            <a:r>
              <a:rPr lang="en-GB" dirty="0"/>
              <a:t>Student </a:t>
            </a:r>
            <a:r>
              <a:rPr lang="en-GB" dirty="0" err="1"/>
              <a:t>Name:VLADISLAV</a:t>
            </a:r>
            <a:r>
              <a:rPr lang="en-GB" dirty="0"/>
              <a:t> ERHAN</a:t>
            </a:r>
          </a:p>
          <a:p>
            <a:r>
              <a:rPr lang="en-GB" dirty="0"/>
              <a:t>Student Number: 2111920</a:t>
            </a:r>
          </a:p>
          <a:p>
            <a:r>
              <a:rPr lang="en-GB" dirty="0"/>
              <a:t>Lecturer Name:</a:t>
            </a:r>
            <a:r>
              <a:rPr lang="en-US" sz="1800" b="1" dirty="0">
                <a:effectLst/>
                <a:latin typeface="Arial" panose="020B0604020202020204" pitchFamily="34" charset="0"/>
                <a:ea typeface="Arial" panose="020B0604020202020204" pitchFamily="34" charset="0"/>
              </a:rPr>
              <a:t>Samuel Ofori</a:t>
            </a:r>
            <a:endParaRPr lang="en-GB" dirty="0"/>
          </a:p>
        </p:txBody>
      </p:sp>
    </p:spTree>
    <p:extLst>
      <p:ext uri="{BB962C8B-B14F-4D97-AF65-F5344CB8AC3E}">
        <p14:creationId xmlns:p14="http://schemas.microsoft.com/office/powerpoint/2010/main" val="42557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E9CFC-7302-7436-FB54-5FCA636043E5}"/>
              </a:ext>
            </a:extLst>
          </p:cNvPr>
          <p:cNvSpPr>
            <a:spLocks noGrp="1"/>
          </p:cNvSpPr>
          <p:nvPr>
            <p:ph type="title"/>
          </p:nvPr>
        </p:nvSpPr>
        <p:spPr>
          <a:xfrm>
            <a:off x="677334" y="609600"/>
            <a:ext cx="8596668" cy="1320800"/>
          </a:xfrm>
        </p:spPr>
        <p:txBody>
          <a:bodyPr anchor="t">
            <a:normAutofit/>
          </a:bodyPr>
          <a:lstStyle/>
          <a:p>
            <a:r>
              <a:rPr lang="en-GB" dirty="0"/>
              <a:t>Introduction</a:t>
            </a:r>
          </a:p>
        </p:txBody>
      </p:sp>
      <p:sp>
        <p:nvSpPr>
          <p:cNvPr id="3" name="Content Placeholder 2">
            <a:extLst>
              <a:ext uri="{FF2B5EF4-FFF2-40B4-BE49-F238E27FC236}">
                <a16:creationId xmlns:a16="http://schemas.microsoft.com/office/drawing/2014/main" id="{D6537F1B-6374-319D-FF95-D1801E88FB32}"/>
              </a:ext>
            </a:extLst>
          </p:cNvPr>
          <p:cNvSpPr>
            <a:spLocks noGrp="1"/>
          </p:cNvSpPr>
          <p:nvPr>
            <p:ph idx="1"/>
          </p:nvPr>
        </p:nvSpPr>
        <p:spPr>
          <a:xfrm>
            <a:off x="4063160" y="2160589"/>
            <a:ext cx="5207839" cy="3880773"/>
          </a:xfrm>
        </p:spPr>
        <p:txBody>
          <a:bodyPr>
            <a:normAutofit/>
          </a:bodyPr>
          <a:lstStyle/>
          <a:p>
            <a:pPr marL="0" indent="0" algn="just">
              <a:lnSpc>
                <a:spcPct val="90000"/>
              </a:lnSpc>
              <a:buNone/>
            </a:pPr>
            <a:r>
              <a:rPr lang="en-GB" sz="1700" dirty="0">
                <a:latin typeface="Times New Roman" panose="02020603050405020304" pitchFamily="18" charset="0"/>
                <a:cs typeface="Times New Roman" panose="02020603050405020304" pitchFamily="18" charset="0"/>
              </a:rPr>
              <a:t>This presentation emphasises the importance of leadership and management skills in the workplace, ( Amazon and eBay)  emphasising communication, decision-making, and flexibility for organisational success. Effective leadership is crucial for supervising teams and projects, while information management improves efficiency. Strategies for gathering, analysing, preserving, and communicating information are discussed, allowing organisations to gain a competitive advantage. (</a:t>
            </a:r>
            <a:r>
              <a:rPr lang="en-GB" sz="1700" i="1" dirty="0">
                <a:latin typeface="Times New Roman" panose="02020603050405020304" pitchFamily="18" charset="0"/>
                <a:cs typeface="Times New Roman" panose="02020603050405020304" pitchFamily="18" charset="0"/>
              </a:rPr>
              <a:t>Iordanoglou, 2018).  </a:t>
            </a:r>
            <a:r>
              <a:rPr lang="en-GB" sz="1700" dirty="0">
                <a:latin typeface="Times New Roman" panose="02020603050405020304" pitchFamily="18" charset="0"/>
                <a:cs typeface="Times New Roman" panose="02020603050405020304" pitchFamily="18" charset="0"/>
              </a:rPr>
              <a:t>Leaders must navigate obstacles like managing change, resolving conflicts, and encouraging employee involvement to cultivate a healthy work environment. The presentation also discusses future trends like digital transformation, remote work, and diversity and inclusion, guiding leaders and managers to embrace these trends and acquire the necessary skills.</a:t>
            </a:r>
          </a:p>
        </p:txBody>
      </p:sp>
      <p:pic>
        <p:nvPicPr>
          <p:cNvPr id="4" name="Picture 3" descr="A person talking to a person&#10;&#10;Description automatically generated">
            <a:extLst>
              <a:ext uri="{FF2B5EF4-FFF2-40B4-BE49-F238E27FC236}">
                <a16:creationId xmlns:a16="http://schemas.microsoft.com/office/drawing/2014/main" id="{0C93DB4B-CC93-DF9A-5BDA-86C59D81F009}"/>
              </a:ext>
            </a:extLst>
          </p:cNvPr>
          <p:cNvPicPr>
            <a:picLocks noChangeAspect="1"/>
          </p:cNvPicPr>
          <p:nvPr/>
        </p:nvPicPr>
        <p:blipFill rotWithShape="1">
          <a:blip r:embed="rId2"/>
          <a:srcRect l="21578" r="24425" b="1"/>
          <a:stretch/>
        </p:blipFill>
        <p:spPr>
          <a:xfrm>
            <a:off x="677334" y="2159331"/>
            <a:ext cx="3144597" cy="3882362"/>
          </a:xfrm>
          <a:prstGeom prst="rect">
            <a:avLst/>
          </a:prstGeom>
        </p:spPr>
      </p:pic>
    </p:spTree>
    <p:extLst>
      <p:ext uri="{BB962C8B-B14F-4D97-AF65-F5344CB8AC3E}">
        <p14:creationId xmlns:p14="http://schemas.microsoft.com/office/powerpoint/2010/main" val="25741701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50B0CBE7-4973-0CEB-5649-20AB0746F7EC}"/>
              </a:ext>
            </a:extLst>
          </p:cNvPr>
          <p:cNvSpPr>
            <a:spLocks noGrp="1"/>
          </p:cNvSpPr>
          <p:nvPr>
            <p:ph type="ctrTitle"/>
          </p:nvPr>
        </p:nvSpPr>
        <p:spPr>
          <a:xfrm>
            <a:off x="677334" y="609600"/>
            <a:ext cx="8596668" cy="1320800"/>
          </a:xfrm>
        </p:spPr>
        <p:txBody>
          <a:bodyPr vert="horz" lIns="91440" tIns="45720" rIns="91440" bIns="45720" rtlCol="0" anchor="t">
            <a:normAutofit/>
          </a:bodyPr>
          <a:lstStyle/>
          <a:p>
            <a:pPr algn="l"/>
            <a:r>
              <a:rPr lang="en-US" sz="3600" dirty="0"/>
              <a:t>Essential Management Skills</a:t>
            </a:r>
          </a:p>
        </p:txBody>
      </p:sp>
      <p:sp>
        <p:nvSpPr>
          <p:cNvPr id="3" name="Subtitle 2">
            <a:extLst>
              <a:ext uri="{FF2B5EF4-FFF2-40B4-BE49-F238E27FC236}">
                <a16:creationId xmlns:a16="http://schemas.microsoft.com/office/drawing/2014/main" id="{D93AEEE1-D79A-DEEA-F820-4339E1A26511}"/>
              </a:ext>
            </a:extLst>
          </p:cNvPr>
          <p:cNvSpPr>
            <a:spLocks noGrp="1"/>
          </p:cNvSpPr>
          <p:nvPr>
            <p:ph type="subTitle" idx="1"/>
          </p:nvPr>
        </p:nvSpPr>
        <p:spPr>
          <a:xfrm>
            <a:off x="3359974" y="1533236"/>
            <a:ext cx="6504462" cy="4508127"/>
          </a:xfrm>
        </p:spPr>
        <p:txBody>
          <a:bodyPr vert="horz" lIns="91440" tIns="45720" rIns="91440" bIns="45720" rtlCol="0">
            <a:normAutofit/>
          </a:bodyPr>
          <a:lstStyle/>
          <a:p>
            <a:pPr algn="just">
              <a:lnSpc>
                <a:spcPct val="90000"/>
              </a:lnSpc>
            </a:pPr>
            <a:r>
              <a:rPr lang="en-GB" sz="1400" dirty="0">
                <a:solidFill>
                  <a:schemeClr val="tx1">
                    <a:lumMod val="75000"/>
                    <a:lumOff val="25000"/>
                  </a:schemeClr>
                </a:solidFill>
                <a:latin typeface="Times New Roman" panose="02020603050405020304" pitchFamily="18" charset="0"/>
                <a:cs typeface="Times New Roman" panose="02020603050405020304" pitchFamily="18" charset="0"/>
              </a:rPr>
              <a:t>Strategic planning for businesses involves a clear vision and objectives, analysing market trends, understanding customer requirements, and developing a strategy for success on online marketplaces like Amazon and eBay. (</a:t>
            </a:r>
            <a:r>
              <a:rPr lang="en-GB" sz="1400" i="1" dirty="0">
                <a:solidFill>
                  <a:schemeClr val="tx1">
                    <a:lumMod val="75000"/>
                    <a:lumOff val="25000"/>
                  </a:schemeClr>
                </a:solidFill>
                <a:latin typeface="Times New Roman" panose="02020603050405020304" pitchFamily="18" charset="0"/>
                <a:cs typeface="Times New Roman" panose="02020603050405020304" pitchFamily="18" charset="0"/>
              </a:rPr>
              <a:t>Chuang, 2013</a:t>
            </a:r>
            <a:r>
              <a:rPr lang="en-GB" sz="1400" dirty="0">
                <a:solidFill>
                  <a:schemeClr val="tx1">
                    <a:lumMod val="75000"/>
                    <a:lumOff val="25000"/>
                  </a:schemeClr>
                </a:solidFill>
                <a:latin typeface="Times New Roman" panose="02020603050405020304" pitchFamily="18" charset="0"/>
                <a:cs typeface="Times New Roman" panose="02020603050405020304" pitchFamily="18" charset="0"/>
              </a:rPr>
              <a:t>). </a:t>
            </a:r>
          </a:p>
          <a:p>
            <a:pPr marL="285750" indent="-285750" algn="just">
              <a:lnSpc>
                <a:spcPct val="90000"/>
              </a:lnSpc>
              <a:buFont typeface="Wingdings" panose="05000000000000000000" pitchFamily="2" charset="2"/>
              <a:buChar char="§"/>
            </a:pPr>
            <a:r>
              <a:rPr lang="en-GB" sz="1400" dirty="0">
                <a:solidFill>
                  <a:schemeClr val="tx1">
                    <a:lumMod val="75000"/>
                    <a:lumOff val="25000"/>
                  </a:schemeClr>
                </a:solidFill>
                <a:latin typeface="Times New Roman" panose="02020603050405020304" pitchFamily="18" charset="0"/>
                <a:cs typeface="Times New Roman" panose="02020603050405020304" pitchFamily="18" charset="0"/>
              </a:rPr>
              <a:t>Managers must formulate pricing strategies, target markets, and product assortments to ensure availability, reduce stockouts, and maintain cost control.</a:t>
            </a:r>
          </a:p>
          <a:p>
            <a:pPr marL="285750" indent="-285750" algn="just">
              <a:lnSpc>
                <a:spcPct val="90000"/>
              </a:lnSpc>
              <a:buFont typeface="Wingdings" panose="05000000000000000000" pitchFamily="2" charset="2"/>
              <a:buChar char="§"/>
            </a:pPr>
            <a:r>
              <a:rPr lang="en-GB" sz="1400" dirty="0">
                <a:solidFill>
                  <a:schemeClr val="tx1">
                    <a:lumMod val="75000"/>
                    <a:lumOff val="25000"/>
                  </a:schemeClr>
                </a:solidFill>
                <a:latin typeface="Times New Roman" panose="02020603050405020304" pitchFamily="18" charset="0"/>
                <a:cs typeface="Times New Roman" panose="02020603050405020304" pitchFamily="18" charset="0"/>
              </a:rPr>
              <a:t> Monitoring performance is crucial for identifying opportunities for improvement and maximizing productivity. </a:t>
            </a:r>
          </a:p>
          <a:p>
            <a:pPr marL="285750" indent="-285750" algn="just">
              <a:lnSpc>
                <a:spcPct val="90000"/>
              </a:lnSpc>
              <a:buFont typeface="Wingdings" panose="05000000000000000000" pitchFamily="2" charset="2"/>
              <a:buChar char="§"/>
            </a:pPr>
            <a:r>
              <a:rPr lang="en-GB" sz="1400" dirty="0">
                <a:solidFill>
                  <a:schemeClr val="tx1">
                    <a:lumMod val="75000"/>
                    <a:lumOff val="25000"/>
                  </a:schemeClr>
                </a:solidFill>
                <a:latin typeface="Times New Roman" panose="02020603050405020304" pitchFamily="18" charset="0"/>
                <a:cs typeface="Times New Roman" panose="02020603050405020304" pitchFamily="18" charset="0"/>
              </a:rPr>
              <a:t>Marketing and Promotion. Supervisors should have a solid understanding of marketing concepts and implement efficient tactics.</a:t>
            </a:r>
          </a:p>
          <a:p>
            <a:pPr marL="285750" indent="-285750" algn="just">
              <a:lnSpc>
                <a:spcPct val="90000"/>
              </a:lnSpc>
              <a:buFont typeface="Wingdings" panose="05000000000000000000" pitchFamily="2" charset="2"/>
              <a:buChar char="§"/>
            </a:pPr>
            <a:r>
              <a:rPr lang="en-GB" sz="1400" dirty="0">
                <a:solidFill>
                  <a:schemeClr val="tx1">
                    <a:lumMod val="75000"/>
                    <a:lumOff val="25000"/>
                  </a:schemeClr>
                </a:solidFill>
                <a:latin typeface="Times New Roman" panose="02020603050405020304" pitchFamily="18" charset="0"/>
                <a:cs typeface="Times New Roman" panose="02020603050405020304" pitchFamily="18" charset="0"/>
              </a:rPr>
              <a:t>Analysing sales figures, recognizing patterns, and adapting pricing, inventory, and marketing strategies are essential.</a:t>
            </a:r>
          </a:p>
          <a:p>
            <a:pPr marL="285750" indent="-285750" algn="just">
              <a:lnSpc>
                <a:spcPct val="90000"/>
              </a:lnSpc>
              <a:buFont typeface="Wingdings" panose="05000000000000000000" pitchFamily="2" charset="2"/>
              <a:buChar char="§"/>
            </a:pPr>
            <a:r>
              <a:rPr lang="en-GB" sz="1400" dirty="0">
                <a:solidFill>
                  <a:schemeClr val="tx1">
                    <a:lumMod val="75000"/>
                    <a:lumOff val="25000"/>
                  </a:schemeClr>
                </a:solidFill>
                <a:latin typeface="Times New Roman" panose="02020603050405020304" pitchFamily="18" charset="0"/>
                <a:cs typeface="Times New Roman" panose="02020603050405020304" pitchFamily="18" charset="0"/>
              </a:rPr>
              <a:t>Strong leadership qualities are crucial for effective communication, delegation, and teamwork. </a:t>
            </a:r>
          </a:p>
          <a:p>
            <a:pPr marL="285750" indent="-285750" algn="just">
              <a:lnSpc>
                <a:spcPct val="90000"/>
              </a:lnSpc>
              <a:buFont typeface="Wingdings" panose="05000000000000000000" pitchFamily="2" charset="2"/>
              <a:buChar char="§"/>
            </a:pPr>
            <a:r>
              <a:rPr lang="en-GB" sz="1400" dirty="0">
                <a:solidFill>
                  <a:schemeClr val="tx1">
                    <a:lumMod val="75000"/>
                    <a:lumOff val="25000"/>
                  </a:schemeClr>
                </a:solidFill>
                <a:latin typeface="Times New Roman" panose="02020603050405020304" pitchFamily="18" charset="0"/>
                <a:cs typeface="Times New Roman" panose="02020603050405020304" pitchFamily="18" charset="0"/>
              </a:rPr>
              <a:t>Financial management is crucial for profitability, and continuous learning is essential for staying up-to-date with industry trends and new tools. (</a:t>
            </a:r>
            <a:r>
              <a:rPr lang="en-GB" sz="1400" i="1" dirty="0">
                <a:solidFill>
                  <a:schemeClr val="tx1">
                    <a:lumMod val="75000"/>
                    <a:lumOff val="25000"/>
                  </a:schemeClr>
                </a:solidFill>
                <a:latin typeface="Times New Roman" panose="02020603050405020304" pitchFamily="18" charset="0"/>
                <a:cs typeface="Times New Roman" panose="02020603050405020304" pitchFamily="18" charset="0"/>
              </a:rPr>
              <a:t>Gentry, et. al., 2007). </a:t>
            </a:r>
          </a:p>
          <a:p>
            <a:pPr algn="just">
              <a:lnSpc>
                <a:spcPct val="90000"/>
              </a:lnSpc>
            </a:pPr>
            <a:r>
              <a:rPr lang="en-GB" sz="1400" dirty="0">
                <a:solidFill>
                  <a:schemeClr val="tx1">
                    <a:lumMod val="75000"/>
                    <a:lumOff val="25000"/>
                  </a:schemeClr>
                </a:solidFill>
                <a:latin typeface="Times New Roman" panose="02020603050405020304" pitchFamily="18" charset="0"/>
                <a:cs typeface="Times New Roman" panose="02020603050405020304" pitchFamily="18" charset="0"/>
              </a:rPr>
              <a:t>By acquiring and utilizing these critical management skills, businesses can enhance their chances of success on Amazon and eBay and maintain a competitive advantage.</a:t>
            </a:r>
            <a:endParaRPr lang="en-US" sz="1400" dirty="0">
              <a:solidFill>
                <a:schemeClr val="tx1">
                  <a:lumMod val="75000"/>
                  <a:lumOff val="25000"/>
                </a:schemeClr>
              </a:solidFill>
              <a:latin typeface="Times New Roman" panose="02020603050405020304" pitchFamily="18" charset="0"/>
              <a:cs typeface="Times New Roman" panose="02020603050405020304" pitchFamily="18" charset="0"/>
            </a:endParaRPr>
          </a:p>
          <a:p>
            <a:pPr algn="l">
              <a:lnSpc>
                <a:spcPct val="90000"/>
              </a:lnSpc>
              <a:buFont typeface="Wingdings 3" charset="2"/>
              <a:buChar char=""/>
            </a:pPr>
            <a:endParaRPr lang="en-US" sz="1400" i="1" dirty="0">
              <a:solidFill>
                <a:schemeClr val="tx1">
                  <a:lumMod val="75000"/>
                  <a:lumOff val="25000"/>
                </a:schemeClr>
              </a:solidFill>
              <a:latin typeface="Times New Roman" panose="02020603050405020304" pitchFamily="18" charset="0"/>
              <a:cs typeface="Times New Roman" panose="02020603050405020304" pitchFamily="18" charset="0"/>
            </a:endParaRPr>
          </a:p>
          <a:p>
            <a:pPr algn="l">
              <a:lnSpc>
                <a:spcPct val="90000"/>
              </a:lnSpc>
              <a:buFont typeface="Wingdings 3" charset="2"/>
              <a:buChar char=""/>
            </a:pPr>
            <a:endParaRPr lang="en-US" sz="1200" i="1" dirty="0">
              <a:solidFill>
                <a:schemeClr val="tx1">
                  <a:lumMod val="75000"/>
                  <a:lumOff val="25000"/>
                </a:schemeClr>
              </a:solidFill>
              <a:latin typeface="Times New Roman" panose="02020603050405020304" pitchFamily="18" charset="0"/>
              <a:cs typeface="Times New Roman" panose="02020603050405020304" pitchFamily="18" charset="0"/>
            </a:endParaRPr>
          </a:p>
          <a:p>
            <a:pPr algn="l">
              <a:lnSpc>
                <a:spcPct val="90000"/>
              </a:lnSpc>
              <a:buFont typeface="Wingdings 3" charset="2"/>
              <a:buChar char=""/>
            </a:pPr>
            <a:endParaRPr lang="en-US" sz="1200" i="1" dirty="0">
              <a:solidFill>
                <a:schemeClr val="tx1">
                  <a:lumMod val="75000"/>
                  <a:lumOff val="25000"/>
                </a:schemeClr>
              </a:solidFill>
              <a:latin typeface="Times New Roman" panose="02020603050405020304" pitchFamily="18" charset="0"/>
              <a:cs typeface="Times New Roman" panose="02020603050405020304" pitchFamily="18" charset="0"/>
            </a:endParaRPr>
          </a:p>
          <a:p>
            <a:pPr algn="l">
              <a:lnSpc>
                <a:spcPct val="90000"/>
              </a:lnSpc>
              <a:buFont typeface="Wingdings 3" charset="2"/>
              <a:buChar char=""/>
            </a:pPr>
            <a:endParaRPr lang="en-US" sz="1200" i="1" dirty="0">
              <a:solidFill>
                <a:schemeClr val="tx1">
                  <a:lumMod val="75000"/>
                  <a:lumOff val="25000"/>
                </a:schemeClr>
              </a:solidFill>
              <a:latin typeface="Times New Roman" panose="02020603050405020304" pitchFamily="18" charset="0"/>
              <a:cs typeface="Times New Roman" panose="02020603050405020304" pitchFamily="18" charset="0"/>
            </a:endParaRPr>
          </a:p>
          <a:p>
            <a:pPr algn="l">
              <a:lnSpc>
                <a:spcPct val="90000"/>
              </a:lnSpc>
              <a:buFont typeface="Wingdings 3" charset="2"/>
              <a:buChar char=""/>
            </a:pPr>
            <a:endParaRPr lang="en-US" sz="1200" i="1" dirty="0">
              <a:solidFill>
                <a:schemeClr val="tx1">
                  <a:lumMod val="75000"/>
                  <a:lumOff val="25000"/>
                </a:schemeClr>
              </a:solidFill>
              <a:latin typeface="Times New Roman" panose="02020603050405020304" pitchFamily="18" charset="0"/>
              <a:cs typeface="Times New Roman" panose="02020603050405020304" pitchFamily="18" charset="0"/>
            </a:endParaRPr>
          </a:p>
          <a:p>
            <a:pPr algn="l">
              <a:lnSpc>
                <a:spcPct val="90000"/>
              </a:lnSpc>
            </a:pPr>
            <a:endParaRPr lang="en-US" sz="1200" i="1"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4" name="Picture 3" descr="A colorful building blocks with words on them&#10;&#10;Description automatically generated">
            <a:extLst>
              <a:ext uri="{FF2B5EF4-FFF2-40B4-BE49-F238E27FC236}">
                <a16:creationId xmlns:a16="http://schemas.microsoft.com/office/drawing/2014/main" id="{982B996F-6284-8AE7-C0CF-9E46223BE1F6}"/>
              </a:ext>
            </a:extLst>
          </p:cNvPr>
          <p:cNvPicPr>
            <a:picLocks noChangeAspect="1"/>
          </p:cNvPicPr>
          <p:nvPr/>
        </p:nvPicPr>
        <p:blipFill rotWithShape="1">
          <a:blip r:embed="rId3"/>
          <a:srcRect l="18859" r="20394" b="1"/>
          <a:stretch/>
        </p:blipFill>
        <p:spPr>
          <a:xfrm>
            <a:off x="-53566" y="1740232"/>
            <a:ext cx="3144597" cy="3882362"/>
          </a:xfrm>
          <a:prstGeom prst="rect">
            <a:avLst/>
          </a:prstGeom>
        </p:spPr>
      </p:pic>
    </p:spTree>
    <p:extLst>
      <p:ext uri="{BB962C8B-B14F-4D97-AF65-F5344CB8AC3E}">
        <p14:creationId xmlns:p14="http://schemas.microsoft.com/office/powerpoint/2010/main" val="1255388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04C30-C1BB-763D-CA86-6F7A618606A5}"/>
              </a:ext>
            </a:extLst>
          </p:cNvPr>
          <p:cNvSpPr>
            <a:spLocks noGrp="1"/>
          </p:cNvSpPr>
          <p:nvPr>
            <p:ph type="title"/>
          </p:nvPr>
        </p:nvSpPr>
        <p:spPr>
          <a:xfrm>
            <a:off x="677334" y="609600"/>
            <a:ext cx="8596668" cy="1320800"/>
          </a:xfrm>
        </p:spPr>
        <p:txBody>
          <a:bodyPr anchor="t">
            <a:normAutofit/>
          </a:bodyPr>
          <a:lstStyle/>
          <a:p>
            <a:r>
              <a:rPr lang="en-GB" dirty="0"/>
              <a:t>Knowledge and Information Management</a:t>
            </a:r>
          </a:p>
        </p:txBody>
      </p:sp>
      <p:sp>
        <p:nvSpPr>
          <p:cNvPr id="3" name="Content Placeholder 2">
            <a:extLst>
              <a:ext uri="{FF2B5EF4-FFF2-40B4-BE49-F238E27FC236}">
                <a16:creationId xmlns:a16="http://schemas.microsoft.com/office/drawing/2014/main" id="{60298B63-20B1-AD79-E671-AA7B6DA7182F}"/>
              </a:ext>
            </a:extLst>
          </p:cNvPr>
          <p:cNvSpPr>
            <a:spLocks noGrp="1"/>
          </p:cNvSpPr>
          <p:nvPr>
            <p:ph idx="1"/>
          </p:nvPr>
        </p:nvSpPr>
        <p:spPr>
          <a:xfrm>
            <a:off x="4063160" y="2160589"/>
            <a:ext cx="5207839" cy="3880773"/>
          </a:xfrm>
        </p:spPr>
        <p:txBody>
          <a:bodyPr>
            <a:normAutofit fontScale="92500" lnSpcReduction="20000"/>
          </a:bodyPr>
          <a:lstStyle/>
          <a:p>
            <a:pPr marL="0" indent="0" algn="just">
              <a:lnSpc>
                <a:spcPct val="90000"/>
              </a:lnSpc>
              <a:buNone/>
            </a:pPr>
            <a:r>
              <a:rPr lang="en-GB" sz="1500" dirty="0">
                <a:latin typeface="Times New Roman" panose="02020603050405020304" pitchFamily="18" charset="0"/>
                <a:cs typeface="Times New Roman" panose="02020603050405020304" pitchFamily="18" charset="0"/>
              </a:rPr>
              <a:t>Acquiring knowledge involves collecting data from various sources and processing it to provide insights. Internal methods include collaboration platforms, communities of practise, and team meetings, while external sources like consumers, suppliers, industry experts, and research institutes can provide new insights (</a:t>
            </a:r>
            <a:r>
              <a:rPr lang="en-GB" sz="1500" i="1" dirty="0">
                <a:latin typeface="Times New Roman" panose="02020603050405020304" pitchFamily="18" charset="0"/>
                <a:cs typeface="Times New Roman" panose="02020603050405020304" pitchFamily="18" charset="0"/>
              </a:rPr>
              <a:t>Schermerhorn, et. al., 2020). </a:t>
            </a:r>
          </a:p>
          <a:p>
            <a:pPr marL="0" indent="0" algn="just">
              <a:lnSpc>
                <a:spcPct val="90000"/>
              </a:lnSpc>
              <a:buNone/>
            </a:pPr>
            <a:r>
              <a:rPr lang="en-GB" sz="1500" i="1" dirty="0">
                <a:latin typeface="Times New Roman" panose="02020603050405020304" pitchFamily="18" charset="0"/>
                <a:cs typeface="Times New Roman" panose="02020603050405020304" pitchFamily="18" charset="0"/>
              </a:rPr>
              <a:t>Amazon:</a:t>
            </a:r>
          </a:p>
          <a:p>
            <a:pPr algn="just">
              <a:lnSpc>
                <a:spcPct val="90000"/>
              </a:lnSpc>
              <a:buFont typeface="Wingdings" panose="05000000000000000000" pitchFamily="2" charset="2"/>
              <a:buChar char="§"/>
            </a:pPr>
            <a:r>
              <a:rPr lang="en-GB" sz="1500" dirty="0">
                <a:latin typeface="Times New Roman" panose="02020603050405020304" pitchFamily="18" charset="0"/>
                <a:cs typeface="Times New Roman" panose="02020603050405020304" pitchFamily="18" charset="0"/>
              </a:rPr>
              <a:t>Technology and automation can automate data gathering and analysis, while knowledge analysis involves gleaning relevant insights. </a:t>
            </a:r>
          </a:p>
          <a:p>
            <a:pPr algn="just">
              <a:lnSpc>
                <a:spcPct val="90000"/>
              </a:lnSpc>
              <a:buFont typeface="Wingdings" panose="05000000000000000000" pitchFamily="2" charset="2"/>
              <a:buChar char="§"/>
            </a:pPr>
            <a:r>
              <a:rPr lang="en-GB" sz="1500" dirty="0">
                <a:latin typeface="Times New Roman" panose="02020603050405020304" pitchFamily="18" charset="0"/>
                <a:cs typeface="Times New Roman" panose="02020603050405020304" pitchFamily="18" charset="0"/>
              </a:rPr>
              <a:t>Storing knowledge involves organising and retaining information through repositories, document management systems, and standardised taxonomies.</a:t>
            </a:r>
          </a:p>
          <a:p>
            <a:pPr marL="0" indent="0" algn="just">
              <a:lnSpc>
                <a:spcPct val="90000"/>
              </a:lnSpc>
              <a:buNone/>
            </a:pPr>
            <a:r>
              <a:rPr lang="en-GB" sz="1500" i="1" dirty="0">
                <a:latin typeface="Times New Roman" panose="02020603050405020304" pitchFamily="18" charset="0"/>
                <a:cs typeface="Times New Roman" panose="02020603050405020304" pitchFamily="18" charset="0"/>
              </a:rPr>
              <a:t>eBay </a:t>
            </a:r>
          </a:p>
          <a:p>
            <a:pPr algn="just">
              <a:lnSpc>
                <a:spcPct val="90000"/>
              </a:lnSpc>
              <a:buFont typeface="Wingdings" panose="05000000000000000000" pitchFamily="2" charset="2"/>
              <a:buChar char="§"/>
            </a:pPr>
            <a:r>
              <a:rPr lang="en-GB" sz="1500" dirty="0">
                <a:latin typeface="Times New Roman" panose="02020603050405020304" pitchFamily="18" charset="0"/>
                <a:cs typeface="Times New Roman" panose="02020603050405020304" pitchFamily="18" charset="0"/>
              </a:rPr>
              <a:t>Disseminating knowledge through communication channels, training programmes, and communities of practise can enhance decision-making processes, stimulate innovation, and increase overall performance. ( </a:t>
            </a:r>
            <a:r>
              <a:rPr lang="en-GB" sz="1500" i="1" dirty="0">
                <a:latin typeface="Times New Roman" panose="02020603050405020304" pitchFamily="18" charset="0"/>
                <a:cs typeface="Times New Roman" panose="02020603050405020304" pitchFamily="18" charset="0"/>
              </a:rPr>
              <a:t>Ebay.com, 2020).</a:t>
            </a:r>
          </a:p>
          <a:p>
            <a:pPr marL="0" indent="0" algn="just">
              <a:lnSpc>
                <a:spcPct val="90000"/>
              </a:lnSpc>
              <a:buNone/>
            </a:pPr>
            <a:r>
              <a:rPr lang="en-GB" sz="1500" dirty="0">
                <a:latin typeface="Times New Roman" panose="02020603050405020304" pitchFamily="18" charset="0"/>
                <a:cs typeface="Times New Roman" panose="02020603050405020304" pitchFamily="18" charset="0"/>
              </a:rPr>
              <a:t> By implementing these tactics, organisations can exploit their intellectual capital and gain a competitive advantage in the workplace.</a:t>
            </a:r>
          </a:p>
        </p:txBody>
      </p:sp>
      <p:pic>
        <p:nvPicPr>
          <p:cNvPr id="4" name="Picture 3" descr="A person holding a briefcase&#10;&#10;Description automatically generated">
            <a:extLst>
              <a:ext uri="{FF2B5EF4-FFF2-40B4-BE49-F238E27FC236}">
                <a16:creationId xmlns:a16="http://schemas.microsoft.com/office/drawing/2014/main" id="{C482B13F-5A4D-17A4-F077-2996A021EDD2}"/>
              </a:ext>
            </a:extLst>
          </p:cNvPr>
          <p:cNvPicPr>
            <a:picLocks noChangeAspect="1"/>
          </p:cNvPicPr>
          <p:nvPr/>
        </p:nvPicPr>
        <p:blipFill rotWithShape="1">
          <a:blip r:embed="rId3"/>
          <a:srcRect l="26319" r="19684" b="1"/>
          <a:stretch/>
        </p:blipFill>
        <p:spPr>
          <a:xfrm>
            <a:off x="677334" y="2159331"/>
            <a:ext cx="3144597" cy="3882362"/>
          </a:xfrm>
          <a:prstGeom prst="rect">
            <a:avLst/>
          </a:prstGeom>
        </p:spPr>
      </p:pic>
    </p:spTree>
    <p:extLst>
      <p:ext uri="{BB962C8B-B14F-4D97-AF65-F5344CB8AC3E}">
        <p14:creationId xmlns:p14="http://schemas.microsoft.com/office/powerpoint/2010/main" val="1692082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EC56B-624C-61FA-14B1-375D97F9010E}"/>
              </a:ext>
            </a:extLst>
          </p:cNvPr>
          <p:cNvSpPr>
            <a:spLocks noGrp="1"/>
          </p:cNvSpPr>
          <p:nvPr>
            <p:ph type="title"/>
          </p:nvPr>
        </p:nvSpPr>
        <p:spPr>
          <a:xfrm>
            <a:off x="677334" y="609600"/>
            <a:ext cx="8596668" cy="1320800"/>
          </a:xfrm>
        </p:spPr>
        <p:txBody>
          <a:bodyPr anchor="t">
            <a:normAutofit/>
          </a:bodyPr>
          <a:lstStyle/>
          <a:p>
            <a:r>
              <a:rPr lang="en-GB" dirty="0"/>
              <a:t>Challenges in Leadership and Management</a:t>
            </a:r>
          </a:p>
        </p:txBody>
      </p:sp>
      <p:pic>
        <p:nvPicPr>
          <p:cNvPr id="5" name="Picture 4" descr="A diagram of a leadership and management&#10;&#10;Description automatically generated">
            <a:extLst>
              <a:ext uri="{FF2B5EF4-FFF2-40B4-BE49-F238E27FC236}">
                <a16:creationId xmlns:a16="http://schemas.microsoft.com/office/drawing/2014/main" id="{BB7A4239-C5D9-AB41-9FAF-2EBC358E1DB0}"/>
              </a:ext>
            </a:extLst>
          </p:cNvPr>
          <p:cNvPicPr>
            <a:picLocks noChangeAspect="1"/>
          </p:cNvPicPr>
          <p:nvPr/>
        </p:nvPicPr>
        <p:blipFill>
          <a:blip r:embed="rId3"/>
          <a:stretch>
            <a:fillRect/>
          </a:stretch>
        </p:blipFill>
        <p:spPr>
          <a:xfrm>
            <a:off x="817474" y="2159331"/>
            <a:ext cx="2915973" cy="1640234"/>
          </a:xfrm>
          <a:prstGeom prst="rect">
            <a:avLst/>
          </a:prstGeom>
        </p:spPr>
      </p:pic>
      <p:sp>
        <p:nvSpPr>
          <p:cNvPr id="3" name="Content Placeholder 2">
            <a:extLst>
              <a:ext uri="{FF2B5EF4-FFF2-40B4-BE49-F238E27FC236}">
                <a16:creationId xmlns:a16="http://schemas.microsoft.com/office/drawing/2014/main" id="{43EC19AC-D3A5-5711-4486-6AE7374F86F6}"/>
              </a:ext>
            </a:extLst>
          </p:cNvPr>
          <p:cNvSpPr>
            <a:spLocks noGrp="1"/>
          </p:cNvSpPr>
          <p:nvPr>
            <p:ph idx="1"/>
          </p:nvPr>
        </p:nvSpPr>
        <p:spPr>
          <a:xfrm>
            <a:off x="4063160" y="2160589"/>
            <a:ext cx="5207839" cy="3880773"/>
          </a:xfrm>
        </p:spPr>
        <p:txBody>
          <a:bodyPr>
            <a:normAutofit/>
          </a:bodyPr>
          <a:lstStyle/>
          <a:p>
            <a:r>
              <a:rPr lang="en-GB" sz="1700">
                <a:latin typeface="Times New Roman" panose="02020603050405020304" pitchFamily="18" charset="0"/>
                <a:cs typeface="Times New Roman" panose="02020603050405020304" pitchFamily="18" charset="0"/>
              </a:rPr>
              <a:t>Change management is essential in today's corporate environment, and leaders must effectively navigate it. To overcome resistance, lack of employee buy-in, and the effects of change, leaders can implement strategies like communication, transparency, employee involvement, support, training, and conflict resolution. (</a:t>
            </a:r>
            <a:r>
              <a:rPr lang="en-GB" sz="1700" i="1">
                <a:latin typeface="Times New Roman" panose="02020603050405020304" pitchFamily="18" charset="0"/>
                <a:cs typeface="Times New Roman" panose="02020603050405020304" pitchFamily="18" charset="0"/>
              </a:rPr>
              <a:t>Bargau, 2015).</a:t>
            </a:r>
          </a:p>
          <a:p>
            <a:r>
              <a:rPr lang="en-GB" sz="1700">
                <a:latin typeface="Times New Roman" panose="02020603050405020304" pitchFamily="18" charset="0"/>
                <a:cs typeface="Times New Roman" panose="02020603050405020304" pitchFamily="18" charset="0"/>
              </a:rPr>
              <a:t>Active listening, mediation, facilitation, and problem-solving are essential for conflict resolution.</a:t>
            </a:r>
          </a:p>
          <a:p>
            <a:r>
              <a:rPr lang="en-GB" sz="1700">
                <a:latin typeface="Times New Roman" panose="02020603050405020304" pitchFamily="18" charset="0"/>
                <a:cs typeface="Times New Roman" panose="02020603050405020304" pitchFamily="18" charset="0"/>
              </a:rPr>
              <a:t> Employee engagement, open communication, feedback, recognition, rewards, and professional development are also crucial for motivation, productivity, and organizational success.</a:t>
            </a:r>
          </a:p>
        </p:txBody>
      </p:sp>
    </p:spTree>
    <p:extLst>
      <p:ext uri="{BB962C8B-B14F-4D97-AF65-F5344CB8AC3E}">
        <p14:creationId xmlns:p14="http://schemas.microsoft.com/office/powerpoint/2010/main" val="38465408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2877C-9042-0A40-0DE4-0F4B7A1A0DE1}"/>
              </a:ext>
            </a:extLst>
          </p:cNvPr>
          <p:cNvSpPr>
            <a:spLocks noGrp="1"/>
          </p:cNvSpPr>
          <p:nvPr>
            <p:ph type="title"/>
          </p:nvPr>
        </p:nvSpPr>
        <p:spPr>
          <a:xfrm>
            <a:off x="677334" y="609600"/>
            <a:ext cx="8596668" cy="1320800"/>
          </a:xfrm>
        </p:spPr>
        <p:txBody>
          <a:bodyPr anchor="t">
            <a:normAutofit/>
          </a:bodyPr>
          <a:lstStyle/>
          <a:p>
            <a:r>
              <a:rPr lang="en-GB" dirty="0"/>
              <a:t>Future Skills and Trends</a:t>
            </a:r>
          </a:p>
        </p:txBody>
      </p:sp>
      <p:sp>
        <p:nvSpPr>
          <p:cNvPr id="3" name="Content Placeholder 2">
            <a:extLst>
              <a:ext uri="{FF2B5EF4-FFF2-40B4-BE49-F238E27FC236}">
                <a16:creationId xmlns:a16="http://schemas.microsoft.com/office/drawing/2014/main" id="{DC68092E-D3BD-2671-B1EB-7742B4066360}"/>
              </a:ext>
            </a:extLst>
          </p:cNvPr>
          <p:cNvSpPr>
            <a:spLocks noGrp="1"/>
          </p:cNvSpPr>
          <p:nvPr>
            <p:ph idx="1"/>
          </p:nvPr>
        </p:nvSpPr>
        <p:spPr>
          <a:xfrm>
            <a:off x="4063160" y="2160589"/>
            <a:ext cx="5207839" cy="3880773"/>
          </a:xfrm>
        </p:spPr>
        <p:txBody>
          <a:bodyPr>
            <a:normAutofit lnSpcReduction="10000"/>
          </a:bodyPr>
          <a:lstStyle/>
          <a:p>
            <a:pPr marL="0" indent="0">
              <a:lnSpc>
                <a:spcPct val="90000"/>
              </a:lnSpc>
              <a:buNone/>
            </a:pPr>
            <a:r>
              <a:rPr lang="en-GB" sz="1500" dirty="0">
                <a:latin typeface="Times New Roman" panose="02020603050405020304" pitchFamily="18" charset="0"/>
                <a:cs typeface="Times New Roman" panose="02020603050405020304" pitchFamily="18" charset="0"/>
              </a:rPr>
              <a:t>In today's rapidly changing corporate environment, leaders must adapt to digital transformation, remote work, and diversity and inclusion trends to maintain a competitive edge. </a:t>
            </a:r>
          </a:p>
          <a:p>
            <a:pPr marL="0" indent="0">
              <a:lnSpc>
                <a:spcPct val="90000"/>
              </a:lnSpc>
              <a:buNone/>
            </a:pPr>
            <a:r>
              <a:rPr lang="en-GB" sz="1500" i="1" dirty="0">
                <a:latin typeface="Times New Roman" panose="02020603050405020304" pitchFamily="18" charset="0"/>
                <a:cs typeface="Times New Roman" panose="02020603050405020304" pitchFamily="18" charset="0"/>
              </a:rPr>
              <a:t>Amazon and eBay </a:t>
            </a:r>
          </a:p>
          <a:p>
            <a:pPr>
              <a:lnSpc>
                <a:spcPct val="90000"/>
              </a:lnSpc>
              <a:buFont typeface="Wingdings" panose="05000000000000000000" pitchFamily="2" charset="2"/>
              <a:buChar char="§"/>
            </a:pPr>
            <a:r>
              <a:rPr lang="en-GB" sz="1500" dirty="0">
                <a:latin typeface="Times New Roman" panose="02020603050405020304" pitchFamily="18" charset="0"/>
                <a:cs typeface="Times New Roman" panose="02020603050405020304" pitchFamily="18" charset="0"/>
              </a:rPr>
              <a:t>Digital transformation involves integrating technology into company operations, transforming organizational functions and providing value to customers. ( </a:t>
            </a:r>
            <a:r>
              <a:rPr lang="en-GB" sz="1500" i="1" dirty="0">
                <a:latin typeface="Times New Roman" panose="02020603050405020304" pitchFamily="18" charset="0"/>
                <a:cs typeface="Times New Roman" panose="02020603050405020304" pitchFamily="18" charset="0"/>
              </a:rPr>
              <a:t>Amazon.com, 2021</a:t>
            </a:r>
            <a:r>
              <a:rPr lang="en-GB" sz="1500" dirty="0">
                <a:latin typeface="Times New Roman" panose="02020603050405020304" pitchFamily="18" charset="0"/>
                <a:cs typeface="Times New Roman" panose="02020603050405020304" pitchFamily="18" charset="0"/>
              </a:rPr>
              <a:t>).</a:t>
            </a:r>
          </a:p>
          <a:p>
            <a:pPr>
              <a:lnSpc>
                <a:spcPct val="90000"/>
              </a:lnSpc>
              <a:buFont typeface="Wingdings" panose="05000000000000000000" pitchFamily="2" charset="2"/>
              <a:buChar char="§"/>
            </a:pPr>
            <a:r>
              <a:rPr lang="en-GB" sz="1500" dirty="0">
                <a:latin typeface="Times New Roman" panose="02020603050405020304" pitchFamily="18" charset="0"/>
                <a:cs typeface="Times New Roman" panose="02020603050405020304" pitchFamily="18" charset="0"/>
              </a:rPr>
              <a:t>Leaders must adopt technological literacy, data-driven decision-making, and an agile mindset.</a:t>
            </a:r>
          </a:p>
          <a:p>
            <a:pPr>
              <a:lnSpc>
                <a:spcPct val="90000"/>
              </a:lnSpc>
              <a:buFont typeface="Wingdings" panose="05000000000000000000" pitchFamily="2" charset="2"/>
              <a:buChar char="§"/>
            </a:pPr>
            <a:r>
              <a:rPr lang="en-GB" sz="1500" dirty="0">
                <a:latin typeface="Times New Roman" panose="02020603050405020304" pitchFamily="18" charset="0"/>
                <a:cs typeface="Times New Roman" panose="02020603050405020304" pitchFamily="18" charset="0"/>
              </a:rPr>
              <a:t>Remote work requires adapting management styles, creating clear communication channels, and maintaining a healthy work-life balance. (</a:t>
            </a:r>
            <a:r>
              <a:rPr lang="en-GB" sz="1500" i="1" dirty="0">
                <a:latin typeface="Times New Roman" panose="02020603050405020304" pitchFamily="18" charset="0"/>
                <a:cs typeface="Times New Roman" panose="02020603050405020304" pitchFamily="18" charset="0"/>
              </a:rPr>
              <a:t>Fitch and Van Brunt, 2016 ).</a:t>
            </a:r>
          </a:p>
          <a:p>
            <a:pPr>
              <a:lnSpc>
                <a:spcPct val="90000"/>
              </a:lnSpc>
              <a:buFont typeface="Wingdings" panose="05000000000000000000" pitchFamily="2" charset="2"/>
              <a:buChar char="§"/>
            </a:pPr>
            <a:r>
              <a:rPr lang="en-GB" sz="1500" dirty="0">
                <a:latin typeface="Times New Roman" panose="02020603050405020304" pitchFamily="18" charset="0"/>
                <a:cs typeface="Times New Roman" panose="02020603050405020304" pitchFamily="18" charset="0"/>
              </a:rPr>
              <a:t>Inclusive culture, cultural competence, and bias mitigation are essential for managing diverse teams. Continuous education, training, and laws promote equitable opportunities for everyone.</a:t>
            </a:r>
          </a:p>
        </p:txBody>
      </p:sp>
      <p:pic>
        <p:nvPicPr>
          <p:cNvPr id="4" name="Picture 3" descr="A stick figure pointing to a group of people&#10;&#10;Description automatically generated">
            <a:extLst>
              <a:ext uri="{FF2B5EF4-FFF2-40B4-BE49-F238E27FC236}">
                <a16:creationId xmlns:a16="http://schemas.microsoft.com/office/drawing/2014/main" id="{76F391FC-A2A9-CFAB-FF17-995265B140D7}"/>
              </a:ext>
            </a:extLst>
          </p:cNvPr>
          <p:cNvPicPr>
            <a:picLocks noChangeAspect="1"/>
          </p:cNvPicPr>
          <p:nvPr/>
        </p:nvPicPr>
        <p:blipFill rotWithShape="1">
          <a:blip r:embed="rId2"/>
          <a:srcRect l="30114" r="27627" b="1"/>
          <a:stretch/>
        </p:blipFill>
        <p:spPr>
          <a:xfrm>
            <a:off x="677334" y="2159331"/>
            <a:ext cx="3144597" cy="3882362"/>
          </a:xfrm>
          <a:prstGeom prst="rect">
            <a:avLst/>
          </a:prstGeom>
        </p:spPr>
      </p:pic>
    </p:spTree>
    <p:extLst>
      <p:ext uri="{BB962C8B-B14F-4D97-AF65-F5344CB8AC3E}">
        <p14:creationId xmlns:p14="http://schemas.microsoft.com/office/powerpoint/2010/main" val="21927994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262C7-98A7-88FD-DD0B-80B413354FBF}"/>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CE3C9C5F-50E7-0829-853A-210DA657C709}"/>
              </a:ext>
            </a:extLst>
          </p:cNvPr>
          <p:cNvSpPr>
            <a:spLocks noGrp="1"/>
          </p:cNvSpPr>
          <p:nvPr>
            <p:ph idx="1"/>
          </p:nvPr>
        </p:nvSpPr>
        <p:spPr>
          <a:xfrm>
            <a:off x="422563" y="1548534"/>
            <a:ext cx="10515600" cy="4351338"/>
          </a:xfrm>
        </p:spPr>
        <p:txBody>
          <a:bodyPr>
            <a:normAutofit/>
          </a:bodyPr>
          <a:lstStyle/>
          <a:p>
            <a:pPr marL="0" indent="0">
              <a:buNone/>
            </a:pPr>
            <a:r>
              <a:rPr lang="en-GB" sz="1600" b="0" i="0" dirty="0">
                <a:solidFill>
                  <a:srgbClr val="222222"/>
                </a:solidFill>
                <a:effectLst/>
                <a:latin typeface="Times New Roman" panose="02020603050405020304" pitchFamily="18" charset="0"/>
                <a:cs typeface="Times New Roman" panose="02020603050405020304" pitchFamily="18" charset="0"/>
              </a:rPr>
              <a:t>Bargau, M.A., (2015). Leadership versus management. </a:t>
            </a:r>
            <a:r>
              <a:rPr lang="en-GB" sz="1600" b="0" i="1" dirty="0">
                <a:solidFill>
                  <a:srgbClr val="222222"/>
                </a:solidFill>
                <a:effectLst/>
                <a:latin typeface="Times New Roman" panose="02020603050405020304" pitchFamily="18" charset="0"/>
                <a:cs typeface="Times New Roman" panose="02020603050405020304" pitchFamily="18" charset="0"/>
              </a:rPr>
              <a:t>Romanian Economic and Business Review</a:t>
            </a:r>
            <a:r>
              <a:rPr lang="en-GB" sz="1600" b="0" i="0" dirty="0">
                <a:solidFill>
                  <a:srgbClr val="222222"/>
                </a:solidFill>
                <a:effectLst/>
                <a:latin typeface="Times New Roman" panose="02020603050405020304" pitchFamily="18" charset="0"/>
                <a:cs typeface="Times New Roman" panose="02020603050405020304" pitchFamily="18" charset="0"/>
              </a:rPr>
              <a:t>, </a:t>
            </a:r>
            <a:r>
              <a:rPr lang="en-GB" sz="1600" b="0" i="1" dirty="0">
                <a:solidFill>
                  <a:srgbClr val="222222"/>
                </a:solidFill>
                <a:effectLst/>
                <a:latin typeface="Times New Roman" panose="02020603050405020304" pitchFamily="18" charset="0"/>
                <a:cs typeface="Times New Roman" panose="02020603050405020304" pitchFamily="18" charset="0"/>
              </a:rPr>
              <a:t>10</a:t>
            </a:r>
            <a:r>
              <a:rPr lang="en-GB" sz="1600" b="0" i="0" dirty="0">
                <a:solidFill>
                  <a:srgbClr val="222222"/>
                </a:solidFill>
                <a:effectLst/>
                <a:latin typeface="Times New Roman" panose="02020603050405020304" pitchFamily="18" charset="0"/>
                <a:cs typeface="Times New Roman" panose="02020603050405020304" pitchFamily="18" charset="0"/>
              </a:rPr>
              <a:t>(2), p.197.</a:t>
            </a:r>
          </a:p>
          <a:p>
            <a:pPr marL="0" indent="0">
              <a:buNone/>
            </a:pPr>
            <a:r>
              <a:rPr lang="en-GB" sz="1600" b="0" i="0" dirty="0">
                <a:solidFill>
                  <a:srgbClr val="222222"/>
                </a:solidFill>
                <a:effectLst/>
                <a:latin typeface="Times New Roman" panose="02020603050405020304" pitchFamily="18" charset="0"/>
                <a:cs typeface="Times New Roman" panose="02020603050405020304" pitchFamily="18" charset="0"/>
              </a:rPr>
              <a:t>Chuang, S.F., (2013). Essential skills for leadership effectiveness in diverse workplace development. </a:t>
            </a:r>
            <a:r>
              <a:rPr lang="en-GB" sz="1600" b="0" i="1" dirty="0">
                <a:solidFill>
                  <a:srgbClr val="222222"/>
                </a:solidFill>
                <a:effectLst/>
                <a:latin typeface="Times New Roman" panose="02020603050405020304" pitchFamily="18" charset="0"/>
                <a:cs typeface="Times New Roman" panose="02020603050405020304" pitchFamily="18" charset="0"/>
              </a:rPr>
              <a:t>Online Journal for workforce education and development</a:t>
            </a:r>
            <a:r>
              <a:rPr lang="en-GB" sz="1600" b="0" i="0" dirty="0">
                <a:solidFill>
                  <a:srgbClr val="222222"/>
                </a:solidFill>
                <a:effectLst/>
                <a:latin typeface="Times New Roman" panose="02020603050405020304" pitchFamily="18" charset="0"/>
                <a:cs typeface="Times New Roman" panose="02020603050405020304" pitchFamily="18" charset="0"/>
              </a:rPr>
              <a:t>, </a:t>
            </a:r>
            <a:r>
              <a:rPr lang="en-GB" sz="1600" b="0" i="1" dirty="0">
                <a:solidFill>
                  <a:srgbClr val="222222"/>
                </a:solidFill>
                <a:effectLst/>
                <a:latin typeface="Times New Roman" panose="02020603050405020304" pitchFamily="18" charset="0"/>
                <a:cs typeface="Times New Roman" panose="02020603050405020304" pitchFamily="18" charset="0"/>
              </a:rPr>
              <a:t>6</a:t>
            </a:r>
            <a:r>
              <a:rPr lang="en-GB" sz="1600" b="0" i="0" dirty="0">
                <a:solidFill>
                  <a:srgbClr val="222222"/>
                </a:solidFill>
                <a:effectLst/>
                <a:latin typeface="Times New Roman" panose="02020603050405020304" pitchFamily="18" charset="0"/>
                <a:cs typeface="Times New Roman" panose="02020603050405020304" pitchFamily="18" charset="0"/>
              </a:rPr>
              <a:t>(1), p.5.</a:t>
            </a:r>
          </a:p>
          <a:p>
            <a:pPr marL="0" indent="0">
              <a:buNone/>
            </a:pPr>
            <a:r>
              <a:rPr lang="en-GB" sz="1600" b="0" i="0" dirty="0">
                <a:solidFill>
                  <a:srgbClr val="222222"/>
                </a:solidFill>
                <a:effectLst/>
                <a:latin typeface="Times New Roman" panose="02020603050405020304" pitchFamily="18" charset="0"/>
                <a:cs typeface="Times New Roman" panose="02020603050405020304" pitchFamily="18" charset="0"/>
              </a:rPr>
              <a:t>Fitch, P. and Van Brunt, B., (2016). </a:t>
            </a:r>
            <a:r>
              <a:rPr lang="en-GB" sz="1600" b="0" i="1" dirty="0">
                <a:solidFill>
                  <a:srgbClr val="222222"/>
                </a:solidFill>
                <a:effectLst/>
                <a:latin typeface="Times New Roman" panose="02020603050405020304" pitchFamily="18" charset="0"/>
                <a:cs typeface="Times New Roman" panose="02020603050405020304" pitchFamily="18" charset="0"/>
              </a:rPr>
              <a:t>A guide to leadership and management in higher education: Managing across the generations</a:t>
            </a:r>
            <a:r>
              <a:rPr lang="en-GB" sz="1600" b="0" i="0" dirty="0">
                <a:solidFill>
                  <a:srgbClr val="222222"/>
                </a:solidFill>
                <a:effectLst/>
                <a:latin typeface="Times New Roman" panose="02020603050405020304" pitchFamily="18" charset="0"/>
                <a:cs typeface="Times New Roman" panose="02020603050405020304" pitchFamily="18" charset="0"/>
              </a:rPr>
              <a:t>. Routledge.</a:t>
            </a:r>
          </a:p>
          <a:p>
            <a:pPr marL="0" indent="0">
              <a:buNone/>
            </a:pPr>
            <a:r>
              <a:rPr lang="en-GB" sz="1600" b="0" i="0" dirty="0">
                <a:solidFill>
                  <a:srgbClr val="222222"/>
                </a:solidFill>
                <a:effectLst/>
                <a:latin typeface="Times New Roman" panose="02020603050405020304" pitchFamily="18" charset="0"/>
                <a:cs typeface="Times New Roman" panose="02020603050405020304" pitchFamily="18" charset="0"/>
              </a:rPr>
              <a:t>Gentry, W.A., Weber, T.J. and Sadri, G., (2007), April. Empathy in the workplace: A tool for effective leadership. In </a:t>
            </a:r>
            <a:r>
              <a:rPr lang="en-GB" sz="1600" b="0" i="1" dirty="0">
                <a:solidFill>
                  <a:srgbClr val="222222"/>
                </a:solidFill>
                <a:effectLst/>
                <a:latin typeface="Times New Roman" panose="02020603050405020304" pitchFamily="18" charset="0"/>
                <a:cs typeface="Times New Roman" panose="02020603050405020304" pitchFamily="18" charset="0"/>
              </a:rPr>
              <a:t>Annual Conference of the Society of Industrial Organizational Psychology, New York, NY, April</a:t>
            </a:r>
            <a:r>
              <a:rPr lang="en-GB" sz="1600" b="0" i="0" dirty="0">
                <a:solidFill>
                  <a:srgbClr val="222222"/>
                </a:solidFill>
                <a:effectLst/>
                <a:latin typeface="Times New Roman" panose="02020603050405020304" pitchFamily="18" charset="0"/>
                <a:cs typeface="Times New Roman" panose="02020603050405020304" pitchFamily="18" charset="0"/>
              </a:rPr>
              <a:t>.</a:t>
            </a:r>
          </a:p>
          <a:p>
            <a:pPr marL="0" indent="0">
              <a:buNone/>
            </a:pPr>
            <a:r>
              <a:rPr lang="en-GB" sz="1600" b="0" i="0" dirty="0">
                <a:solidFill>
                  <a:srgbClr val="222222"/>
                </a:solidFill>
                <a:effectLst/>
                <a:latin typeface="Times New Roman" panose="02020603050405020304" pitchFamily="18" charset="0"/>
                <a:cs typeface="Times New Roman" panose="02020603050405020304" pitchFamily="18" charset="0"/>
              </a:rPr>
              <a:t>Iordanoglou, D., (2018). Future trends in leadership development practices and the crucial leadership skills. </a:t>
            </a:r>
            <a:r>
              <a:rPr lang="en-GB" sz="1600" b="0" i="1" dirty="0">
                <a:solidFill>
                  <a:srgbClr val="222222"/>
                </a:solidFill>
                <a:effectLst/>
                <a:latin typeface="Times New Roman" panose="02020603050405020304" pitchFamily="18" charset="0"/>
                <a:cs typeface="Times New Roman" panose="02020603050405020304" pitchFamily="18" charset="0"/>
              </a:rPr>
              <a:t>Journal of Leadership, Accountability &amp; Ethics</a:t>
            </a:r>
            <a:r>
              <a:rPr lang="en-GB" sz="1600" b="0" i="0" dirty="0">
                <a:solidFill>
                  <a:srgbClr val="222222"/>
                </a:solidFill>
                <a:effectLst/>
                <a:latin typeface="Times New Roman" panose="02020603050405020304" pitchFamily="18" charset="0"/>
                <a:cs typeface="Times New Roman" panose="02020603050405020304" pitchFamily="18" charset="0"/>
              </a:rPr>
              <a:t>, </a:t>
            </a:r>
            <a:r>
              <a:rPr lang="en-GB" sz="1600" b="0" i="1" dirty="0">
                <a:solidFill>
                  <a:srgbClr val="222222"/>
                </a:solidFill>
                <a:effectLst/>
                <a:latin typeface="Times New Roman" panose="02020603050405020304" pitchFamily="18" charset="0"/>
                <a:cs typeface="Times New Roman" panose="02020603050405020304" pitchFamily="18" charset="0"/>
              </a:rPr>
              <a:t>15</a:t>
            </a:r>
            <a:r>
              <a:rPr lang="en-GB" sz="1600" b="0" i="0" dirty="0">
                <a:solidFill>
                  <a:srgbClr val="222222"/>
                </a:solidFill>
                <a:effectLst/>
                <a:latin typeface="Times New Roman" panose="02020603050405020304" pitchFamily="18" charset="0"/>
                <a:cs typeface="Times New Roman" panose="02020603050405020304" pitchFamily="18" charset="0"/>
              </a:rPr>
              <a:t>(2).</a:t>
            </a:r>
          </a:p>
          <a:p>
            <a:pPr marL="0" indent="0">
              <a:buNone/>
            </a:pPr>
            <a:r>
              <a:rPr lang="en-GB" sz="1600" b="0" i="0" dirty="0">
                <a:solidFill>
                  <a:srgbClr val="222222"/>
                </a:solidFill>
                <a:effectLst/>
                <a:latin typeface="Times New Roman" panose="02020603050405020304" pitchFamily="18" charset="0"/>
                <a:cs typeface="Times New Roman" panose="02020603050405020304" pitchFamily="18" charset="0"/>
              </a:rPr>
              <a:t>Schermerhorn Jr, J.R., Bachrach, D.G. and Wright, B., (2020). </a:t>
            </a:r>
            <a:r>
              <a:rPr lang="en-GB" sz="1600" b="0" i="1" dirty="0">
                <a:solidFill>
                  <a:srgbClr val="222222"/>
                </a:solidFill>
                <a:effectLst/>
                <a:latin typeface="Times New Roman" panose="02020603050405020304" pitchFamily="18" charset="0"/>
                <a:cs typeface="Times New Roman" panose="02020603050405020304" pitchFamily="18" charset="0"/>
              </a:rPr>
              <a:t>Management</a:t>
            </a:r>
            <a:r>
              <a:rPr lang="en-GB" sz="1600" b="0" i="0" dirty="0">
                <a:solidFill>
                  <a:srgbClr val="222222"/>
                </a:solidFill>
                <a:effectLst/>
                <a:latin typeface="Times New Roman" panose="02020603050405020304" pitchFamily="18" charset="0"/>
                <a:cs typeface="Times New Roman" panose="02020603050405020304" pitchFamily="18" charset="0"/>
              </a:rPr>
              <a:t>. John Wiley &amp; Sons.</a:t>
            </a:r>
          </a:p>
          <a:p>
            <a:pPr marL="0" indent="0">
              <a:buNone/>
            </a:pPr>
            <a:r>
              <a:rPr lang="en-GB" sz="1600" dirty="0">
                <a:latin typeface="Times New Roman" panose="02020603050405020304" pitchFamily="18" charset="0"/>
                <a:cs typeface="Times New Roman" panose="02020603050405020304" pitchFamily="18" charset="0"/>
                <a:hlinkClick r:id="rId2"/>
              </a:rPr>
              <a:t>Online: https://www.amazon.co.uk/b?node=22363955031</a:t>
            </a:r>
            <a:r>
              <a:rPr lang="en-GB" sz="1600" dirty="0">
                <a:latin typeface="Times New Roman" panose="02020603050405020304" pitchFamily="18" charset="0"/>
                <a:cs typeface="Times New Roman" panose="02020603050405020304" pitchFamily="18" charset="0"/>
              </a:rPr>
              <a:t> ( Accessed 08/07/2023)</a:t>
            </a:r>
          </a:p>
          <a:p>
            <a:pPr marL="0" indent="0">
              <a:buNone/>
            </a:pPr>
            <a:r>
              <a:rPr lang="en-GB" sz="1600" dirty="0">
                <a:latin typeface="Times New Roman" panose="02020603050405020304" pitchFamily="18" charset="0"/>
                <a:cs typeface="Times New Roman" panose="02020603050405020304" pitchFamily="18" charset="0"/>
                <a:hlinkClick r:id="rId3"/>
              </a:rPr>
              <a:t>Online: https://www.ebayinc.com/company/</a:t>
            </a:r>
            <a:r>
              <a:rPr lang="en-GB" sz="1600" dirty="0">
                <a:latin typeface="Times New Roman" panose="02020603050405020304" pitchFamily="18" charset="0"/>
                <a:cs typeface="Times New Roman" panose="02020603050405020304" pitchFamily="18" charset="0"/>
              </a:rPr>
              <a:t> ( Accessed 08/07/2023)</a:t>
            </a:r>
          </a:p>
        </p:txBody>
      </p:sp>
    </p:spTree>
    <p:extLst>
      <p:ext uri="{BB962C8B-B14F-4D97-AF65-F5344CB8AC3E}">
        <p14:creationId xmlns:p14="http://schemas.microsoft.com/office/powerpoint/2010/main" val="63017054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203</TotalTime>
  <Words>1225</Words>
  <Application>Microsoft Office PowerPoint</Application>
  <PresentationFormat>Widescreen</PresentationFormat>
  <Paragraphs>55</Paragraphs>
  <Slides>7</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Times New Roman</vt:lpstr>
      <vt:lpstr>Trebuchet MS</vt:lpstr>
      <vt:lpstr>Wingdings</vt:lpstr>
      <vt:lpstr>Wingdings 3</vt:lpstr>
      <vt:lpstr>Facet</vt:lpstr>
      <vt:lpstr>PowerPoint Presentation</vt:lpstr>
      <vt:lpstr>Introduction</vt:lpstr>
      <vt:lpstr>Essential Management Skills</vt:lpstr>
      <vt:lpstr>Knowledge and Information Management</vt:lpstr>
      <vt:lpstr>Challenges in Leadership and Management</vt:lpstr>
      <vt:lpstr>Future Skills and Trends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vit</dc:creator>
  <cp:lastModifiedBy>Vitalie</cp:lastModifiedBy>
  <cp:revision>3</cp:revision>
  <dcterms:created xsi:type="dcterms:W3CDTF">2023-07-10T09:56:49Z</dcterms:created>
  <dcterms:modified xsi:type="dcterms:W3CDTF">2023-07-10T13:23:01Z</dcterms:modified>
</cp:coreProperties>
</file>