
<file path=[Content_Types].xml><?xml version="1.0" encoding="utf-8"?>
<Types xmlns="http://schemas.openxmlformats.org/package/2006/content-types">
  <Default ContentType="application/x-fontdata" Extension="fntdata"/>
  <Default ContentType="image/gif" Extension="gif"/>
  <Default ContentType="image/jpeg" Extension="jpeg"/>
  <Default ContentType="video/mp4" Extension="mp4"/>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8288000" cy="18288000"/>
  <p:notesSz cx="6858000" cy="9144000"/>
  <p:embeddedFontLst>
    <p:embeddedFont>
      <p:font typeface="Saved By Zero" charset="1" panose="00000400000000000000"/>
      <p:regular r:id="rId19"/>
    </p:embeddedFont>
    <p:embeddedFont>
      <p:font typeface="Telegraf" charset="1" panose="00000500000000000000"/>
      <p:regular r:id="rId20"/>
    </p:embeddedFont>
    <p:embeddedFont>
      <p:font typeface="Handjet" charset="1" panose="00000000000000000000"/>
      <p:regular r:id="rId21"/>
    </p:embeddedFont>
    <p:embeddedFont>
      <p:font typeface="Times New Roman MT Condensed Italics" charset="1" panose="02030506070405090303"/>
      <p:regular r:id="rId22"/>
    </p:embeddedFont>
    <p:embeddedFont>
      <p:font typeface="Pushkin High" charset="1" panose="03030302050407090302"/>
      <p:regular r:id="rId23"/>
    </p:embeddedFont>
    <p:embeddedFont>
      <p:font typeface="Handjet Bold" charset="1" panose="0000000000000000000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17.png" Type="http://schemas.openxmlformats.org/officeDocument/2006/relationships/image"/><Relationship Id="rId19" Target="../media/image18.svg" Type="http://schemas.openxmlformats.org/officeDocument/2006/relationships/image"/><Relationship Id="rId2" Target="../media/image1.png" Type="http://schemas.openxmlformats.org/officeDocument/2006/relationships/image"/><Relationship Id="rId20" Target="../media/image19.png" Type="http://schemas.openxmlformats.org/officeDocument/2006/relationships/image"/><Relationship Id="rId21" Target="../media/image20.svg" Type="http://schemas.openxmlformats.org/officeDocument/2006/relationships/image"/><Relationship Id="rId22" Target="../media/image21.png" Type="http://schemas.openxmlformats.org/officeDocument/2006/relationships/image"/><Relationship Id="rId23" Target="../media/image22.svg" Type="http://schemas.openxmlformats.org/officeDocument/2006/relationships/image"/><Relationship Id="rId24" Target="../media/image23.png" Type="http://schemas.openxmlformats.org/officeDocument/2006/relationships/image"/><Relationship Id="rId25" Target="../media/image24.sv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5.png" Type="http://schemas.openxmlformats.org/officeDocument/2006/relationships/image"/><Relationship Id="rId11" Target="../media/image26.svg" Type="http://schemas.openxmlformats.org/officeDocument/2006/relationships/image"/><Relationship Id="rId12" Target="../media/image9.png" Type="http://schemas.openxmlformats.org/officeDocument/2006/relationships/image"/><Relationship Id="rId13" Target="../media/image10.svg" Type="http://schemas.openxmlformats.org/officeDocument/2006/relationships/image"/><Relationship Id="rId14" Target="../media/image11.png" Type="http://schemas.openxmlformats.org/officeDocument/2006/relationships/image"/><Relationship Id="rId15" Target="../media/image12.svg" Type="http://schemas.openxmlformats.org/officeDocument/2006/relationships/image"/><Relationship Id="rId16" Target="../media/image13.png" Type="http://schemas.openxmlformats.org/officeDocument/2006/relationships/image"/><Relationship Id="rId17" Target="../media/image14.svg" Type="http://schemas.openxmlformats.org/officeDocument/2006/relationships/image"/><Relationship Id="rId18" Target="../media/image15.png" Type="http://schemas.openxmlformats.org/officeDocument/2006/relationships/image"/><Relationship Id="rId19" Target="../media/image16.svg" Type="http://schemas.openxmlformats.org/officeDocument/2006/relationships/image"/><Relationship Id="rId2" Target="../media/image1.png" Type="http://schemas.openxmlformats.org/officeDocument/2006/relationships/image"/><Relationship Id="rId20" Target="../media/image17.png" Type="http://schemas.openxmlformats.org/officeDocument/2006/relationships/image"/><Relationship Id="rId21" Target="../media/image18.svg" Type="http://schemas.openxmlformats.org/officeDocument/2006/relationships/image"/><Relationship Id="rId22" Target="../media/image19.png" Type="http://schemas.openxmlformats.org/officeDocument/2006/relationships/image"/><Relationship Id="rId23" Target="../media/image20.svg" Type="http://schemas.openxmlformats.org/officeDocument/2006/relationships/image"/><Relationship Id="rId24" Target="../media/image21.png" Type="http://schemas.openxmlformats.org/officeDocument/2006/relationships/image"/><Relationship Id="rId25" Target="../media/image22.svg" Type="http://schemas.openxmlformats.org/officeDocument/2006/relationships/image"/><Relationship Id="rId26" Target="../media/image23.png" Type="http://schemas.openxmlformats.org/officeDocument/2006/relationships/image"/><Relationship Id="rId27" Target="../media/image24.sv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6.svg" Type="http://schemas.openxmlformats.org/officeDocument/2006/relationships/image"/><Relationship Id="rId2" Target="../media/image27.png" Type="http://schemas.openxmlformats.org/officeDocument/2006/relationships/image"/><Relationship Id="rId3" Target="../media/image28.png" Type="http://schemas.openxmlformats.org/officeDocument/2006/relationships/image"/><Relationship Id="rId4" Target="../media/image29.png" Type="http://schemas.openxmlformats.org/officeDocument/2006/relationships/image"/><Relationship Id="rId5" Target="../media/image30.png" Type="http://schemas.openxmlformats.org/officeDocument/2006/relationships/image"/><Relationship Id="rId6" Target="../media/image31.svg" Type="http://schemas.openxmlformats.org/officeDocument/2006/relationships/image"/><Relationship Id="rId7" Target="../media/image32.png" Type="http://schemas.openxmlformats.org/officeDocument/2006/relationships/image"/><Relationship Id="rId8" Target="../media/image33.svg" Type="http://schemas.openxmlformats.org/officeDocument/2006/relationships/image"/><Relationship Id="rId9" Target="../media/image15.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35.svg" Type="http://schemas.openxmlformats.org/officeDocument/2006/relationships/image"/><Relationship Id="rId4" Target="../media/image36.png" Type="http://schemas.openxmlformats.org/officeDocument/2006/relationships/image"/><Relationship Id="rId5" Target="../media/image37.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png" Type="http://schemas.openxmlformats.org/officeDocument/2006/relationships/image"/><Relationship Id="rId3" Target="../media/image22.svg" Type="http://schemas.openxmlformats.org/officeDocument/2006/relationships/image"/><Relationship Id="rId4" Target="../media/image38.png" Type="http://schemas.openxmlformats.org/officeDocument/2006/relationships/image"/><Relationship Id="rId5" Target="../media/image39.png" Type="http://schemas.openxmlformats.org/officeDocument/2006/relationships/image"/><Relationship Id="rId6" Target="../media/image29.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9.png" Type="http://schemas.openxmlformats.org/officeDocument/2006/relationships/image"/><Relationship Id="rId3" Target="../media/image29.png" Type="http://schemas.openxmlformats.org/officeDocument/2006/relationships/image"/><Relationship Id="rId4" Target="../media/image40.png" Type="http://schemas.openxmlformats.org/officeDocument/2006/relationships/image"/><Relationship Id="rId5" Target="../media/image41.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2.png" Type="http://schemas.openxmlformats.org/officeDocument/2006/relationships/image"/><Relationship Id="rId3" Target="../media/image43.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44.png" Type="http://schemas.openxmlformats.org/officeDocument/2006/relationships/image"/><Relationship Id="rId5" Target="../media/image45.png" Type="http://schemas.openxmlformats.org/officeDocument/2006/relationships/image"/><Relationship Id="rId6" Target="../media/image46.png" Type="http://schemas.openxmlformats.org/officeDocument/2006/relationships/image"/><Relationship Id="rId7" Target="../media/image47.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svg" Type="http://schemas.openxmlformats.org/officeDocument/2006/relationships/image"/><Relationship Id="rId4" Target="../media/image15.png" Type="http://schemas.openxmlformats.org/officeDocument/2006/relationships/image"/><Relationship Id="rId5" Target="../media/image16.svg" Type="http://schemas.openxmlformats.org/officeDocument/2006/relationships/image"/><Relationship Id="rId6" Target="../media/image50.png" Type="http://schemas.openxmlformats.org/officeDocument/2006/relationships/image"/><Relationship Id="rId7" Target="../media/image51.svg" Type="http://schemas.openxmlformats.org/officeDocument/2006/relationships/image"/><Relationship Id="rId8" Target="../media/image52.png" Type="http://schemas.openxmlformats.org/officeDocument/2006/relationships/image"/><Relationship Id="rId9" Target="../media/image53.gif"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4.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5.jpeg" Type="http://schemas.openxmlformats.org/officeDocument/2006/relationships/image"/><Relationship Id="rId3" Target="../media/VAHSQ0zILw0.mp4" Type="http://schemas.openxmlformats.org/officeDocument/2006/relationships/video"/><Relationship Id="rId4" Target="../media/VAHSQ0zILw0.mp4" Type="http://schemas.microsoft.com/office/2007/relationships/media"/></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6.png" Type="http://schemas.openxmlformats.org/officeDocument/2006/relationships/image"/><Relationship Id="rId11" Target="../media/image57.svg" Type="http://schemas.openxmlformats.org/officeDocument/2006/relationships/image"/><Relationship Id="rId12" Target="../media/image58.png" Type="http://schemas.openxmlformats.org/officeDocument/2006/relationships/image"/><Relationship Id="rId13" Target="../media/image59.png" Type="http://schemas.openxmlformats.org/officeDocument/2006/relationships/image"/><Relationship Id="rId14" Target="../media/image60.svg" Type="http://schemas.openxmlformats.org/officeDocument/2006/relationships/image"/><Relationship Id="rId15" Target="../media/image61.png" Type="http://schemas.openxmlformats.org/officeDocument/2006/relationships/image"/><Relationship Id="rId16" Target="../media/image62.svg" Type="http://schemas.openxmlformats.org/officeDocument/2006/relationships/image"/><Relationship Id="rId2" Target="../media/image3.png" Type="http://schemas.openxmlformats.org/officeDocument/2006/relationships/image"/><Relationship Id="rId3" Target="../media/image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25.png" Type="http://schemas.openxmlformats.org/officeDocument/2006/relationships/image"/><Relationship Id="rId7" Target="../media/image26.svg" Type="http://schemas.openxmlformats.org/officeDocument/2006/relationships/image"/><Relationship Id="rId8" Target="https://business.google.com/us/think/future-of-marketing/free-digital-online-courses/" TargetMode="External" Type="http://schemas.openxmlformats.org/officeDocument/2006/relationships/hyperlink"/><Relationship Id="rId9" Target="https://learn.microsoft.com/en-us/training/" TargetMode="External" Type="http://schemas.openxmlformats.org/officeDocument/2006/relationships/hyperlink"/></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9.png" Type="http://schemas.openxmlformats.org/officeDocument/2006/relationships/image"/><Relationship Id="rId11" Target="../media/image20.svg" Type="http://schemas.openxmlformats.org/officeDocument/2006/relationships/image"/><Relationship Id="rId12" Target="../media/image65.png" Type="http://schemas.openxmlformats.org/officeDocument/2006/relationships/image"/><Relationship Id="rId13" Target="../media/image66.svg" Type="http://schemas.openxmlformats.org/officeDocument/2006/relationships/image"/><Relationship Id="rId14" Target="../media/image23.png" Type="http://schemas.openxmlformats.org/officeDocument/2006/relationships/image"/><Relationship Id="rId15" Target="../media/image24.svg" Type="http://schemas.openxmlformats.org/officeDocument/2006/relationships/image"/><Relationship Id="rId16" Target="../media/image59.png" Type="http://schemas.openxmlformats.org/officeDocument/2006/relationships/image"/><Relationship Id="rId17" Target="../media/image60.svg" Type="http://schemas.openxmlformats.org/officeDocument/2006/relationships/image"/><Relationship Id="rId18" Target="../media/image67.png" Type="http://schemas.openxmlformats.org/officeDocument/2006/relationships/image"/><Relationship Id="rId19" Target="../media/image68.svg" Type="http://schemas.openxmlformats.org/officeDocument/2006/relationships/image"/><Relationship Id="rId2" Target="../media/image13.png" Type="http://schemas.openxmlformats.org/officeDocument/2006/relationships/image"/><Relationship Id="rId3" Target="../media/image14.svg" Type="http://schemas.openxmlformats.org/officeDocument/2006/relationships/image"/><Relationship Id="rId4" Target="../media/image50.png" Type="http://schemas.openxmlformats.org/officeDocument/2006/relationships/image"/><Relationship Id="rId5" Target="../media/image51.svg" Type="http://schemas.openxmlformats.org/officeDocument/2006/relationships/image"/><Relationship Id="rId6" Target="../media/image21.png" Type="http://schemas.openxmlformats.org/officeDocument/2006/relationships/image"/><Relationship Id="rId7" Target="../media/image22.svg" Type="http://schemas.openxmlformats.org/officeDocument/2006/relationships/image"/><Relationship Id="rId8" Target="../media/image63.png" Type="http://schemas.openxmlformats.org/officeDocument/2006/relationships/image"/><Relationship Id="rId9" Target="../media/image64.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0">
            <a:off x="191385" y="4221789"/>
            <a:ext cx="2383672" cy="2383672"/>
          </a:xfrm>
          <a:custGeom>
            <a:avLst/>
            <a:gdLst/>
            <a:ahLst/>
            <a:cxnLst/>
            <a:rect r="r" b="b" t="t" l="l"/>
            <a:pathLst>
              <a:path h="2383672" w="2383672">
                <a:moveTo>
                  <a:pt x="0" y="0"/>
                </a:moveTo>
                <a:lnTo>
                  <a:pt x="2383671" y="0"/>
                </a:lnTo>
                <a:lnTo>
                  <a:pt x="2383671" y="2383672"/>
                </a:lnTo>
                <a:lnTo>
                  <a:pt x="0" y="238367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738496" y="6879201"/>
            <a:ext cx="2540437" cy="2461915"/>
          </a:xfrm>
          <a:custGeom>
            <a:avLst/>
            <a:gdLst/>
            <a:ahLst/>
            <a:cxnLst/>
            <a:rect r="r" b="b" t="t" l="l"/>
            <a:pathLst>
              <a:path h="2461915" w="2540437">
                <a:moveTo>
                  <a:pt x="0" y="0"/>
                </a:moveTo>
                <a:lnTo>
                  <a:pt x="2540437" y="0"/>
                </a:lnTo>
                <a:lnTo>
                  <a:pt x="2540437" y="2461915"/>
                </a:lnTo>
                <a:lnTo>
                  <a:pt x="0" y="24619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5903275" y="4281597"/>
            <a:ext cx="2194882" cy="2743603"/>
          </a:xfrm>
          <a:custGeom>
            <a:avLst/>
            <a:gdLst/>
            <a:ahLst/>
            <a:cxnLst/>
            <a:rect r="r" b="b" t="t" l="l"/>
            <a:pathLst>
              <a:path h="2743603" w="2194882">
                <a:moveTo>
                  <a:pt x="0" y="0"/>
                </a:moveTo>
                <a:lnTo>
                  <a:pt x="2194882" y="0"/>
                </a:lnTo>
                <a:lnTo>
                  <a:pt x="2194882" y="2743603"/>
                </a:lnTo>
                <a:lnTo>
                  <a:pt x="0" y="274360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3970693" y="4018127"/>
            <a:ext cx="2598164" cy="2790996"/>
          </a:xfrm>
          <a:custGeom>
            <a:avLst/>
            <a:gdLst/>
            <a:ahLst/>
            <a:cxnLst/>
            <a:rect r="r" b="b" t="t" l="l"/>
            <a:pathLst>
              <a:path h="2790996" w="2598164">
                <a:moveTo>
                  <a:pt x="0" y="0"/>
                </a:moveTo>
                <a:lnTo>
                  <a:pt x="2598163" y="0"/>
                </a:lnTo>
                <a:lnTo>
                  <a:pt x="2598163" y="2790996"/>
                </a:lnTo>
                <a:lnTo>
                  <a:pt x="0" y="279099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false" flipV="false" rot="0">
            <a:off x="16120648" y="11440870"/>
            <a:ext cx="2277304" cy="2846630"/>
          </a:xfrm>
          <a:custGeom>
            <a:avLst/>
            <a:gdLst/>
            <a:ahLst/>
            <a:cxnLst/>
            <a:rect r="r" b="b" t="t" l="l"/>
            <a:pathLst>
              <a:path h="2846630" w="2277304">
                <a:moveTo>
                  <a:pt x="0" y="0"/>
                </a:moveTo>
                <a:lnTo>
                  <a:pt x="2277304" y="0"/>
                </a:lnTo>
                <a:lnTo>
                  <a:pt x="2277304" y="2846630"/>
                </a:lnTo>
                <a:lnTo>
                  <a:pt x="0" y="284663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TextBox 7" id="7"/>
          <p:cNvSpPr txBox="true"/>
          <p:nvPr/>
        </p:nvSpPr>
        <p:spPr>
          <a:xfrm rot="0">
            <a:off x="4417624" y="5163614"/>
            <a:ext cx="9414379" cy="4171274"/>
          </a:xfrm>
          <a:prstGeom prst="rect">
            <a:avLst/>
          </a:prstGeom>
        </p:spPr>
        <p:txBody>
          <a:bodyPr anchor="t" rtlCol="false" tIns="0" lIns="0" bIns="0" rIns="0">
            <a:spAutoFit/>
          </a:bodyPr>
          <a:lstStyle/>
          <a:p>
            <a:pPr algn="ctr" marL="0" indent="0" lvl="0">
              <a:lnSpc>
                <a:spcPts val="11062"/>
              </a:lnSpc>
              <a:spcBef>
                <a:spcPct val="0"/>
              </a:spcBef>
            </a:pPr>
            <a:r>
              <a:rPr lang="en-US" sz="7901">
                <a:solidFill>
                  <a:srgbClr val="FF48FE"/>
                </a:solidFill>
                <a:latin typeface="Saved By Zero"/>
                <a:ea typeface="Saved By Zero"/>
                <a:cs typeface="Saved By Zero"/>
                <a:sym typeface="Saved By Zero"/>
              </a:rPr>
              <a:t>LEARNING IN A DIGITAL ERA </a:t>
            </a:r>
          </a:p>
        </p:txBody>
      </p:sp>
      <p:sp>
        <p:nvSpPr>
          <p:cNvPr name="Freeform 8" id="8"/>
          <p:cNvSpPr/>
          <p:nvPr/>
        </p:nvSpPr>
        <p:spPr>
          <a:xfrm flipH="false" flipV="false" rot="177676">
            <a:off x="-485587" y="7103259"/>
            <a:ext cx="2513769" cy="4114800"/>
          </a:xfrm>
          <a:custGeom>
            <a:avLst/>
            <a:gdLst/>
            <a:ahLst/>
            <a:cxnLst/>
            <a:rect r="r" b="b" t="t" l="l"/>
            <a:pathLst>
              <a:path h="4114800" w="2513769">
                <a:moveTo>
                  <a:pt x="0" y="0"/>
                </a:moveTo>
                <a:lnTo>
                  <a:pt x="2513769" y="0"/>
                </a:lnTo>
                <a:lnTo>
                  <a:pt x="2513769"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a:ln cap="sq">
            <a:noFill/>
            <a:prstDash val="solid"/>
            <a:miter/>
          </a:ln>
        </p:spPr>
      </p:sp>
      <p:sp>
        <p:nvSpPr>
          <p:cNvPr name="Freeform 9" id="9"/>
          <p:cNvSpPr/>
          <p:nvPr/>
        </p:nvSpPr>
        <p:spPr>
          <a:xfrm flipH="false" flipV="false" rot="0">
            <a:off x="1457485" y="12282328"/>
            <a:ext cx="2578636" cy="1692523"/>
          </a:xfrm>
          <a:custGeom>
            <a:avLst/>
            <a:gdLst/>
            <a:ahLst/>
            <a:cxnLst/>
            <a:rect r="r" b="b" t="t" l="l"/>
            <a:pathLst>
              <a:path h="1692523" w="2578636">
                <a:moveTo>
                  <a:pt x="0" y="0"/>
                </a:moveTo>
                <a:lnTo>
                  <a:pt x="2578636" y="0"/>
                </a:lnTo>
                <a:lnTo>
                  <a:pt x="2578636" y="1692522"/>
                </a:lnTo>
                <a:lnTo>
                  <a:pt x="0" y="169252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 id="10"/>
          <p:cNvSpPr/>
          <p:nvPr/>
        </p:nvSpPr>
        <p:spPr>
          <a:xfrm flipH="false" flipV="false" rot="-357249">
            <a:off x="239115" y="10713049"/>
            <a:ext cx="1795549" cy="4114800"/>
          </a:xfrm>
          <a:custGeom>
            <a:avLst/>
            <a:gdLst/>
            <a:ahLst/>
            <a:cxnLst/>
            <a:rect r="r" b="b" t="t" l="l"/>
            <a:pathLst>
              <a:path h="4114800" w="1795549">
                <a:moveTo>
                  <a:pt x="0" y="0"/>
                </a:moveTo>
                <a:lnTo>
                  <a:pt x="1795549" y="0"/>
                </a:lnTo>
                <a:lnTo>
                  <a:pt x="1795549"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1" id="11"/>
          <p:cNvSpPr/>
          <p:nvPr/>
        </p:nvSpPr>
        <p:spPr>
          <a:xfrm flipH="false" flipV="false" rot="141849">
            <a:off x="16862817" y="7917483"/>
            <a:ext cx="1654499" cy="2834811"/>
          </a:xfrm>
          <a:custGeom>
            <a:avLst/>
            <a:gdLst/>
            <a:ahLst/>
            <a:cxnLst/>
            <a:rect r="r" b="b" t="t" l="l"/>
            <a:pathLst>
              <a:path h="2834811" w="1654499">
                <a:moveTo>
                  <a:pt x="0" y="0"/>
                </a:moveTo>
                <a:lnTo>
                  <a:pt x="1654499" y="0"/>
                </a:lnTo>
                <a:lnTo>
                  <a:pt x="1654499" y="2834810"/>
                </a:lnTo>
                <a:lnTo>
                  <a:pt x="0" y="2834810"/>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a:ln cap="sq">
            <a:noFill/>
            <a:prstDash val="solid"/>
            <a:miter/>
          </a:ln>
        </p:spPr>
      </p:sp>
      <p:sp>
        <p:nvSpPr>
          <p:cNvPr name="Freeform 12" id="12"/>
          <p:cNvSpPr/>
          <p:nvPr/>
        </p:nvSpPr>
        <p:spPr>
          <a:xfrm flipH="false" flipV="false" rot="-530791">
            <a:off x="14558530" y="6950778"/>
            <a:ext cx="4020653" cy="855303"/>
          </a:xfrm>
          <a:custGeom>
            <a:avLst/>
            <a:gdLst/>
            <a:ahLst/>
            <a:cxnLst/>
            <a:rect r="r" b="b" t="t" l="l"/>
            <a:pathLst>
              <a:path h="855303" w="4020653">
                <a:moveTo>
                  <a:pt x="0" y="0"/>
                </a:moveTo>
                <a:lnTo>
                  <a:pt x="4020653" y="0"/>
                </a:lnTo>
                <a:lnTo>
                  <a:pt x="4020653" y="855303"/>
                </a:lnTo>
                <a:lnTo>
                  <a:pt x="0" y="855303"/>
                </a:lnTo>
                <a:lnTo>
                  <a:pt x="0" y="0"/>
                </a:lnTo>
                <a:close/>
              </a:path>
            </a:pathLst>
          </a:custGeom>
          <a:blipFill>
            <a:blip r:embed="rId20">
              <a:extLst>
                <a:ext uri="{96DAC541-7B7A-43D3-8B79-37D633B846F1}">
                  <asvg:svgBlip xmlns:asvg="http://schemas.microsoft.com/office/drawing/2016/SVG/main" r:embed="rId21"/>
                </a:ext>
              </a:extLst>
            </a:blip>
            <a:stretch>
              <a:fillRect l="0" t="0" r="0" b="0"/>
            </a:stretch>
          </a:blipFill>
          <a:ln cap="sq">
            <a:noFill/>
            <a:prstDash val="solid"/>
            <a:miter/>
          </a:ln>
        </p:spPr>
      </p:sp>
      <p:sp>
        <p:nvSpPr>
          <p:cNvPr name="TextBox 13" id="13"/>
          <p:cNvSpPr txBox="true"/>
          <p:nvPr/>
        </p:nvSpPr>
        <p:spPr>
          <a:xfrm rot="0">
            <a:off x="4529241" y="9525838"/>
            <a:ext cx="9302762" cy="2780015"/>
          </a:xfrm>
          <a:prstGeom prst="rect">
            <a:avLst/>
          </a:prstGeom>
        </p:spPr>
        <p:txBody>
          <a:bodyPr anchor="t" rtlCol="false" tIns="0" lIns="0" bIns="0" rIns="0">
            <a:spAutoFit/>
          </a:bodyPr>
          <a:lstStyle/>
          <a:p>
            <a:pPr algn="ctr">
              <a:lnSpc>
                <a:spcPts val="7420"/>
              </a:lnSpc>
            </a:pPr>
            <a:r>
              <a:rPr lang="en-US" sz="5300">
                <a:solidFill>
                  <a:srgbClr val="2B00EF"/>
                </a:solidFill>
                <a:latin typeface="Saved By Zero"/>
                <a:ea typeface="Saved By Zero"/>
                <a:cs typeface="Saved By Zero"/>
                <a:sym typeface="Saved By Zero"/>
              </a:rPr>
              <a:t>~Blogging ~</a:t>
            </a:r>
          </a:p>
          <a:p>
            <a:pPr algn="ctr">
              <a:lnSpc>
                <a:spcPts val="7420"/>
              </a:lnSpc>
              <a:spcBef>
                <a:spcPct val="0"/>
              </a:spcBef>
            </a:pPr>
            <a:r>
              <a:rPr lang="en-US" sz="5300">
                <a:solidFill>
                  <a:srgbClr val="2B00EF"/>
                </a:solidFill>
                <a:latin typeface="Saved By Zero"/>
                <a:ea typeface="Saved By Zero"/>
                <a:cs typeface="Saved By Zero"/>
                <a:sym typeface="Saved By Zero"/>
              </a:rPr>
              <a:t>rEFLECTIVE mODEL </a:t>
            </a:r>
          </a:p>
        </p:txBody>
      </p:sp>
      <p:sp>
        <p:nvSpPr>
          <p:cNvPr name="Freeform 14" id="14"/>
          <p:cNvSpPr/>
          <p:nvPr/>
        </p:nvSpPr>
        <p:spPr>
          <a:xfrm flipH="false" flipV="false" rot="0">
            <a:off x="2132791" y="10113818"/>
            <a:ext cx="1683921" cy="1841266"/>
          </a:xfrm>
          <a:custGeom>
            <a:avLst/>
            <a:gdLst/>
            <a:ahLst/>
            <a:cxnLst/>
            <a:rect r="r" b="b" t="t" l="l"/>
            <a:pathLst>
              <a:path h="1841266" w="1683921">
                <a:moveTo>
                  <a:pt x="0" y="0"/>
                </a:moveTo>
                <a:lnTo>
                  <a:pt x="1683921" y="0"/>
                </a:lnTo>
                <a:lnTo>
                  <a:pt x="1683921" y="1841266"/>
                </a:lnTo>
                <a:lnTo>
                  <a:pt x="0" y="1841266"/>
                </a:lnTo>
                <a:lnTo>
                  <a:pt x="0" y="0"/>
                </a:lnTo>
                <a:close/>
              </a:path>
            </a:pathLst>
          </a:custGeom>
          <a:blipFill>
            <a:blip r:embed="rId22">
              <a:extLst>
                <a:ext uri="{96DAC541-7B7A-43D3-8B79-37D633B846F1}">
                  <asvg:svgBlip xmlns:asvg="http://schemas.microsoft.com/office/drawing/2016/SVG/main" r:embed="rId23"/>
                </a:ext>
              </a:extLst>
            </a:blip>
            <a:stretch>
              <a:fillRect l="0" t="0" r="0" b="0"/>
            </a:stretch>
          </a:blipFill>
        </p:spPr>
      </p:sp>
      <p:sp>
        <p:nvSpPr>
          <p:cNvPr name="Freeform 15" id="15"/>
          <p:cNvSpPr/>
          <p:nvPr/>
        </p:nvSpPr>
        <p:spPr>
          <a:xfrm flipH="false" flipV="false" rot="0">
            <a:off x="14855463" y="9561799"/>
            <a:ext cx="2145253" cy="2393285"/>
          </a:xfrm>
          <a:custGeom>
            <a:avLst/>
            <a:gdLst/>
            <a:ahLst/>
            <a:cxnLst/>
            <a:rect r="r" b="b" t="t" l="l"/>
            <a:pathLst>
              <a:path h="2393285" w="2145253">
                <a:moveTo>
                  <a:pt x="0" y="0"/>
                </a:moveTo>
                <a:lnTo>
                  <a:pt x="2145253" y="0"/>
                </a:lnTo>
                <a:lnTo>
                  <a:pt x="2145253" y="2393285"/>
                </a:lnTo>
                <a:lnTo>
                  <a:pt x="0" y="2393285"/>
                </a:lnTo>
                <a:lnTo>
                  <a:pt x="0" y="0"/>
                </a:lnTo>
                <a:close/>
              </a:path>
            </a:pathLst>
          </a:custGeom>
          <a:blipFill>
            <a:blip r:embed="rId24">
              <a:extLst>
                <a:ext uri="{96DAC541-7B7A-43D3-8B79-37D633B846F1}">
                  <asvg:svgBlip xmlns:asvg="http://schemas.microsoft.com/office/drawing/2016/SVG/main" r:embed="rId25"/>
                </a:ext>
              </a:extLst>
            </a:blip>
            <a:stretch>
              <a:fillRect l="0" t="0" r="0" b="0"/>
            </a:stretch>
          </a:blipFill>
        </p:spPr>
      </p:sp>
      <p:sp>
        <p:nvSpPr>
          <p:cNvPr name="TextBox 16" id="16"/>
          <p:cNvSpPr txBox="true"/>
          <p:nvPr/>
        </p:nvSpPr>
        <p:spPr>
          <a:xfrm rot="0">
            <a:off x="7913431" y="12694249"/>
            <a:ext cx="2461139" cy="434340"/>
          </a:xfrm>
          <a:prstGeom prst="rect">
            <a:avLst/>
          </a:prstGeom>
        </p:spPr>
        <p:txBody>
          <a:bodyPr anchor="t" rtlCol="false" tIns="0" lIns="0" bIns="0" rIns="0">
            <a:spAutoFit/>
          </a:bodyPr>
          <a:lstStyle/>
          <a:p>
            <a:pPr algn="ctr">
              <a:lnSpc>
                <a:spcPts val="3359"/>
              </a:lnSpc>
              <a:spcBef>
                <a:spcPct val="0"/>
              </a:spcBef>
            </a:pPr>
            <a:r>
              <a:rPr lang="en-US" sz="2400">
                <a:solidFill>
                  <a:srgbClr val="FFFF00"/>
                </a:solidFill>
                <a:latin typeface="Telegraf"/>
                <a:ea typeface="Telegraf"/>
                <a:cs typeface="Telegraf"/>
                <a:sym typeface="Telegraf"/>
              </a:rPr>
              <a:t>HANNAH MUNNS </a:t>
            </a:r>
          </a:p>
        </p:txBody>
      </p:sp>
      <p:sp>
        <p:nvSpPr>
          <p:cNvPr name="Freeform 17" id="17"/>
          <p:cNvSpPr/>
          <p:nvPr/>
        </p:nvSpPr>
        <p:spPr>
          <a:xfrm flipH="false" flipV="false" rot="-357249">
            <a:off x="13877638" y="8311259"/>
            <a:ext cx="1795549" cy="4114800"/>
          </a:xfrm>
          <a:custGeom>
            <a:avLst/>
            <a:gdLst/>
            <a:ahLst/>
            <a:cxnLst/>
            <a:rect r="r" b="b" t="t" l="l"/>
            <a:pathLst>
              <a:path h="4114800" w="1795549">
                <a:moveTo>
                  <a:pt x="0" y="0"/>
                </a:moveTo>
                <a:lnTo>
                  <a:pt x="1795549" y="0"/>
                </a:lnTo>
                <a:lnTo>
                  <a:pt x="1795549"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264252">
            <a:off x="4554150" y="6084227"/>
            <a:ext cx="2383672" cy="2383672"/>
          </a:xfrm>
          <a:custGeom>
            <a:avLst/>
            <a:gdLst/>
            <a:ahLst/>
            <a:cxnLst/>
            <a:rect r="r" b="b" t="t" l="l"/>
            <a:pathLst>
              <a:path h="2383672" w="2383672">
                <a:moveTo>
                  <a:pt x="0" y="0"/>
                </a:moveTo>
                <a:lnTo>
                  <a:pt x="2383672" y="0"/>
                </a:lnTo>
                <a:lnTo>
                  <a:pt x="2383672" y="2383671"/>
                </a:lnTo>
                <a:lnTo>
                  <a:pt x="0" y="238367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6745885" y="6559905"/>
            <a:ext cx="3063765" cy="2969066"/>
          </a:xfrm>
          <a:custGeom>
            <a:avLst/>
            <a:gdLst/>
            <a:ahLst/>
            <a:cxnLst/>
            <a:rect r="r" b="b" t="t" l="l"/>
            <a:pathLst>
              <a:path h="2969066" w="3063765">
                <a:moveTo>
                  <a:pt x="0" y="0"/>
                </a:moveTo>
                <a:lnTo>
                  <a:pt x="3063764" y="0"/>
                </a:lnTo>
                <a:lnTo>
                  <a:pt x="3063764" y="2969067"/>
                </a:lnTo>
                <a:lnTo>
                  <a:pt x="0" y="2969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208718">
            <a:off x="9651793" y="6676035"/>
            <a:ext cx="2194882" cy="2743603"/>
          </a:xfrm>
          <a:custGeom>
            <a:avLst/>
            <a:gdLst/>
            <a:ahLst/>
            <a:cxnLst/>
            <a:rect r="r" b="b" t="t" l="l"/>
            <a:pathLst>
              <a:path h="2743603" w="2194882">
                <a:moveTo>
                  <a:pt x="0" y="0"/>
                </a:moveTo>
                <a:lnTo>
                  <a:pt x="2194882" y="0"/>
                </a:lnTo>
                <a:lnTo>
                  <a:pt x="2194882" y="2743603"/>
                </a:lnTo>
                <a:lnTo>
                  <a:pt x="0" y="274360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1253026" y="5029200"/>
            <a:ext cx="2598164" cy="2790996"/>
          </a:xfrm>
          <a:custGeom>
            <a:avLst/>
            <a:gdLst/>
            <a:ahLst/>
            <a:cxnLst/>
            <a:rect r="r" b="b" t="t" l="l"/>
            <a:pathLst>
              <a:path h="2790996" w="2598164">
                <a:moveTo>
                  <a:pt x="0" y="0"/>
                </a:moveTo>
                <a:lnTo>
                  <a:pt x="2598163" y="0"/>
                </a:lnTo>
                <a:lnTo>
                  <a:pt x="2598163" y="2790996"/>
                </a:lnTo>
                <a:lnTo>
                  <a:pt x="0" y="279099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false" flipV="false" rot="-327689">
            <a:off x="7101676" y="5741635"/>
            <a:ext cx="3469592" cy="1179661"/>
          </a:xfrm>
          <a:custGeom>
            <a:avLst/>
            <a:gdLst/>
            <a:ahLst/>
            <a:cxnLst/>
            <a:rect r="r" b="b" t="t" l="l"/>
            <a:pathLst>
              <a:path h="1179661" w="3469592">
                <a:moveTo>
                  <a:pt x="0" y="0"/>
                </a:moveTo>
                <a:lnTo>
                  <a:pt x="3469591" y="0"/>
                </a:lnTo>
                <a:lnTo>
                  <a:pt x="3469591" y="1179662"/>
                </a:lnTo>
                <a:lnTo>
                  <a:pt x="0" y="1179662"/>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Freeform 7" id="7"/>
          <p:cNvSpPr/>
          <p:nvPr/>
        </p:nvSpPr>
        <p:spPr>
          <a:xfrm flipH="false" flipV="false" rot="-408599">
            <a:off x="10839061" y="8905417"/>
            <a:ext cx="2277304" cy="2846630"/>
          </a:xfrm>
          <a:custGeom>
            <a:avLst/>
            <a:gdLst/>
            <a:ahLst/>
            <a:cxnLst/>
            <a:rect r="r" b="b" t="t" l="l"/>
            <a:pathLst>
              <a:path h="2846630" w="2277304">
                <a:moveTo>
                  <a:pt x="0" y="0"/>
                </a:moveTo>
                <a:lnTo>
                  <a:pt x="2277304" y="0"/>
                </a:lnTo>
                <a:lnTo>
                  <a:pt x="2277304" y="2846631"/>
                </a:lnTo>
                <a:lnTo>
                  <a:pt x="0" y="2846631"/>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a:ln cap="sq">
            <a:noFill/>
            <a:prstDash val="solid"/>
            <a:miter/>
          </a:ln>
        </p:spPr>
      </p:sp>
      <p:sp>
        <p:nvSpPr>
          <p:cNvPr name="Freeform 8" id="8"/>
          <p:cNvSpPr/>
          <p:nvPr/>
        </p:nvSpPr>
        <p:spPr>
          <a:xfrm flipH="false" flipV="false" rot="-213623">
            <a:off x="7350893" y="14200758"/>
            <a:ext cx="1331167" cy="2178994"/>
          </a:xfrm>
          <a:custGeom>
            <a:avLst/>
            <a:gdLst/>
            <a:ahLst/>
            <a:cxnLst/>
            <a:rect r="r" b="b" t="t" l="l"/>
            <a:pathLst>
              <a:path h="2178994" w="1331167">
                <a:moveTo>
                  <a:pt x="0" y="0"/>
                </a:moveTo>
                <a:lnTo>
                  <a:pt x="1331168" y="0"/>
                </a:lnTo>
                <a:lnTo>
                  <a:pt x="1331168" y="2178994"/>
                </a:lnTo>
                <a:lnTo>
                  <a:pt x="0" y="2178994"/>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a:ln cap="sq">
            <a:noFill/>
            <a:prstDash val="solid"/>
            <a:miter/>
          </a:ln>
        </p:spPr>
      </p:sp>
      <p:sp>
        <p:nvSpPr>
          <p:cNvPr name="Freeform 9" id="9"/>
          <p:cNvSpPr/>
          <p:nvPr/>
        </p:nvSpPr>
        <p:spPr>
          <a:xfrm flipH="false" flipV="false" rot="0">
            <a:off x="4350170" y="8738885"/>
            <a:ext cx="2578636" cy="1692523"/>
          </a:xfrm>
          <a:custGeom>
            <a:avLst/>
            <a:gdLst/>
            <a:ahLst/>
            <a:cxnLst/>
            <a:rect r="r" b="b" t="t" l="l"/>
            <a:pathLst>
              <a:path h="1692523" w="2578636">
                <a:moveTo>
                  <a:pt x="0" y="0"/>
                </a:moveTo>
                <a:lnTo>
                  <a:pt x="2578636" y="0"/>
                </a:lnTo>
                <a:lnTo>
                  <a:pt x="2578636" y="1692522"/>
                </a:lnTo>
                <a:lnTo>
                  <a:pt x="0" y="1692522"/>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0" id="10"/>
          <p:cNvSpPr/>
          <p:nvPr/>
        </p:nvSpPr>
        <p:spPr>
          <a:xfrm flipH="false" flipV="false" rot="621282">
            <a:off x="3771069" y="7741879"/>
            <a:ext cx="1795549" cy="4114800"/>
          </a:xfrm>
          <a:custGeom>
            <a:avLst/>
            <a:gdLst/>
            <a:ahLst/>
            <a:cxnLst/>
            <a:rect r="r" b="b" t="t" l="l"/>
            <a:pathLst>
              <a:path h="4114800" w="1795549">
                <a:moveTo>
                  <a:pt x="0" y="0"/>
                </a:moveTo>
                <a:lnTo>
                  <a:pt x="1795549" y="0"/>
                </a:lnTo>
                <a:lnTo>
                  <a:pt x="1795549" y="4114800"/>
                </a:lnTo>
                <a:lnTo>
                  <a:pt x="0" y="4114800"/>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p:spPr>
      </p:sp>
      <p:sp>
        <p:nvSpPr>
          <p:cNvPr name="Freeform 11" id="11"/>
          <p:cNvSpPr/>
          <p:nvPr/>
        </p:nvSpPr>
        <p:spPr>
          <a:xfrm flipH="false" flipV="false" rot="-169168">
            <a:off x="12863944" y="8002232"/>
            <a:ext cx="1654499" cy="2834811"/>
          </a:xfrm>
          <a:custGeom>
            <a:avLst/>
            <a:gdLst/>
            <a:ahLst/>
            <a:cxnLst/>
            <a:rect r="r" b="b" t="t" l="l"/>
            <a:pathLst>
              <a:path h="2834811" w="1654499">
                <a:moveTo>
                  <a:pt x="0" y="0"/>
                </a:moveTo>
                <a:lnTo>
                  <a:pt x="1654498" y="0"/>
                </a:lnTo>
                <a:lnTo>
                  <a:pt x="1654498" y="2834811"/>
                </a:lnTo>
                <a:lnTo>
                  <a:pt x="0" y="2834811"/>
                </a:lnTo>
                <a:lnTo>
                  <a:pt x="0" y="0"/>
                </a:lnTo>
                <a:close/>
              </a:path>
            </a:pathLst>
          </a:custGeom>
          <a:blipFill>
            <a:blip r:embed="rId20">
              <a:extLst>
                <a:ext uri="{96DAC541-7B7A-43D3-8B79-37D633B846F1}">
                  <asvg:svgBlip xmlns:asvg="http://schemas.microsoft.com/office/drawing/2016/SVG/main" r:embed="rId21"/>
                </a:ext>
              </a:extLst>
            </a:blip>
            <a:stretch>
              <a:fillRect l="0" t="0" r="0" b="0"/>
            </a:stretch>
          </a:blipFill>
          <a:ln cap="sq">
            <a:noFill/>
            <a:prstDash val="solid"/>
            <a:miter/>
          </a:ln>
        </p:spPr>
      </p:sp>
      <p:sp>
        <p:nvSpPr>
          <p:cNvPr name="Freeform 12" id="12"/>
          <p:cNvSpPr/>
          <p:nvPr/>
        </p:nvSpPr>
        <p:spPr>
          <a:xfrm flipH="false" flipV="false" rot="774192">
            <a:off x="10880914" y="7857726"/>
            <a:ext cx="4020653" cy="855303"/>
          </a:xfrm>
          <a:custGeom>
            <a:avLst/>
            <a:gdLst/>
            <a:ahLst/>
            <a:cxnLst/>
            <a:rect r="r" b="b" t="t" l="l"/>
            <a:pathLst>
              <a:path h="855303" w="4020653">
                <a:moveTo>
                  <a:pt x="0" y="0"/>
                </a:moveTo>
                <a:lnTo>
                  <a:pt x="4020653" y="0"/>
                </a:lnTo>
                <a:lnTo>
                  <a:pt x="4020653" y="855303"/>
                </a:lnTo>
                <a:lnTo>
                  <a:pt x="0" y="855303"/>
                </a:lnTo>
                <a:lnTo>
                  <a:pt x="0" y="0"/>
                </a:lnTo>
                <a:close/>
              </a:path>
            </a:pathLst>
          </a:custGeom>
          <a:blipFill>
            <a:blip r:embed="rId22">
              <a:extLst>
                <a:ext uri="{96DAC541-7B7A-43D3-8B79-37D633B846F1}">
                  <asvg:svgBlip xmlns:asvg="http://schemas.microsoft.com/office/drawing/2016/SVG/main" r:embed="rId23"/>
                </a:ext>
              </a:extLst>
            </a:blip>
            <a:stretch>
              <a:fillRect l="0" t="0" r="0" b="0"/>
            </a:stretch>
          </a:blipFill>
          <a:ln cap="sq">
            <a:noFill/>
            <a:prstDash val="solid"/>
            <a:miter/>
          </a:ln>
        </p:spPr>
      </p:sp>
      <p:sp>
        <p:nvSpPr>
          <p:cNvPr name="Freeform 13" id="13"/>
          <p:cNvSpPr/>
          <p:nvPr/>
        </p:nvSpPr>
        <p:spPr>
          <a:xfrm flipH="false" flipV="false" rot="0">
            <a:off x="6490368" y="7856282"/>
            <a:ext cx="2682200" cy="2932823"/>
          </a:xfrm>
          <a:custGeom>
            <a:avLst/>
            <a:gdLst/>
            <a:ahLst/>
            <a:cxnLst/>
            <a:rect r="r" b="b" t="t" l="l"/>
            <a:pathLst>
              <a:path h="2932823" w="2682200">
                <a:moveTo>
                  <a:pt x="0" y="0"/>
                </a:moveTo>
                <a:lnTo>
                  <a:pt x="2682200" y="0"/>
                </a:lnTo>
                <a:lnTo>
                  <a:pt x="2682200" y="2932823"/>
                </a:lnTo>
                <a:lnTo>
                  <a:pt x="0" y="2932823"/>
                </a:lnTo>
                <a:lnTo>
                  <a:pt x="0" y="0"/>
                </a:lnTo>
                <a:close/>
              </a:path>
            </a:pathLst>
          </a:custGeom>
          <a:blipFill>
            <a:blip r:embed="rId24">
              <a:extLst>
                <a:ext uri="{96DAC541-7B7A-43D3-8B79-37D633B846F1}">
                  <asvg:svgBlip xmlns:asvg="http://schemas.microsoft.com/office/drawing/2016/SVG/main" r:embed="rId25"/>
                </a:ext>
              </a:extLst>
            </a:blip>
            <a:stretch>
              <a:fillRect l="0" t="0" r="0" b="0"/>
            </a:stretch>
          </a:blipFill>
        </p:spPr>
      </p:sp>
      <p:sp>
        <p:nvSpPr>
          <p:cNvPr name="Freeform 14" id="14"/>
          <p:cNvSpPr/>
          <p:nvPr/>
        </p:nvSpPr>
        <p:spPr>
          <a:xfrm flipH="false" flipV="false" rot="0">
            <a:off x="8693808" y="8543947"/>
            <a:ext cx="2145253" cy="2393285"/>
          </a:xfrm>
          <a:custGeom>
            <a:avLst/>
            <a:gdLst/>
            <a:ahLst/>
            <a:cxnLst/>
            <a:rect r="r" b="b" t="t" l="l"/>
            <a:pathLst>
              <a:path h="2393285" w="2145253">
                <a:moveTo>
                  <a:pt x="0" y="0"/>
                </a:moveTo>
                <a:lnTo>
                  <a:pt x="2145253" y="0"/>
                </a:lnTo>
                <a:lnTo>
                  <a:pt x="2145253" y="2393285"/>
                </a:lnTo>
                <a:lnTo>
                  <a:pt x="0" y="2393285"/>
                </a:lnTo>
                <a:lnTo>
                  <a:pt x="0" y="0"/>
                </a:lnTo>
                <a:close/>
              </a:path>
            </a:pathLst>
          </a:custGeom>
          <a:blipFill>
            <a:blip r:embed="rId26">
              <a:extLst>
                <a:ext uri="{96DAC541-7B7A-43D3-8B79-37D633B846F1}">
                  <asvg:svgBlip xmlns:asvg="http://schemas.microsoft.com/office/drawing/2016/SVG/main" r:embed="rId27"/>
                </a:ext>
              </a:extLst>
            </a:blip>
            <a:stretch>
              <a:fillRect l="0" t="0" r="0" b="0"/>
            </a:stretch>
          </a:blipFill>
        </p:spPr>
      </p:sp>
      <p:sp>
        <p:nvSpPr>
          <p:cNvPr name="TextBox 15" id="15"/>
          <p:cNvSpPr txBox="true"/>
          <p:nvPr/>
        </p:nvSpPr>
        <p:spPr>
          <a:xfrm rot="0">
            <a:off x="7437554" y="5009606"/>
            <a:ext cx="2797836" cy="632460"/>
          </a:xfrm>
          <a:prstGeom prst="rect">
            <a:avLst/>
          </a:prstGeom>
        </p:spPr>
        <p:txBody>
          <a:bodyPr anchor="t" rtlCol="false" tIns="0" lIns="0" bIns="0" rIns="0">
            <a:spAutoFit/>
          </a:bodyPr>
          <a:lstStyle/>
          <a:p>
            <a:pPr algn="ctr" marL="0" indent="0" lvl="0">
              <a:lnSpc>
                <a:spcPts val="2400"/>
              </a:lnSpc>
              <a:spcBef>
                <a:spcPct val="0"/>
              </a:spcBef>
            </a:pPr>
            <a:r>
              <a:rPr lang="en-US" sz="2400" strike="noStrike" u="none">
                <a:solidFill>
                  <a:srgbClr val="FFFF00"/>
                </a:solidFill>
                <a:latin typeface="Saved By Zero"/>
                <a:ea typeface="Saved By Zero"/>
                <a:cs typeface="Saved By Zero"/>
                <a:sym typeface="Saved By Zero"/>
              </a:rPr>
              <a:t>(1) ABOUT ME</a:t>
            </a:r>
          </a:p>
        </p:txBody>
      </p:sp>
      <p:sp>
        <p:nvSpPr>
          <p:cNvPr name="TextBox 16" id="16"/>
          <p:cNvSpPr txBox="true"/>
          <p:nvPr/>
        </p:nvSpPr>
        <p:spPr>
          <a:xfrm rot="0">
            <a:off x="1457767" y="7920388"/>
            <a:ext cx="2304433" cy="824865"/>
          </a:xfrm>
          <a:prstGeom prst="rect">
            <a:avLst/>
          </a:prstGeom>
        </p:spPr>
        <p:txBody>
          <a:bodyPr anchor="t" rtlCol="false" tIns="0" lIns="0" bIns="0" rIns="0">
            <a:spAutoFit/>
          </a:bodyPr>
          <a:lstStyle/>
          <a:p>
            <a:pPr algn="ctr">
              <a:lnSpc>
                <a:spcPts val="2100"/>
              </a:lnSpc>
            </a:pPr>
            <a:r>
              <a:rPr lang="en-US" sz="2100">
                <a:solidFill>
                  <a:srgbClr val="FF48FE"/>
                </a:solidFill>
                <a:latin typeface="Saved By Zero"/>
                <a:ea typeface="Saved By Zero"/>
                <a:cs typeface="Saved By Zero"/>
                <a:sym typeface="Saved By Zero"/>
              </a:rPr>
              <a:t>(2) SELF EVALUATION</a:t>
            </a:r>
            <a:r>
              <a:rPr lang="en-US" sz="2100">
                <a:solidFill>
                  <a:srgbClr val="FFFFFF"/>
                </a:solidFill>
                <a:latin typeface="Saved By Zero"/>
                <a:ea typeface="Saved By Zero"/>
                <a:cs typeface="Saved By Zero"/>
                <a:sym typeface="Saved By Zero"/>
              </a:rPr>
              <a:t> </a:t>
            </a:r>
          </a:p>
        </p:txBody>
      </p:sp>
      <p:sp>
        <p:nvSpPr>
          <p:cNvPr name="TextBox 17" id="17"/>
          <p:cNvSpPr txBox="true"/>
          <p:nvPr/>
        </p:nvSpPr>
        <p:spPr>
          <a:xfrm rot="0">
            <a:off x="7569527" y="12296977"/>
            <a:ext cx="1954003" cy="327660"/>
          </a:xfrm>
          <a:prstGeom prst="rect">
            <a:avLst/>
          </a:prstGeom>
        </p:spPr>
        <p:txBody>
          <a:bodyPr anchor="t" rtlCol="false" tIns="0" lIns="0" bIns="0" rIns="0">
            <a:spAutoFit/>
          </a:bodyPr>
          <a:lstStyle/>
          <a:p>
            <a:pPr algn="ctr" marL="0" indent="0" lvl="0">
              <a:lnSpc>
                <a:spcPts val="2400"/>
              </a:lnSpc>
              <a:spcBef>
                <a:spcPct val="0"/>
              </a:spcBef>
            </a:pPr>
            <a:r>
              <a:rPr lang="en-US" sz="2400" strike="noStrike" u="none">
                <a:solidFill>
                  <a:srgbClr val="FFFFFA"/>
                </a:solidFill>
                <a:latin typeface="Saved By Zero"/>
                <a:ea typeface="Saved By Zero"/>
                <a:cs typeface="Saved By Zero"/>
                <a:sym typeface="Saved By Zero"/>
              </a:rPr>
              <a:t>(4) PLAN</a:t>
            </a:r>
          </a:p>
        </p:txBody>
      </p:sp>
      <p:sp>
        <p:nvSpPr>
          <p:cNvPr name="TextBox 18" id="18"/>
          <p:cNvSpPr txBox="true"/>
          <p:nvPr/>
        </p:nvSpPr>
        <p:spPr>
          <a:xfrm rot="0">
            <a:off x="14170908" y="11876288"/>
            <a:ext cx="2427587" cy="937260"/>
          </a:xfrm>
          <a:prstGeom prst="rect">
            <a:avLst/>
          </a:prstGeom>
        </p:spPr>
        <p:txBody>
          <a:bodyPr anchor="t" rtlCol="false" tIns="0" lIns="0" bIns="0" rIns="0">
            <a:spAutoFit/>
          </a:bodyPr>
          <a:lstStyle/>
          <a:p>
            <a:pPr algn="ctr" marL="0" indent="0" lvl="0">
              <a:lnSpc>
                <a:spcPts val="2400"/>
              </a:lnSpc>
              <a:spcBef>
                <a:spcPct val="0"/>
              </a:spcBef>
            </a:pPr>
            <a:r>
              <a:rPr lang="en-US" sz="2400" strike="noStrike" u="none">
                <a:solidFill>
                  <a:srgbClr val="FFFF00"/>
                </a:solidFill>
                <a:latin typeface="Saved By Zero"/>
                <a:ea typeface="Saved By Zero"/>
                <a:cs typeface="Saved By Zero"/>
                <a:sym typeface="Saved By Zero"/>
              </a:rPr>
              <a:t>(5) GOAL PROGRESS</a:t>
            </a:r>
            <a:r>
              <a:rPr lang="en-US" sz="2400" strike="noStrike" u="none">
                <a:solidFill>
                  <a:srgbClr val="FFFFFF"/>
                </a:solidFill>
                <a:latin typeface="Saved By Zero"/>
                <a:ea typeface="Saved By Zero"/>
                <a:cs typeface="Saved By Zero"/>
                <a:sym typeface="Saved By Zero"/>
              </a:rPr>
              <a:t> </a:t>
            </a:r>
          </a:p>
        </p:txBody>
      </p:sp>
      <p:sp>
        <p:nvSpPr>
          <p:cNvPr name="TextBox 19" id="19"/>
          <p:cNvSpPr txBox="true"/>
          <p:nvPr/>
        </p:nvSpPr>
        <p:spPr>
          <a:xfrm rot="0">
            <a:off x="15222906" y="8776985"/>
            <a:ext cx="2351317" cy="937260"/>
          </a:xfrm>
          <a:prstGeom prst="rect">
            <a:avLst/>
          </a:prstGeom>
        </p:spPr>
        <p:txBody>
          <a:bodyPr anchor="t" rtlCol="false" tIns="0" lIns="0" bIns="0" rIns="0">
            <a:spAutoFit/>
          </a:bodyPr>
          <a:lstStyle/>
          <a:p>
            <a:pPr algn="ctr" marL="0" indent="0" lvl="0">
              <a:lnSpc>
                <a:spcPts val="2400"/>
              </a:lnSpc>
              <a:spcBef>
                <a:spcPct val="0"/>
              </a:spcBef>
            </a:pPr>
            <a:r>
              <a:rPr lang="en-US" sz="2400" strike="noStrike" u="none">
                <a:solidFill>
                  <a:srgbClr val="FF48FE"/>
                </a:solidFill>
                <a:latin typeface="Saved By Zero"/>
                <a:ea typeface="Saved By Zero"/>
                <a:cs typeface="Saved By Zero"/>
                <a:sym typeface="Saved By Zero"/>
              </a:rPr>
              <a:t>(6) SUMMARY</a:t>
            </a:r>
            <a:r>
              <a:rPr lang="en-US" sz="2400" strike="noStrike" u="none">
                <a:solidFill>
                  <a:srgbClr val="FFFFFF"/>
                </a:solidFill>
                <a:latin typeface="Saved By Zero"/>
                <a:ea typeface="Saved By Zero"/>
                <a:cs typeface="Saved By Zero"/>
                <a:sym typeface="Saved By Zero"/>
              </a:rPr>
              <a:t> </a:t>
            </a:r>
          </a:p>
        </p:txBody>
      </p:sp>
      <p:sp>
        <p:nvSpPr>
          <p:cNvPr name="TextBox 20" id="20"/>
          <p:cNvSpPr txBox="true"/>
          <p:nvPr/>
        </p:nvSpPr>
        <p:spPr>
          <a:xfrm rot="0">
            <a:off x="1289911" y="11030416"/>
            <a:ext cx="2921225" cy="937260"/>
          </a:xfrm>
          <a:prstGeom prst="rect">
            <a:avLst/>
          </a:prstGeom>
        </p:spPr>
        <p:txBody>
          <a:bodyPr anchor="t" rtlCol="false" tIns="0" lIns="0" bIns="0" rIns="0">
            <a:spAutoFit/>
          </a:bodyPr>
          <a:lstStyle/>
          <a:p>
            <a:pPr algn="ctr" marL="0" indent="0" lvl="0">
              <a:lnSpc>
                <a:spcPts val="2400"/>
              </a:lnSpc>
              <a:spcBef>
                <a:spcPct val="0"/>
              </a:spcBef>
            </a:pPr>
            <a:r>
              <a:rPr lang="en-US" sz="2400" strike="noStrike" u="none">
                <a:solidFill>
                  <a:srgbClr val="FF6400"/>
                </a:solidFill>
                <a:latin typeface="Saved By Zero"/>
                <a:ea typeface="Saved By Zero"/>
                <a:cs typeface="Saved By Zero"/>
                <a:sym typeface="Saved By Zero"/>
              </a:rPr>
              <a:t>(3) REFLEC</a:t>
            </a:r>
            <a:r>
              <a:rPr lang="en-US" sz="2400" strike="noStrike" u="none">
                <a:solidFill>
                  <a:srgbClr val="FF6400"/>
                </a:solidFill>
                <a:latin typeface="Saved By Zero"/>
                <a:ea typeface="Saved By Zero"/>
                <a:cs typeface="Saved By Zero"/>
                <a:sym typeface="Saved By Zero"/>
              </a:rPr>
              <a:t>T</a:t>
            </a:r>
            <a:r>
              <a:rPr lang="en-US" sz="2400" strike="noStrike" u="none">
                <a:solidFill>
                  <a:srgbClr val="FF6400"/>
                </a:solidFill>
                <a:latin typeface="Saved By Zero"/>
                <a:ea typeface="Saved By Zero"/>
                <a:cs typeface="Saved By Zero"/>
                <a:sym typeface="Saved By Zero"/>
              </a:rPr>
              <a:t>ION</a:t>
            </a:r>
            <a:r>
              <a:rPr lang="en-US" sz="2400" strike="noStrike" u="none">
                <a:solidFill>
                  <a:srgbClr val="FF6400"/>
                </a:solidFill>
                <a:latin typeface="Saved By Zero"/>
                <a:ea typeface="Saved By Zero"/>
                <a:cs typeface="Saved By Zero"/>
                <a:sym typeface="Saved By Zero"/>
              </a:rPr>
              <a:t> </a:t>
            </a:r>
            <a:r>
              <a:rPr lang="en-US" sz="2400" strike="noStrike" u="none">
                <a:solidFill>
                  <a:srgbClr val="FF6400"/>
                </a:solidFill>
                <a:latin typeface="Saved By Zero"/>
                <a:ea typeface="Saved By Zero"/>
                <a:cs typeface="Saved By Zero"/>
                <a:sym typeface="Saved By Zero"/>
              </a:rPr>
              <a:t>&amp;</a:t>
            </a:r>
            <a:r>
              <a:rPr lang="en-US" sz="2400" strike="noStrike" u="none">
                <a:solidFill>
                  <a:srgbClr val="FF6400"/>
                </a:solidFill>
                <a:latin typeface="Saved By Zero"/>
                <a:ea typeface="Saved By Zero"/>
                <a:cs typeface="Saved By Zero"/>
                <a:sym typeface="Saved By Zero"/>
              </a:rPr>
              <a:t> </a:t>
            </a:r>
            <a:r>
              <a:rPr lang="en-US" sz="2400" strike="noStrike" u="none">
                <a:solidFill>
                  <a:srgbClr val="FF6400"/>
                </a:solidFill>
                <a:latin typeface="Saved By Zero"/>
                <a:ea typeface="Saved By Zero"/>
                <a:cs typeface="Saved By Zero"/>
                <a:sym typeface="Saved By Zero"/>
              </a:rPr>
              <a:t>G</a:t>
            </a:r>
            <a:r>
              <a:rPr lang="en-US" sz="2400" strike="noStrike" u="none">
                <a:solidFill>
                  <a:srgbClr val="FF6400"/>
                </a:solidFill>
                <a:latin typeface="Saved By Zero"/>
                <a:ea typeface="Saved By Zero"/>
                <a:cs typeface="Saved By Zero"/>
                <a:sym typeface="Saved By Zero"/>
              </a:rPr>
              <a:t>O</a:t>
            </a:r>
            <a:r>
              <a:rPr lang="en-US" sz="2400" strike="noStrike" u="none">
                <a:solidFill>
                  <a:srgbClr val="FF6400"/>
                </a:solidFill>
                <a:latin typeface="Saved By Zero"/>
                <a:ea typeface="Saved By Zero"/>
                <a:cs typeface="Saved By Zero"/>
                <a:sym typeface="Saved By Zero"/>
              </a:rPr>
              <a:t>ALS</a:t>
            </a:r>
          </a:p>
        </p:txBody>
      </p:sp>
      <p:sp>
        <p:nvSpPr>
          <p:cNvPr name="TextBox 21" id="21"/>
          <p:cNvSpPr txBox="true"/>
          <p:nvPr/>
        </p:nvSpPr>
        <p:spPr>
          <a:xfrm rot="0">
            <a:off x="14039850" y="6153150"/>
            <a:ext cx="3295650" cy="632460"/>
          </a:xfrm>
          <a:prstGeom prst="rect">
            <a:avLst/>
          </a:prstGeom>
        </p:spPr>
        <p:txBody>
          <a:bodyPr anchor="t" rtlCol="false" tIns="0" lIns="0" bIns="0" rIns="0">
            <a:spAutoFit/>
          </a:bodyPr>
          <a:lstStyle/>
          <a:p>
            <a:pPr algn="ctr" marL="0" indent="0" lvl="0">
              <a:lnSpc>
                <a:spcPts val="2400"/>
              </a:lnSpc>
              <a:spcBef>
                <a:spcPct val="0"/>
              </a:spcBef>
            </a:pPr>
            <a:r>
              <a:rPr lang="en-US" sz="2400" strike="noStrike" u="none">
                <a:solidFill>
                  <a:srgbClr val="FF6400"/>
                </a:solidFill>
                <a:latin typeface="Saved By Zero"/>
                <a:ea typeface="Saved By Zero"/>
                <a:cs typeface="Saved By Zero"/>
                <a:sym typeface="Saved By Zero"/>
              </a:rPr>
              <a:t>(7) REFERENCES</a:t>
            </a:r>
            <a:r>
              <a:rPr lang="en-US" sz="2400" strike="noStrike" u="none">
                <a:solidFill>
                  <a:srgbClr val="FFFFFF"/>
                </a:solidFill>
                <a:latin typeface="Saved By Zero"/>
                <a:ea typeface="Saved By Zero"/>
                <a:cs typeface="Saved By Zero"/>
                <a:sym typeface="Saved By Zero"/>
              </a:rPr>
              <a:t>  </a:t>
            </a:r>
          </a:p>
        </p:txBody>
      </p:sp>
      <p:sp>
        <p:nvSpPr>
          <p:cNvPr name="TextBox 22" id="22"/>
          <p:cNvSpPr txBox="true"/>
          <p:nvPr/>
        </p:nvSpPr>
        <p:spPr>
          <a:xfrm rot="0">
            <a:off x="4211136" y="12603003"/>
            <a:ext cx="9414379" cy="1595087"/>
          </a:xfrm>
          <a:prstGeom prst="rect">
            <a:avLst/>
          </a:prstGeom>
        </p:spPr>
        <p:txBody>
          <a:bodyPr anchor="t" rtlCol="false" tIns="0" lIns="0" bIns="0" rIns="0">
            <a:spAutoFit/>
          </a:bodyPr>
          <a:lstStyle/>
          <a:p>
            <a:pPr algn="ctr" marL="0" indent="0" lvl="0">
              <a:lnSpc>
                <a:spcPts val="12881"/>
              </a:lnSpc>
              <a:spcBef>
                <a:spcPct val="0"/>
              </a:spcBef>
            </a:pPr>
            <a:r>
              <a:rPr lang="en-US" sz="9201">
                <a:solidFill>
                  <a:srgbClr val="FF6400"/>
                </a:solidFill>
                <a:latin typeface="Saved By Zero"/>
                <a:ea typeface="Saved By Zero"/>
                <a:cs typeface="Saved By Zero"/>
                <a:sym typeface="Saved By Zero"/>
              </a:rPr>
              <a:t>CONTENTS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1614869" y="4147589"/>
            <a:ext cx="6665974" cy="9326489"/>
            <a:chOff x="0" y="0"/>
            <a:chExt cx="8887966" cy="12435318"/>
          </a:xfrm>
        </p:grpSpPr>
        <p:grpSp>
          <p:nvGrpSpPr>
            <p:cNvPr name="Group 3" id="3"/>
            <p:cNvGrpSpPr>
              <a:grpSpLocks noChangeAspect="true"/>
            </p:cNvGrpSpPr>
            <p:nvPr/>
          </p:nvGrpSpPr>
          <p:grpSpPr>
            <a:xfrm rot="0">
              <a:off x="0" y="447476"/>
              <a:ext cx="8488089" cy="11987842"/>
              <a:chOff x="0" y="0"/>
              <a:chExt cx="3267456" cy="4614672"/>
            </a:xfrm>
          </p:grpSpPr>
          <p:sp>
            <p:nvSpPr>
              <p:cNvPr name="Freeform 4" id="4"/>
              <p:cNvSpPr/>
              <p:nvPr/>
            </p:nvSpPr>
            <p:spPr>
              <a:xfrm flipH="false" flipV="false" rot="0">
                <a:off x="0" y="0"/>
                <a:ext cx="3267456" cy="4618736"/>
              </a:xfrm>
              <a:custGeom>
                <a:avLst/>
                <a:gdLst/>
                <a:ahLst/>
                <a:cxnLst/>
                <a:rect r="r" b="b" t="t" l="l"/>
                <a:pathLst>
                  <a:path h="4618736" w="3267456">
                    <a:moveTo>
                      <a:pt x="3267456" y="4618736"/>
                    </a:moveTo>
                    <a:lnTo>
                      <a:pt x="0" y="4618736"/>
                    </a:lnTo>
                    <a:lnTo>
                      <a:pt x="0" y="0"/>
                    </a:lnTo>
                    <a:lnTo>
                      <a:pt x="3267456" y="0"/>
                    </a:lnTo>
                    <a:lnTo>
                      <a:pt x="3267456" y="4618736"/>
                    </a:lnTo>
                    <a:close/>
                  </a:path>
                </a:pathLst>
              </a:custGeom>
              <a:blipFill>
                <a:blip r:embed="rId2"/>
                <a:stretch>
                  <a:fillRect l="-4" t="0" r="-4" b="0"/>
                </a:stretch>
              </a:blipFill>
            </p:spPr>
          </p:sp>
          <p:sp>
            <p:nvSpPr>
              <p:cNvPr name="Freeform 5" id="5"/>
              <p:cNvSpPr/>
              <p:nvPr/>
            </p:nvSpPr>
            <p:spPr>
              <a:xfrm flipH="false" flipV="false" rot="0">
                <a:off x="144163" y="140959"/>
                <a:ext cx="2993427" cy="4317015"/>
              </a:xfrm>
              <a:custGeom>
                <a:avLst/>
                <a:gdLst/>
                <a:ahLst/>
                <a:cxnLst/>
                <a:rect r="r" b="b" t="t" l="l"/>
                <a:pathLst>
                  <a:path h="4317015" w="2993427">
                    <a:moveTo>
                      <a:pt x="2993427" y="12700"/>
                    </a:moveTo>
                    <a:lnTo>
                      <a:pt x="2935892" y="4317015"/>
                    </a:lnTo>
                    <a:lnTo>
                      <a:pt x="0" y="4275547"/>
                    </a:lnTo>
                    <a:lnTo>
                      <a:pt x="0" y="0"/>
                    </a:lnTo>
                    <a:lnTo>
                      <a:pt x="2993427" y="12700"/>
                    </a:lnTo>
                    <a:close/>
                  </a:path>
                </a:pathLst>
              </a:custGeom>
              <a:blipFill>
                <a:blip r:embed="rId3"/>
                <a:stretch>
                  <a:fillRect l="-4081" t="0" r="-4081" b="0"/>
                </a:stretch>
              </a:blipFill>
            </p:spPr>
          </p:sp>
        </p:grpSp>
        <p:sp>
          <p:nvSpPr>
            <p:cNvPr name="Freeform 6" id="6"/>
            <p:cNvSpPr/>
            <p:nvPr/>
          </p:nvSpPr>
          <p:spPr>
            <a:xfrm flipH="false" flipV="true" rot="-160733">
              <a:off x="6507713" y="52856"/>
              <a:ext cx="2321654" cy="2561825"/>
            </a:xfrm>
            <a:custGeom>
              <a:avLst/>
              <a:gdLst/>
              <a:ahLst/>
              <a:cxnLst/>
              <a:rect r="r" b="b" t="t" l="l"/>
              <a:pathLst>
                <a:path h="2561825" w="2321654">
                  <a:moveTo>
                    <a:pt x="0" y="2561825"/>
                  </a:moveTo>
                  <a:lnTo>
                    <a:pt x="2321653" y="2561825"/>
                  </a:lnTo>
                  <a:lnTo>
                    <a:pt x="2321653" y="0"/>
                  </a:lnTo>
                  <a:lnTo>
                    <a:pt x="0" y="0"/>
                  </a:lnTo>
                  <a:lnTo>
                    <a:pt x="0" y="2561825"/>
                  </a:lnTo>
                  <a:close/>
                </a:path>
              </a:pathLst>
            </a:custGeom>
            <a:blipFill>
              <a:blip r:embed="rId4"/>
              <a:stretch>
                <a:fillRect l="0" t="0" r="0" b="0"/>
              </a:stretch>
            </a:blipFill>
          </p:spPr>
        </p:sp>
      </p:grpSp>
      <p:sp>
        <p:nvSpPr>
          <p:cNvPr name="Freeform 7" id="7"/>
          <p:cNvSpPr/>
          <p:nvPr/>
        </p:nvSpPr>
        <p:spPr>
          <a:xfrm flipH="false" flipV="false" rot="244923">
            <a:off x="6309656" y="3442634"/>
            <a:ext cx="2241971" cy="2241971"/>
          </a:xfrm>
          <a:custGeom>
            <a:avLst/>
            <a:gdLst/>
            <a:ahLst/>
            <a:cxnLst/>
            <a:rect r="r" b="b" t="t" l="l"/>
            <a:pathLst>
              <a:path h="2241971" w="2241971">
                <a:moveTo>
                  <a:pt x="0" y="0"/>
                </a:moveTo>
                <a:lnTo>
                  <a:pt x="2241971" y="0"/>
                </a:lnTo>
                <a:lnTo>
                  <a:pt x="2241971" y="2241972"/>
                </a:lnTo>
                <a:lnTo>
                  <a:pt x="0" y="224197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a:ln cap="sq">
            <a:noFill/>
            <a:prstDash val="solid"/>
            <a:miter/>
          </a:ln>
        </p:spPr>
      </p:sp>
      <p:sp>
        <p:nvSpPr>
          <p:cNvPr name="Freeform 8" id="8"/>
          <p:cNvSpPr/>
          <p:nvPr/>
        </p:nvSpPr>
        <p:spPr>
          <a:xfrm flipH="false" flipV="false" rot="-269206">
            <a:off x="12744923" y="12294683"/>
            <a:ext cx="3184545" cy="2090219"/>
          </a:xfrm>
          <a:custGeom>
            <a:avLst/>
            <a:gdLst/>
            <a:ahLst/>
            <a:cxnLst/>
            <a:rect r="r" b="b" t="t" l="l"/>
            <a:pathLst>
              <a:path h="2090219" w="3184545">
                <a:moveTo>
                  <a:pt x="0" y="0"/>
                </a:moveTo>
                <a:lnTo>
                  <a:pt x="3184545" y="0"/>
                </a:lnTo>
                <a:lnTo>
                  <a:pt x="3184545" y="2090220"/>
                </a:lnTo>
                <a:lnTo>
                  <a:pt x="0" y="209022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Freeform 9" id="9"/>
          <p:cNvSpPr/>
          <p:nvPr/>
        </p:nvSpPr>
        <p:spPr>
          <a:xfrm flipH="false" flipV="false" rot="621282">
            <a:off x="16361525" y="10263602"/>
            <a:ext cx="1795549" cy="4114800"/>
          </a:xfrm>
          <a:custGeom>
            <a:avLst/>
            <a:gdLst/>
            <a:ahLst/>
            <a:cxnLst/>
            <a:rect r="r" b="b" t="t" l="l"/>
            <a:pathLst>
              <a:path h="4114800" w="1795549">
                <a:moveTo>
                  <a:pt x="0" y="0"/>
                </a:moveTo>
                <a:lnTo>
                  <a:pt x="1795550" y="0"/>
                </a:lnTo>
                <a:lnTo>
                  <a:pt x="1795550"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grpSp>
        <p:nvGrpSpPr>
          <p:cNvPr name="Group 10" id="10"/>
          <p:cNvGrpSpPr/>
          <p:nvPr/>
        </p:nvGrpSpPr>
        <p:grpSpPr>
          <a:xfrm rot="-1699470">
            <a:off x="11648116" y="10756990"/>
            <a:ext cx="2252191" cy="708458"/>
            <a:chOff x="0" y="0"/>
            <a:chExt cx="615190" cy="193516"/>
          </a:xfrm>
        </p:grpSpPr>
        <p:sp>
          <p:nvSpPr>
            <p:cNvPr name="Freeform 11" id="11"/>
            <p:cNvSpPr/>
            <p:nvPr/>
          </p:nvSpPr>
          <p:spPr>
            <a:xfrm flipH="false" flipV="false" rot="0">
              <a:off x="0" y="0"/>
              <a:ext cx="615190" cy="193516"/>
            </a:xfrm>
            <a:custGeom>
              <a:avLst/>
              <a:gdLst/>
              <a:ahLst/>
              <a:cxnLst/>
              <a:rect r="r" b="b" t="t" l="l"/>
              <a:pathLst>
                <a:path h="193516" w="615190">
                  <a:moveTo>
                    <a:pt x="96758" y="0"/>
                  </a:moveTo>
                  <a:lnTo>
                    <a:pt x="518432" y="0"/>
                  </a:lnTo>
                  <a:cubicBezTo>
                    <a:pt x="544094" y="0"/>
                    <a:pt x="568704" y="10194"/>
                    <a:pt x="586850" y="28340"/>
                  </a:cubicBezTo>
                  <a:cubicBezTo>
                    <a:pt x="604996" y="46486"/>
                    <a:pt x="615190" y="71096"/>
                    <a:pt x="615190" y="96758"/>
                  </a:cubicBezTo>
                  <a:lnTo>
                    <a:pt x="615190" y="96758"/>
                  </a:lnTo>
                  <a:cubicBezTo>
                    <a:pt x="615190" y="122420"/>
                    <a:pt x="604996" y="147031"/>
                    <a:pt x="586850" y="165177"/>
                  </a:cubicBezTo>
                  <a:cubicBezTo>
                    <a:pt x="568704" y="183322"/>
                    <a:pt x="544094" y="193516"/>
                    <a:pt x="518432" y="193516"/>
                  </a:cubicBezTo>
                  <a:lnTo>
                    <a:pt x="96758" y="193516"/>
                  </a:lnTo>
                  <a:cubicBezTo>
                    <a:pt x="71096" y="193516"/>
                    <a:pt x="46486" y="183322"/>
                    <a:pt x="28340" y="165177"/>
                  </a:cubicBezTo>
                  <a:cubicBezTo>
                    <a:pt x="10194" y="147031"/>
                    <a:pt x="0" y="122420"/>
                    <a:pt x="0" y="96758"/>
                  </a:cubicBezTo>
                  <a:lnTo>
                    <a:pt x="0" y="96758"/>
                  </a:lnTo>
                  <a:cubicBezTo>
                    <a:pt x="0" y="71096"/>
                    <a:pt x="10194" y="46486"/>
                    <a:pt x="28340" y="28340"/>
                  </a:cubicBezTo>
                  <a:cubicBezTo>
                    <a:pt x="46486" y="10194"/>
                    <a:pt x="71096" y="0"/>
                    <a:pt x="96758" y="0"/>
                  </a:cubicBezTo>
                  <a:close/>
                </a:path>
              </a:pathLst>
            </a:custGeom>
            <a:solidFill>
              <a:srgbClr val="FF6400"/>
            </a:solidFill>
          </p:spPr>
        </p:sp>
        <p:sp>
          <p:nvSpPr>
            <p:cNvPr name="TextBox 12" id="12"/>
            <p:cNvSpPr txBox="true"/>
            <p:nvPr/>
          </p:nvSpPr>
          <p:spPr>
            <a:xfrm>
              <a:off x="0" y="-76200"/>
              <a:ext cx="615190" cy="269716"/>
            </a:xfrm>
            <a:prstGeom prst="rect">
              <a:avLst/>
            </a:prstGeom>
          </p:spPr>
          <p:txBody>
            <a:bodyPr anchor="ctr" rtlCol="false" tIns="50800" lIns="50800" bIns="50800" rIns="50800"/>
            <a:lstStyle/>
            <a:p>
              <a:pPr algn="ctr">
                <a:lnSpc>
                  <a:spcPts val="3359"/>
                </a:lnSpc>
              </a:pPr>
              <a:r>
                <a:rPr lang="en-US" sz="2400">
                  <a:solidFill>
                    <a:srgbClr val="FFFFFA"/>
                  </a:solidFill>
                  <a:latin typeface="Telegraf"/>
                  <a:ea typeface="Telegraf"/>
                  <a:cs typeface="Telegraf"/>
                  <a:sym typeface="Telegraf"/>
                </a:rPr>
                <a:t>Hard working </a:t>
              </a:r>
            </a:p>
          </p:txBody>
        </p:sp>
      </p:grpSp>
      <p:grpSp>
        <p:nvGrpSpPr>
          <p:cNvPr name="Group 13" id="13"/>
          <p:cNvGrpSpPr/>
          <p:nvPr/>
        </p:nvGrpSpPr>
        <p:grpSpPr>
          <a:xfrm rot="-151538">
            <a:off x="16300891" y="12256220"/>
            <a:ext cx="1545571" cy="708458"/>
            <a:chOff x="0" y="0"/>
            <a:chExt cx="422175" cy="193516"/>
          </a:xfrm>
        </p:grpSpPr>
        <p:sp>
          <p:nvSpPr>
            <p:cNvPr name="Freeform 14" id="14"/>
            <p:cNvSpPr/>
            <p:nvPr/>
          </p:nvSpPr>
          <p:spPr>
            <a:xfrm flipH="false" flipV="false" rot="0">
              <a:off x="0" y="0"/>
              <a:ext cx="422175" cy="193516"/>
            </a:xfrm>
            <a:custGeom>
              <a:avLst/>
              <a:gdLst/>
              <a:ahLst/>
              <a:cxnLst/>
              <a:rect r="r" b="b" t="t" l="l"/>
              <a:pathLst>
                <a:path h="193516" w="422175">
                  <a:moveTo>
                    <a:pt x="96758" y="0"/>
                  </a:moveTo>
                  <a:lnTo>
                    <a:pt x="325417" y="0"/>
                  </a:lnTo>
                  <a:cubicBezTo>
                    <a:pt x="351079" y="0"/>
                    <a:pt x="375690" y="10194"/>
                    <a:pt x="393836" y="28340"/>
                  </a:cubicBezTo>
                  <a:cubicBezTo>
                    <a:pt x="411981" y="46486"/>
                    <a:pt x="422175" y="71096"/>
                    <a:pt x="422175" y="96758"/>
                  </a:cubicBezTo>
                  <a:lnTo>
                    <a:pt x="422175" y="96758"/>
                  </a:lnTo>
                  <a:cubicBezTo>
                    <a:pt x="422175" y="122420"/>
                    <a:pt x="411981" y="147031"/>
                    <a:pt x="393836" y="165177"/>
                  </a:cubicBezTo>
                  <a:cubicBezTo>
                    <a:pt x="375690" y="183322"/>
                    <a:pt x="351079" y="193516"/>
                    <a:pt x="325417" y="193516"/>
                  </a:cubicBezTo>
                  <a:lnTo>
                    <a:pt x="96758" y="193516"/>
                  </a:lnTo>
                  <a:cubicBezTo>
                    <a:pt x="71096" y="193516"/>
                    <a:pt x="46486" y="183322"/>
                    <a:pt x="28340" y="165177"/>
                  </a:cubicBezTo>
                  <a:cubicBezTo>
                    <a:pt x="10194" y="147031"/>
                    <a:pt x="0" y="122420"/>
                    <a:pt x="0" y="96758"/>
                  </a:cubicBezTo>
                  <a:lnTo>
                    <a:pt x="0" y="96758"/>
                  </a:lnTo>
                  <a:cubicBezTo>
                    <a:pt x="0" y="71096"/>
                    <a:pt x="10194" y="46486"/>
                    <a:pt x="28340" y="28340"/>
                  </a:cubicBezTo>
                  <a:cubicBezTo>
                    <a:pt x="46486" y="10194"/>
                    <a:pt x="71096" y="0"/>
                    <a:pt x="96758" y="0"/>
                  </a:cubicBezTo>
                  <a:close/>
                </a:path>
              </a:pathLst>
            </a:custGeom>
            <a:solidFill>
              <a:srgbClr val="FF48FE"/>
            </a:solidFill>
          </p:spPr>
        </p:sp>
        <p:sp>
          <p:nvSpPr>
            <p:cNvPr name="TextBox 15" id="15"/>
            <p:cNvSpPr txBox="true"/>
            <p:nvPr/>
          </p:nvSpPr>
          <p:spPr>
            <a:xfrm>
              <a:off x="0" y="-76200"/>
              <a:ext cx="422175" cy="269716"/>
            </a:xfrm>
            <a:prstGeom prst="rect">
              <a:avLst/>
            </a:prstGeom>
          </p:spPr>
          <p:txBody>
            <a:bodyPr anchor="ctr" rtlCol="false" tIns="50800" lIns="50800" bIns="50800" rIns="50800"/>
            <a:lstStyle/>
            <a:p>
              <a:pPr algn="ctr">
                <a:lnSpc>
                  <a:spcPts val="3359"/>
                </a:lnSpc>
              </a:pPr>
              <a:r>
                <a:rPr lang="en-US" sz="2400">
                  <a:solidFill>
                    <a:srgbClr val="FFFFFA"/>
                  </a:solidFill>
                  <a:latin typeface="Telegraf"/>
                  <a:ea typeface="Telegraf"/>
                  <a:cs typeface="Telegraf"/>
                  <a:sym typeface="Telegraf"/>
                </a:rPr>
                <a:t>Initiative </a:t>
              </a:r>
            </a:p>
          </p:txBody>
        </p:sp>
      </p:grpSp>
      <p:grpSp>
        <p:nvGrpSpPr>
          <p:cNvPr name="Group 16" id="16"/>
          <p:cNvGrpSpPr/>
          <p:nvPr/>
        </p:nvGrpSpPr>
        <p:grpSpPr>
          <a:xfrm rot="-1866886">
            <a:off x="11253623" y="4534814"/>
            <a:ext cx="2612371" cy="988771"/>
            <a:chOff x="0" y="0"/>
            <a:chExt cx="713574" cy="270085"/>
          </a:xfrm>
        </p:grpSpPr>
        <p:sp>
          <p:nvSpPr>
            <p:cNvPr name="Freeform 17" id="17"/>
            <p:cNvSpPr/>
            <p:nvPr/>
          </p:nvSpPr>
          <p:spPr>
            <a:xfrm flipH="false" flipV="false" rot="0">
              <a:off x="0" y="0"/>
              <a:ext cx="713574" cy="270085"/>
            </a:xfrm>
            <a:custGeom>
              <a:avLst/>
              <a:gdLst/>
              <a:ahLst/>
              <a:cxnLst/>
              <a:rect r="r" b="b" t="t" l="l"/>
              <a:pathLst>
                <a:path h="270085" w="713574">
                  <a:moveTo>
                    <a:pt x="135042" y="0"/>
                  </a:moveTo>
                  <a:lnTo>
                    <a:pt x="578531" y="0"/>
                  </a:lnTo>
                  <a:cubicBezTo>
                    <a:pt x="614347" y="0"/>
                    <a:pt x="648695" y="14228"/>
                    <a:pt x="674021" y="39553"/>
                  </a:cubicBezTo>
                  <a:cubicBezTo>
                    <a:pt x="699346" y="64878"/>
                    <a:pt x="713574" y="99227"/>
                    <a:pt x="713574" y="135042"/>
                  </a:cubicBezTo>
                  <a:lnTo>
                    <a:pt x="713574" y="135042"/>
                  </a:lnTo>
                  <a:cubicBezTo>
                    <a:pt x="713574" y="170858"/>
                    <a:pt x="699346" y="205206"/>
                    <a:pt x="674021" y="230532"/>
                  </a:cubicBezTo>
                  <a:cubicBezTo>
                    <a:pt x="648695" y="255857"/>
                    <a:pt x="614347" y="270085"/>
                    <a:pt x="578531" y="270085"/>
                  </a:cubicBezTo>
                  <a:lnTo>
                    <a:pt x="135042" y="270085"/>
                  </a:lnTo>
                  <a:cubicBezTo>
                    <a:pt x="99227" y="270085"/>
                    <a:pt x="64878" y="255857"/>
                    <a:pt x="39553" y="230532"/>
                  </a:cubicBezTo>
                  <a:cubicBezTo>
                    <a:pt x="14228" y="205206"/>
                    <a:pt x="0" y="170858"/>
                    <a:pt x="0" y="135042"/>
                  </a:cubicBezTo>
                  <a:lnTo>
                    <a:pt x="0" y="135042"/>
                  </a:lnTo>
                  <a:cubicBezTo>
                    <a:pt x="0" y="99227"/>
                    <a:pt x="14228" y="64878"/>
                    <a:pt x="39553" y="39553"/>
                  </a:cubicBezTo>
                  <a:cubicBezTo>
                    <a:pt x="64878" y="14228"/>
                    <a:pt x="99227" y="0"/>
                    <a:pt x="135042" y="0"/>
                  </a:cubicBezTo>
                  <a:close/>
                </a:path>
              </a:pathLst>
            </a:custGeom>
            <a:solidFill>
              <a:srgbClr val="F0282E"/>
            </a:solidFill>
          </p:spPr>
        </p:sp>
        <p:sp>
          <p:nvSpPr>
            <p:cNvPr name="TextBox 18" id="18"/>
            <p:cNvSpPr txBox="true"/>
            <p:nvPr/>
          </p:nvSpPr>
          <p:spPr>
            <a:xfrm>
              <a:off x="0" y="-76200"/>
              <a:ext cx="713574" cy="346285"/>
            </a:xfrm>
            <a:prstGeom prst="rect">
              <a:avLst/>
            </a:prstGeom>
          </p:spPr>
          <p:txBody>
            <a:bodyPr anchor="ctr" rtlCol="false" tIns="50800" lIns="50800" bIns="50800" rIns="50800"/>
            <a:lstStyle/>
            <a:p>
              <a:pPr algn="ctr">
                <a:lnSpc>
                  <a:spcPts val="3359"/>
                </a:lnSpc>
              </a:pPr>
              <a:r>
                <a:rPr lang="en-US" sz="2400">
                  <a:solidFill>
                    <a:srgbClr val="FFFFFA"/>
                  </a:solidFill>
                  <a:latin typeface="Telegraf"/>
                  <a:ea typeface="Telegraf"/>
                  <a:cs typeface="Telegraf"/>
                  <a:sym typeface="Telegraf"/>
                </a:rPr>
                <a:t>Loyal &amp; Trustworthy </a:t>
              </a:r>
            </a:p>
          </p:txBody>
        </p:sp>
      </p:grpSp>
      <p:sp>
        <p:nvSpPr>
          <p:cNvPr name="TextBox 19" id="19"/>
          <p:cNvSpPr txBox="true"/>
          <p:nvPr/>
        </p:nvSpPr>
        <p:spPr>
          <a:xfrm rot="0">
            <a:off x="-208329" y="3448318"/>
            <a:ext cx="4625936" cy="2468777"/>
          </a:xfrm>
          <a:prstGeom prst="rect">
            <a:avLst/>
          </a:prstGeom>
        </p:spPr>
        <p:txBody>
          <a:bodyPr anchor="t" rtlCol="false" tIns="0" lIns="0" bIns="0" rIns="0">
            <a:spAutoFit/>
          </a:bodyPr>
          <a:lstStyle/>
          <a:p>
            <a:pPr algn="ctr" marL="0" indent="0" lvl="0">
              <a:lnSpc>
                <a:spcPts val="20054"/>
              </a:lnSpc>
              <a:spcBef>
                <a:spcPct val="0"/>
              </a:spcBef>
            </a:pPr>
            <a:r>
              <a:rPr lang="en-US" sz="14324">
                <a:solidFill>
                  <a:srgbClr val="2B00EF"/>
                </a:solidFill>
                <a:latin typeface="Handjet"/>
                <a:ea typeface="Handjet"/>
                <a:cs typeface="Handjet"/>
                <a:sym typeface="Handjet"/>
              </a:rPr>
              <a:t>ABOUT</a:t>
            </a:r>
          </a:p>
        </p:txBody>
      </p:sp>
      <p:sp>
        <p:nvSpPr>
          <p:cNvPr name="TextBox 20" id="20"/>
          <p:cNvSpPr txBox="true"/>
          <p:nvPr/>
        </p:nvSpPr>
        <p:spPr>
          <a:xfrm rot="0">
            <a:off x="3137714" y="4173095"/>
            <a:ext cx="2191088" cy="1954342"/>
          </a:xfrm>
          <a:prstGeom prst="rect">
            <a:avLst/>
          </a:prstGeom>
        </p:spPr>
        <p:txBody>
          <a:bodyPr anchor="t" rtlCol="false" tIns="0" lIns="0" bIns="0" rIns="0">
            <a:spAutoFit/>
          </a:bodyPr>
          <a:lstStyle/>
          <a:p>
            <a:pPr algn="ctr">
              <a:lnSpc>
                <a:spcPts val="14384"/>
              </a:lnSpc>
              <a:spcBef>
                <a:spcPct val="0"/>
              </a:spcBef>
            </a:pPr>
            <a:r>
              <a:rPr lang="en-US" sz="10274" i="true">
                <a:solidFill>
                  <a:srgbClr val="FF6400"/>
                </a:solidFill>
                <a:latin typeface="Times New Roman MT Condensed Italics"/>
                <a:ea typeface="Times New Roman MT Condensed Italics"/>
                <a:cs typeface="Times New Roman MT Condensed Italics"/>
                <a:sym typeface="Times New Roman MT Condensed Italics"/>
              </a:rPr>
              <a:t>Me</a:t>
            </a:r>
          </a:p>
        </p:txBody>
      </p:sp>
      <p:sp>
        <p:nvSpPr>
          <p:cNvPr name="TextBox 21" id="21"/>
          <p:cNvSpPr txBox="true"/>
          <p:nvPr/>
        </p:nvSpPr>
        <p:spPr>
          <a:xfrm rot="0">
            <a:off x="313798" y="5936146"/>
            <a:ext cx="11192645" cy="7957031"/>
          </a:xfrm>
          <a:prstGeom prst="rect">
            <a:avLst/>
          </a:prstGeom>
        </p:spPr>
        <p:txBody>
          <a:bodyPr anchor="t" rtlCol="false" tIns="0" lIns="0" bIns="0" rIns="0">
            <a:spAutoFit/>
          </a:bodyPr>
          <a:lstStyle/>
          <a:p>
            <a:pPr algn="ctr">
              <a:lnSpc>
                <a:spcPts val="2018"/>
              </a:lnSpc>
              <a:spcBef>
                <a:spcPct val="0"/>
              </a:spcBef>
            </a:pPr>
            <a:r>
              <a:rPr lang="en-US" sz="2018">
                <a:solidFill>
                  <a:srgbClr val="FF48FE"/>
                </a:solidFill>
                <a:latin typeface="Handjet"/>
                <a:ea typeface="Handjet"/>
                <a:cs typeface="Handjet"/>
                <a:sym typeface="Handjet"/>
              </a:rPr>
              <a:t>My name is Hannah, and I am a 41-year-old mother who is passionate about helping others and making a positive difference in people's lives. I have over 20 years of experience working in both the catering and charity sectors, and during that time I have built strong communication, organisational, and leadership skills. I genuinely enjoy working with people from all walks of life and believe that kindness, respect, and a good sense of humour can go a long way.</a:t>
            </a:r>
          </a:p>
          <a:p>
            <a:pPr algn="ctr">
              <a:lnSpc>
                <a:spcPts val="2018"/>
              </a:lnSpc>
              <a:spcBef>
                <a:spcPct val="0"/>
              </a:spcBef>
            </a:pPr>
            <a:r>
              <a:rPr lang="en-US" sz="2018">
                <a:solidFill>
                  <a:srgbClr val="FF48FE"/>
                </a:solidFill>
                <a:latin typeface="Handjet"/>
                <a:ea typeface="Handjet"/>
                <a:cs typeface="Handjet"/>
                <a:sym typeface="Handjet"/>
              </a:rPr>
              <a:t>I currently work as a Senior Coordinator for an older people's charity, and I can honestly say it's more than just a job to me. I love creating opportunities that help older people feel connected, valued, and included within their communities. Seeing someone leave an activity smiling, laughing, or simply feeling less lonely is one of the most rewarding parts of what I do. Knowing I've made even a small difference to someone's day reminds me why I chose this career.</a:t>
            </a:r>
          </a:p>
          <a:p>
            <a:pPr algn="ctr">
              <a:lnSpc>
                <a:spcPts val="2018"/>
              </a:lnSpc>
              <a:spcBef>
                <a:spcPct val="0"/>
              </a:spcBef>
            </a:pPr>
            <a:r>
              <a:rPr lang="en-US" sz="2018">
                <a:solidFill>
                  <a:srgbClr val="FF48FE"/>
                </a:solidFill>
                <a:latin typeface="Handjet"/>
                <a:ea typeface="Handjet"/>
                <a:cs typeface="Handjet"/>
                <a:sym typeface="Handjet"/>
              </a:rPr>
              <a:t>Being a mum has also shaped the person I am today. It has taught me patience, resilience, and how to think on my feet because, as any parent knows, plans can change in the blink of an eye! Juggling family life alongside work and studying has shown me that I can cope with more than I ever imagined. I've learnt that not every day goes to plan, and sometimes just getting through the day with everyone happy, fed, and smiling is an achievement in itself.</a:t>
            </a:r>
          </a:p>
          <a:p>
            <a:pPr algn="ctr">
              <a:lnSpc>
                <a:spcPts val="2018"/>
              </a:lnSpc>
              <a:spcBef>
                <a:spcPct val="0"/>
              </a:spcBef>
            </a:pPr>
            <a:r>
              <a:rPr lang="en-US" sz="2018">
                <a:solidFill>
                  <a:srgbClr val="FF48FE"/>
                </a:solidFill>
                <a:latin typeface="Handjet"/>
                <a:ea typeface="Handjet"/>
                <a:cs typeface="Handjet"/>
                <a:sym typeface="Handjet"/>
              </a:rPr>
              <a:t>I would describe myself as someone who is driven and full of ideas. My mind is always thinking about how something could be improved or what the next opportunity might be. I love finding creative solutions to problems and coming up with new ideas that can make a real difference. Sometimes I think my brain should come with an on/off switch because it rarely stops. Whether it's a new project, a business idea, or a way to improve a service, I'll probably be thinking about it while making a cup of tea... or trying to fall asleep!</a:t>
            </a:r>
          </a:p>
          <a:p>
            <a:pPr algn="ctr">
              <a:lnSpc>
                <a:spcPts val="2018"/>
              </a:lnSpc>
              <a:spcBef>
                <a:spcPct val="0"/>
              </a:spcBef>
            </a:pPr>
            <a:r>
              <a:rPr lang="en-US" sz="2018">
                <a:solidFill>
                  <a:srgbClr val="FF48FE"/>
                </a:solidFill>
                <a:latin typeface="Handjet"/>
                <a:ea typeface="Handjet"/>
                <a:cs typeface="Handjet"/>
                <a:sym typeface="Handjet"/>
              </a:rPr>
              <a:t>One of my biggest strengths is my ability to connect with people. I'm approachable, friendly, and genuinely interested in getting to know others. I enjoy making people feel comfortable and believe that building trust is one of the most important parts of any relationship, whether it's with colleagues, service users, or members of the public. I'm also hardworking and reliable. If I commit to something, I'll always give it my best. I'm not someone who likes doing things by halves—I might even have to remind myself that "done" is sometimes better than "perfect"!</a:t>
            </a:r>
          </a:p>
          <a:p>
            <a:pPr algn="ctr">
              <a:lnSpc>
                <a:spcPts val="2018"/>
              </a:lnSpc>
              <a:spcBef>
                <a:spcPct val="0"/>
              </a:spcBef>
            </a:pPr>
            <a:r>
              <a:rPr lang="en-US" sz="2018">
                <a:solidFill>
                  <a:srgbClr val="FF48FE"/>
                </a:solidFill>
                <a:latin typeface="Handjet"/>
                <a:ea typeface="Handjet"/>
                <a:cs typeface="Handjet"/>
                <a:sym typeface="Handjet"/>
              </a:rPr>
              <a:t>Like everyone, I know I have areas where I can improve. I can be my own biggest critic and sometimes expect too much from myself. I also have a habit of talking a little too much when I'm passionate about something—although I'd like to think that's enthusiasm rather than a flaw! I'm learning that it's okay to slow down occasionally, trust my instincts, and recognise that I don't have to have everything figured out all at once.</a:t>
            </a:r>
          </a:p>
          <a:p>
            <a:pPr algn="ctr">
              <a:lnSpc>
                <a:spcPts val="2018"/>
              </a:lnSpc>
              <a:spcBef>
                <a:spcPct val="0"/>
              </a:spcBef>
            </a:pPr>
            <a:r>
              <a:rPr lang="en-US" sz="2018">
                <a:solidFill>
                  <a:srgbClr val="FF48FE"/>
                </a:solidFill>
                <a:latin typeface="Handjet"/>
                <a:ea typeface="Handjet"/>
                <a:cs typeface="Handjet"/>
                <a:sym typeface="Handjet"/>
              </a:rPr>
              <a:t>Overall, I would describe myself as caring, compassionate, determined, and someone who genuinely wants to make a positive impact. I believe in treating people with kindness and respect, and I always try to leave situations better than I found them. I'm proud of the person I have become and the experiences that have shaped me. I know there is always more to learn, but I'm excited about what the future holds. If there's one thing people usually learn about me quite quickly, it's that I rarely sit still for long—I'm either planning the next project, helping someone else, or thinking of another idea that probably started with the words, "I've got a thought..."</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8294233">
            <a:off x="16825002" y="2522444"/>
            <a:ext cx="4184338" cy="4417247"/>
          </a:xfrm>
          <a:custGeom>
            <a:avLst/>
            <a:gdLst/>
            <a:ahLst/>
            <a:cxnLst/>
            <a:rect r="r" b="b" t="t" l="l"/>
            <a:pathLst>
              <a:path h="4417247" w="4184338">
                <a:moveTo>
                  <a:pt x="0" y="0"/>
                </a:moveTo>
                <a:lnTo>
                  <a:pt x="4184338" y="0"/>
                </a:lnTo>
                <a:lnTo>
                  <a:pt x="4184338" y="4417247"/>
                </a:lnTo>
                <a:lnTo>
                  <a:pt x="0" y="441724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671165">
            <a:off x="17660287" y="9967955"/>
            <a:ext cx="2513769" cy="4114800"/>
          </a:xfrm>
          <a:custGeom>
            <a:avLst/>
            <a:gdLst/>
            <a:ahLst/>
            <a:cxnLst/>
            <a:rect r="r" b="b" t="t" l="l"/>
            <a:pathLst>
              <a:path h="4114800" w="2513769">
                <a:moveTo>
                  <a:pt x="0" y="0"/>
                </a:moveTo>
                <a:lnTo>
                  <a:pt x="2513769" y="0"/>
                </a:lnTo>
                <a:lnTo>
                  <a:pt x="251376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TextBox 4" id="4"/>
          <p:cNvSpPr txBox="true"/>
          <p:nvPr/>
        </p:nvSpPr>
        <p:spPr>
          <a:xfrm rot="0">
            <a:off x="-300658" y="3569017"/>
            <a:ext cx="5611366" cy="2076450"/>
          </a:xfrm>
          <a:prstGeom prst="rect">
            <a:avLst/>
          </a:prstGeom>
        </p:spPr>
        <p:txBody>
          <a:bodyPr anchor="t" rtlCol="false" tIns="0" lIns="0" bIns="0" rIns="0">
            <a:spAutoFit/>
          </a:bodyPr>
          <a:lstStyle/>
          <a:p>
            <a:pPr algn="ctr" marL="0" indent="0" lvl="0">
              <a:lnSpc>
                <a:spcPts val="16800"/>
              </a:lnSpc>
              <a:spcBef>
                <a:spcPct val="0"/>
              </a:spcBef>
            </a:pPr>
            <a:r>
              <a:rPr lang="en-US" sz="12000">
                <a:solidFill>
                  <a:srgbClr val="FF48FE"/>
                </a:solidFill>
                <a:latin typeface="Handjet"/>
                <a:ea typeface="Handjet"/>
                <a:cs typeface="Handjet"/>
                <a:sym typeface="Handjet"/>
              </a:rPr>
              <a:t>SELF-</a:t>
            </a:r>
          </a:p>
        </p:txBody>
      </p:sp>
      <p:sp>
        <p:nvSpPr>
          <p:cNvPr name="TextBox 5" id="5"/>
          <p:cNvSpPr txBox="true"/>
          <p:nvPr/>
        </p:nvSpPr>
        <p:spPr>
          <a:xfrm rot="0">
            <a:off x="2251507" y="3629025"/>
            <a:ext cx="11336030" cy="1832610"/>
          </a:xfrm>
          <a:prstGeom prst="rect">
            <a:avLst/>
          </a:prstGeom>
        </p:spPr>
        <p:txBody>
          <a:bodyPr anchor="t" rtlCol="false" tIns="0" lIns="0" bIns="0" rIns="0">
            <a:spAutoFit/>
          </a:bodyPr>
          <a:lstStyle/>
          <a:p>
            <a:pPr algn="ctr">
              <a:lnSpc>
                <a:spcPts val="13439"/>
              </a:lnSpc>
              <a:spcBef>
                <a:spcPct val="0"/>
              </a:spcBef>
            </a:pPr>
            <a:r>
              <a:rPr lang="en-US" sz="9600" i="true">
                <a:solidFill>
                  <a:srgbClr val="FFFF00"/>
                </a:solidFill>
                <a:latin typeface="Times New Roman MT Condensed Italics"/>
                <a:ea typeface="Times New Roman MT Condensed Italics"/>
                <a:cs typeface="Times New Roman MT Condensed Italics"/>
                <a:sym typeface="Times New Roman MT Condensed Italics"/>
              </a:rPr>
              <a:t>evaluation (Task 1)</a:t>
            </a:r>
          </a:p>
        </p:txBody>
      </p:sp>
      <p:sp>
        <p:nvSpPr>
          <p:cNvPr name="TextBox 6" id="6"/>
          <p:cNvSpPr txBox="true"/>
          <p:nvPr/>
        </p:nvSpPr>
        <p:spPr>
          <a:xfrm rot="0">
            <a:off x="0" y="5518785"/>
            <a:ext cx="17559958" cy="8562379"/>
          </a:xfrm>
          <a:prstGeom prst="rect">
            <a:avLst/>
          </a:prstGeom>
        </p:spPr>
        <p:txBody>
          <a:bodyPr anchor="t" rtlCol="false" tIns="0" lIns="0" bIns="0" rIns="0">
            <a:spAutoFit/>
          </a:bodyPr>
          <a:lstStyle/>
          <a:p>
            <a:pPr algn="ctr">
              <a:lnSpc>
                <a:spcPts val="2976"/>
              </a:lnSpc>
              <a:spcBef>
                <a:spcPct val="0"/>
              </a:spcBef>
            </a:pPr>
            <a:r>
              <a:rPr lang="en-US" sz="2976">
                <a:solidFill>
                  <a:srgbClr val="FF6400"/>
                </a:solidFill>
                <a:latin typeface="Handjet"/>
                <a:ea typeface="Handjet"/>
                <a:cs typeface="Handjet"/>
                <a:sym typeface="Handjet"/>
              </a:rPr>
              <a:t>When I take the time to reflect on myself, I realise how much I have grown through both the positive and difficult experiences in my life. I have learnt that I am far stronger than I often give myself credit for. There have been times when life has felt overwhelming, but I have always found a way to keep moving forward. Looking back, I think those challenges have helped shape me into a more resilient, compassionate, and determined person.</a:t>
            </a:r>
          </a:p>
          <a:p>
            <a:pPr algn="ctr">
              <a:lnSpc>
                <a:spcPts val="2976"/>
              </a:lnSpc>
              <a:spcBef>
                <a:spcPct val="0"/>
              </a:spcBef>
            </a:pPr>
            <a:r>
              <a:rPr lang="en-US" sz="2976">
                <a:solidFill>
                  <a:srgbClr val="FF6400"/>
                </a:solidFill>
                <a:latin typeface="Handjet"/>
                <a:ea typeface="Handjet"/>
                <a:cs typeface="Handjet"/>
                <a:sym typeface="Handjet"/>
              </a:rPr>
              <a:t>One of the things I value most about myself is my ability to care deeply about others. I genuinely enjoy helping people, whether that's through my work, supporting my family, or simply being there for someone who needs a listening ear. Sometimes I probably care a little too much, and I have a habit of putting other people's needs before my own. While I believe this is one of my greatest strengths, I have also realised that looking after myself is just as important. I cannot give my best to others if I don't make time to recharge myself too.</a:t>
            </a:r>
          </a:p>
          <a:p>
            <a:pPr algn="ctr">
              <a:lnSpc>
                <a:spcPts val="2976"/>
              </a:lnSpc>
              <a:spcBef>
                <a:spcPct val="0"/>
              </a:spcBef>
            </a:pPr>
            <a:r>
              <a:rPr lang="en-US" sz="2976">
                <a:solidFill>
                  <a:srgbClr val="FF6400"/>
                </a:solidFill>
                <a:latin typeface="Handjet"/>
                <a:ea typeface="Handjet"/>
                <a:cs typeface="Handjet"/>
                <a:sym typeface="Handjet"/>
              </a:rPr>
              <a:t>I have also realised that I am someone who is always thinking ahead. My mind is constantly full of ideas, plans, and ways to improve things. I enjoy finding creative solutions to problems and looking for opportunities where others might see obstacles. Sometimes my brain works faster than my mouth, and occasionally I have so many ideas that I don't know which one to start first! Although it can be slightly chaotic at times, I wouldn't change that part of myself because it keeps me motivated and excited about what could be possible.</a:t>
            </a:r>
          </a:p>
          <a:p>
            <a:pPr algn="ctr">
              <a:lnSpc>
                <a:spcPts val="2976"/>
              </a:lnSpc>
              <a:spcBef>
                <a:spcPct val="0"/>
              </a:spcBef>
            </a:pPr>
            <a:r>
              <a:rPr lang="en-US" sz="2976">
                <a:solidFill>
                  <a:srgbClr val="FF6400"/>
                </a:solidFill>
                <a:latin typeface="Handjet"/>
                <a:ea typeface="Handjet"/>
                <a:cs typeface="Handjet"/>
                <a:sym typeface="Handjet"/>
              </a:rPr>
              <a:t>One area I continue to work on is believing in myself. I know I am capable, but I can sometimes be my own biggest critic. I often focus on what I could have done better instead of recognising what I have already achieved. Over time, I have learnt that perfection is impossible and that making mistakes is part of learning. I am becoming better at celebrating the small wins instead of only concentrating on the next challenge.</a:t>
            </a:r>
          </a:p>
          <a:p>
            <a:pPr algn="ctr">
              <a:lnSpc>
                <a:spcPts val="2976"/>
              </a:lnSpc>
              <a:spcBef>
                <a:spcPct val="0"/>
              </a:spcBef>
            </a:pPr>
            <a:r>
              <a:rPr lang="en-US" sz="2976">
                <a:solidFill>
                  <a:srgbClr val="FF6400"/>
                </a:solidFill>
                <a:latin typeface="Handjet"/>
                <a:ea typeface="Handjet"/>
                <a:cs typeface="Handjet"/>
                <a:sym typeface="Handjet"/>
              </a:rPr>
              <a:t>Another thing I have discovered is that I am much more adaptable than I realised. Life doesn't always go to plan, and I have learnt that being flexible is one of the most valuable skills a person can have. Instead of allowing setbacks to stop me, I try to see them as opportunities to learn, even if I don't always feel that way at the time. I've also learnt that a little bit of humour can make difficult days easier. Sometimes, if you can't laugh at the chaos, you might end up crying into your cup of tea instead!</a:t>
            </a:r>
          </a:p>
          <a:p>
            <a:pPr algn="ctr">
              <a:lnSpc>
                <a:spcPts val="2976"/>
              </a:lnSpc>
              <a:spcBef>
                <a:spcPct val="0"/>
              </a:spcBef>
            </a:pPr>
            <a:r>
              <a:rPr lang="en-US" sz="2976">
                <a:solidFill>
                  <a:srgbClr val="FF6400"/>
                </a:solidFill>
                <a:latin typeface="Handjet"/>
                <a:ea typeface="Handjet"/>
                <a:cs typeface="Handjet"/>
                <a:sym typeface="Handjet"/>
              </a:rPr>
              <a:t>Reflecting on who I am has helped me understand that personal growth is something that never really ends. There will always be new things to learn, different challenges to overcome, and opportunities to become a better version of myself. I don't expect to have all the answers, but I do know that I will continue to work hard, stay true to my values, and keep learning from every experience.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2064640">
            <a:off x="10667632" y="3956495"/>
            <a:ext cx="5628249" cy="6154149"/>
          </a:xfrm>
          <a:custGeom>
            <a:avLst/>
            <a:gdLst/>
            <a:ahLst/>
            <a:cxnLst/>
            <a:rect r="r" b="b" t="t" l="l"/>
            <a:pathLst>
              <a:path h="6154149" w="5628249">
                <a:moveTo>
                  <a:pt x="0" y="0"/>
                </a:moveTo>
                <a:lnTo>
                  <a:pt x="5628249" y="0"/>
                </a:lnTo>
                <a:lnTo>
                  <a:pt x="5628249" y="6154150"/>
                </a:lnTo>
                <a:lnTo>
                  <a:pt x="0" y="615415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132000">
            <a:off x="9167573" y="7197024"/>
            <a:ext cx="8628367" cy="5855932"/>
            <a:chOff x="0" y="0"/>
            <a:chExt cx="11504490" cy="7807910"/>
          </a:xfrm>
        </p:grpSpPr>
        <p:sp>
          <p:nvSpPr>
            <p:cNvPr name="Freeform 4" id="4"/>
            <p:cNvSpPr/>
            <p:nvPr/>
          </p:nvSpPr>
          <p:spPr>
            <a:xfrm flipH="false" flipV="false" rot="0">
              <a:off x="0" y="0"/>
              <a:ext cx="11504490" cy="7807910"/>
            </a:xfrm>
            <a:custGeom>
              <a:avLst/>
              <a:gdLst/>
              <a:ahLst/>
              <a:cxnLst/>
              <a:rect r="r" b="b" t="t" l="l"/>
              <a:pathLst>
                <a:path h="7807910" w="11504490">
                  <a:moveTo>
                    <a:pt x="0" y="0"/>
                  </a:moveTo>
                  <a:lnTo>
                    <a:pt x="11504490" y="0"/>
                  </a:lnTo>
                  <a:lnTo>
                    <a:pt x="11504490" y="7807910"/>
                  </a:lnTo>
                  <a:lnTo>
                    <a:pt x="0" y="7807910"/>
                  </a:lnTo>
                  <a:lnTo>
                    <a:pt x="0" y="0"/>
                  </a:lnTo>
                  <a:close/>
                </a:path>
              </a:pathLst>
            </a:custGeom>
            <a:blipFill>
              <a:blip r:embed="rId4"/>
              <a:stretch>
                <a:fillRect l="-46900" t="-4101" r="-46900" b="-55538"/>
              </a:stretch>
            </a:blipFill>
          </p:spPr>
        </p:sp>
        <p:sp>
          <p:nvSpPr>
            <p:cNvPr name="TextBox 5" id="5"/>
            <p:cNvSpPr txBox="true"/>
            <p:nvPr/>
          </p:nvSpPr>
          <p:spPr>
            <a:xfrm rot="0">
              <a:off x="916790" y="85246"/>
              <a:ext cx="8761373" cy="1170256"/>
            </a:xfrm>
            <a:prstGeom prst="rect">
              <a:avLst/>
            </a:prstGeom>
          </p:spPr>
          <p:txBody>
            <a:bodyPr anchor="t" rtlCol="false" tIns="0" lIns="0" bIns="0" rIns="0">
              <a:spAutoFit/>
            </a:bodyPr>
            <a:lstStyle/>
            <a:p>
              <a:pPr algn="ctr">
                <a:lnSpc>
                  <a:spcPts val="7404"/>
                </a:lnSpc>
                <a:spcBef>
                  <a:spcPct val="0"/>
                </a:spcBef>
              </a:pPr>
              <a:r>
                <a:rPr lang="en-US" sz="5288">
                  <a:solidFill>
                    <a:srgbClr val="FF6400"/>
                  </a:solidFill>
                  <a:latin typeface="Pushkin High"/>
                  <a:ea typeface="Pushkin High"/>
                  <a:cs typeface="Pushkin High"/>
                  <a:sym typeface="Pushkin High"/>
                </a:rPr>
                <a:t>Wealnesses</a:t>
              </a:r>
            </a:p>
          </p:txBody>
        </p:sp>
        <p:sp>
          <p:nvSpPr>
            <p:cNvPr name="TextBox 6" id="6"/>
            <p:cNvSpPr txBox="true"/>
            <p:nvPr/>
          </p:nvSpPr>
          <p:spPr>
            <a:xfrm rot="0">
              <a:off x="259961" y="1478021"/>
              <a:ext cx="10510462" cy="5915025"/>
            </a:xfrm>
            <a:prstGeom prst="rect">
              <a:avLst/>
            </a:prstGeom>
          </p:spPr>
          <p:txBody>
            <a:bodyPr anchor="t" rtlCol="false" tIns="0" lIns="0" bIns="0" rIns="0">
              <a:spAutoFit/>
            </a:bodyPr>
            <a:lstStyle/>
            <a:p>
              <a:pPr algn="ctr" marL="308888" indent="-154444" lvl="1">
                <a:lnSpc>
                  <a:spcPts val="1716"/>
                </a:lnSpc>
                <a:buFont typeface="Arial"/>
                <a:buChar char="•"/>
              </a:pPr>
              <a:r>
                <a:rPr lang="en-US" sz="1430">
                  <a:solidFill>
                    <a:srgbClr val="FF48FE"/>
                  </a:solidFill>
                  <a:latin typeface="Saved By Zero"/>
                  <a:ea typeface="Saved By Zero"/>
                  <a:cs typeface="Saved By Zero"/>
                  <a:sym typeface="Saved By Zero"/>
                </a:rPr>
                <a:t>I can be too hard on myself – I often expect a lot from myself and sometimes focus more on what I could have done better than what I have achieved.</a:t>
              </a:r>
            </a:p>
            <a:p>
              <a:pPr algn="ctr">
                <a:lnSpc>
                  <a:spcPts val="1716"/>
                </a:lnSpc>
              </a:pPr>
            </a:p>
            <a:p>
              <a:pPr algn="ctr" marL="308888" indent="-154444" lvl="1">
                <a:lnSpc>
                  <a:spcPts val="1716"/>
                </a:lnSpc>
                <a:buFont typeface="Arial"/>
                <a:buChar char="•"/>
              </a:pPr>
              <a:r>
                <a:rPr lang="en-US" sz="1430">
                  <a:solidFill>
                    <a:srgbClr val="FF48FE"/>
                  </a:solidFill>
                  <a:latin typeface="Saved By Zero"/>
                  <a:ea typeface="Saved By Zero"/>
                  <a:cs typeface="Saved By Zero"/>
                  <a:sym typeface="Saved By Zero"/>
                </a:rPr>
                <a:t>I overthink situations – I sometimes spend too much time worrying about making the right decision, which can make me doubt myself.</a:t>
              </a:r>
            </a:p>
            <a:p>
              <a:pPr algn="ctr">
                <a:lnSpc>
                  <a:spcPts val="1716"/>
                </a:lnSpc>
              </a:pPr>
            </a:p>
            <a:p>
              <a:pPr algn="ctr" marL="308888" indent="-154444" lvl="1">
                <a:lnSpc>
                  <a:spcPts val="1716"/>
                </a:lnSpc>
                <a:buFont typeface="Arial"/>
                <a:buChar char="•"/>
              </a:pPr>
              <a:r>
                <a:rPr lang="en-US" sz="1430">
                  <a:solidFill>
                    <a:srgbClr val="FF48FE"/>
                  </a:solidFill>
                  <a:latin typeface="Saved By Zero"/>
                  <a:ea typeface="Saved By Zero"/>
                  <a:cs typeface="Saved By Zero"/>
                  <a:sym typeface="Saved By Zero"/>
                </a:rPr>
                <a:t>I find it difficult to say no – I like helping others, but this can sometimes lead to taking on too much and feeling overwhelmed.</a:t>
              </a:r>
            </a:p>
            <a:p>
              <a:pPr algn="ctr">
                <a:lnSpc>
                  <a:spcPts val="1716"/>
                </a:lnSpc>
              </a:pPr>
            </a:p>
            <a:p>
              <a:pPr algn="ctr" marL="308888" indent="-154444" lvl="1">
                <a:lnSpc>
                  <a:spcPts val="1716"/>
                </a:lnSpc>
                <a:buFont typeface="Arial"/>
                <a:buChar char="•"/>
              </a:pPr>
              <a:r>
                <a:rPr lang="en-US" sz="1430">
                  <a:solidFill>
                    <a:srgbClr val="FF48FE"/>
                  </a:solidFill>
                  <a:latin typeface="Saved By Zero"/>
                  <a:ea typeface="Saved By Zero"/>
                  <a:cs typeface="Saved By Zero"/>
                  <a:sym typeface="Saved By Zero"/>
                </a:rPr>
                <a:t>I lack confidence at times – Although I am capable, I can sometimes underestimate my own abilities and need reassurance before believing in myself.</a:t>
              </a:r>
            </a:p>
            <a:p>
              <a:pPr algn="ctr">
                <a:lnSpc>
                  <a:spcPts val="1716"/>
                </a:lnSpc>
              </a:pPr>
            </a:p>
            <a:p>
              <a:pPr algn="ctr" marL="308888" indent="-154444" lvl="1">
                <a:lnSpc>
                  <a:spcPts val="1716"/>
                </a:lnSpc>
                <a:buFont typeface="Arial"/>
                <a:buChar char="•"/>
              </a:pPr>
              <a:r>
                <a:rPr lang="en-US" sz="1430">
                  <a:solidFill>
                    <a:srgbClr val="FF48FE"/>
                  </a:solidFill>
                  <a:latin typeface="Saved By Zero"/>
                  <a:ea typeface="Saved By Zero"/>
                  <a:cs typeface="Saved By Zero"/>
                  <a:sym typeface="Saved By Zero"/>
                </a:rPr>
                <a:t>I can be a perfectionist – I like things to be done properly, but this can mean I spend longer on tasks than necessary because I want everything to be just right.</a:t>
              </a:r>
            </a:p>
            <a:p>
              <a:pPr algn="ctr">
                <a:lnSpc>
                  <a:spcPts val="1937"/>
                </a:lnSpc>
              </a:pPr>
            </a:p>
          </p:txBody>
        </p:sp>
      </p:grpSp>
      <p:grpSp>
        <p:nvGrpSpPr>
          <p:cNvPr name="Group 7" id="7"/>
          <p:cNvGrpSpPr/>
          <p:nvPr/>
        </p:nvGrpSpPr>
        <p:grpSpPr>
          <a:xfrm rot="-207366">
            <a:off x="406684" y="7031926"/>
            <a:ext cx="8111959" cy="6737557"/>
            <a:chOff x="0" y="0"/>
            <a:chExt cx="10815945" cy="8983410"/>
          </a:xfrm>
        </p:grpSpPr>
        <p:sp>
          <p:nvSpPr>
            <p:cNvPr name="Freeform 8" id="8"/>
            <p:cNvSpPr/>
            <p:nvPr/>
          </p:nvSpPr>
          <p:spPr>
            <a:xfrm flipH="false" flipV="false" rot="5400000">
              <a:off x="1497779" y="-334756"/>
              <a:ext cx="7820386" cy="10815945"/>
            </a:xfrm>
            <a:custGeom>
              <a:avLst/>
              <a:gdLst/>
              <a:ahLst/>
              <a:cxnLst/>
              <a:rect r="r" b="b" t="t" l="l"/>
              <a:pathLst>
                <a:path h="10815945" w="7820386">
                  <a:moveTo>
                    <a:pt x="0" y="0"/>
                  </a:moveTo>
                  <a:lnTo>
                    <a:pt x="7820387" y="0"/>
                  </a:lnTo>
                  <a:lnTo>
                    <a:pt x="7820387" y="10815945"/>
                  </a:lnTo>
                  <a:lnTo>
                    <a:pt x="0" y="10815945"/>
                  </a:lnTo>
                  <a:lnTo>
                    <a:pt x="0" y="0"/>
                  </a:lnTo>
                  <a:close/>
                </a:path>
              </a:pathLst>
            </a:custGeom>
            <a:blipFill>
              <a:blip r:embed="rId5"/>
              <a:stretch>
                <a:fillRect l="0" t="-2017" r="0" b="-2017"/>
              </a:stretch>
            </a:blipFill>
          </p:spPr>
        </p:sp>
        <p:sp>
          <p:nvSpPr>
            <p:cNvPr name="TextBox 9" id="9"/>
            <p:cNvSpPr txBox="true"/>
            <p:nvPr/>
          </p:nvSpPr>
          <p:spPr>
            <a:xfrm rot="0">
              <a:off x="722733" y="1058249"/>
              <a:ext cx="9123737" cy="1268678"/>
            </a:xfrm>
            <a:prstGeom prst="rect">
              <a:avLst/>
            </a:prstGeom>
          </p:spPr>
          <p:txBody>
            <a:bodyPr anchor="t" rtlCol="false" tIns="0" lIns="0" bIns="0" rIns="0">
              <a:spAutoFit/>
            </a:bodyPr>
            <a:lstStyle/>
            <a:p>
              <a:pPr algn="ctr">
                <a:lnSpc>
                  <a:spcPts val="8060"/>
                </a:lnSpc>
                <a:spcBef>
                  <a:spcPct val="0"/>
                </a:spcBef>
              </a:pPr>
              <a:r>
                <a:rPr lang="en-US" sz="5757">
                  <a:solidFill>
                    <a:srgbClr val="FF48FE"/>
                  </a:solidFill>
                  <a:latin typeface="Pushkin High"/>
                  <a:ea typeface="Pushkin High"/>
                  <a:cs typeface="Pushkin High"/>
                  <a:sym typeface="Pushkin High"/>
                </a:rPr>
                <a:t>Strenghts</a:t>
              </a:r>
            </a:p>
          </p:txBody>
        </p:sp>
        <p:sp>
          <p:nvSpPr>
            <p:cNvPr name="TextBox 10" id="10"/>
            <p:cNvSpPr txBox="true"/>
            <p:nvPr/>
          </p:nvSpPr>
          <p:spPr>
            <a:xfrm rot="0">
              <a:off x="178997" y="2484798"/>
              <a:ext cx="10330609" cy="5854700"/>
            </a:xfrm>
            <a:prstGeom prst="rect">
              <a:avLst/>
            </a:prstGeom>
          </p:spPr>
          <p:txBody>
            <a:bodyPr anchor="t" rtlCol="false" tIns="0" lIns="0" bIns="0" rIns="0">
              <a:spAutoFit/>
            </a:bodyPr>
            <a:lstStyle/>
            <a:p>
              <a:pPr algn="ctr" marL="293447" indent="-146723" lvl="1">
                <a:lnSpc>
                  <a:spcPts val="1631"/>
                </a:lnSpc>
                <a:buFont typeface="Arial"/>
                <a:buChar char="•"/>
              </a:pPr>
              <a:r>
                <a:rPr lang="en-US" sz="1359">
                  <a:solidFill>
                    <a:srgbClr val="FF6400"/>
                  </a:solidFill>
                  <a:latin typeface="Saved By Zero"/>
                  <a:ea typeface="Saved By Zero"/>
                  <a:cs typeface="Saved By Zero"/>
                  <a:sym typeface="Saved By Zero"/>
                </a:rPr>
                <a:t>Caring – I genuinely care about other people and enjoy supporting those who need help. I always try to be understanding and treat others with kindness and respect.</a:t>
              </a:r>
            </a:p>
            <a:p>
              <a:pPr algn="ctr">
                <a:lnSpc>
                  <a:spcPts val="1631"/>
                </a:lnSpc>
              </a:pPr>
            </a:p>
            <a:p>
              <a:pPr algn="ctr" marL="293447" indent="-146723" lvl="1">
                <a:lnSpc>
                  <a:spcPts val="1631"/>
                </a:lnSpc>
                <a:buFont typeface="Arial"/>
                <a:buChar char="•"/>
              </a:pPr>
              <a:r>
                <a:rPr lang="en-US" sz="1359">
                  <a:solidFill>
                    <a:srgbClr val="FF6400"/>
                  </a:solidFill>
                  <a:latin typeface="Saved By Zero"/>
                  <a:ea typeface="Saved By Zero"/>
                  <a:cs typeface="Saved By Zero"/>
                  <a:sym typeface="Saved By Zero"/>
                </a:rPr>
                <a:t>Determined – Once I set myself a goal, I work hard to achieve it, even when things become difficult. I don't give up easily and always try to find a way forward.</a:t>
              </a:r>
            </a:p>
            <a:p>
              <a:pPr algn="ctr">
                <a:lnSpc>
                  <a:spcPts val="1631"/>
                </a:lnSpc>
              </a:pPr>
            </a:p>
            <a:p>
              <a:pPr algn="ctr" marL="293447" indent="-146723" lvl="1">
                <a:lnSpc>
                  <a:spcPts val="1631"/>
                </a:lnSpc>
                <a:buFont typeface="Arial"/>
                <a:buChar char="•"/>
              </a:pPr>
              <a:r>
                <a:rPr lang="en-US" sz="1359">
                  <a:solidFill>
                    <a:srgbClr val="FF6400"/>
                  </a:solidFill>
                  <a:latin typeface="Saved By Zero"/>
                  <a:ea typeface="Saved By Zero"/>
                  <a:cs typeface="Saved By Zero"/>
                  <a:sym typeface="Saved By Zero"/>
                </a:rPr>
                <a:t>Reliable – People can depend on me to do what I say I will do. I take my responsibilities seriously and like to complete tasks to the best of my ability.</a:t>
              </a:r>
            </a:p>
            <a:p>
              <a:pPr algn="ctr">
                <a:lnSpc>
                  <a:spcPts val="1631"/>
                </a:lnSpc>
              </a:pPr>
            </a:p>
            <a:p>
              <a:pPr algn="ctr" marL="293447" indent="-146723" lvl="1">
                <a:lnSpc>
                  <a:spcPts val="1631"/>
                </a:lnSpc>
                <a:buFont typeface="Arial"/>
                <a:buChar char="•"/>
              </a:pPr>
              <a:r>
                <a:rPr lang="en-US" sz="1359">
                  <a:solidFill>
                    <a:srgbClr val="FF6400"/>
                  </a:solidFill>
                  <a:latin typeface="Saved By Zero"/>
                  <a:ea typeface="Saved By Zero"/>
                  <a:cs typeface="Saved By Zero"/>
                  <a:sym typeface="Saved By Zero"/>
                </a:rPr>
                <a:t>Organised – I enjoy planning ahead and keeping things organised, which helps me manage my responsibilities and stay on top of deadlines.</a:t>
              </a:r>
            </a:p>
            <a:p>
              <a:pPr algn="ctr">
                <a:lnSpc>
                  <a:spcPts val="1391"/>
                </a:lnSpc>
              </a:pPr>
            </a:p>
            <a:p>
              <a:pPr algn="ctr" marL="293447" indent="-146723" lvl="1">
                <a:lnSpc>
                  <a:spcPts val="1631"/>
                </a:lnSpc>
                <a:buFont typeface="Arial"/>
                <a:buChar char="•"/>
              </a:pPr>
              <a:r>
                <a:rPr lang="en-US" sz="1359">
                  <a:solidFill>
                    <a:srgbClr val="FF6400"/>
                  </a:solidFill>
                  <a:latin typeface="Saved By Zero"/>
                  <a:ea typeface="Saved By Zero"/>
                  <a:cs typeface="Saved By Zero"/>
                  <a:sym typeface="Saved By Zero"/>
                </a:rPr>
                <a:t>Willing to Learn – I am open to learning new skills and improving myself. I take feedback positively and see it as an opportunity to grow rather than criticism</a:t>
              </a:r>
            </a:p>
            <a:p>
              <a:pPr algn="ctr">
                <a:lnSpc>
                  <a:spcPts val="1751"/>
                </a:lnSpc>
              </a:pPr>
            </a:p>
          </p:txBody>
        </p:sp>
        <p:sp>
          <p:nvSpPr>
            <p:cNvPr name="Freeform 11" id="11"/>
            <p:cNvSpPr/>
            <p:nvPr/>
          </p:nvSpPr>
          <p:spPr>
            <a:xfrm flipH="false" flipV="false" rot="800486">
              <a:off x="237731" y="209885"/>
              <a:ext cx="2088683" cy="2304754"/>
            </a:xfrm>
            <a:custGeom>
              <a:avLst/>
              <a:gdLst/>
              <a:ahLst/>
              <a:cxnLst/>
              <a:rect r="r" b="b" t="t" l="l"/>
              <a:pathLst>
                <a:path h="2304754" w="2088683">
                  <a:moveTo>
                    <a:pt x="0" y="0"/>
                  </a:moveTo>
                  <a:lnTo>
                    <a:pt x="2088683" y="0"/>
                  </a:lnTo>
                  <a:lnTo>
                    <a:pt x="2088683" y="2304754"/>
                  </a:lnTo>
                  <a:lnTo>
                    <a:pt x="0" y="2304754"/>
                  </a:lnTo>
                  <a:lnTo>
                    <a:pt x="0" y="0"/>
                  </a:lnTo>
                  <a:close/>
                </a:path>
              </a:pathLst>
            </a:custGeom>
            <a:blipFill>
              <a:blip r:embed="rId6"/>
              <a:stretch>
                <a:fillRect l="0" t="0" r="0" b="0"/>
              </a:stretch>
            </a:blipFill>
          </p:spPr>
        </p:sp>
      </p:grpSp>
      <p:sp>
        <p:nvSpPr>
          <p:cNvPr name="TextBox 12" id="12"/>
          <p:cNvSpPr txBox="true"/>
          <p:nvPr/>
        </p:nvSpPr>
        <p:spPr>
          <a:xfrm rot="0">
            <a:off x="210977" y="5221918"/>
            <a:ext cx="14983189" cy="1580515"/>
          </a:xfrm>
          <a:prstGeom prst="rect">
            <a:avLst/>
          </a:prstGeom>
        </p:spPr>
        <p:txBody>
          <a:bodyPr anchor="t" rtlCol="false" tIns="0" lIns="0" bIns="0" rIns="0">
            <a:spAutoFit/>
          </a:bodyPr>
          <a:lstStyle/>
          <a:p>
            <a:pPr algn="l" marL="0" indent="0" lvl="0">
              <a:lnSpc>
                <a:spcPts val="5839"/>
              </a:lnSpc>
            </a:pPr>
            <a:r>
              <a:rPr lang="en-US" sz="7299">
                <a:solidFill>
                  <a:srgbClr val="4F8BFF"/>
                </a:solidFill>
                <a:latin typeface="Saved By Zero"/>
                <a:ea typeface="Saved By Zero"/>
                <a:cs typeface="Saved By Zero"/>
                <a:sym typeface="Saved By Zero"/>
              </a:rPr>
              <a:t>STRENGTHS &amp; WEAKNESSES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312841">
            <a:off x="1169033" y="4224920"/>
            <a:ext cx="16384641" cy="10374342"/>
            <a:chOff x="0" y="0"/>
            <a:chExt cx="21846188" cy="13832456"/>
          </a:xfrm>
        </p:grpSpPr>
        <p:sp>
          <p:nvSpPr>
            <p:cNvPr name="Freeform 3" id="3"/>
            <p:cNvSpPr/>
            <p:nvPr/>
          </p:nvSpPr>
          <p:spPr>
            <a:xfrm flipH="false" flipV="false" rot="5239620">
              <a:off x="4977001" y="-3212238"/>
              <a:ext cx="12901800" cy="20256931"/>
            </a:xfrm>
            <a:custGeom>
              <a:avLst/>
              <a:gdLst/>
              <a:ahLst/>
              <a:cxnLst/>
              <a:rect r="r" b="b" t="t" l="l"/>
              <a:pathLst>
                <a:path h="20256931" w="12901800">
                  <a:moveTo>
                    <a:pt x="0" y="0"/>
                  </a:moveTo>
                  <a:lnTo>
                    <a:pt x="12901800" y="0"/>
                  </a:lnTo>
                  <a:lnTo>
                    <a:pt x="12901800" y="20256931"/>
                  </a:lnTo>
                  <a:lnTo>
                    <a:pt x="0" y="20256931"/>
                  </a:lnTo>
                  <a:lnTo>
                    <a:pt x="0" y="0"/>
                  </a:lnTo>
                  <a:close/>
                </a:path>
              </a:pathLst>
            </a:custGeom>
            <a:blipFill>
              <a:blip r:embed="rId2"/>
              <a:stretch>
                <a:fillRect l="-4560" t="0" r="-4560" b="0"/>
              </a:stretch>
            </a:blipFill>
          </p:spPr>
        </p:sp>
        <p:sp>
          <p:nvSpPr>
            <p:cNvPr name="TextBox 4" id="4"/>
            <p:cNvSpPr txBox="true"/>
            <p:nvPr/>
          </p:nvSpPr>
          <p:spPr>
            <a:xfrm rot="-107557">
              <a:off x="4655805" y="1253210"/>
              <a:ext cx="12741712" cy="1392306"/>
            </a:xfrm>
            <a:prstGeom prst="rect">
              <a:avLst/>
            </a:prstGeom>
          </p:spPr>
          <p:txBody>
            <a:bodyPr anchor="t" rtlCol="false" tIns="0" lIns="0" bIns="0" rIns="0">
              <a:spAutoFit/>
            </a:bodyPr>
            <a:lstStyle/>
            <a:p>
              <a:pPr algn="ctr">
                <a:lnSpc>
                  <a:spcPts val="8713"/>
                </a:lnSpc>
                <a:spcBef>
                  <a:spcPct val="0"/>
                </a:spcBef>
              </a:pPr>
            </a:p>
          </p:txBody>
        </p:sp>
        <p:sp>
          <p:nvSpPr>
            <p:cNvPr name="Freeform 5" id="5"/>
            <p:cNvSpPr/>
            <p:nvPr/>
          </p:nvSpPr>
          <p:spPr>
            <a:xfrm flipH="false" flipV="false" rot="800486">
              <a:off x="309459" y="275601"/>
              <a:ext cx="2739873" cy="3002603"/>
            </a:xfrm>
            <a:custGeom>
              <a:avLst/>
              <a:gdLst/>
              <a:ahLst/>
              <a:cxnLst/>
              <a:rect r="r" b="b" t="t" l="l"/>
              <a:pathLst>
                <a:path h="3002603" w="2739873">
                  <a:moveTo>
                    <a:pt x="0" y="0"/>
                  </a:moveTo>
                  <a:lnTo>
                    <a:pt x="2739873" y="0"/>
                  </a:lnTo>
                  <a:lnTo>
                    <a:pt x="2739873" y="3002603"/>
                  </a:lnTo>
                  <a:lnTo>
                    <a:pt x="0" y="3002603"/>
                  </a:lnTo>
                  <a:lnTo>
                    <a:pt x="0" y="0"/>
                  </a:lnTo>
                  <a:close/>
                </a:path>
              </a:pathLst>
            </a:custGeom>
            <a:blipFill>
              <a:blip r:embed="rId3"/>
              <a:stretch>
                <a:fillRect l="0" t="0" r="0" b="-689"/>
              </a:stretch>
            </a:blipFill>
          </p:spPr>
        </p:sp>
      </p:grpSp>
      <p:sp>
        <p:nvSpPr>
          <p:cNvPr name="Freeform 6" id="6"/>
          <p:cNvSpPr/>
          <p:nvPr/>
        </p:nvSpPr>
        <p:spPr>
          <a:xfrm flipH="false" flipV="false" rot="-1014649">
            <a:off x="14659282" y="3911660"/>
            <a:ext cx="3218404" cy="2697608"/>
          </a:xfrm>
          <a:custGeom>
            <a:avLst/>
            <a:gdLst/>
            <a:ahLst/>
            <a:cxnLst/>
            <a:rect r="r" b="b" t="t" l="l"/>
            <a:pathLst>
              <a:path h="2697608" w="3218404">
                <a:moveTo>
                  <a:pt x="0" y="0"/>
                </a:moveTo>
                <a:lnTo>
                  <a:pt x="3218404" y="0"/>
                </a:lnTo>
                <a:lnTo>
                  <a:pt x="3218404" y="2697608"/>
                </a:lnTo>
                <a:lnTo>
                  <a:pt x="0" y="269760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187189">
            <a:off x="2341956" y="6124339"/>
            <a:ext cx="15049024" cy="7759396"/>
          </a:xfrm>
          <a:prstGeom prst="rect">
            <a:avLst/>
          </a:prstGeom>
        </p:spPr>
        <p:txBody>
          <a:bodyPr anchor="t" rtlCol="false" tIns="0" lIns="0" bIns="0" rIns="0">
            <a:spAutoFit/>
          </a:bodyPr>
          <a:lstStyle/>
          <a:p>
            <a:pPr algn="ctr">
              <a:lnSpc>
                <a:spcPts val="2816"/>
              </a:lnSpc>
              <a:spcBef>
                <a:spcPct val="0"/>
              </a:spcBef>
            </a:pPr>
            <a:r>
              <a:rPr lang="en-US" b="true" sz="2011">
                <a:solidFill>
                  <a:srgbClr val="000000"/>
                </a:solidFill>
                <a:latin typeface="Handjet Bold"/>
                <a:ea typeface="Handjet Bold"/>
                <a:cs typeface="Handjet Bold"/>
                <a:sym typeface="Handjet Bold"/>
              </a:rPr>
              <a:t>TRAITS GAINED FROM SELF-REFLECTION</a:t>
            </a:r>
          </a:p>
          <a:p>
            <a:pPr algn="ctr">
              <a:lnSpc>
                <a:spcPts val="2816"/>
              </a:lnSpc>
              <a:spcBef>
                <a:spcPct val="0"/>
              </a:spcBef>
            </a:pPr>
            <a:r>
              <a:rPr lang="en-US" b="true" sz="2011">
                <a:solidFill>
                  <a:srgbClr val="000000"/>
                </a:solidFill>
                <a:latin typeface="Handjet Bold"/>
                <a:ea typeface="Handjet Bold"/>
                <a:cs typeface="Handjet Bold"/>
                <a:sym typeface="Handjet Bold"/>
              </a:rPr>
              <a:t>THROUGH SELF-REFLECTION, I HAVE GAINED A BETTER UNDERSTANDING OF WHO I AM AS A PERSON AND THE AREAS WHERE I CAN CONTINUE TO GROW. TAKING TIME TO REFLECT HAS HELPED ME RECOGNISE BOTH MY STRENGTHS AND MY WEAKNESSES, ALLOWING ME TO BECOME MORE SELF-AWARE AND CONFIDENT IN MY ABILITIES.</a:t>
            </a:r>
          </a:p>
          <a:p>
            <a:pPr algn="ctr">
              <a:lnSpc>
                <a:spcPts val="2816"/>
              </a:lnSpc>
              <a:spcBef>
                <a:spcPct val="0"/>
              </a:spcBef>
            </a:pPr>
            <a:r>
              <a:rPr lang="en-US" b="true" sz="2011">
                <a:solidFill>
                  <a:srgbClr val="000000"/>
                </a:solidFill>
                <a:latin typeface="Handjet Bold"/>
                <a:ea typeface="Handjet Bold"/>
                <a:cs typeface="Handjet Bold"/>
                <a:sym typeface="Handjet Bold"/>
              </a:rPr>
              <a:t>SOME OF THE KEY TRAITS I HAVE DEVELOPED INCLUDE:</a:t>
            </a:r>
          </a:p>
          <a:p>
            <a:pPr algn="ctr">
              <a:lnSpc>
                <a:spcPts val="2816"/>
              </a:lnSpc>
              <a:spcBef>
                <a:spcPct val="0"/>
              </a:spcBef>
            </a:pPr>
          </a:p>
          <a:p>
            <a:pPr algn="ctr">
              <a:lnSpc>
                <a:spcPts val="2816"/>
              </a:lnSpc>
              <a:spcBef>
                <a:spcPct val="0"/>
              </a:spcBef>
            </a:pPr>
            <a:r>
              <a:rPr lang="en-US" b="true" sz="2011">
                <a:solidFill>
                  <a:srgbClr val="000000"/>
                </a:solidFill>
                <a:latin typeface="Handjet Bold"/>
                <a:ea typeface="Handjet Bold"/>
                <a:cs typeface="Handjet Bold"/>
                <a:sym typeface="Handjet Bold"/>
              </a:rPr>
              <a:t>SELF-AWARENESS – I HAVE A BETTER UNDERSTANDING OF MY STRENGTHS, WEAKNESSES, AND HOW MY ACTIONS CAN AFFECT OTHERS.</a:t>
            </a:r>
          </a:p>
          <a:p>
            <a:pPr algn="ctr">
              <a:lnSpc>
                <a:spcPts val="2816"/>
              </a:lnSpc>
              <a:spcBef>
                <a:spcPct val="0"/>
              </a:spcBef>
            </a:pPr>
            <a:r>
              <a:rPr lang="en-US" b="true" sz="2011">
                <a:solidFill>
                  <a:srgbClr val="000000"/>
                </a:solidFill>
                <a:latin typeface="Handjet Bold"/>
                <a:ea typeface="Handjet Bold"/>
                <a:cs typeface="Handjet Bold"/>
                <a:sym typeface="Handjet Bold"/>
              </a:rPr>
              <a:t>RESILIENCE – I HAVE LEARNT TO COPE WITH CHALLENGES, ADAPT TO DIFFICULT SITUATIONS, AND KEEP MOVING FORWARD EVEN WHEN THINGS DO NOT GO AS PLANNED.</a:t>
            </a:r>
          </a:p>
          <a:p>
            <a:pPr algn="ctr">
              <a:lnSpc>
                <a:spcPts val="2816"/>
              </a:lnSpc>
              <a:spcBef>
                <a:spcPct val="0"/>
              </a:spcBef>
            </a:pPr>
          </a:p>
          <a:p>
            <a:pPr algn="ctr">
              <a:lnSpc>
                <a:spcPts val="2816"/>
              </a:lnSpc>
              <a:spcBef>
                <a:spcPct val="0"/>
              </a:spcBef>
            </a:pPr>
            <a:r>
              <a:rPr lang="en-US" b="true" sz="2011">
                <a:solidFill>
                  <a:srgbClr val="000000"/>
                </a:solidFill>
                <a:latin typeface="Handjet Bold"/>
                <a:ea typeface="Handjet Bold"/>
                <a:cs typeface="Handjet Bold"/>
                <a:sym typeface="Handjet Bold"/>
              </a:rPr>
              <a:t>CONFIDENCE – REFLECTING ON MY ACHIEVEMENTS HAS HELPED ME RECOGNISE MY PROGRESS AND BELIEVE MORE IN MY OWN ABILITIES.</a:t>
            </a:r>
          </a:p>
          <a:p>
            <a:pPr algn="ctr">
              <a:lnSpc>
                <a:spcPts val="2816"/>
              </a:lnSpc>
              <a:spcBef>
                <a:spcPct val="0"/>
              </a:spcBef>
            </a:pPr>
            <a:r>
              <a:rPr lang="en-US" b="true" sz="2011">
                <a:solidFill>
                  <a:srgbClr val="000000"/>
                </a:solidFill>
                <a:latin typeface="Handjet Bold"/>
                <a:ea typeface="Handjet Bold"/>
                <a:cs typeface="Handjet Bold"/>
                <a:sym typeface="Handjet Bold"/>
              </a:rPr>
              <a:t>PATIENCE – I HAVE REALISED THAT PERSONAL GROWTH TAKES TIME AND THAT LEARNING FROM MISTAKES IS PART OF THE PROCESS.</a:t>
            </a:r>
          </a:p>
          <a:p>
            <a:pPr algn="ctr">
              <a:lnSpc>
                <a:spcPts val="2816"/>
              </a:lnSpc>
              <a:spcBef>
                <a:spcPct val="0"/>
              </a:spcBef>
            </a:pPr>
            <a:r>
              <a:rPr lang="en-US" b="true" sz="2011">
                <a:solidFill>
                  <a:srgbClr val="000000"/>
                </a:solidFill>
                <a:latin typeface="Handjet Bold"/>
                <a:ea typeface="Handjet Bold"/>
                <a:cs typeface="Handjet Bold"/>
                <a:sym typeface="Handjet Bold"/>
              </a:rPr>
              <a:t>EMPATHY – SELF-REFLECTION HAS HELPED ME UNDERSTAND THAT EVERYONE FACES DIFFERENT CHALLENGES, MAKING ME MORE UNDERSTANDING AND SUPPORTIVE OF OTHERS.</a:t>
            </a:r>
          </a:p>
          <a:p>
            <a:pPr algn="ctr">
              <a:lnSpc>
                <a:spcPts val="2816"/>
              </a:lnSpc>
              <a:spcBef>
                <a:spcPct val="0"/>
              </a:spcBef>
            </a:pPr>
          </a:p>
          <a:p>
            <a:pPr algn="ctr">
              <a:lnSpc>
                <a:spcPts val="2816"/>
              </a:lnSpc>
              <a:spcBef>
                <a:spcPct val="0"/>
              </a:spcBef>
            </a:pPr>
            <a:r>
              <a:rPr lang="en-US" b="true" sz="2011">
                <a:solidFill>
                  <a:srgbClr val="000000"/>
                </a:solidFill>
                <a:latin typeface="Handjet Bold"/>
                <a:ea typeface="Handjet Bold"/>
                <a:cs typeface="Handjet Bold"/>
                <a:sym typeface="Handjet Bold"/>
              </a:rPr>
              <a:t>RESPONSIBILITY – I HAVE BECOME MORE WILLING TO TAKE OWNERSHIP OF MY DECISIONS AND LEARN FROM BOTH MY SUCCESSES AND MISTAKES.</a:t>
            </a:r>
          </a:p>
          <a:p>
            <a:pPr algn="ctr">
              <a:lnSpc>
                <a:spcPts val="2816"/>
              </a:lnSpc>
              <a:spcBef>
                <a:spcPct val="0"/>
              </a:spcBef>
            </a:pPr>
          </a:p>
          <a:p>
            <a:pPr algn="ctr">
              <a:lnSpc>
                <a:spcPts val="2816"/>
              </a:lnSpc>
              <a:spcBef>
                <a:spcPct val="0"/>
              </a:spcBef>
            </a:pPr>
            <a:r>
              <a:rPr lang="en-US" b="true" sz="2011">
                <a:solidFill>
                  <a:srgbClr val="000000"/>
                </a:solidFill>
                <a:latin typeface="Handjet Bold"/>
                <a:ea typeface="Handjet Bold"/>
                <a:cs typeface="Handjet Bold"/>
                <a:sym typeface="Handjet Bold"/>
              </a:rPr>
              <a:t>OPEN-MINDEDNESS – I AM MORE WILLING TO ACCEPT FEEDBACK, CONSIDER DIFFERENT VIEWPOINTS, AND USE THEM TO IMPROVE MYSELF.</a:t>
            </a:r>
          </a:p>
          <a:p>
            <a:pPr algn="ctr">
              <a:lnSpc>
                <a:spcPts val="2816"/>
              </a:lnSpc>
              <a:spcBef>
                <a:spcPct val="0"/>
              </a:spcBef>
            </a:pPr>
            <a:r>
              <a:rPr lang="en-US" b="true" sz="2011">
                <a:solidFill>
                  <a:srgbClr val="000000"/>
                </a:solidFill>
                <a:latin typeface="Handjet Bold"/>
                <a:ea typeface="Handjet Bold"/>
                <a:cs typeface="Handjet Bold"/>
                <a:sym typeface="Handjet Bold"/>
              </a:rPr>
              <a:t>DETERMINATION – REFLECTING ON THE OBSTACLES I HAVE OVERCOME HAS STRENGTHENED MY MOTIVATION TO CONTINUE WORKING TOWARDS MY GOALS.</a:t>
            </a:r>
          </a:p>
          <a:p>
            <a:pPr algn="ctr">
              <a:lnSpc>
                <a:spcPts val="2816"/>
              </a:lnSpc>
              <a:spcBef>
                <a:spcPct val="0"/>
              </a:spcBef>
            </a:pPr>
          </a:p>
          <a:p>
            <a:pPr algn="ctr">
              <a:lnSpc>
                <a:spcPts val="2816"/>
              </a:lnSpc>
              <a:spcBef>
                <a:spcPct val="0"/>
              </a:spcBef>
            </a:pPr>
            <a:r>
              <a:rPr lang="en-US" b="true" sz="2011">
                <a:solidFill>
                  <a:srgbClr val="000000"/>
                </a:solidFill>
                <a:latin typeface="Handjet Bold"/>
                <a:ea typeface="Handjet Bold"/>
                <a:cs typeface="Handjet Bold"/>
                <a:sym typeface="Handjet Bold"/>
              </a:rPr>
              <a:t>EMOTIONAL INTELLIGENCE – I HAVE BECOME BETTER AT RECOGNISING AND MANAGING MY EMOTIONS, HELPING ME RESPOND TO SITUATIONS MORE CALMLY AND THOUGHTFULLY.</a:t>
            </a:r>
          </a:p>
          <a:p>
            <a:pPr algn="ctr">
              <a:lnSpc>
                <a:spcPts val="2816"/>
              </a:lnSpc>
              <a:spcBef>
                <a:spcPct val="0"/>
              </a:spcBef>
            </a:pPr>
          </a:p>
          <a:p>
            <a:pPr algn="ctr">
              <a:lnSpc>
                <a:spcPts val="2816"/>
              </a:lnSpc>
              <a:spcBef>
                <a:spcPct val="0"/>
              </a:spcBef>
            </a:pPr>
            <a:r>
              <a:rPr lang="en-US" b="true" sz="2011">
                <a:solidFill>
                  <a:srgbClr val="000000"/>
                </a:solidFill>
                <a:latin typeface="Handjet Bold"/>
                <a:ea typeface="Handjet Bold"/>
                <a:cs typeface="Handjet Bold"/>
                <a:sym typeface="Handjet Bold"/>
              </a:rPr>
              <a:t>ADAPTABILITY – I HAVE LEARNT THAT CHANGE IS PART OF LIFE AND THAT BEING FLEXIBLE HELPS ME DEAL WITH NEW SITUATIONS MORE EFFECTIVELY.</a:t>
            </a:r>
          </a:p>
          <a:p>
            <a:pPr algn="ctr">
              <a:lnSpc>
                <a:spcPts val="2816"/>
              </a:lnSpc>
              <a:spcBef>
                <a:spcPct val="0"/>
              </a:spcBef>
            </a:pPr>
            <a:r>
              <a:rPr lang="en-US" b="true" sz="2011">
                <a:solidFill>
                  <a:srgbClr val="000000"/>
                </a:solidFill>
                <a:latin typeface="Handjet Bold"/>
                <a:ea typeface="Handjet Bold"/>
                <a:cs typeface="Handjet Bold"/>
                <a:sym typeface="Handjet Bold"/>
              </a:rPr>
              <a:t>OVERALL, SELF-REFLECTION HAS HELPED ME BECOME A MORE THOUGHTFUL, CONFIDENT, AND RESILIENT PERSON. IT HAS ENCOURAGED ME TO LEARN FROM MY EXPERIENCES, RECOGNISE MY PERSONAL GROWTH, AND CONTINUE DEVELOPING THE SKILLS AND QUALITIES THAT WILL BENEFIT ME IN BOTH MY PERSONAL LIFE AND FUTURE CAREER</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aphicFrame>
        <p:nvGraphicFramePr>
          <p:cNvPr name="Table 2" id="2"/>
          <p:cNvGraphicFramePr>
            <a:graphicFrameLocks noGrp="true"/>
          </p:cNvGraphicFramePr>
          <p:nvPr/>
        </p:nvGraphicFramePr>
        <p:xfrm>
          <a:off x="1169986" y="5497740"/>
          <a:ext cx="16089314" cy="8064233"/>
        </p:xfrm>
        <a:graphic>
          <a:graphicData uri="http://schemas.openxmlformats.org/drawingml/2006/table">
            <a:tbl>
              <a:tblPr/>
              <a:tblGrid>
                <a:gridCol w="3217863"/>
                <a:gridCol w="3217863"/>
                <a:gridCol w="3217863"/>
                <a:gridCol w="3217863"/>
                <a:gridCol w="3217863"/>
              </a:tblGrid>
              <a:tr h="1095293">
                <a:tc>
                  <a:txBody>
                    <a:bodyPr anchor="t" rtlCol="false"/>
                    <a:lstStyle/>
                    <a:p>
                      <a:pPr algn="ctr">
                        <a:lnSpc>
                          <a:spcPts val="1820"/>
                        </a:lnSpc>
                        <a:defRPr/>
                      </a:pPr>
                      <a:r>
                        <a:rPr lang="en-US" sz="1300">
                          <a:solidFill>
                            <a:srgbClr val="000000"/>
                          </a:solidFill>
                          <a:latin typeface="Saved By Zero"/>
                          <a:ea typeface="Saved By Zero"/>
                          <a:cs typeface="Saved By Zero"/>
                          <a:sym typeface="Saved By Zero"/>
                        </a:rPr>
                        <a:t>Development Goal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7DBBFF"/>
                    </a:solidFill>
                  </a:tcPr>
                </a:tc>
                <a:tc>
                  <a:txBody>
                    <a:bodyPr anchor="t" rtlCol="false"/>
                    <a:lstStyle/>
                    <a:p>
                      <a:pPr algn="ctr">
                        <a:lnSpc>
                          <a:spcPts val="1820"/>
                        </a:lnSpc>
                        <a:defRPr/>
                      </a:pPr>
                      <a:r>
                        <a:rPr lang="en-US" sz="1300">
                          <a:solidFill>
                            <a:srgbClr val="000000"/>
                          </a:solidFill>
                          <a:latin typeface="Saved By Zero"/>
                          <a:ea typeface="Saved By Zero"/>
                          <a:cs typeface="Saved By Zero"/>
                          <a:sym typeface="Saved By Zero"/>
                        </a:rPr>
                        <a:t>Reason for Goal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7DBBFF"/>
                    </a:solidFill>
                  </a:tcPr>
                </a:tc>
                <a:tc>
                  <a:txBody>
                    <a:bodyPr anchor="t" rtlCol="false"/>
                    <a:lstStyle/>
                    <a:p>
                      <a:pPr algn="ctr">
                        <a:lnSpc>
                          <a:spcPts val="1820"/>
                        </a:lnSpc>
                        <a:defRPr/>
                      </a:pPr>
                      <a:r>
                        <a:rPr lang="en-US" sz="1300">
                          <a:solidFill>
                            <a:srgbClr val="000000"/>
                          </a:solidFill>
                          <a:latin typeface="Saved By Zero"/>
                          <a:ea typeface="Saved By Zero"/>
                          <a:cs typeface="Saved By Zero"/>
                          <a:sym typeface="Saved By Zero"/>
                        </a:rPr>
                        <a:t>SMART Target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7DBBFF"/>
                    </a:solidFill>
                  </a:tcPr>
                </a:tc>
                <a:tc>
                  <a:txBody>
                    <a:bodyPr anchor="t" rtlCol="false"/>
                    <a:lstStyle/>
                    <a:p>
                      <a:pPr algn="ctr">
                        <a:lnSpc>
                          <a:spcPts val="1820"/>
                        </a:lnSpc>
                        <a:defRPr/>
                      </a:pPr>
                      <a:r>
                        <a:rPr lang="en-US" sz="1300">
                          <a:solidFill>
                            <a:srgbClr val="000000"/>
                          </a:solidFill>
                          <a:latin typeface="Saved By Zero"/>
                          <a:ea typeface="Saved By Zero"/>
                          <a:cs typeface="Saved By Zero"/>
                          <a:sym typeface="Saved By Zero"/>
                        </a:rPr>
                        <a:t>Actions I Will Take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7DBBFF"/>
                    </a:solidFill>
                  </a:tcPr>
                </a:tc>
                <a:tc>
                  <a:txBody>
                    <a:bodyPr anchor="t" rtlCol="false"/>
                    <a:lstStyle/>
                    <a:p>
                      <a:pPr algn="ctr">
                        <a:lnSpc>
                          <a:spcPts val="1820"/>
                        </a:lnSpc>
                        <a:defRPr/>
                      </a:pPr>
                      <a:r>
                        <a:rPr lang="en-US" sz="1300">
                          <a:solidFill>
                            <a:srgbClr val="000000"/>
                          </a:solidFill>
                          <a:latin typeface="Saved By Zero"/>
                          <a:ea typeface="Saved By Zero"/>
                          <a:cs typeface="Saved By Zero"/>
                          <a:sym typeface="Saved By Zero"/>
                        </a:rPr>
                        <a:t>Evidence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7DBBFF"/>
                    </a:solidFill>
                  </a:tcPr>
                </a:tc>
              </a:tr>
              <a:tr h="2026481">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Improve advanced Microsoft Excel skills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Excel is important for analysing information, creating reports, and improving efficiency in my current role.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 will complete an online Excel course and develop confidence using formulas, PivotTables and data analysis tools within 6 months.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Complete Microsoft Learn training, practise using Excel weekly, and apply skills within my workplace.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Course certificates, screenshots, examples of completed work.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r>
              <a:tr h="1797068">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Develop leadership skills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DED331"/>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 want to continue progressing within the charity sector and become more confident leading projects and supporting others.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DED331"/>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 will complete leadership training within 12 months and apply new leadership techniques within my role.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DED331"/>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Attend online courses, read leadership resources, and request feedback from colleagues.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DED331"/>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Certificates, feedback, personal reflections.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DED331"/>
                    </a:solidFill>
                  </a:tcPr>
                </a:tc>
              </a:tr>
              <a:tr h="1744785">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Improve digital communication skills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FF48FE"/>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Digital communication is becoming increasingly important for charities to engage with communities.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FF48FE"/>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 will complete a digital marketing course within 3 months.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FF48FE"/>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Complete Google Digital Skills training and explore ways to use digital platforms within my workplace.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FF48FE"/>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Course completion evidence and screenshots.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FF48FE"/>
                    </a:solidFill>
                  </a:tcPr>
                </a:tc>
              </a:tr>
              <a:tr h="1400607">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Build confidence presenting ideas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 often have ideas for improving services and want to become more confident sharing them.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I will present at least one new idea or update during workplace meetings each month.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Prepare presentations, practise communication skills, and ask for feedback.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c>
                  <a:txBody>
                    <a:bodyPr anchor="t" rtlCol="false"/>
                    <a:lstStyle/>
                    <a:p>
                      <a:pPr algn="l">
                        <a:lnSpc>
                          <a:spcPts val="1820"/>
                        </a:lnSpc>
                        <a:defRPr/>
                      </a:pPr>
                      <a:r>
                        <a:rPr lang="en-US" sz="1300">
                          <a:solidFill>
                            <a:srgbClr val="000000"/>
                          </a:solidFill>
                          <a:latin typeface="Saved By Zero"/>
                          <a:ea typeface="Saved By Zero"/>
                          <a:cs typeface="Saved By Zero"/>
                          <a:sym typeface="Saved By Zero"/>
                        </a:rPr>
                        <a:t>Meeting notes and feedback. </a:t>
                      </a:r>
                      <a:endParaRPr lang="en-US" sz="1100"/>
                    </a:p>
                  </a:txBody>
                  <a:tcPr marL="76200" marR="76200" marT="76200" marB="76200" anchor="ctr">
                    <a:lnL cmpd="sng" algn="ctr" cap="flat" w="28575">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solidFill>
                      <a:srgbClr val="E97132"/>
                    </a:solidFill>
                  </a:tcPr>
                </a:tc>
              </a:tr>
            </a:tbl>
          </a:graphicData>
        </a:graphic>
      </p:graphicFrame>
      <p:sp>
        <p:nvSpPr>
          <p:cNvPr name="TextBox 3" id="3"/>
          <p:cNvSpPr txBox="true"/>
          <p:nvPr/>
        </p:nvSpPr>
        <p:spPr>
          <a:xfrm rot="0">
            <a:off x="1169937" y="3670466"/>
            <a:ext cx="15799019" cy="1536055"/>
          </a:xfrm>
          <a:prstGeom prst="rect">
            <a:avLst/>
          </a:prstGeom>
        </p:spPr>
        <p:txBody>
          <a:bodyPr anchor="t" rtlCol="false" tIns="0" lIns="0" bIns="0" rIns="0">
            <a:spAutoFit/>
          </a:bodyPr>
          <a:lstStyle/>
          <a:p>
            <a:pPr algn="ctr">
              <a:lnSpc>
                <a:spcPts val="12460"/>
              </a:lnSpc>
              <a:spcBef>
                <a:spcPct val="0"/>
              </a:spcBef>
            </a:pPr>
            <a:r>
              <a:rPr lang="en-US" b="true" sz="8900">
                <a:solidFill>
                  <a:srgbClr val="FF6400"/>
                </a:solidFill>
                <a:latin typeface="Handjet Bold"/>
                <a:ea typeface="Handjet Bold"/>
                <a:cs typeface="Handjet Bold"/>
                <a:sym typeface="Handjet Bold"/>
              </a:rPr>
              <a:t>‘</a:t>
            </a:r>
            <a:r>
              <a:rPr lang="en-US" b="true" sz="8900">
                <a:solidFill>
                  <a:srgbClr val="FF6400"/>
                </a:solidFill>
                <a:latin typeface="Handjet Bold"/>
                <a:ea typeface="Handjet Bold"/>
                <a:cs typeface="Handjet Bold"/>
                <a:sym typeface="Handjet Bold"/>
              </a:rPr>
              <a:t>SMART PROFESSIONAL DEVELOPMENT GOALS’</a:t>
            </a:r>
          </a:p>
        </p:txBody>
      </p:sp>
      <p:sp>
        <p:nvSpPr>
          <p:cNvPr name="Freeform 4" id="4"/>
          <p:cNvSpPr/>
          <p:nvPr/>
        </p:nvSpPr>
        <p:spPr>
          <a:xfrm flipH="false" flipV="false" rot="-7340065">
            <a:off x="-1459043" y="3115035"/>
            <a:ext cx="2918087" cy="2827891"/>
          </a:xfrm>
          <a:custGeom>
            <a:avLst/>
            <a:gdLst/>
            <a:ahLst/>
            <a:cxnLst/>
            <a:rect r="r" b="b" t="t" l="l"/>
            <a:pathLst>
              <a:path h="2827891" w="2918087">
                <a:moveTo>
                  <a:pt x="0" y="0"/>
                </a:moveTo>
                <a:lnTo>
                  <a:pt x="2918086" y="0"/>
                </a:lnTo>
                <a:lnTo>
                  <a:pt x="2918086" y="2827891"/>
                </a:lnTo>
                <a:lnTo>
                  <a:pt x="0" y="282789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2524564">
            <a:off x="16189863" y="12097448"/>
            <a:ext cx="2914773" cy="2914773"/>
          </a:xfrm>
          <a:custGeom>
            <a:avLst/>
            <a:gdLst/>
            <a:ahLst/>
            <a:cxnLst/>
            <a:rect r="r" b="b" t="t" l="l"/>
            <a:pathLst>
              <a:path h="2914773" w="2914773">
                <a:moveTo>
                  <a:pt x="0" y="0"/>
                </a:moveTo>
                <a:lnTo>
                  <a:pt x="2914774" y="0"/>
                </a:lnTo>
                <a:lnTo>
                  <a:pt x="2914774" y="2914774"/>
                </a:lnTo>
                <a:lnTo>
                  <a:pt x="0" y="291477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grpSp>
        <p:nvGrpSpPr>
          <p:cNvPr name="Group 3" id="3"/>
          <p:cNvGrpSpPr>
            <a:grpSpLocks noChangeAspect="true"/>
          </p:cNvGrpSpPr>
          <p:nvPr/>
        </p:nvGrpSpPr>
        <p:grpSpPr>
          <a:xfrm rot="-470009">
            <a:off x="15837535" y="7961690"/>
            <a:ext cx="3920945" cy="3917274"/>
            <a:chOff x="0" y="0"/>
            <a:chExt cx="3255264" cy="3252216"/>
          </a:xfrm>
        </p:grpSpPr>
        <p:sp>
          <p:nvSpPr>
            <p:cNvPr name="Freeform 4" id="4"/>
            <p:cNvSpPr/>
            <p:nvPr/>
          </p:nvSpPr>
          <p:spPr>
            <a:xfrm flipH="false" flipV="false" rot="0">
              <a:off x="0" y="0"/>
              <a:ext cx="3255264" cy="3252216"/>
            </a:xfrm>
            <a:custGeom>
              <a:avLst/>
              <a:gdLst/>
              <a:ahLst/>
              <a:cxnLst/>
              <a:rect r="r" b="b" t="t" l="l"/>
              <a:pathLst>
                <a:path h="3252216" w="3255264">
                  <a:moveTo>
                    <a:pt x="3255264" y="3252216"/>
                  </a:moveTo>
                  <a:lnTo>
                    <a:pt x="0" y="3252216"/>
                  </a:lnTo>
                  <a:lnTo>
                    <a:pt x="0" y="0"/>
                  </a:lnTo>
                  <a:lnTo>
                    <a:pt x="3255264" y="0"/>
                  </a:lnTo>
                  <a:lnTo>
                    <a:pt x="3255264" y="3252216"/>
                  </a:lnTo>
                  <a:close/>
                </a:path>
              </a:pathLst>
            </a:custGeom>
            <a:blipFill>
              <a:blip r:embed="rId4"/>
              <a:stretch>
                <a:fillRect l="-15" t="0" r="-15" b="0"/>
              </a:stretch>
            </a:blipFill>
          </p:spPr>
        </p:sp>
        <p:sp>
          <p:nvSpPr>
            <p:cNvPr name="Freeform 5" id="5"/>
            <p:cNvSpPr/>
            <p:nvPr/>
          </p:nvSpPr>
          <p:spPr>
            <a:xfrm flipH="false" flipV="false" rot="0">
              <a:off x="178981" y="170596"/>
              <a:ext cx="2903337" cy="2874918"/>
            </a:xfrm>
            <a:custGeom>
              <a:avLst/>
              <a:gdLst/>
              <a:ahLst/>
              <a:cxnLst/>
              <a:rect r="r" b="b" t="t" l="l"/>
              <a:pathLst>
                <a:path h="2874918" w="2903337">
                  <a:moveTo>
                    <a:pt x="65410" y="2"/>
                  </a:moveTo>
                  <a:lnTo>
                    <a:pt x="2878279" y="31831"/>
                  </a:lnTo>
                  <a:cubicBezTo>
                    <a:pt x="2892304" y="31989"/>
                    <a:pt x="2903534" y="43509"/>
                    <a:pt x="2903334" y="57535"/>
                  </a:cubicBezTo>
                  <a:lnTo>
                    <a:pt x="2863557" y="2849935"/>
                  </a:lnTo>
                  <a:cubicBezTo>
                    <a:pt x="2863356" y="2863986"/>
                    <a:pt x="2851762" y="2875193"/>
                    <a:pt x="2837712" y="2874913"/>
                  </a:cubicBezTo>
                  <a:lnTo>
                    <a:pt x="24844" y="2819214"/>
                  </a:lnTo>
                  <a:cubicBezTo>
                    <a:pt x="10903" y="2818938"/>
                    <a:pt x="-197" y="2807452"/>
                    <a:pt x="3" y="2793509"/>
                  </a:cubicBezTo>
                  <a:lnTo>
                    <a:pt x="39780" y="24980"/>
                  </a:lnTo>
                  <a:cubicBezTo>
                    <a:pt x="39982" y="11015"/>
                    <a:pt x="51444" y="-156"/>
                    <a:pt x="65410" y="2"/>
                  </a:cubicBezTo>
                  <a:close/>
                </a:path>
              </a:pathLst>
            </a:custGeom>
            <a:blipFill>
              <a:blip r:embed="rId5"/>
              <a:stretch>
                <a:fillRect l="-16088" t="0" r="-16088" b="0"/>
              </a:stretch>
            </a:blipFill>
          </p:spPr>
        </p:sp>
      </p:grpSp>
      <p:sp>
        <p:nvSpPr>
          <p:cNvPr name="Freeform 6" id="6"/>
          <p:cNvSpPr/>
          <p:nvPr/>
        </p:nvSpPr>
        <p:spPr>
          <a:xfrm flipH="false" flipV="false" rot="379733">
            <a:off x="16556129" y="3760824"/>
            <a:ext cx="2241229" cy="3840112"/>
          </a:xfrm>
          <a:custGeom>
            <a:avLst/>
            <a:gdLst/>
            <a:ahLst/>
            <a:cxnLst/>
            <a:rect r="r" b="b" t="t" l="l"/>
            <a:pathLst>
              <a:path h="3840112" w="2241229">
                <a:moveTo>
                  <a:pt x="0" y="0"/>
                </a:moveTo>
                <a:lnTo>
                  <a:pt x="2241229" y="0"/>
                </a:lnTo>
                <a:lnTo>
                  <a:pt x="2241229" y="3840112"/>
                </a:lnTo>
                <a:lnTo>
                  <a:pt x="0" y="384011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TextBox 7" id="7"/>
          <p:cNvSpPr txBox="true"/>
          <p:nvPr/>
        </p:nvSpPr>
        <p:spPr>
          <a:xfrm rot="0">
            <a:off x="202126" y="3819525"/>
            <a:ext cx="16149175" cy="1536055"/>
          </a:xfrm>
          <a:prstGeom prst="rect">
            <a:avLst/>
          </a:prstGeom>
        </p:spPr>
        <p:txBody>
          <a:bodyPr anchor="t" rtlCol="false" tIns="0" lIns="0" bIns="0" rIns="0">
            <a:spAutoFit/>
          </a:bodyPr>
          <a:lstStyle/>
          <a:p>
            <a:pPr algn="l" marL="0" indent="0" lvl="0">
              <a:lnSpc>
                <a:spcPts val="12460"/>
              </a:lnSpc>
              <a:spcBef>
                <a:spcPct val="0"/>
              </a:spcBef>
            </a:pPr>
            <a:r>
              <a:rPr lang="en-US" sz="8900">
                <a:solidFill>
                  <a:srgbClr val="FFFF00"/>
                </a:solidFill>
                <a:latin typeface="Handjet"/>
                <a:ea typeface="Handjet"/>
                <a:cs typeface="Handjet"/>
                <a:sym typeface="Handjet"/>
              </a:rPr>
              <a:t>REFLECTION USING GIBBS ‘REFLECTIVE CYCLE’</a:t>
            </a:r>
          </a:p>
        </p:txBody>
      </p:sp>
      <p:sp>
        <p:nvSpPr>
          <p:cNvPr name="TextBox 8" id="8"/>
          <p:cNvSpPr txBox="true"/>
          <p:nvPr/>
        </p:nvSpPr>
        <p:spPr>
          <a:xfrm rot="0">
            <a:off x="449005" y="5671355"/>
            <a:ext cx="15139872" cy="8629650"/>
          </a:xfrm>
          <a:prstGeom prst="rect">
            <a:avLst/>
          </a:prstGeom>
        </p:spPr>
        <p:txBody>
          <a:bodyPr anchor="t" rtlCol="false" tIns="0" lIns="0" bIns="0" rIns="0">
            <a:spAutoFit/>
          </a:bodyPr>
          <a:lstStyle/>
          <a:p>
            <a:pPr algn="l">
              <a:lnSpc>
                <a:spcPts val="1764"/>
              </a:lnSpc>
            </a:pPr>
            <a:r>
              <a:rPr lang="en-US" sz="1470" b="true">
                <a:solidFill>
                  <a:srgbClr val="4F8BFF"/>
                </a:solidFill>
                <a:latin typeface="Handjet Bold"/>
                <a:ea typeface="Handjet Bold"/>
                <a:cs typeface="Handjet Bold"/>
                <a:sym typeface="Handjet Bold"/>
              </a:rPr>
              <a:t>Reflection Using Gibbs' Reflective Cycle</a:t>
            </a:r>
          </a:p>
          <a:p>
            <a:pPr algn="l">
              <a:lnSpc>
                <a:spcPts val="1764"/>
              </a:lnSpc>
            </a:pPr>
          </a:p>
          <a:p>
            <a:pPr algn="l">
              <a:lnSpc>
                <a:spcPts val="1764"/>
              </a:lnSpc>
            </a:pPr>
            <a:r>
              <a:rPr lang="en-US" sz="1470" b="true">
                <a:solidFill>
                  <a:srgbClr val="4F8BFF"/>
                </a:solidFill>
                <a:latin typeface="Handjet Bold"/>
                <a:ea typeface="Handjet Bold"/>
                <a:cs typeface="Handjet Bold"/>
                <a:sym typeface="Handjet Bold"/>
              </a:rPr>
              <a:t>Description</a:t>
            </a:r>
          </a:p>
          <a:p>
            <a:pPr algn="l">
              <a:lnSpc>
                <a:spcPts val="1764"/>
              </a:lnSpc>
            </a:pPr>
            <a:r>
              <a:rPr lang="en-US" sz="1470" b="true">
                <a:solidFill>
                  <a:srgbClr val="4F8BFF"/>
                </a:solidFill>
                <a:latin typeface="Handjet Bold"/>
                <a:ea typeface="Handjet Bold"/>
                <a:cs typeface="Handjet Bold"/>
                <a:sym typeface="Handjet Bold"/>
              </a:rPr>
              <a:t>Throughout my personal and professional journey, I have learnt that development does not stop when you gain experience; it is something that continues throughout life. Working as a Senior Coordinator within an older people's charity has given me the opportunity to support people, organise projects, work with different communities, and develop skills that I never thought I would need. Alongside my work, completing my Cert HE Computing Skills for the Workplace has opened my eyes to how important digital skills have become in almost every career.</a:t>
            </a:r>
          </a:p>
          <a:p>
            <a:pPr algn="l">
              <a:lnSpc>
                <a:spcPts val="1764"/>
              </a:lnSpc>
            </a:pPr>
            <a:r>
              <a:rPr lang="en-US" sz="1470" b="true">
                <a:solidFill>
                  <a:srgbClr val="4F8BFF"/>
                </a:solidFill>
                <a:latin typeface="Handjet Bold"/>
                <a:ea typeface="Handjet Bold"/>
                <a:cs typeface="Handjet Bold"/>
                <a:sym typeface="Handjet Bold"/>
              </a:rPr>
              <a:t>Before starting this course, I would have described myself as someone who was confident working with people, organising activities, and solving problems, but technology was an area where I sometimes lacked confidence. I was the person who could organise an event, support a team, and handle unexpected situations, but a new piece of software could sometimes make me think, "Right, this might be my challenge for today!" However, I have learnt that confidence comes through practice, patience, and being willing to try something new.</a:t>
            </a:r>
          </a:p>
          <a:p>
            <a:pPr algn="l">
              <a:lnSpc>
                <a:spcPts val="1764"/>
              </a:lnSpc>
            </a:pPr>
          </a:p>
          <a:p>
            <a:pPr algn="l">
              <a:lnSpc>
                <a:spcPts val="1764"/>
              </a:lnSpc>
            </a:pPr>
            <a:r>
              <a:rPr lang="en-US" sz="1470" b="true">
                <a:solidFill>
                  <a:srgbClr val="4F8BFF"/>
                </a:solidFill>
                <a:latin typeface="Handjet Bold"/>
                <a:ea typeface="Handjet Bold"/>
                <a:cs typeface="Handjet Bold"/>
                <a:sym typeface="Handjet Bold"/>
              </a:rPr>
              <a:t>Feelings</a:t>
            </a:r>
          </a:p>
          <a:p>
            <a:pPr algn="l">
              <a:lnSpc>
                <a:spcPts val="1764"/>
              </a:lnSpc>
            </a:pPr>
            <a:r>
              <a:rPr lang="en-US" sz="1470" b="true">
                <a:solidFill>
                  <a:srgbClr val="4F8BFF"/>
                </a:solidFill>
                <a:latin typeface="Handjet Bold"/>
                <a:ea typeface="Handjet Bold"/>
                <a:cs typeface="Handjet Bold"/>
                <a:sym typeface="Handjet Bold"/>
              </a:rPr>
              <a:t>At the beginning of my studies, I sometimes felt overwhelmed when learning new digital tools and completing academic tasks. Balancing studying alongside my responsibilities as a mother and my professional commitments has not always been easy. There have been moments where finding extra hours in the day felt like a challenge in itself!</a:t>
            </a:r>
          </a:p>
          <a:p>
            <a:pPr algn="l">
              <a:lnSpc>
                <a:spcPts val="1764"/>
              </a:lnSpc>
            </a:pPr>
            <a:r>
              <a:rPr lang="en-US" sz="1470" b="true">
                <a:solidFill>
                  <a:srgbClr val="4F8BFF"/>
                </a:solidFill>
                <a:latin typeface="Handjet Bold"/>
                <a:ea typeface="Handjet Bold"/>
                <a:cs typeface="Handjet Bold"/>
                <a:sym typeface="Handjet Bold"/>
              </a:rPr>
              <a:t>However, I have also discovered that I am more capable and resilient than I realised. I have developed more confidence using digital applications such as Microsoft Office, Microsoft Teams, Excel, PowerPoint, and RefWorks. Each new skill I have gained has reminded me that learning something unfamiliar is uncomfortable at first, but it becomes easier with time and practice.</a:t>
            </a:r>
          </a:p>
          <a:p>
            <a:pPr algn="l">
              <a:lnSpc>
                <a:spcPts val="1764"/>
              </a:lnSpc>
            </a:pPr>
          </a:p>
          <a:p>
            <a:pPr algn="l">
              <a:lnSpc>
                <a:spcPts val="1764"/>
              </a:lnSpc>
            </a:pPr>
            <a:r>
              <a:rPr lang="en-US" sz="1470" b="true">
                <a:solidFill>
                  <a:srgbClr val="4F8BFF"/>
                </a:solidFill>
                <a:latin typeface="Handjet Bold"/>
                <a:ea typeface="Handjet Bold"/>
                <a:cs typeface="Handjet Bold"/>
                <a:sym typeface="Handjet Bold"/>
              </a:rPr>
              <a:t>Evaluation</a:t>
            </a:r>
          </a:p>
          <a:p>
            <a:pPr algn="l">
              <a:lnSpc>
                <a:spcPts val="1764"/>
              </a:lnSpc>
            </a:pPr>
            <a:r>
              <a:rPr lang="en-US" sz="1470" b="true">
                <a:solidFill>
                  <a:srgbClr val="4F8BFF"/>
                </a:solidFill>
                <a:latin typeface="Handjet Bold"/>
                <a:ea typeface="Handjet Bold"/>
                <a:cs typeface="Handjet Bold"/>
                <a:sym typeface="Handjet Bold"/>
              </a:rPr>
              <a:t>One of the biggest positives from my experience has been recognising my own ability to adapt. I have always been a people person and enjoy helping others, but I now understand how important digital skills are in supporting my role effectively. Technology can help charities communicate better, organise information, promote activities, and reach more people.</a:t>
            </a:r>
          </a:p>
          <a:p>
            <a:pPr algn="l">
              <a:lnSpc>
                <a:spcPts val="1764"/>
              </a:lnSpc>
            </a:pPr>
            <a:r>
              <a:rPr lang="en-US" sz="1470" b="true">
                <a:solidFill>
                  <a:srgbClr val="4F8BFF"/>
                </a:solidFill>
                <a:latin typeface="Handjet Bold"/>
                <a:ea typeface="Handjet Bold"/>
                <a:cs typeface="Handjet Bold"/>
                <a:sym typeface="Handjet Bold"/>
              </a:rPr>
              <a:t>However, I have also identified areas where I would like to continue developing. These include improving my advanced Excel skills, strengthening my leadership abilities, and developing my understanding of digital communication and marketing. I often have lots of ideas and enjoy creating new ways to improve services, but I recognise that developing these skills will help me turn those ideas into successful projects.</a:t>
            </a:r>
          </a:p>
          <a:p>
            <a:pPr algn="l">
              <a:lnSpc>
                <a:spcPts val="1764"/>
              </a:lnSpc>
            </a:pPr>
          </a:p>
          <a:p>
            <a:pPr algn="l">
              <a:lnSpc>
                <a:spcPts val="1764"/>
              </a:lnSpc>
            </a:pPr>
            <a:r>
              <a:rPr lang="en-US" sz="1470" b="true">
                <a:solidFill>
                  <a:srgbClr val="4F8BFF"/>
                </a:solidFill>
                <a:latin typeface="Handjet Bold"/>
                <a:ea typeface="Handjet Bold"/>
                <a:cs typeface="Handjet Bold"/>
                <a:sym typeface="Handjet Bold"/>
              </a:rPr>
              <a:t>Analysis</a:t>
            </a:r>
          </a:p>
          <a:p>
            <a:pPr algn="l">
              <a:lnSpc>
                <a:spcPts val="1764"/>
              </a:lnSpc>
            </a:pPr>
            <a:r>
              <a:rPr lang="en-US" sz="1470" b="true">
                <a:solidFill>
                  <a:srgbClr val="4F8BFF"/>
                </a:solidFill>
                <a:latin typeface="Handjet Bold"/>
                <a:ea typeface="Handjet Bold"/>
                <a:cs typeface="Handjet Bold"/>
                <a:sym typeface="Handjet Bold"/>
              </a:rPr>
              <a:t>Reflecting on my experiences has shown me that personal and professional development go hand in hand. My caring nature, creativity, and problem-solving skills are strengths that I bring to my role, but continuing to develop my technical and leadership skills will help me become even more effective.</a:t>
            </a:r>
          </a:p>
          <a:p>
            <a:pPr algn="l">
              <a:lnSpc>
                <a:spcPts val="1764"/>
              </a:lnSpc>
            </a:pPr>
            <a:r>
              <a:rPr lang="en-US" sz="1470" b="true">
                <a:solidFill>
                  <a:srgbClr val="4F8BFF"/>
                </a:solidFill>
                <a:latin typeface="Handjet Bold"/>
                <a:ea typeface="Handjet Bold"/>
                <a:cs typeface="Handjet Bold"/>
                <a:sym typeface="Handjet Bold"/>
              </a:rPr>
              <a:t>Working in the charity sector has shown me that small changes can make a huge difference to people's lives. Whether it is introducing a new activity, improving communication, or helping someone feel included, I enjoy finding ways to make things better. Sometimes I feel like my brain has more ideas than storage space, but I have learnt that having ideas is only the beginning; having the skills and confidence to put them into action is what creates real change.</a:t>
            </a:r>
          </a:p>
          <a:p>
            <a:pPr algn="l">
              <a:lnSpc>
                <a:spcPts val="1764"/>
              </a:lnSpc>
            </a:pPr>
          </a:p>
          <a:p>
            <a:pPr algn="l">
              <a:lnSpc>
                <a:spcPts val="1764"/>
              </a:lnSpc>
            </a:pPr>
            <a:r>
              <a:rPr lang="en-US" sz="1470" b="true">
                <a:solidFill>
                  <a:srgbClr val="4F8BFF"/>
                </a:solidFill>
                <a:latin typeface="Handjet Bold"/>
                <a:ea typeface="Handjet Bold"/>
                <a:cs typeface="Handjet Bold"/>
                <a:sym typeface="Handjet Bold"/>
              </a:rPr>
              <a:t>Conclusion</a:t>
            </a:r>
          </a:p>
          <a:p>
            <a:pPr algn="l">
              <a:lnSpc>
                <a:spcPts val="1764"/>
              </a:lnSpc>
            </a:pPr>
            <a:r>
              <a:rPr lang="en-US" sz="1470" b="true">
                <a:solidFill>
                  <a:srgbClr val="4F8BFF"/>
                </a:solidFill>
                <a:latin typeface="Handjet Bold"/>
                <a:ea typeface="Handjet Bold"/>
                <a:cs typeface="Handjet Bold"/>
                <a:sym typeface="Handjet Bold"/>
              </a:rPr>
              <a:t>This reflection has helped me recognise the importance of setting goals and taking responsibility for my own development. I have learnt that I do not need to know everything immediately, but I do need to stay curious, open-minded, and willing to learn.</a:t>
            </a:r>
          </a:p>
          <a:p>
            <a:pPr algn="l">
              <a:lnSpc>
                <a:spcPts val="1764"/>
              </a:lnSpc>
            </a:pPr>
            <a:r>
              <a:rPr lang="en-US" sz="1470" b="true">
                <a:solidFill>
                  <a:srgbClr val="4F8BFF"/>
                </a:solidFill>
                <a:latin typeface="Handjet Bold"/>
                <a:ea typeface="Handjet Bold"/>
                <a:cs typeface="Handjet Bold"/>
                <a:sym typeface="Handjet Bold"/>
              </a:rPr>
              <a:t>My goal is to continue developing professionally while using my existing strengths of communication, empathy, creativity, and determination. By improving my digital and leadership skills, I can continue to grow within my career and create an even greater positive impact on the communities I support.</a:t>
            </a:r>
          </a:p>
          <a:p>
            <a:pPr algn="l">
              <a:lnSpc>
                <a:spcPts val="1764"/>
              </a:lnSpc>
            </a:pPr>
          </a:p>
          <a:p>
            <a:pPr algn="l">
              <a:lnSpc>
                <a:spcPts val="1764"/>
              </a:lnSpc>
            </a:pPr>
            <a:r>
              <a:rPr lang="en-US" sz="1470" b="true">
                <a:solidFill>
                  <a:srgbClr val="4F8BFF"/>
                </a:solidFill>
                <a:latin typeface="Handjet Bold"/>
                <a:ea typeface="Handjet Bold"/>
                <a:cs typeface="Handjet Bold"/>
                <a:sym typeface="Handjet Bold"/>
              </a:rPr>
              <a:t>Action Plan</a:t>
            </a:r>
          </a:p>
          <a:p>
            <a:pPr algn="l">
              <a:lnSpc>
                <a:spcPts val="1764"/>
              </a:lnSpc>
            </a:pPr>
            <a:r>
              <a:rPr lang="en-US" sz="1470" b="true">
                <a:solidFill>
                  <a:srgbClr val="4F8BFF"/>
                </a:solidFill>
                <a:latin typeface="Handjet Bold"/>
                <a:ea typeface="Handjet Bold"/>
                <a:cs typeface="Handjet Bold"/>
                <a:sym typeface="Handjet Bold"/>
              </a:rPr>
              <a:t>To achieve my development goals, I will focus on improving my digital confidence, strengthening my leadership abilities, and continuing to build my knowledge of workplace technology. I will use online learning platforms, professional development opportunities, and feedback from colleagues to support my growth.</a:t>
            </a:r>
          </a:p>
          <a:p>
            <a:pPr algn="l">
              <a:lnSpc>
                <a:spcPts val="1764"/>
              </a:lnSpc>
            </a:pPr>
            <a:r>
              <a:rPr lang="en-US" sz="1470" b="true">
                <a:solidFill>
                  <a:srgbClr val="4F8BFF"/>
                </a:solidFill>
                <a:latin typeface="Handjet Bold"/>
                <a:ea typeface="Handjet Bold"/>
                <a:cs typeface="Handjet Bold"/>
                <a:sym typeface="Handjet Bold"/>
              </a:rPr>
              <a:t>I want to continue becoming the type of person who does not just see problems but looks for solutions. I believe that with the right skills, determination, and perhaps a few more cups of tea along the way, I can continue to achieve my goals.</a:t>
            </a:r>
          </a:p>
          <a:p>
            <a:pPr algn="l">
              <a:lnSpc>
                <a:spcPts val="2359"/>
              </a:lnSpc>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171561">
            <a:off x="435377" y="13575938"/>
            <a:ext cx="4185660" cy="1423124"/>
          </a:xfrm>
          <a:custGeom>
            <a:avLst/>
            <a:gdLst/>
            <a:ahLst/>
            <a:cxnLst/>
            <a:rect r="r" b="b" t="t" l="l"/>
            <a:pathLst>
              <a:path h="1423124" w="4185660">
                <a:moveTo>
                  <a:pt x="0" y="0"/>
                </a:moveTo>
                <a:lnTo>
                  <a:pt x="4185660" y="0"/>
                </a:lnTo>
                <a:lnTo>
                  <a:pt x="4185660" y="1423124"/>
                </a:lnTo>
                <a:lnTo>
                  <a:pt x="0" y="142312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Freeform 3" id="3"/>
          <p:cNvSpPr/>
          <p:nvPr/>
        </p:nvSpPr>
        <p:spPr>
          <a:xfrm flipH="false" flipV="false" rot="-401313">
            <a:off x="16620663" y="9282894"/>
            <a:ext cx="2753787" cy="6310763"/>
          </a:xfrm>
          <a:custGeom>
            <a:avLst/>
            <a:gdLst/>
            <a:ahLst/>
            <a:cxnLst/>
            <a:rect r="r" b="b" t="t" l="l"/>
            <a:pathLst>
              <a:path h="6310763" w="2753787">
                <a:moveTo>
                  <a:pt x="0" y="0"/>
                </a:moveTo>
                <a:lnTo>
                  <a:pt x="2753787" y="0"/>
                </a:lnTo>
                <a:lnTo>
                  <a:pt x="2753787" y="6310763"/>
                </a:lnTo>
                <a:lnTo>
                  <a:pt x="0" y="631076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2065406">
            <a:off x="15686658" y="3189293"/>
            <a:ext cx="1654499" cy="2834811"/>
          </a:xfrm>
          <a:custGeom>
            <a:avLst/>
            <a:gdLst/>
            <a:ahLst/>
            <a:cxnLst/>
            <a:rect r="r" b="b" t="t" l="l"/>
            <a:pathLst>
              <a:path h="2834811" w="1654499">
                <a:moveTo>
                  <a:pt x="0" y="0"/>
                </a:moveTo>
                <a:lnTo>
                  <a:pt x="1654498" y="0"/>
                </a:lnTo>
                <a:lnTo>
                  <a:pt x="1654498" y="2834811"/>
                </a:lnTo>
                <a:lnTo>
                  <a:pt x="0" y="28348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Freeform 5" id="5"/>
          <p:cNvSpPr/>
          <p:nvPr/>
        </p:nvSpPr>
        <p:spPr>
          <a:xfrm flipH="false" flipV="false" rot="0">
            <a:off x="11982154" y="6243539"/>
            <a:ext cx="6096208" cy="3429117"/>
          </a:xfrm>
          <a:custGeom>
            <a:avLst/>
            <a:gdLst/>
            <a:ahLst/>
            <a:cxnLst/>
            <a:rect r="r" b="b" t="t" l="l"/>
            <a:pathLst>
              <a:path h="3429117" w="6096208">
                <a:moveTo>
                  <a:pt x="0" y="0"/>
                </a:moveTo>
                <a:lnTo>
                  <a:pt x="6096208" y="0"/>
                </a:lnTo>
                <a:lnTo>
                  <a:pt x="6096208" y="3429117"/>
                </a:lnTo>
                <a:lnTo>
                  <a:pt x="0" y="3429117"/>
                </a:lnTo>
                <a:lnTo>
                  <a:pt x="0" y="0"/>
                </a:lnTo>
                <a:close/>
              </a:path>
            </a:pathLst>
          </a:custGeom>
          <a:blipFill>
            <a:blip r:embed="rId8"/>
            <a:stretch>
              <a:fillRect l="0" t="0" r="0" b="0"/>
            </a:stretch>
          </a:blipFill>
        </p:spPr>
      </p:sp>
      <p:pic>
        <p:nvPicPr>
          <p:cNvPr name="Picture 6" id="6"/>
          <p:cNvPicPr>
            <a:picLocks noChangeAspect="true"/>
          </p:cNvPicPr>
          <p:nvPr/>
        </p:nvPicPr>
        <p:blipFill>
          <a:blip r:embed="rId9"/>
          <a:srcRect l="0" t="0" r="0" b="0"/>
          <a:stretch>
            <a:fillRect/>
          </a:stretch>
        </p:blipFill>
        <p:spPr>
          <a:xfrm flipH="false" flipV="false" rot="1586951">
            <a:off x="13247976" y="10486146"/>
            <a:ext cx="1428298" cy="2856596"/>
          </a:xfrm>
          <a:prstGeom prst="rect">
            <a:avLst/>
          </a:prstGeom>
        </p:spPr>
      </p:pic>
      <p:sp>
        <p:nvSpPr>
          <p:cNvPr name="TextBox 7" id="7"/>
          <p:cNvSpPr txBox="true"/>
          <p:nvPr/>
        </p:nvSpPr>
        <p:spPr>
          <a:xfrm rot="0">
            <a:off x="402487" y="5701863"/>
            <a:ext cx="10838204" cy="8124120"/>
          </a:xfrm>
          <a:prstGeom prst="rect">
            <a:avLst/>
          </a:prstGeom>
        </p:spPr>
        <p:txBody>
          <a:bodyPr anchor="t" rtlCol="false" tIns="0" lIns="0" bIns="0" rIns="0">
            <a:spAutoFit/>
          </a:bodyPr>
          <a:lstStyle/>
          <a:p>
            <a:pPr algn="l">
              <a:lnSpc>
                <a:spcPts val="3281"/>
              </a:lnSpc>
            </a:pPr>
          </a:p>
          <a:p>
            <a:pPr algn="ctr">
              <a:lnSpc>
                <a:spcPts val="2813"/>
              </a:lnSpc>
            </a:pPr>
            <a:r>
              <a:rPr lang="en-US" sz="2344">
                <a:solidFill>
                  <a:srgbClr val="097612"/>
                </a:solidFill>
                <a:latin typeface="Handjet"/>
                <a:ea typeface="Handjet"/>
                <a:cs typeface="Handjet"/>
                <a:sym typeface="Handjet"/>
              </a:rPr>
              <a:t>To me, resilience is about being able to keep going even when things don't go the way I planned. Life is always going to have challenges and setbacks, and I think it is more about how I deal with them and what I learn from them rather than letting them stop me from moving forward.</a:t>
            </a:r>
          </a:p>
          <a:p>
            <a:pPr algn="ctr">
              <a:lnSpc>
                <a:spcPts val="2813"/>
              </a:lnSpc>
            </a:pPr>
            <a:r>
              <a:rPr lang="en-US" sz="2344">
                <a:solidFill>
                  <a:srgbClr val="097612"/>
                </a:solidFill>
                <a:latin typeface="Handjet"/>
                <a:ea typeface="Handjet"/>
                <a:cs typeface="Handjet"/>
                <a:sym typeface="Handjet"/>
              </a:rPr>
              <a:t>When I think about “bouncing forward,” I see it as more than just getting over something and going back to normal. It is about taking something from the experience, learning from it and hopefully dealing with things better the next time around. I think difficult situations can sometimes teach you a lot about yourself, even if you don't realise it at the time.</a:t>
            </a:r>
          </a:p>
          <a:p>
            <a:pPr algn="ctr">
              <a:lnSpc>
                <a:spcPts val="2813"/>
              </a:lnSpc>
            </a:pPr>
            <a:r>
              <a:rPr lang="en-US" sz="2344">
                <a:solidFill>
                  <a:srgbClr val="097612"/>
                </a:solidFill>
                <a:latin typeface="Handjet"/>
                <a:ea typeface="Handjet"/>
                <a:cs typeface="Handjet"/>
                <a:sym typeface="Handjet"/>
              </a:rPr>
              <a:t>As a student, resilience is important for me because I know there will be times when I find things difficult or don't fully understand something straight away. I might struggle with an assignment, feel under pressure with deadlines or get feedback that means I need to change something. Instead of seeing that as a failure, I try to look at what I can do differently, ask for help when I need it and keep going.</a:t>
            </a:r>
          </a:p>
          <a:p>
            <a:pPr algn="ctr">
              <a:lnSpc>
                <a:spcPts val="2813"/>
              </a:lnSpc>
            </a:pPr>
            <a:r>
              <a:rPr lang="en-US" sz="2344">
                <a:solidFill>
                  <a:srgbClr val="097612"/>
                </a:solidFill>
                <a:latin typeface="Handjet"/>
                <a:ea typeface="Handjet"/>
                <a:cs typeface="Handjet"/>
                <a:sym typeface="Handjet"/>
              </a:rPr>
              <a:t>I also think part of being resilient is accepting that I am not going to get everything right the first time. I am learning, and mistakes are going to happen along the way. What matters to me is that I take the feedback on board and try to improve rather than giving up because something feels difficult.</a:t>
            </a:r>
          </a:p>
          <a:p>
            <a:pPr algn="ctr">
              <a:lnSpc>
                <a:spcPts val="2813"/>
              </a:lnSpc>
            </a:pPr>
            <a:r>
              <a:rPr lang="en-US" sz="2344">
                <a:solidFill>
                  <a:srgbClr val="097612"/>
                </a:solidFill>
                <a:latin typeface="Handjet"/>
                <a:ea typeface="Handjet"/>
                <a:cs typeface="Handjet"/>
                <a:sym typeface="Handjet"/>
              </a:rPr>
              <a:t>This is something that is important outside of studying as well. Whether it is work or just everyday life, things can change unexpectedly and problems will come up. Being able to adapt, find another way around something and carry on is an important skill to have.</a:t>
            </a:r>
          </a:p>
          <a:p>
            <a:pPr algn="ctr">
              <a:lnSpc>
                <a:spcPts val="2813"/>
              </a:lnSpc>
            </a:pPr>
            <a:r>
              <a:rPr lang="en-US" sz="2344">
                <a:solidFill>
                  <a:srgbClr val="097612"/>
                </a:solidFill>
                <a:latin typeface="Handjet"/>
                <a:ea typeface="Handjet"/>
                <a:cs typeface="Handjet"/>
                <a:sym typeface="Handjet"/>
              </a:rPr>
              <a:t>Overall, for me, bouncing forward is about not letting setbacks define what happens next. I can learn from what has happened, make changes where I need to and keep working towards what I want to achieve. I think the more I do this, the more confident I will become in dealing with challenges both as a student and in other areas of my life</a:t>
            </a:r>
          </a:p>
          <a:p>
            <a:pPr algn="ctr">
              <a:lnSpc>
                <a:spcPts val="2813"/>
              </a:lnSpc>
            </a:pPr>
          </a:p>
        </p:txBody>
      </p:sp>
      <p:sp>
        <p:nvSpPr>
          <p:cNvPr name="TextBox 8" id="8"/>
          <p:cNvSpPr txBox="true"/>
          <p:nvPr/>
        </p:nvSpPr>
        <p:spPr>
          <a:xfrm rot="0">
            <a:off x="796789" y="4251007"/>
            <a:ext cx="8774212" cy="1394460"/>
          </a:xfrm>
          <a:prstGeom prst="rect">
            <a:avLst/>
          </a:prstGeom>
        </p:spPr>
        <p:txBody>
          <a:bodyPr anchor="t" rtlCol="false" tIns="0" lIns="0" bIns="0" rIns="0">
            <a:spAutoFit/>
          </a:bodyPr>
          <a:lstStyle/>
          <a:p>
            <a:pPr algn="ctr">
              <a:lnSpc>
                <a:spcPts val="11340"/>
              </a:lnSpc>
              <a:spcBef>
                <a:spcPct val="0"/>
              </a:spcBef>
            </a:pPr>
            <a:r>
              <a:rPr lang="en-US" sz="8100">
                <a:solidFill>
                  <a:srgbClr val="FF48FE"/>
                </a:solidFill>
                <a:latin typeface="Handjet"/>
                <a:ea typeface="Handjet"/>
                <a:cs typeface="Handjet"/>
                <a:sym typeface="Handjet"/>
              </a:rPr>
              <a:t>Topic 2: Bouncing Forward</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0">
            <a:off x="498299" y="9682723"/>
            <a:ext cx="17633220" cy="4809266"/>
          </a:xfrm>
          <a:custGeom>
            <a:avLst/>
            <a:gdLst/>
            <a:ahLst/>
            <a:cxnLst/>
            <a:rect r="r" b="b" t="t" l="l"/>
            <a:pathLst>
              <a:path h="4809266" w="17633220">
                <a:moveTo>
                  <a:pt x="0" y="0"/>
                </a:moveTo>
                <a:lnTo>
                  <a:pt x="17633220" y="0"/>
                </a:lnTo>
                <a:lnTo>
                  <a:pt x="17633220" y="4809266"/>
                </a:lnTo>
                <a:lnTo>
                  <a:pt x="0" y="4809266"/>
                </a:lnTo>
                <a:lnTo>
                  <a:pt x="0" y="0"/>
                </a:lnTo>
                <a:close/>
              </a:path>
            </a:pathLst>
          </a:custGeom>
          <a:blipFill>
            <a:blip r:embed="rId2"/>
            <a:stretch>
              <a:fillRect l="0" t="-33331" r="0" b="-19745"/>
            </a:stretch>
          </a:blipFill>
        </p:spPr>
      </p:sp>
      <p:sp>
        <p:nvSpPr>
          <p:cNvPr name="TextBox 3" id="3"/>
          <p:cNvSpPr txBox="true"/>
          <p:nvPr/>
        </p:nvSpPr>
        <p:spPr>
          <a:xfrm rot="0">
            <a:off x="7074864" y="10298079"/>
            <a:ext cx="5582444" cy="837560"/>
          </a:xfrm>
          <a:prstGeom prst="rect">
            <a:avLst/>
          </a:prstGeom>
        </p:spPr>
        <p:txBody>
          <a:bodyPr anchor="t" rtlCol="false" tIns="0" lIns="0" bIns="0" rIns="0">
            <a:spAutoFit/>
          </a:bodyPr>
          <a:lstStyle/>
          <a:p>
            <a:pPr algn="ctr">
              <a:lnSpc>
                <a:spcPts val="6860"/>
              </a:lnSpc>
              <a:spcBef>
                <a:spcPct val="0"/>
              </a:spcBef>
            </a:pPr>
            <a:r>
              <a:rPr lang="en-US" b="true" sz="4900">
                <a:solidFill>
                  <a:srgbClr val="FF6400"/>
                </a:solidFill>
                <a:latin typeface="Handjet Bold"/>
                <a:ea typeface="Handjet Bold"/>
                <a:cs typeface="Handjet Bold"/>
                <a:sym typeface="Handjet Bold"/>
              </a:rPr>
              <a:t>Common Causes of Stress </a:t>
            </a:r>
          </a:p>
        </p:txBody>
      </p:sp>
      <p:sp>
        <p:nvSpPr>
          <p:cNvPr name="TextBox 4" id="4"/>
          <p:cNvSpPr txBox="true"/>
          <p:nvPr/>
        </p:nvSpPr>
        <p:spPr>
          <a:xfrm rot="0">
            <a:off x="0" y="5294734"/>
            <a:ext cx="18288000" cy="4912769"/>
          </a:xfrm>
          <a:prstGeom prst="rect">
            <a:avLst/>
          </a:prstGeom>
        </p:spPr>
        <p:txBody>
          <a:bodyPr anchor="t" rtlCol="false" tIns="0" lIns="0" bIns="0" rIns="0">
            <a:spAutoFit/>
          </a:bodyPr>
          <a:lstStyle/>
          <a:p>
            <a:pPr algn="l">
              <a:lnSpc>
                <a:spcPts val="3267"/>
              </a:lnSpc>
              <a:spcBef>
                <a:spcPct val="0"/>
              </a:spcBef>
            </a:pPr>
            <a:r>
              <a:rPr lang="en-US" sz="2333">
                <a:solidFill>
                  <a:srgbClr val="FFFF00"/>
                </a:solidFill>
                <a:latin typeface="Handjet"/>
                <a:ea typeface="Handjet"/>
                <a:cs typeface="Handjet"/>
                <a:sym typeface="Handjet"/>
              </a:rPr>
              <a:t>I GENUINELY BELIEVE THAT </a:t>
            </a:r>
            <a:r>
              <a:rPr lang="en-US" sz="2333">
                <a:solidFill>
                  <a:srgbClr val="FFFF00"/>
                </a:solidFill>
                <a:latin typeface="Handjet"/>
                <a:ea typeface="Handjet"/>
                <a:cs typeface="Handjet"/>
                <a:sym typeface="Handjet"/>
              </a:rPr>
              <a:t>ANOTHER PART OF BEING RESILIENT IS KNOWING WHEN THINGS ARE GETTING A BIT TOO MUCH. LIFE CAN BE STRESSFUL AND, AS A MUM, THERE CAN BE SO MUCH GOING ON AT ONCE. YOU ARE THINKING ABOUT YOUR FAMILY, EVERYDAY RESPONSIBILITIES AND EVERYTHING ELSE LIFE THROWS AT YOU, AND SOMETIMES YOU CAN FORGET TO STOP AND THINK ABOUT YOURSELF AND HOW YOU ARE ACTUALLY FEELING.</a:t>
            </a:r>
          </a:p>
          <a:p>
            <a:pPr algn="l">
              <a:lnSpc>
                <a:spcPts val="3267"/>
              </a:lnSpc>
              <a:spcBef>
                <a:spcPct val="0"/>
              </a:spcBef>
            </a:pPr>
            <a:r>
              <a:rPr lang="en-US" sz="2333">
                <a:solidFill>
                  <a:srgbClr val="FFFF00"/>
                </a:solidFill>
                <a:latin typeface="Handjet"/>
                <a:ea typeface="Handjet"/>
                <a:cs typeface="Handjet"/>
                <a:sym typeface="Handjet"/>
              </a:rPr>
              <a:t>FOR ME, IT IS IMPORTANT TO RECOGNISE WHEN I AM FEELING STRESSED OR ANXIOUS INSTEAD OF JUST CARRYING ON AND HOPING IT WILL GO AWAY. IF I FEEL LIKE THINGS ARE GETTING ON TOP OF ME, I THINK TALKING TO SOMEONE I TRUST CAN REALLY HELP. SOMETIMES YOU DON'T NECESSARILY NEED SOMEONE TO FIX THE PROBLEM; YOU JUST NEED TO BE ABLE TO SAY HOW YOU ARE FEELING AND GET IT OFF YOUR CHEST.</a:t>
            </a:r>
          </a:p>
          <a:p>
            <a:pPr algn="l">
              <a:lnSpc>
                <a:spcPts val="3267"/>
              </a:lnSpc>
              <a:spcBef>
                <a:spcPct val="0"/>
              </a:spcBef>
            </a:pPr>
            <a:r>
              <a:rPr lang="en-US" sz="2333">
                <a:solidFill>
                  <a:srgbClr val="FFFF00"/>
                </a:solidFill>
                <a:latin typeface="Handjet"/>
                <a:ea typeface="Handjet"/>
                <a:cs typeface="Handjet"/>
                <a:sym typeface="Handjet"/>
              </a:rPr>
              <a:t>I ALSO THINK IT IS IMPORTANT TO FIND LITTLE THINGS THAT HELP BRING THOSE STRESS LEVELS DOWN. THAT COULD BE GOING FOR A WALK, GETTING SOME FRESH AIR, LISTENING TO MUSIC, TAKING A BIT OF TIME FOR MYSELF, OR EVEN JUST STOPPING FOR A FEW MINUTES AND FOCUSING ON MY BREATHING. I FIND THAT TAKING THINGS ONE DAY AT A TIME AND DEALING WITH ONE THING AT A TIME CAN MAKE EVERYTHING FEEL A LOT LESS OVERWHELMING.</a:t>
            </a:r>
          </a:p>
          <a:p>
            <a:pPr algn="l">
              <a:lnSpc>
                <a:spcPts val="3267"/>
              </a:lnSpc>
              <a:spcBef>
                <a:spcPct val="0"/>
              </a:spcBef>
            </a:pPr>
            <a:r>
              <a:rPr lang="en-US" sz="2333">
                <a:solidFill>
                  <a:srgbClr val="FFFF00"/>
                </a:solidFill>
                <a:latin typeface="Handjet"/>
                <a:ea typeface="Handjet"/>
                <a:cs typeface="Handjet"/>
                <a:sym typeface="Handjet"/>
              </a:rPr>
              <a:t>FOR ME, BEING RESILIENT DOESN'T MEAN I HAVE TO HAVE EVERYTHING TOGETHER ALL OF THE TIME. IT IS KNOWING WHEN I NEED TO SLOW DOWN, WHEN I NEED TO TALK TO SOMEONE AND WHAT I CAN DO MYSELF TO MAKE THINGS FEEL A LITTLE MORE MANAGEABLE. LIFE WILL ALWAYS HAVE ITS STRESSFUL MOMENTS, BUT I THINK LEARNING WHAT WORKS FOR ME HELPS ME DEAL WITH THEM BETTER AND KEEP MOVING FORWARD.</a:t>
            </a:r>
          </a:p>
        </p:txBody>
      </p:sp>
      <p:sp>
        <p:nvSpPr>
          <p:cNvPr name="TextBox 5" id="5"/>
          <p:cNvSpPr txBox="true"/>
          <p:nvPr/>
        </p:nvSpPr>
        <p:spPr>
          <a:xfrm rot="0">
            <a:off x="3934896" y="3920231"/>
            <a:ext cx="11115591" cy="1245826"/>
          </a:xfrm>
          <a:prstGeom prst="rect">
            <a:avLst/>
          </a:prstGeom>
        </p:spPr>
        <p:txBody>
          <a:bodyPr anchor="t" rtlCol="false" tIns="0" lIns="0" bIns="0" rIns="0">
            <a:spAutoFit/>
          </a:bodyPr>
          <a:lstStyle/>
          <a:p>
            <a:pPr algn="ctr">
              <a:lnSpc>
                <a:spcPts val="10082"/>
              </a:lnSpc>
              <a:spcBef>
                <a:spcPct val="0"/>
              </a:spcBef>
            </a:pPr>
            <a:r>
              <a:rPr lang="en-US" sz="7201">
                <a:solidFill>
                  <a:srgbClr val="4F8BFF"/>
                </a:solidFill>
                <a:latin typeface="Handjet"/>
                <a:ea typeface="Handjet"/>
                <a:cs typeface="Handjet"/>
                <a:sym typeface="Handjet"/>
              </a:rPr>
              <a:t> BOUNCING FORWARD CONTINUED</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a:hlinkClick action="ppaction://media"/>
          </p:cNvPr>
          <p:cNvPicPr>
            <a:picLocks noChangeAspect="true"/>
          </p:cNvPicPr>
          <p:nvPr>
            <a:videoFile r:link="rId3"/>
            <p:extLst>
              <p:ext uri="{DAA4B4D4-6D71-4841-9C94-3DE7FCFB9230}">
                <p14:media xmlns:p14="http://schemas.microsoft.com/office/powerpoint/2010/main" r:embed="rId4"/>
              </p:ext>
            </p:extLst>
          </p:nvPr>
        </p:nvPicPr>
        <p:blipFill>
          <a:blip r:embed="rId2"/>
          <a:srcRect l="34179" t="0" r="34179" b="0"/>
          <a:stretch>
            <a:fillRect/>
          </a:stretch>
        </p:blipFill>
        <p:spPr>
          <a:xfrm flipH="false" flipV="false">
            <a:off x="4000500" y="0"/>
            <a:ext cx="10287000" cy="18288000"/>
          </a:xfrm>
          <a:prstGeom prst="rect">
            <a:avLst/>
          </a:prstGeom>
        </p:spPr>
      </p:pic>
      <p:sp>
        <p:nvSpPr>
          <p:cNvPr name="TextBox 3" id="3"/>
          <p:cNvSpPr txBox="true"/>
          <p:nvPr/>
        </p:nvSpPr>
        <p:spPr>
          <a:xfrm rot="0">
            <a:off x="4000500" y="14682496"/>
            <a:ext cx="10287000" cy="3605504"/>
          </a:xfrm>
          <a:prstGeom prst="rect">
            <a:avLst/>
          </a:prstGeom>
        </p:spPr>
        <p:txBody>
          <a:bodyPr anchor="t" rtlCol="false" tIns="0" lIns="0" bIns="0" rIns="0">
            <a:spAutoFit/>
          </a:bodyPr>
          <a:lstStyle/>
          <a:p>
            <a:pPr algn="ctr">
              <a:lnSpc>
                <a:spcPts val="14421"/>
              </a:lnSpc>
              <a:spcBef>
                <a:spcPct val="0"/>
              </a:spcBef>
            </a:pPr>
            <a:r>
              <a:rPr lang="en-US" b="true" sz="10301">
                <a:solidFill>
                  <a:srgbClr val="FF48FE"/>
                </a:solidFill>
                <a:latin typeface="Handjet Bold"/>
                <a:ea typeface="Handjet Bold"/>
                <a:cs typeface="Handjet Bold"/>
                <a:sym typeface="Handjet Bold"/>
              </a:rPr>
              <a:t>MY SELF REFLECTION VIDEO</a:t>
            </a:r>
          </a:p>
        </p:txBody>
      </p:sp>
    </p:spTree>
  </p:cSld>
  <p:clrMapOvr>
    <a:masterClrMapping/>
  </p:clrMapOvr>
  <p:timing>
    <p:tnLst>
      <p:par>
        <p:cTn dur="indefinite" restart="never" nodeType="tmRoot">
          <p:childTnLst>
            <p:video>
              <p:cMediaNode vol="100000">
                <p:cTn fill="hold" display="false">
                  <p:stCondLst>
                    <p:cond delay="indefinite"/>
                  </p:stCondLst>
                </p:cTn>
                <p:tgtEl>
                  <p:spTgt spid="2"/>
                </p:tgtEl>
              </p:cMediaNode>
            </p:video>
          </p:childTnLst>
        </p:cTn>
      </p:par>
    </p:tnLst>
  </p:timing>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0">
            <a:off x="174484" y="3298023"/>
            <a:ext cx="2540437" cy="2461915"/>
          </a:xfrm>
          <a:custGeom>
            <a:avLst/>
            <a:gdLst/>
            <a:ahLst/>
            <a:cxnLst/>
            <a:rect r="r" b="b" t="t" l="l"/>
            <a:pathLst>
              <a:path h="2461915" w="2540437">
                <a:moveTo>
                  <a:pt x="0" y="0"/>
                </a:moveTo>
                <a:lnTo>
                  <a:pt x="2540437" y="0"/>
                </a:lnTo>
                <a:lnTo>
                  <a:pt x="2540437" y="2461915"/>
                </a:lnTo>
                <a:lnTo>
                  <a:pt x="0" y="246191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759412">
            <a:off x="9511587" y="12788630"/>
            <a:ext cx="2598164" cy="2790996"/>
          </a:xfrm>
          <a:custGeom>
            <a:avLst/>
            <a:gdLst/>
            <a:ahLst/>
            <a:cxnLst/>
            <a:rect r="r" b="b" t="t" l="l"/>
            <a:pathLst>
              <a:path h="2790996" w="2598164">
                <a:moveTo>
                  <a:pt x="0" y="0"/>
                </a:moveTo>
                <a:lnTo>
                  <a:pt x="2598164" y="0"/>
                </a:lnTo>
                <a:lnTo>
                  <a:pt x="2598164" y="2790996"/>
                </a:lnTo>
                <a:lnTo>
                  <a:pt x="0" y="279099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3057548" y="3724423"/>
            <a:ext cx="9414379" cy="2954038"/>
          </a:xfrm>
          <a:prstGeom prst="rect">
            <a:avLst/>
          </a:prstGeom>
        </p:spPr>
        <p:txBody>
          <a:bodyPr anchor="t" rtlCol="false" tIns="0" lIns="0" bIns="0" rIns="0">
            <a:spAutoFit/>
          </a:bodyPr>
          <a:lstStyle/>
          <a:p>
            <a:pPr algn="ctr" marL="0" indent="0" lvl="0">
              <a:lnSpc>
                <a:spcPts val="24079"/>
              </a:lnSpc>
              <a:spcBef>
                <a:spcPct val="0"/>
              </a:spcBef>
            </a:pPr>
            <a:r>
              <a:rPr lang="en-US" sz="17199">
                <a:solidFill>
                  <a:srgbClr val="097612"/>
                </a:solidFill>
                <a:latin typeface="Handjet"/>
                <a:ea typeface="Handjet"/>
                <a:cs typeface="Handjet"/>
                <a:sym typeface="Handjet"/>
              </a:rPr>
              <a:t>REFERENCES</a:t>
            </a:r>
          </a:p>
        </p:txBody>
      </p:sp>
      <p:sp>
        <p:nvSpPr>
          <p:cNvPr name="Freeform 5" id="5"/>
          <p:cNvSpPr/>
          <p:nvPr/>
        </p:nvSpPr>
        <p:spPr>
          <a:xfrm flipH="false" flipV="false" rot="-327689">
            <a:off x="2763184" y="13884389"/>
            <a:ext cx="3469592" cy="1179661"/>
          </a:xfrm>
          <a:custGeom>
            <a:avLst/>
            <a:gdLst/>
            <a:ahLst/>
            <a:cxnLst/>
            <a:rect r="r" b="b" t="t" l="l"/>
            <a:pathLst>
              <a:path h="1179661" w="3469592">
                <a:moveTo>
                  <a:pt x="0" y="0"/>
                </a:moveTo>
                <a:lnTo>
                  <a:pt x="3469592" y="0"/>
                </a:lnTo>
                <a:lnTo>
                  <a:pt x="3469592" y="1179662"/>
                </a:lnTo>
                <a:lnTo>
                  <a:pt x="0" y="117966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TextBox 6" id="6"/>
          <p:cNvSpPr txBox="true"/>
          <p:nvPr/>
        </p:nvSpPr>
        <p:spPr>
          <a:xfrm rot="0">
            <a:off x="611257" y="6724821"/>
            <a:ext cx="15754510" cy="7458075"/>
          </a:xfrm>
          <a:prstGeom prst="rect">
            <a:avLst/>
          </a:prstGeom>
        </p:spPr>
        <p:txBody>
          <a:bodyPr anchor="t" rtlCol="false" tIns="0" lIns="0" bIns="0" rIns="0">
            <a:spAutoFit/>
          </a:bodyPr>
          <a:lstStyle/>
          <a:p>
            <a:pPr algn="l">
              <a:lnSpc>
                <a:spcPts val="4200"/>
              </a:lnSpc>
            </a:pPr>
            <a:r>
              <a:rPr lang="en-US" sz="3000">
                <a:solidFill>
                  <a:srgbClr val="4F8BFF"/>
                </a:solidFill>
                <a:latin typeface="Handjet"/>
                <a:ea typeface="Handjet"/>
                <a:cs typeface="Handjet"/>
                <a:sym typeface="Handjet"/>
              </a:rPr>
              <a:t>Bryde-Evens, M. and Beech, R. (2024) The skill of bouncing back: a toolkit for developing resilience in academia. In: Townsend, K. and Saunders, M.N.K. (eds.) How to Keep Your Research Project on Track. Cheltenham: Edward Elgar Publishing, pp. 209–217.</a:t>
            </a:r>
          </a:p>
          <a:p>
            <a:pPr algn="l">
              <a:lnSpc>
                <a:spcPts val="4200"/>
              </a:lnSpc>
            </a:pPr>
          </a:p>
          <a:p>
            <a:pPr algn="l">
              <a:lnSpc>
                <a:spcPts val="4200"/>
              </a:lnSpc>
            </a:pPr>
            <a:r>
              <a:rPr lang="en-US" sz="3000">
                <a:solidFill>
                  <a:srgbClr val="4F8BFF"/>
                </a:solidFill>
                <a:latin typeface="Handjet"/>
                <a:ea typeface="Handjet"/>
                <a:cs typeface="Handjet"/>
                <a:sym typeface="Handjet"/>
              </a:rPr>
              <a:t>Gibbs, G. (1988) Learning by Doing: A Guide to Teaching and Learning Methods. London: Further Education Unit.</a:t>
            </a:r>
          </a:p>
          <a:p>
            <a:pPr algn="l">
              <a:lnSpc>
                <a:spcPts val="4200"/>
              </a:lnSpc>
            </a:pPr>
          </a:p>
          <a:p>
            <a:pPr algn="l">
              <a:lnSpc>
                <a:spcPts val="4200"/>
              </a:lnSpc>
            </a:pPr>
            <a:r>
              <a:rPr lang="en-US" sz="3000">
                <a:solidFill>
                  <a:srgbClr val="4F8BFF"/>
                </a:solidFill>
                <a:latin typeface="Handjet"/>
                <a:ea typeface="Handjet"/>
                <a:cs typeface="Handjet"/>
                <a:sym typeface="Handjet"/>
              </a:rPr>
              <a:t>Google (n.d.) Online courses to boost your skills. Available at: </a:t>
            </a:r>
            <a:r>
              <a:rPr lang="en-US" sz="3000">
                <a:solidFill>
                  <a:srgbClr val="4F8BFF"/>
                </a:solidFill>
                <a:latin typeface="Handjet"/>
                <a:ea typeface="Handjet"/>
                <a:cs typeface="Handjet"/>
                <a:sym typeface="Handjet"/>
                <a:hlinkClick r:id="rId8" tooltip="https://business.google.com/us/think/future-of-marketing/free-digital-online-courses/"/>
              </a:rPr>
              <a:t>business.google.com/us/think/future-of-marketing/free-digital-online-courses/</a:t>
            </a:r>
            <a:r>
              <a:rPr lang="en-US" sz="3000">
                <a:solidFill>
                  <a:srgbClr val="4F8BFF"/>
                </a:solidFill>
                <a:latin typeface="Handjet"/>
                <a:ea typeface="Handjet"/>
                <a:cs typeface="Handjet"/>
                <a:sym typeface="Handjet"/>
              </a:rPr>
              <a:t>.</a:t>
            </a:r>
          </a:p>
          <a:p>
            <a:pPr algn="l">
              <a:lnSpc>
                <a:spcPts val="4200"/>
              </a:lnSpc>
            </a:pPr>
          </a:p>
          <a:p>
            <a:pPr algn="l">
              <a:lnSpc>
                <a:spcPts val="4200"/>
              </a:lnSpc>
            </a:pPr>
            <a:r>
              <a:rPr lang="en-US" sz="3000">
                <a:solidFill>
                  <a:srgbClr val="4F8BFF"/>
                </a:solidFill>
                <a:latin typeface="Handjet"/>
                <a:ea typeface="Handjet"/>
                <a:cs typeface="Handjet"/>
                <a:sym typeface="Handjet"/>
              </a:rPr>
              <a:t>Microsoft (n.d.) Microsoft Learn training. Available at: </a:t>
            </a:r>
            <a:r>
              <a:rPr lang="en-US" sz="3000">
                <a:solidFill>
                  <a:srgbClr val="4F8BFF"/>
                </a:solidFill>
                <a:latin typeface="Handjet"/>
                <a:ea typeface="Handjet"/>
                <a:cs typeface="Handjet"/>
                <a:sym typeface="Handjet"/>
                <a:hlinkClick r:id="rId9" tooltip="https://learn.microsoft.com/en-us/training/"/>
              </a:rPr>
              <a:t>learn.microsoft.com/en-us/training/</a:t>
            </a:r>
            <a:r>
              <a:rPr lang="en-US" sz="3000">
                <a:solidFill>
                  <a:srgbClr val="4F8BFF"/>
                </a:solidFill>
                <a:latin typeface="Handjet"/>
                <a:ea typeface="Handjet"/>
                <a:cs typeface="Handjet"/>
                <a:sym typeface="Handjet"/>
              </a:rPr>
              <a:t>.</a:t>
            </a:r>
          </a:p>
          <a:p>
            <a:pPr algn="l">
              <a:lnSpc>
                <a:spcPts val="4200"/>
              </a:lnSpc>
            </a:pPr>
          </a:p>
          <a:p>
            <a:pPr algn="l">
              <a:lnSpc>
                <a:spcPts val="4200"/>
              </a:lnSpc>
            </a:pPr>
            <a:r>
              <a:rPr lang="en-US" sz="3000">
                <a:solidFill>
                  <a:srgbClr val="4F8BFF"/>
                </a:solidFill>
                <a:latin typeface="Handjet"/>
                <a:ea typeface="Handjet"/>
                <a:cs typeface="Handjet"/>
                <a:sym typeface="Handjet"/>
              </a:rPr>
              <a:t>Robert J Wicks, R.J. (2023) Bounce: Living the Resilient Life. 2nd edn. Oxford: Oxford University Press.</a:t>
            </a:r>
          </a:p>
          <a:p>
            <a:pPr algn="l">
              <a:lnSpc>
                <a:spcPts val="4200"/>
              </a:lnSpc>
            </a:pPr>
            <a:r>
              <a:rPr lang="en-US" sz="3000">
                <a:solidFill>
                  <a:srgbClr val="4F8BFF"/>
                </a:solidFill>
                <a:latin typeface="Handjet"/>
                <a:ea typeface="Handjet"/>
                <a:cs typeface="Handjet"/>
                <a:sym typeface="Handjet"/>
              </a:rPr>
              <a:t>Bouncing Forward. (2025)  www.mindsetwizardry.com</a:t>
            </a:r>
          </a:p>
          <a:p>
            <a:pPr algn="l">
              <a:lnSpc>
                <a:spcPts val="4200"/>
              </a:lnSpc>
            </a:pPr>
          </a:p>
          <a:p>
            <a:pPr algn="l">
              <a:lnSpc>
                <a:spcPts val="4200"/>
              </a:lnSpc>
            </a:pPr>
          </a:p>
        </p:txBody>
      </p:sp>
      <p:sp>
        <p:nvSpPr>
          <p:cNvPr name="Freeform 7" id="7"/>
          <p:cNvSpPr/>
          <p:nvPr/>
        </p:nvSpPr>
        <p:spPr>
          <a:xfrm flipH="false" flipV="false" rot="610216">
            <a:off x="15374947" y="4089348"/>
            <a:ext cx="2526299" cy="2498740"/>
          </a:xfrm>
          <a:custGeom>
            <a:avLst/>
            <a:gdLst/>
            <a:ahLst/>
            <a:cxnLst/>
            <a:rect r="r" b="b" t="t" l="l"/>
            <a:pathLst>
              <a:path h="2498740" w="2526299">
                <a:moveTo>
                  <a:pt x="0" y="0"/>
                </a:moveTo>
                <a:lnTo>
                  <a:pt x="2526300" y="0"/>
                </a:lnTo>
                <a:lnTo>
                  <a:pt x="2526300" y="2498740"/>
                </a:lnTo>
                <a:lnTo>
                  <a:pt x="0" y="249874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8" id="8"/>
          <p:cNvSpPr/>
          <p:nvPr/>
        </p:nvSpPr>
        <p:spPr>
          <a:xfrm flipH="false" flipV="false" rot="1604674">
            <a:off x="10117505" y="3975986"/>
            <a:ext cx="4095642" cy="2725464"/>
          </a:xfrm>
          <a:custGeom>
            <a:avLst/>
            <a:gdLst/>
            <a:ahLst/>
            <a:cxnLst/>
            <a:rect r="r" b="b" t="t" l="l"/>
            <a:pathLst>
              <a:path h="2725464" w="4095642">
                <a:moveTo>
                  <a:pt x="0" y="0"/>
                </a:moveTo>
                <a:lnTo>
                  <a:pt x="4095643" y="0"/>
                </a:lnTo>
                <a:lnTo>
                  <a:pt x="4095643" y="2725464"/>
                </a:lnTo>
                <a:lnTo>
                  <a:pt x="0" y="2725464"/>
                </a:lnTo>
                <a:lnTo>
                  <a:pt x="0" y="0"/>
                </a:lnTo>
                <a:close/>
              </a:path>
            </a:pathLst>
          </a:custGeom>
          <a:blipFill>
            <a:blip r:embed="rId12"/>
            <a:stretch>
              <a:fillRect l="0" t="0" r="0" b="0"/>
            </a:stretch>
          </a:blipFill>
        </p:spPr>
      </p:sp>
      <p:sp>
        <p:nvSpPr>
          <p:cNvPr name="Freeform 9" id="9"/>
          <p:cNvSpPr/>
          <p:nvPr/>
        </p:nvSpPr>
        <p:spPr>
          <a:xfrm flipH="false" flipV="false" rot="0">
            <a:off x="13277490" y="3885939"/>
            <a:ext cx="1649903" cy="1649903"/>
          </a:xfrm>
          <a:custGeom>
            <a:avLst/>
            <a:gdLst/>
            <a:ahLst/>
            <a:cxnLst/>
            <a:rect r="r" b="b" t="t" l="l"/>
            <a:pathLst>
              <a:path h="1649903" w="1649903">
                <a:moveTo>
                  <a:pt x="0" y="0"/>
                </a:moveTo>
                <a:lnTo>
                  <a:pt x="1649903" y="0"/>
                </a:lnTo>
                <a:lnTo>
                  <a:pt x="1649903" y="1649903"/>
                </a:lnTo>
                <a:lnTo>
                  <a:pt x="0" y="1649903"/>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a:ln cap="sq">
            <a:noFill/>
            <a:prstDash val="solid"/>
            <a:miter/>
          </a:ln>
        </p:spPr>
      </p:sp>
      <p:sp>
        <p:nvSpPr>
          <p:cNvPr name="Freeform 10" id="10"/>
          <p:cNvSpPr/>
          <p:nvPr/>
        </p:nvSpPr>
        <p:spPr>
          <a:xfrm flipH="false" flipV="false" rot="-5133966">
            <a:off x="14193832" y="9946555"/>
            <a:ext cx="3127248" cy="4114800"/>
          </a:xfrm>
          <a:custGeom>
            <a:avLst/>
            <a:gdLst/>
            <a:ahLst/>
            <a:cxnLst/>
            <a:rect r="r" b="b" t="t" l="l"/>
            <a:pathLst>
              <a:path h="4114800" w="3127248">
                <a:moveTo>
                  <a:pt x="0" y="0"/>
                </a:moveTo>
                <a:lnTo>
                  <a:pt x="3127248" y="0"/>
                </a:lnTo>
                <a:lnTo>
                  <a:pt x="3127248" y="4114800"/>
                </a:lnTo>
                <a:lnTo>
                  <a:pt x="0" y="4114800"/>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sp>
        <p:nvSpPr>
          <p:cNvPr name="Freeform 2" id="2"/>
          <p:cNvSpPr/>
          <p:nvPr/>
        </p:nvSpPr>
        <p:spPr>
          <a:xfrm flipH="false" flipV="false" rot="-993551">
            <a:off x="1812822" y="7420959"/>
            <a:ext cx="3472011" cy="2278902"/>
          </a:xfrm>
          <a:custGeom>
            <a:avLst/>
            <a:gdLst/>
            <a:ahLst/>
            <a:cxnLst/>
            <a:rect r="r" b="b" t="t" l="l"/>
            <a:pathLst>
              <a:path h="2278902" w="3472011">
                <a:moveTo>
                  <a:pt x="0" y="0"/>
                </a:moveTo>
                <a:lnTo>
                  <a:pt x="3472012" y="0"/>
                </a:lnTo>
                <a:lnTo>
                  <a:pt x="3472012" y="2278902"/>
                </a:lnTo>
                <a:lnTo>
                  <a:pt x="0" y="227890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4661704" y="8382202"/>
            <a:ext cx="9598228" cy="4570095"/>
          </a:xfrm>
          <a:prstGeom prst="rect">
            <a:avLst/>
          </a:prstGeom>
        </p:spPr>
        <p:txBody>
          <a:bodyPr anchor="t" rtlCol="false" tIns="0" lIns="0" bIns="0" rIns="0">
            <a:spAutoFit/>
          </a:bodyPr>
          <a:lstStyle/>
          <a:p>
            <a:pPr algn="ctr" marL="0" indent="0" lvl="0">
              <a:lnSpc>
                <a:spcPts val="11520"/>
              </a:lnSpc>
            </a:pPr>
            <a:r>
              <a:rPr lang="en-US" sz="14400">
                <a:solidFill>
                  <a:srgbClr val="FFFF00"/>
                </a:solidFill>
                <a:latin typeface="Handjet"/>
                <a:ea typeface="Handjet"/>
                <a:cs typeface="Handjet"/>
                <a:sym typeface="Handjet"/>
              </a:rPr>
              <a:t>PERSONAL DEVELOP TO THE NEXT LEVEL </a:t>
            </a:r>
          </a:p>
        </p:txBody>
      </p:sp>
      <p:sp>
        <p:nvSpPr>
          <p:cNvPr name="TextBox 4" id="4"/>
          <p:cNvSpPr txBox="true"/>
          <p:nvPr/>
        </p:nvSpPr>
        <p:spPr>
          <a:xfrm rot="0">
            <a:off x="7120018" y="6398854"/>
            <a:ext cx="6223682" cy="1655445"/>
          </a:xfrm>
          <a:prstGeom prst="rect">
            <a:avLst/>
          </a:prstGeom>
        </p:spPr>
        <p:txBody>
          <a:bodyPr anchor="t" rtlCol="false" tIns="0" lIns="0" bIns="0" rIns="0">
            <a:spAutoFit/>
          </a:bodyPr>
          <a:lstStyle/>
          <a:p>
            <a:pPr algn="ctr" marL="0" indent="0" lvl="0">
              <a:lnSpc>
                <a:spcPts val="11520"/>
              </a:lnSpc>
              <a:spcBef>
                <a:spcPct val="0"/>
              </a:spcBef>
            </a:pPr>
            <a:r>
              <a:rPr lang="en-US" sz="14400" strike="noStrike" u="none">
                <a:solidFill>
                  <a:srgbClr val="FFFFFF"/>
                </a:solidFill>
                <a:latin typeface="Handjet"/>
                <a:ea typeface="Handjet"/>
                <a:cs typeface="Handjet"/>
                <a:sym typeface="Handjet"/>
              </a:rPr>
              <a:t>READY T</a:t>
            </a:r>
            <a:r>
              <a:rPr lang="en-US" sz="14400" strike="noStrike" u="none">
                <a:solidFill>
                  <a:srgbClr val="FFFFFF"/>
                </a:solidFill>
                <a:latin typeface="Handjet"/>
                <a:ea typeface="Handjet"/>
                <a:cs typeface="Handjet"/>
                <a:sym typeface="Handjet"/>
              </a:rPr>
              <a:t>O...</a:t>
            </a:r>
          </a:p>
        </p:txBody>
      </p:sp>
      <p:sp>
        <p:nvSpPr>
          <p:cNvPr name="Freeform 5" id="5"/>
          <p:cNvSpPr/>
          <p:nvPr/>
        </p:nvSpPr>
        <p:spPr>
          <a:xfrm flipH="false" flipV="false" rot="438817">
            <a:off x="4457584" y="5542471"/>
            <a:ext cx="1654499" cy="2834811"/>
          </a:xfrm>
          <a:custGeom>
            <a:avLst/>
            <a:gdLst/>
            <a:ahLst/>
            <a:cxnLst/>
            <a:rect r="r" b="b" t="t" l="l"/>
            <a:pathLst>
              <a:path h="2834811" w="1654499">
                <a:moveTo>
                  <a:pt x="0" y="0"/>
                </a:moveTo>
                <a:lnTo>
                  <a:pt x="1654499" y="0"/>
                </a:lnTo>
                <a:lnTo>
                  <a:pt x="1654499" y="2834811"/>
                </a:lnTo>
                <a:lnTo>
                  <a:pt x="0" y="283481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6" id="6"/>
          <p:cNvSpPr/>
          <p:nvPr/>
        </p:nvSpPr>
        <p:spPr>
          <a:xfrm flipH="false" flipV="false" rot="0">
            <a:off x="-1300701" y="9539446"/>
            <a:ext cx="3482861" cy="3808297"/>
          </a:xfrm>
          <a:custGeom>
            <a:avLst/>
            <a:gdLst/>
            <a:ahLst/>
            <a:cxnLst/>
            <a:rect r="r" b="b" t="t" l="l"/>
            <a:pathLst>
              <a:path h="3808297" w="3482861">
                <a:moveTo>
                  <a:pt x="0" y="0"/>
                </a:moveTo>
                <a:lnTo>
                  <a:pt x="3482861" y="0"/>
                </a:lnTo>
                <a:lnTo>
                  <a:pt x="3482861" y="3808298"/>
                </a:lnTo>
                <a:lnTo>
                  <a:pt x="0" y="380829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1951805">
            <a:off x="14821269" y="3855814"/>
            <a:ext cx="3378432" cy="3378432"/>
          </a:xfrm>
          <a:custGeom>
            <a:avLst/>
            <a:gdLst/>
            <a:ahLst/>
            <a:cxnLst/>
            <a:rect r="r" b="b" t="t" l="l"/>
            <a:pathLst>
              <a:path h="3378432" w="3378432">
                <a:moveTo>
                  <a:pt x="0" y="0"/>
                </a:moveTo>
                <a:lnTo>
                  <a:pt x="3378432" y="0"/>
                </a:lnTo>
                <a:lnTo>
                  <a:pt x="3378432" y="3378433"/>
                </a:lnTo>
                <a:lnTo>
                  <a:pt x="0" y="337843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8" id="8"/>
          <p:cNvSpPr/>
          <p:nvPr/>
        </p:nvSpPr>
        <p:spPr>
          <a:xfrm flipH="false" flipV="false" rot="0">
            <a:off x="11068921" y="4515420"/>
            <a:ext cx="4020653" cy="855303"/>
          </a:xfrm>
          <a:custGeom>
            <a:avLst/>
            <a:gdLst/>
            <a:ahLst/>
            <a:cxnLst/>
            <a:rect r="r" b="b" t="t" l="l"/>
            <a:pathLst>
              <a:path h="855303" w="4020653">
                <a:moveTo>
                  <a:pt x="0" y="0"/>
                </a:moveTo>
                <a:lnTo>
                  <a:pt x="4020653" y="0"/>
                </a:lnTo>
                <a:lnTo>
                  <a:pt x="4020653" y="855302"/>
                </a:lnTo>
                <a:lnTo>
                  <a:pt x="0" y="855302"/>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Freeform 9" id="9"/>
          <p:cNvSpPr/>
          <p:nvPr/>
        </p:nvSpPr>
        <p:spPr>
          <a:xfrm flipH="false" flipV="false" rot="-979918">
            <a:off x="15715358" y="7345869"/>
            <a:ext cx="2729372" cy="4842434"/>
          </a:xfrm>
          <a:custGeom>
            <a:avLst/>
            <a:gdLst/>
            <a:ahLst/>
            <a:cxnLst/>
            <a:rect r="r" b="b" t="t" l="l"/>
            <a:pathLst>
              <a:path h="4842434" w="2729372">
                <a:moveTo>
                  <a:pt x="0" y="0"/>
                </a:moveTo>
                <a:lnTo>
                  <a:pt x="2729373" y="0"/>
                </a:lnTo>
                <a:lnTo>
                  <a:pt x="2729373" y="4842435"/>
                </a:lnTo>
                <a:lnTo>
                  <a:pt x="0" y="4842435"/>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10" id="10"/>
          <p:cNvSpPr/>
          <p:nvPr/>
        </p:nvSpPr>
        <p:spPr>
          <a:xfrm flipH="false" flipV="false" rot="0">
            <a:off x="13876581" y="11754524"/>
            <a:ext cx="2425987" cy="2706476"/>
          </a:xfrm>
          <a:custGeom>
            <a:avLst/>
            <a:gdLst/>
            <a:ahLst/>
            <a:cxnLst/>
            <a:rect r="r" b="b" t="t" l="l"/>
            <a:pathLst>
              <a:path h="2706476" w="2425987">
                <a:moveTo>
                  <a:pt x="0" y="0"/>
                </a:moveTo>
                <a:lnTo>
                  <a:pt x="2425986" y="0"/>
                </a:lnTo>
                <a:lnTo>
                  <a:pt x="2425986" y="2706475"/>
                </a:lnTo>
                <a:lnTo>
                  <a:pt x="0" y="2706475"/>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1" id="11"/>
          <p:cNvSpPr/>
          <p:nvPr/>
        </p:nvSpPr>
        <p:spPr>
          <a:xfrm flipH="false" flipV="false" rot="0">
            <a:off x="532257" y="4593555"/>
            <a:ext cx="3299806" cy="3299806"/>
          </a:xfrm>
          <a:custGeom>
            <a:avLst/>
            <a:gdLst/>
            <a:ahLst/>
            <a:cxnLst/>
            <a:rect r="r" b="b" t="t" l="l"/>
            <a:pathLst>
              <a:path h="3299806" w="3299806">
                <a:moveTo>
                  <a:pt x="0" y="0"/>
                </a:moveTo>
                <a:lnTo>
                  <a:pt x="3299806" y="0"/>
                </a:lnTo>
                <a:lnTo>
                  <a:pt x="3299806" y="3299806"/>
                </a:lnTo>
                <a:lnTo>
                  <a:pt x="0" y="3299806"/>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a:ln cap="sq">
            <a:noFill/>
            <a:prstDash val="solid"/>
            <a:miter/>
          </a:ln>
        </p:spPr>
      </p:sp>
      <p:sp>
        <p:nvSpPr>
          <p:cNvPr name="Freeform 12" id="12"/>
          <p:cNvSpPr/>
          <p:nvPr/>
        </p:nvSpPr>
        <p:spPr>
          <a:xfrm flipH="false" flipV="false" rot="357832">
            <a:off x="2809210" y="11603493"/>
            <a:ext cx="3218404" cy="2697608"/>
          </a:xfrm>
          <a:custGeom>
            <a:avLst/>
            <a:gdLst/>
            <a:ahLst/>
            <a:cxnLst/>
            <a:rect r="r" b="b" t="t" l="l"/>
            <a:pathLst>
              <a:path h="2697608" w="3218404">
                <a:moveTo>
                  <a:pt x="0" y="0"/>
                </a:moveTo>
                <a:lnTo>
                  <a:pt x="3218404" y="0"/>
                </a:lnTo>
                <a:lnTo>
                  <a:pt x="3218404" y="2697608"/>
                </a:lnTo>
                <a:lnTo>
                  <a:pt x="0" y="2697608"/>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a:ln cap="sq">
            <a:noFill/>
            <a:prstDash val="solid"/>
            <a:miter/>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DAHQ2MoRxu8</dc:identifier>
  <dcterms:modified xsi:type="dcterms:W3CDTF">2011-08-01T06:04:30Z</dcterms:modified>
  <cp:revision>1</cp:revision>
  <dc:title>Self reflection Presentation </dc:title>
</cp:coreProperties>
</file>