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58" r:id="rId5"/>
    <p:sldId id="260" r:id="rId6"/>
    <p:sldId id="259" r:id="rId7"/>
    <p:sldId id="261" r:id="rId8"/>
    <p:sldId id="263" r:id="rId9"/>
    <p:sldId id="264" r:id="rId10"/>
    <p:sldId id="266"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8" autoAdjust="0"/>
    <p:restoredTop sz="94660"/>
  </p:normalViewPr>
  <p:slideViewPr>
    <p:cSldViewPr snapToGrid="0">
      <p:cViewPr varScale="1">
        <p:scale>
          <a:sx n="66" d="100"/>
          <a:sy n="66"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FED4530-B10B-42DC-9E3A-8894EF44980A}" type="datetimeFigureOut">
              <a:rPr lang="en-GB" smtClean="0"/>
              <a:t>13/11/2022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1194246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ED4530-B10B-42DC-9E3A-8894EF44980A}" type="datetimeFigureOut">
              <a:rPr lang="en-GB" smtClean="0"/>
              <a:t>13/11/2022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1208820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ED4530-B10B-42DC-9E3A-8894EF44980A}" type="datetimeFigureOut">
              <a:rPr lang="en-GB" smtClean="0"/>
              <a:t>13/11/2022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1654964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FED4530-B10B-42DC-9E3A-8894EF44980A}" type="datetimeFigureOut">
              <a:rPr lang="en-GB" smtClean="0"/>
              <a:t>13/11/2022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2651328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FED4530-B10B-42DC-9E3A-8894EF44980A}" type="datetimeFigureOut">
              <a:rPr lang="en-GB" smtClean="0"/>
              <a:t>13/11/2022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2371705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FED4530-B10B-42DC-9E3A-8894EF44980A}" type="datetimeFigureOut">
              <a:rPr lang="en-GB" smtClean="0"/>
              <a:t>13/11/2022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62477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ED4530-B10B-42DC-9E3A-8894EF44980A}" type="datetimeFigureOut">
              <a:rPr lang="en-GB" smtClean="0"/>
              <a:t>13/11/2022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4025312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ED4530-B10B-42DC-9E3A-8894EF44980A}" type="datetimeFigureOut">
              <a:rPr lang="en-GB" smtClean="0"/>
              <a:t>13/11/2022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210251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ED4530-B10B-42DC-9E3A-8894EF44980A}" type="datetimeFigureOut">
              <a:rPr lang="en-GB" smtClean="0"/>
              <a:t>13/11/2022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619925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ED4530-B10B-42DC-9E3A-8894EF44980A}" type="datetimeFigureOut">
              <a:rPr lang="en-GB" smtClean="0"/>
              <a:t>13/11/2022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3756848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ED4530-B10B-42DC-9E3A-8894EF44980A}" type="datetimeFigureOut">
              <a:rPr lang="en-GB" smtClean="0"/>
              <a:t>13/11/2022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EEC15F-EFFE-4EB8-9D6E-B342E6A75773}" type="slidenum">
              <a:rPr lang="en-GB" smtClean="0"/>
              <a:t>‹#›</a:t>
            </a:fld>
            <a:endParaRPr lang="en-GB"/>
          </a:p>
        </p:txBody>
      </p:sp>
    </p:spTree>
    <p:extLst>
      <p:ext uri="{BB962C8B-B14F-4D97-AF65-F5344CB8AC3E}">
        <p14:creationId xmlns:p14="http://schemas.microsoft.com/office/powerpoint/2010/main" val="38807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ED4530-B10B-42DC-9E3A-8894EF44980A}" type="datetimeFigureOut">
              <a:rPr lang="en-GB" smtClean="0"/>
              <a:t>13/11/2022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EEC15F-EFFE-4EB8-9D6E-B342E6A75773}" type="slidenum">
              <a:rPr lang="en-GB" smtClean="0"/>
              <a:t>‹#›</a:t>
            </a:fld>
            <a:endParaRPr lang="en-GB"/>
          </a:p>
        </p:txBody>
      </p:sp>
    </p:spTree>
    <p:extLst>
      <p:ext uri="{BB962C8B-B14F-4D97-AF65-F5344CB8AC3E}">
        <p14:creationId xmlns:p14="http://schemas.microsoft.com/office/powerpoint/2010/main" val="520611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Phases of Heuristic Research</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647099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Phases</a:t>
            </a:r>
          </a:p>
        </p:txBody>
      </p:sp>
      <p:sp>
        <p:nvSpPr>
          <p:cNvPr id="3" name="Content Placeholder 2"/>
          <p:cNvSpPr>
            <a:spLocks noGrp="1"/>
          </p:cNvSpPr>
          <p:nvPr>
            <p:ph idx="1"/>
          </p:nvPr>
        </p:nvSpPr>
        <p:spPr/>
        <p:txBody>
          <a:bodyPr/>
          <a:lstStyle/>
          <a:p>
            <a:r>
              <a:rPr lang="en-GB" dirty="0"/>
              <a:t>Initial Engagement</a:t>
            </a:r>
          </a:p>
          <a:p>
            <a:r>
              <a:rPr lang="en-GB" dirty="0"/>
              <a:t>Immersion</a:t>
            </a:r>
          </a:p>
          <a:p>
            <a:r>
              <a:rPr lang="en-GB" dirty="0"/>
              <a:t>Incubation</a:t>
            </a:r>
          </a:p>
          <a:p>
            <a:r>
              <a:rPr lang="en-GB" dirty="0"/>
              <a:t>Illumination</a:t>
            </a:r>
          </a:p>
          <a:p>
            <a:endParaRPr lang="en-GB" dirty="0"/>
          </a:p>
          <a:p>
            <a:r>
              <a:rPr lang="en-GB" dirty="0"/>
              <a:t>Examples of Heuristic research can be found in the chapter of that name in Moustakas’ book</a:t>
            </a:r>
          </a:p>
        </p:txBody>
      </p:sp>
    </p:spTree>
    <p:extLst>
      <p:ext uri="{BB962C8B-B14F-4D97-AF65-F5344CB8AC3E}">
        <p14:creationId xmlns:p14="http://schemas.microsoft.com/office/powerpoint/2010/main" val="20466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Phases</a:t>
            </a:r>
          </a:p>
        </p:txBody>
      </p:sp>
      <p:sp>
        <p:nvSpPr>
          <p:cNvPr id="3" name="Content Placeholder 2"/>
          <p:cNvSpPr>
            <a:spLocks noGrp="1"/>
          </p:cNvSpPr>
          <p:nvPr>
            <p:ph idx="1"/>
          </p:nvPr>
        </p:nvSpPr>
        <p:spPr/>
        <p:txBody>
          <a:bodyPr>
            <a:normAutofit lnSpcReduction="10000"/>
          </a:bodyPr>
          <a:lstStyle/>
          <a:p>
            <a:r>
              <a:rPr lang="en-GB" dirty="0"/>
              <a:t>Initial Engagement</a:t>
            </a:r>
          </a:p>
          <a:p>
            <a:r>
              <a:rPr lang="en-GB" dirty="0"/>
              <a:t>Self-dialogue, intense interest, passionate concern, important social and personal implications.</a:t>
            </a:r>
          </a:p>
          <a:p>
            <a:r>
              <a:rPr lang="en-GB" dirty="0"/>
              <a:t>From this a question is formed</a:t>
            </a:r>
          </a:p>
          <a:p>
            <a:r>
              <a:rPr lang="en-GB" dirty="0"/>
              <a:t>‘during this process one encounters the self, one’s autobiography, and significant relationships within a social context.’</a:t>
            </a:r>
          </a:p>
          <a:p>
            <a:r>
              <a:rPr lang="en-GB" dirty="0"/>
              <a:t>‘the question lingers within the researcher and awaits the disciplined commitment that will reveal its underlying meanings’</a:t>
            </a:r>
          </a:p>
          <a:p>
            <a:r>
              <a:rPr lang="en-GB" dirty="0"/>
              <a:t>Reaching inward for tacit awareness and knowledge, permits intuition.</a:t>
            </a:r>
          </a:p>
        </p:txBody>
      </p:sp>
    </p:spTree>
    <p:extLst>
      <p:ext uri="{BB962C8B-B14F-4D97-AF65-F5344CB8AC3E}">
        <p14:creationId xmlns:p14="http://schemas.microsoft.com/office/powerpoint/2010/main" val="272252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Immersion</a:t>
            </a:r>
            <a:br>
              <a:rPr lang="en-GB" dirty="0"/>
            </a:br>
            <a:endParaRPr lang="en-GB" dirty="0"/>
          </a:p>
        </p:txBody>
      </p:sp>
      <p:sp>
        <p:nvSpPr>
          <p:cNvPr id="3" name="Content Placeholder 2"/>
          <p:cNvSpPr>
            <a:spLocks noGrp="1"/>
          </p:cNvSpPr>
          <p:nvPr>
            <p:ph idx="1"/>
          </p:nvPr>
        </p:nvSpPr>
        <p:spPr/>
        <p:txBody>
          <a:bodyPr/>
          <a:lstStyle/>
          <a:p>
            <a:r>
              <a:rPr lang="en-GB" dirty="0"/>
              <a:t>One the question is discovered and its terms defined and clarified, the researcher lives the question in waking, sleeping, and even dream states. Everything in his or her life becomes crystalized around the question.</a:t>
            </a:r>
          </a:p>
          <a:p>
            <a:r>
              <a:rPr lang="en-GB" dirty="0"/>
              <a:t>Intimate terms with the question – live it and grow in knowledge of it.</a:t>
            </a:r>
          </a:p>
          <a:p>
            <a:r>
              <a:rPr lang="en-GB" dirty="0"/>
              <a:t>Alert to all possibilities for meaning</a:t>
            </a:r>
          </a:p>
          <a:p>
            <a:endParaRPr lang="en-GB" dirty="0"/>
          </a:p>
        </p:txBody>
      </p:sp>
    </p:spTree>
    <p:extLst>
      <p:ext uri="{BB962C8B-B14F-4D97-AF65-F5344CB8AC3E}">
        <p14:creationId xmlns:p14="http://schemas.microsoft.com/office/powerpoint/2010/main" val="252147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‘’and enters fully into life with other wherever the theme is being expressed or talked about – public settings, in social contexts, or in professional meetings.”(</a:t>
            </a:r>
            <a:r>
              <a:rPr lang="en-GB" dirty="0" err="1"/>
              <a:t>lc</a:t>
            </a:r>
            <a:r>
              <a:rPr lang="en-GB" dirty="0"/>
              <a:t> 497)</a:t>
            </a:r>
          </a:p>
          <a:p>
            <a:r>
              <a:rPr lang="en-GB" dirty="0"/>
              <a:t>Virtually anything connected with the question becomes raw material for immersion, for staying with, and for maintaining a sustained focus of concentration.</a:t>
            </a:r>
          </a:p>
        </p:txBody>
      </p:sp>
    </p:spTree>
    <p:extLst>
      <p:ext uri="{BB962C8B-B14F-4D97-AF65-F5344CB8AC3E}">
        <p14:creationId xmlns:p14="http://schemas.microsoft.com/office/powerpoint/2010/main" val="27834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Incubation</a:t>
            </a:r>
            <a:br>
              <a:rPr lang="en-GB" dirty="0"/>
            </a:br>
            <a:endParaRPr lang="en-GB" dirty="0"/>
          </a:p>
        </p:txBody>
      </p:sp>
      <p:sp>
        <p:nvSpPr>
          <p:cNvPr id="3" name="Content Placeholder 2"/>
          <p:cNvSpPr>
            <a:spLocks noGrp="1"/>
          </p:cNvSpPr>
          <p:nvPr>
            <p:ph idx="1"/>
          </p:nvPr>
        </p:nvSpPr>
        <p:spPr/>
        <p:txBody>
          <a:bodyPr/>
          <a:lstStyle/>
          <a:p>
            <a:r>
              <a:rPr lang="en-GB" dirty="0"/>
              <a:t>Incubation is the process in which the researcher retreats from the intense, concentrated focus of the question.</a:t>
            </a:r>
          </a:p>
          <a:p>
            <a:r>
              <a:rPr lang="en-GB" dirty="0"/>
              <a:t>Trusting that something is happening – </a:t>
            </a:r>
          </a:p>
          <a:p>
            <a:r>
              <a:rPr lang="en-GB" dirty="0"/>
              <a:t>Growth of tacit knowing, intuition, clarifying, extending knowledge</a:t>
            </a:r>
          </a:p>
          <a:p>
            <a:r>
              <a:rPr lang="en-GB" dirty="0"/>
              <a:t>New understanding/knowledge of the phenomenon</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07861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Illumination</a:t>
            </a:r>
          </a:p>
        </p:txBody>
      </p:sp>
      <p:sp>
        <p:nvSpPr>
          <p:cNvPr id="3" name="Content Placeholder 2"/>
          <p:cNvSpPr>
            <a:spLocks noGrp="1"/>
          </p:cNvSpPr>
          <p:nvPr>
            <p:ph idx="1"/>
          </p:nvPr>
        </p:nvSpPr>
        <p:spPr/>
        <p:txBody>
          <a:bodyPr/>
          <a:lstStyle/>
          <a:p>
            <a:r>
              <a:rPr lang="en-GB" dirty="0"/>
              <a:t>Breakthrough into conscious awareness of qualities and a clustering of qualities into themes inherent in the question.</a:t>
            </a:r>
          </a:p>
          <a:p>
            <a:r>
              <a:rPr lang="en-GB" dirty="0"/>
              <a:t>New knowledge</a:t>
            </a:r>
          </a:p>
          <a:p>
            <a:r>
              <a:rPr lang="en-GB" dirty="0"/>
              <a:t>New meaning</a:t>
            </a:r>
          </a:p>
          <a:p>
            <a:r>
              <a:rPr lang="en-GB" dirty="0"/>
              <a:t>Corrections of distorted understanding</a:t>
            </a:r>
          </a:p>
          <a:p>
            <a:r>
              <a:rPr lang="en-GB" dirty="0"/>
              <a:t>Disclosure of hidden meanings</a:t>
            </a:r>
          </a:p>
          <a:p>
            <a:r>
              <a:rPr lang="en-GB" dirty="0"/>
              <a:t>Synthesis of fragmented meaning</a:t>
            </a:r>
          </a:p>
        </p:txBody>
      </p:sp>
    </p:spTree>
    <p:extLst>
      <p:ext uri="{BB962C8B-B14F-4D97-AF65-F5344CB8AC3E}">
        <p14:creationId xmlns:p14="http://schemas.microsoft.com/office/powerpoint/2010/main" val="17025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Explication</a:t>
            </a:r>
          </a:p>
        </p:txBody>
      </p:sp>
      <p:sp>
        <p:nvSpPr>
          <p:cNvPr id="3" name="Content Placeholder 2"/>
          <p:cNvSpPr>
            <a:spLocks noGrp="1"/>
          </p:cNvSpPr>
          <p:nvPr>
            <p:ph idx="1"/>
          </p:nvPr>
        </p:nvSpPr>
        <p:spPr/>
        <p:txBody>
          <a:bodyPr/>
          <a:lstStyle/>
          <a:p>
            <a:r>
              <a:rPr lang="en-GB" dirty="0"/>
              <a:t>To examine what has awakened in consciousness, in order to understand its various layers of meaning.</a:t>
            </a:r>
          </a:p>
          <a:p>
            <a:r>
              <a:rPr lang="en-GB" dirty="0"/>
              <a:t>focusing.,</a:t>
            </a:r>
          </a:p>
          <a:p>
            <a:r>
              <a:rPr lang="en-GB" dirty="0"/>
              <a:t>Indwelling</a:t>
            </a:r>
          </a:p>
          <a:p>
            <a:r>
              <a:rPr lang="en-GB" dirty="0"/>
              <a:t>Self-searching,</a:t>
            </a:r>
          </a:p>
          <a:p>
            <a:r>
              <a:rPr lang="en-GB" dirty="0"/>
              <a:t>Self-disclosure</a:t>
            </a:r>
          </a:p>
          <a:p>
            <a:r>
              <a:rPr lang="en-GB" dirty="0"/>
              <a:t>Meanings are unique and distinctive to an experience and depends on an internal frame of reference</a:t>
            </a:r>
          </a:p>
        </p:txBody>
      </p:sp>
    </p:spTree>
    <p:extLst>
      <p:ext uri="{BB962C8B-B14F-4D97-AF65-F5344CB8AC3E}">
        <p14:creationId xmlns:p14="http://schemas.microsoft.com/office/powerpoint/2010/main" val="881316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Creative synthesis</a:t>
            </a:r>
          </a:p>
        </p:txBody>
      </p:sp>
      <p:sp>
        <p:nvSpPr>
          <p:cNvPr id="3" name="Content Placeholder 2"/>
          <p:cNvSpPr>
            <a:spLocks noGrp="1"/>
          </p:cNvSpPr>
          <p:nvPr>
            <p:ph idx="1"/>
          </p:nvPr>
        </p:nvSpPr>
        <p:spPr/>
        <p:txBody>
          <a:bodyPr/>
          <a:lstStyle/>
          <a:p>
            <a:r>
              <a:rPr lang="en-GB" dirty="0"/>
              <a:t>Challenged to put the components and core themes into a creative synthesis</a:t>
            </a:r>
          </a:p>
          <a:p>
            <a:r>
              <a:rPr lang="en-GB" dirty="0"/>
              <a:t>Solitude and meditation</a:t>
            </a:r>
          </a:p>
          <a:p>
            <a:r>
              <a:rPr lang="en-GB" dirty="0"/>
              <a:t>Beyond any confined or constricted attention to the data</a:t>
            </a:r>
          </a:p>
          <a:p>
            <a:r>
              <a:rPr lang="en-GB" dirty="0"/>
              <a:t>That a comprehensive expression of the essences of the phenomenon investigated is realized.</a:t>
            </a:r>
          </a:p>
        </p:txBody>
      </p:sp>
    </p:spTree>
    <p:extLst>
      <p:ext uri="{BB962C8B-B14F-4D97-AF65-F5344CB8AC3E}">
        <p14:creationId xmlns:p14="http://schemas.microsoft.com/office/powerpoint/2010/main" val="1271689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 time-line</a:t>
            </a:r>
          </a:p>
        </p:txBody>
      </p:sp>
      <p:sp>
        <p:nvSpPr>
          <p:cNvPr id="3" name="Content Placeholder 2"/>
          <p:cNvSpPr>
            <a:spLocks noGrp="1"/>
          </p:cNvSpPr>
          <p:nvPr>
            <p:ph idx="1"/>
          </p:nvPr>
        </p:nvSpPr>
        <p:spPr/>
        <p:txBody>
          <a:bodyPr/>
          <a:lstStyle/>
          <a:p>
            <a:r>
              <a:rPr lang="en-GB" dirty="0"/>
              <a:t>Gantt chart</a:t>
            </a:r>
          </a:p>
          <a:p>
            <a:endParaRPr lang="en-GB" dirty="0"/>
          </a:p>
          <a:p>
            <a:r>
              <a:rPr lang="en-GB" dirty="0"/>
              <a:t>Always engage with, and work within, a time scale which allows wriggle room</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291341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Design and Presentation</a:t>
            </a:r>
          </a:p>
        </p:txBody>
      </p:sp>
      <p:sp>
        <p:nvSpPr>
          <p:cNvPr id="3" name="Content Placeholder 2"/>
          <p:cNvSpPr>
            <a:spLocks noGrp="1"/>
          </p:cNvSpPr>
          <p:nvPr>
            <p:ph idx="1"/>
          </p:nvPr>
        </p:nvSpPr>
        <p:spPr/>
        <p:txBody>
          <a:bodyPr/>
          <a:lstStyle/>
          <a:p>
            <a:r>
              <a:rPr lang="en-GB" dirty="0"/>
              <a:t>Introduction and Statement of Topic and Question</a:t>
            </a:r>
          </a:p>
          <a:p>
            <a:r>
              <a:rPr lang="en-GB" dirty="0"/>
              <a:t>Review of the Literature – what’s out there already</a:t>
            </a:r>
          </a:p>
          <a:p>
            <a:r>
              <a:rPr lang="en-GB" dirty="0"/>
              <a:t>Methodology –how did you find out what you did</a:t>
            </a:r>
          </a:p>
          <a:p>
            <a:r>
              <a:rPr lang="en-GB" dirty="0"/>
              <a:t>Data collection</a:t>
            </a:r>
          </a:p>
          <a:p>
            <a:r>
              <a:rPr lang="en-GB" dirty="0"/>
              <a:t>Analysis – thematic analysis</a:t>
            </a:r>
          </a:p>
          <a:p>
            <a:r>
              <a:rPr lang="en-GB" dirty="0"/>
              <a:t>Findings- Presentation of Data – what you found</a:t>
            </a:r>
          </a:p>
          <a:p>
            <a:r>
              <a:rPr lang="en-GB" dirty="0"/>
              <a:t>Discussion – what new has been learned</a:t>
            </a:r>
          </a:p>
          <a:p>
            <a:r>
              <a:rPr lang="en-GB" dirty="0"/>
              <a:t>Implications</a:t>
            </a:r>
          </a:p>
        </p:txBody>
      </p:sp>
    </p:spTree>
    <p:extLst>
      <p:ext uri="{BB962C8B-B14F-4D97-AF65-F5344CB8AC3E}">
        <p14:creationId xmlns:p14="http://schemas.microsoft.com/office/powerpoint/2010/main" val="114942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452</Words>
  <Application>Microsoft Office PowerPoint</Application>
  <PresentationFormat>Widescreen</PresentationFormat>
  <Paragraphs>60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Phases of Heuristic Research</vt:lpstr>
      <vt:lpstr>Phases</vt:lpstr>
      <vt:lpstr>Phases</vt:lpstr>
      <vt:lpstr>Immersion </vt:lpstr>
      <vt:lpstr>PowerPoint Presentation</vt:lpstr>
      <vt:lpstr>Incubation </vt:lpstr>
      <vt:lpstr>Illumination</vt:lpstr>
      <vt:lpstr>Explication</vt:lpstr>
      <vt:lpstr>Creative synthesis</vt:lpstr>
      <vt:lpstr>Exercise: time-line</vt:lpstr>
      <vt:lpstr>Design and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Phases of Heuristic Research</dc:title>
  <dc:creator>Carol U Hughes</dc:creator>
  <cp:lastModifiedBy>Beverly Cole</cp:lastModifiedBy>
  <cp:revision>8</cp:revision>
  <dcterms:created xsi:type="dcterms:W3CDTF">2017-03-02T10:52:56Z</dcterms:created>
  <dcterms:modified xsi:type="dcterms:W3CDTF">2022-11-13T21:48:48Z</dcterms:modified>
</cp:coreProperties>
</file>