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A8586A-EE87-4A3E-B6F0-69C6AC64FABF}" v="17" dt="2026-07-19T12:24:34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34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667C2D-FCEA-478F-A5EE-57932F644C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61B1C2B-5575-4B8E-AC7D-FA596DA725BD}">
      <dgm:prSet/>
      <dgm:spPr/>
      <dgm:t>
        <a:bodyPr/>
        <a:lstStyle/>
        <a:p>
          <a:r>
            <a:rPr lang="en-GB" dirty="0"/>
            <a:t>Type 2 Diabetes Mellitus (T2DM) is a chronic metabolic disease(Davies et al., 2026). </a:t>
          </a:r>
          <a:endParaRPr lang="en-US" dirty="0"/>
        </a:p>
      </dgm:t>
    </dgm:pt>
    <dgm:pt modelId="{FA5BC8B3-2EB5-4840-863D-225A7F4D9457}" type="parTrans" cxnId="{28AF8287-5FF4-4C18-987C-89EB4FD31F59}">
      <dgm:prSet/>
      <dgm:spPr/>
      <dgm:t>
        <a:bodyPr/>
        <a:lstStyle/>
        <a:p>
          <a:endParaRPr lang="en-US"/>
        </a:p>
      </dgm:t>
    </dgm:pt>
    <dgm:pt modelId="{B66AB445-0A02-4DF5-99FD-E1109F7855C8}" type="sibTrans" cxnId="{28AF8287-5FF4-4C18-987C-89EB4FD31F59}">
      <dgm:prSet/>
      <dgm:spPr/>
      <dgm:t>
        <a:bodyPr/>
        <a:lstStyle/>
        <a:p>
          <a:endParaRPr lang="en-US"/>
        </a:p>
      </dgm:t>
    </dgm:pt>
    <dgm:pt modelId="{E0D8391E-EAF1-4972-B6B0-6079953FE77D}">
      <dgm:prSet/>
      <dgm:spPr/>
      <dgm:t>
        <a:bodyPr/>
        <a:lstStyle/>
        <a:p>
          <a:r>
            <a:rPr lang="en-GB" dirty="0"/>
            <a:t>It affects blood glucose regulation(Zhao et al., 2018). </a:t>
          </a:r>
          <a:endParaRPr lang="en-US" dirty="0"/>
        </a:p>
      </dgm:t>
    </dgm:pt>
    <dgm:pt modelId="{AFDBEA00-17B7-4E58-AA3A-69DB3C56FF9A}" type="parTrans" cxnId="{2EF18287-CA1E-4493-9D04-2B52FF7DFBEC}">
      <dgm:prSet/>
      <dgm:spPr/>
      <dgm:t>
        <a:bodyPr/>
        <a:lstStyle/>
        <a:p>
          <a:endParaRPr lang="en-US"/>
        </a:p>
      </dgm:t>
    </dgm:pt>
    <dgm:pt modelId="{CE809E62-1CCE-403D-8D8B-3E266E64B7D4}" type="sibTrans" cxnId="{2EF18287-CA1E-4493-9D04-2B52FF7DFBEC}">
      <dgm:prSet/>
      <dgm:spPr/>
      <dgm:t>
        <a:bodyPr/>
        <a:lstStyle/>
        <a:p>
          <a:endParaRPr lang="en-US"/>
        </a:p>
      </dgm:t>
    </dgm:pt>
    <dgm:pt modelId="{4E874837-DF98-4DC3-A69C-89ADC443D64D}">
      <dgm:prSet/>
      <dgm:spPr/>
      <dgm:t>
        <a:bodyPr/>
        <a:lstStyle/>
        <a:p>
          <a:r>
            <a:rPr lang="en-GB" dirty="0"/>
            <a:t>It is caused by insulin resistance and reduced insulin production. </a:t>
          </a:r>
          <a:endParaRPr lang="en-US" dirty="0"/>
        </a:p>
      </dgm:t>
    </dgm:pt>
    <dgm:pt modelId="{502F485C-6D68-46E1-AB63-DB03F3E0194E}" type="parTrans" cxnId="{21E3ED82-C311-4EF8-B973-3BF49895FB46}">
      <dgm:prSet/>
      <dgm:spPr/>
      <dgm:t>
        <a:bodyPr/>
        <a:lstStyle/>
        <a:p>
          <a:endParaRPr lang="en-US"/>
        </a:p>
      </dgm:t>
    </dgm:pt>
    <dgm:pt modelId="{5ED569EE-751F-4D61-B96D-1FE6C72006DE}" type="sibTrans" cxnId="{21E3ED82-C311-4EF8-B973-3BF49895FB46}">
      <dgm:prSet/>
      <dgm:spPr/>
      <dgm:t>
        <a:bodyPr/>
        <a:lstStyle/>
        <a:p>
          <a:endParaRPr lang="en-US"/>
        </a:p>
      </dgm:t>
    </dgm:pt>
    <dgm:pt modelId="{23261073-1687-45DC-9715-4E1C5B062626}">
      <dgm:prSet/>
      <dgm:spPr/>
      <dgm:t>
        <a:bodyPr/>
        <a:lstStyle/>
        <a:p>
          <a:r>
            <a:rPr lang="en-GB"/>
            <a:t>It can lead to serious long-term complications. </a:t>
          </a:r>
          <a:endParaRPr lang="en-US"/>
        </a:p>
      </dgm:t>
    </dgm:pt>
    <dgm:pt modelId="{383C0F52-D837-4474-A181-4B8B4F41BA16}" type="parTrans" cxnId="{62F631AB-0602-4963-8633-30D8C3050F51}">
      <dgm:prSet/>
      <dgm:spPr/>
      <dgm:t>
        <a:bodyPr/>
        <a:lstStyle/>
        <a:p>
          <a:endParaRPr lang="en-US"/>
        </a:p>
      </dgm:t>
    </dgm:pt>
    <dgm:pt modelId="{9B2E5F49-1610-487A-92BE-E8B0DDCC0885}" type="sibTrans" cxnId="{62F631AB-0602-4963-8633-30D8C3050F51}">
      <dgm:prSet/>
      <dgm:spPr/>
      <dgm:t>
        <a:bodyPr/>
        <a:lstStyle/>
        <a:p>
          <a:endParaRPr lang="en-US"/>
        </a:p>
      </dgm:t>
    </dgm:pt>
    <dgm:pt modelId="{2EC520E5-3F0D-4E43-9973-773AB92A6837}">
      <dgm:prSet/>
      <dgm:spPr/>
      <dgm:t>
        <a:bodyPr/>
        <a:lstStyle/>
        <a:p>
          <a:r>
            <a:rPr lang="en-GB"/>
            <a:t>This presentation outlines a care plan for a fictional patient.</a:t>
          </a:r>
          <a:endParaRPr lang="en-US"/>
        </a:p>
      </dgm:t>
    </dgm:pt>
    <dgm:pt modelId="{D608C834-D81C-4160-BA6E-A6BA0D30A097}" type="parTrans" cxnId="{F722389F-8206-49CB-8219-D3305BD5F21E}">
      <dgm:prSet/>
      <dgm:spPr/>
      <dgm:t>
        <a:bodyPr/>
        <a:lstStyle/>
        <a:p>
          <a:endParaRPr lang="en-US"/>
        </a:p>
      </dgm:t>
    </dgm:pt>
    <dgm:pt modelId="{90FED53F-8742-476F-9BBA-614258219FFA}" type="sibTrans" cxnId="{F722389F-8206-49CB-8219-D3305BD5F21E}">
      <dgm:prSet/>
      <dgm:spPr/>
      <dgm:t>
        <a:bodyPr/>
        <a:lstStyle/>
        <a:p>
          <a:endParaRPr lang="en-US"/>
        </a:p>
      </dgm:t>
    </dgm:pt>
    <dgm:pt modelId="{7619DB40-20D5-4F19-996E-F335ADA2CAAF}" type="pres">
      <dgm:prSet presAssocID="{5C667C2D-FCEA-478F-A5EE-57932F644C43}" presName="root" presStyleCnt="0">
        <dgm:presLayoutVars>
          <dgm:dir/>
          <dgm:resizeHandles val="exact"/>
        </dgm:presLayoutVars>
      </dgm:prSet>
      <dgm:spPr/>
    </dgm:pt>
    <dgm:pt modelId="{AB52825B-709E-4FE9-8369-7D3C3638F46C}" type="pres">
      <dgm:prSet presAssocID="{661B1C2B-5575-4B8E-AC7D-FA596DA725BD}" presName="compNode" presStyleCnt="0"/>
      <dgm:spPr/>
    </dgm:pt>
    <dgm:pt modelId="{C84D936F-BDF6-4C97-9B8B-22FB0EC5080D}" type="pres">
      <dgm:prSet presAssocID="{661B1C2B-5575-4B8E-AC7D-FA596DA725BD}" presName="bgRect" presStyleLbl="bgShp" presStyleIdx="0" presStyleCnt="5"/>
      <dgm:spPr/>
    </dgm:pt>
    <dgm:pt modelId="{91AE7064-F758-4377-8B1E-406A6CA0D352}" type="pres">
      <dgm:prSet presAssocID="{661B1C2B-5575-4B8E-AC7D-FA596DA725B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D61AFB0C-9A3C-4840-AA81-31581934C69A}" type="pres">
      <dgm:prSet presAssocID="{661B1C2B-5575-4B8E-AC7D-FA596DA725BD}" presName="spaceRect" presStyleCnt="0"/>
      <dgm:spPr/>
    </dgm:pt>
    <dgm:pt modelId="{D42DE063-7129-482C-AD9C-7F1F09EA2BCD}" type="pres">
      <dgm:prSet presAssocID="{661B1C2B-5575-4B8E-AC7D-FA596DA725BD}" presName="parTx" presStyleLbl="revTx" presStyleIdx="0" presStyleCnt="5">
        <dgm:presLayoutVars>
          <dgm:chMax val="0"/>
          <dgm:chPref val="0"/>
        </dgm:presLayoutVars>
      </dgm:prSet>
      <dgm:spPr/>
    </dgm:pt>
    <dgm:pt modelId="{171293F9-549F-4901-9F8A-368EB5873C5A}" type="pres">
      <dgm:prSet presAssocID="{B66AB445-0A02-4DF5-99FD-E1109F7855C8}" presName="sibTrans" presStyleCnt="0"/>
      <dgm:spPr/>
    </dgm:pt>
    <dgm:pt modelId="{C7933941-A29B-4A89-834C-8CF6FC06B439}" type="pres">
      <dgm:prSet presAssocID="{E0D8391E-EAF1-4972-B6B0-6079953FE77D}" presName="compNode" presStyleCnt="0"/>
      <dgm:spPr/>
    </dgm:pt>
    <dgm:pt modelId="{66A61FF0-8069-4C1D-AB3B-01C4CE18C915}" type="pres">
      <dgm:prSet presAssocID="{E0D8391E-EAF1-4972-B6B0-6079953FE77D}" presName="bgRect" presStyleLbl="bgShp" presStyleIdx="1" presStyleCnt="5"/>
      <dgm:spPr/>
    </dgm:pt>
    <dgm:pt modelId="{079D1E35-9C06-4639-B736-4E7CC80DEE26}" type="pres">
      <dgm:prSet presAssocID="{E0D8391E-EAF1-4972-B6B0-6079953FE77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C26FF076-D293-4C6A-A368-B8915C55B5E6}" type="pres">
      <dgm:prSet presAssocID="{E0D8391E-EAF1-4972-B6B0-6079953FE77D}" presName="spaceRect" presStyleCnt="0"/>
      <dgm:spPr/>
    </dgm:pt>
    <dgm:pt modelId="{4A428CCF-6120-4150-A6C6-854F836D9D09}" type="pres">
      <dgm:prSet presAssocID="{E0D8391E-EAF1-4972-B6B0-6079953FE77D}" presName="parTx" presStyleLbl="revTx" presStyleIdx="1" presStyleCnt="5">
        <dgm:presLayoutVars>
          <dgm:chMax val="0"/>
          <dgm:chPref val="0"/>
        </dgm:presLayoutVars>
      </dgm:prSet>
      <dgm:spPr/>
    </dgm:pt>
    <dgm:pt modelId="{1FA32607-1DA8-4E54-9889-8C105C79FCF8}" type="pres">
      <dgm:prSet presAssocID="{CE809E62-1CCE-403D-8D8B-3E266E64B7D4}" presName="sibTrans" presStyleCnt="0"/>
      <dgm:spPr/>
    </dgm:pt>
    <dgm:pt modelId="{F962D0CE-C5C0-4368-9B36-C78091C03BC2}" type="pres">
      <dgm:prSet presAssocID="{4E874837-DF98-4DC3-A69C-89ADC443D64D}" presName="compNode" presStyleCnt="0"/>
      <dgm:spPr/>
    </dgm:pt>
    <dgm:pt modelId="{95F3C305-40D4-4DBB-ADE9-41613B4E42F2}" type="pres">
      <dgm:prSet presAssocID="{4E874837-DF98-4DC3-A69C-89ADC443D64D}" presName="bgRect" presStyleLbl="bgShp" presStyleIdx="2" presStyleCnt="5" custLinFactNeighborX="-3594" custLinFactNeighborY="1151"/>
      <dgm:spPr/>
    </dgm:pt>
    <dgm:pt modelId="{A7C7A031-D13E-4634-8035-FDBEBF8A9DAF}" type="pres">
      <dgm:prSet presAssocID="{4E874837-DF98-4DC3-A69C-89ADC443D64D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D7C4034A-2142-493C-B079-E059651336C9}" type="pres">
      <dgm:prSet presAssocID="{4E874837-DF98-4DC3-A69C-89ADC443D64D}" presName="spaceRect" presStyleCnt="0"/>
      <dgm:spPr/>
    </dgm:pt>
    <dgm:pt modelId="{EB9C85F9-24E5-4D0A-B74D-3C9A0CEF80F9}" type="pres">
      <dgm:prSet presAssocID="{4E874837-DF98-4DC3-A69C-89ADC443D64D}" presName="parTx" presStyleLbl="revTx" presStyleIdx="2" presStyleCnt="5">
        <dgm:presLayoutVars>
          <dgm:chMax val="0"/>
          <dgm:chPref val="0"/>
        </dgm:presLayoutVars>
      </dgm:prSet>
      <dgm:spPr/>
    </dgm:pt>
    <dgm:pt modelId="{891908B6-4732-48D0-8226-F611695955AD}" type="pres">
      <dgm:prSet presAssocID="{5ED569EE-751F-4D61-B96D-1FE6C72006DE}" presName="sibTrans" presStyleCnt="0"/>
      <dgm:spPr/>
    </dgm:pt>
    <dgm:pt modelId="{0867EBA0-CA4A-4C34-A59A-D5FBA322DD76}" type="pres">
      <dgm:prSet presAssocID="{23261073-1687-45DC-9715-4E1C5B062626}" presName="compNode" presStyleCnt="0"/>
      <dgm:spPr/>
    </dgm:pt>
    <dgm:pt modelId="{7ECB6E04-1EF3-4B14-8635-30D53422DCE8}" type="pres">
      <dgm:prSet presAssocID="{23261073-1687-45DC-9715-4E1C5B062626}" presName="bgRect" presStyleLbl="bgShp" presStyleIdx="3" presStyleCnt="5"/>
      <dgm:spPr/>
    </dgm:pt>
    <dgm:pt modelId="{F0BEE7AC-21BC-4A8A-BF60-F68B3652A737}" type="pres">
      <dgm:prSet presAssocID="{23261073-1687-45DC-9715-4E1C5B062626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D757639A-FEB7-497F-90A8-B61C3E38626F}" type="pres">
      <dgm:prSet presAssocID="{23261073-1687-45DC-9715-4E1C5B062626}" presName="spaceRect" presStyleCnt="0"/>
      <dgm:spPr/>
    </dgm:pt>
    <dgm:pt modelId="{34B97BEA-E2F3-4E51-8C53-305D347B983E}" type="pres">
      <dgm:prSet presAssocID="{23261073-1687-45DC-9715-4E1C5B062626}" presName="parTx" presStyleLbl="revTx" presStyleIdx="3" presStyleCnt="5">
        <dgm:presLayoutVars>
          <dgm:chMax val="0"/>
          <dgm:chPref val="0"/>
        </dgm:presLayoutVars>
      </dgm:prSet>
      <dgm:spPr/>
    </dgm:pt>
    <dgm:pt modelId="{2DE37ECF-AF7B-47B6-8449-006800DEB4DE}" type="pres">
      <dgm:prSet presAssocID="{9B2E5F49-1610-487A-92BE-E8B0DDCC0885}" presName="sibTrans" presStyleCnt="0"/>
      <dgm:spPr/>
    </dgm:pt>
    <dgm:pt modelId="{4563EC91-8FD8-46C4-9489-B16DC9892C8B}" type="pres">
      <dgm:prSet presAssocID="{2EC520E5-3F0D-4E43-9973-773AB92A6837}" presName="compNode" presStyleCnt="0"/>
      <dgm:spPr/>
    </dgm:pt>
    <dgm:pt modelId="{44306DDB-6A6F-4D3E-88C9-6782A49A0382}" type="pres">
      <dgm:prSet presAssocID="{2EC520E5-3F0D-4E43-9973-773AB92A6837}" presName="bgRect" presStyleLbl="bgShp" presStyleIdx="4" presStyleCnt="5"/>
      <dgm:spPr/>
    </dgm:pt>
    <dgm:pt modelId="{3AF7A576-AAEC-4E95-98AF-A6D164693FB6}" type="pres">
      <dgm:prSet presAssocID="{2EC520E5-3F0D-4E43-9973-773AB92A683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327C2692-1C2C-4B8B-8C09-74CBFB045560}" type="pres">
      <dgm:prSet presAssocID="{2EC520E5-3F0D-4E43-9973-773AB92A6837}" presName="spaceRect" presStyleCnt="0"/>
      <dgm:spPr/>
    </dgm:pt>
    <dgm:pt modelId="{B911FFF0-F8C4-4B67-A44F-787585B0FAA7}" type="pres">
      <dgm:prSet presAssocID="{2EC520E5-3F0D-4E43-9973-773AB92A683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F3F865F-D6C8-4FC0-8D4E-C4472DDDD5C6}" type="presOf" srcId="{2EC520E5-3F0D-4E43-9973-773AB92A6837}" destId="{B911FFF0-F8C4-4B67-A44F-787585B0FAA7}" srcOrd="0" destOrd="0" presId="urn:microsoft.com/office/officeart/2018/2/layout/IconVerticalSolidList"/>
    <dgm:cxn modelId="{9FCBE47E-6076-40CB-9886-4C577ACC039E}" type="presOf" srcId="{5C667C2D-FCEA-478F-A5EE-57932F644C43}" destId="{7619DB40-20D5-4F19-996E-F335ADA2CAAF}" srcOrd="0" destOrd="0" presId="urn:microsoft.com/office/officeart/2018/2/layout/IconVerticalSolidList"/>
    <dgm:cxn modelId="{21E3ED82-C311-4EF8-B973-3BF49895FB46}" srcId="{5C667C2D-FCEA-478F-A5EE-57932F644C43}" destId="{4E874837-DF98-4DC3-A69C-89ADC443D64D}" srcOrd="2" destOrd="0" parTransId="{502F485C-6D68-46E1-AB63-DB03F3E0194E}" sibTransId="{5ED569EE-751F-4D61-B96D-1FE6C72006DE}"/>
    <dgm:cxn modelId="{28AF8287-5FF4-4C18-987C-89EB4FD31F59}" srcId="{5C667C2D-FCEA-478F-A5EE-57932F644C43}" destId="{661B1C2B-5575-4B8E-AC7D-FA596DA725BD}" srcOrd="0" destOrd="0" parTransId="{FA5BC8B3-2EB5-4840-863D-225A7F4D9457}" sibTransId="{B66AB445-0A02-4DF5-99FD-E1109F7855C8}"/>
    <dgm:cxn modelId="{2EF18287-CA1E-4493-9D04-2B52FF7DFBEC}" srcId="{5C667C2D-FCEA-478F-A5EE-57932F644C43}" destId="{E0D8391E-EAF1-4972-B6B0-6079953FE77D}" srcOrd="1" destOrd="0" parTransId="{AFDBEA00-17B7-4E58-AA3A-69DB3C56FF9A}" sibTransId="{CE809E62-1CCE-403D-8D8B-3E266E64B7D4}"/>
    <dgm:cxn modelId="{3B1F799D-7029-4B9A-AF43-59BCE10B37D2}" type="presOf" srcId="{E0D8391E-EAF1-4972-B6B0-6079953FE77D}" destId="{4A428CCF-6120-4150-A6C6-854F836D9D09}" srcOrd="0" destOrd="0" presId="urn:microsoft.com/office/officeart/2018/2/layout/IconVerticalSolidList"/>
    <dgm:cxn modelId="{F722389F-8206-49CB-8219-D3305BD5F21E}" srcId="{5C667C2D-FCEA-478F-A5EE-57932F644C43}" destId="{2EC520E5-3F0D-4E43-9973-773AB92A6837}" srcOrd="4" destOrd="0" parTransId="{D608C834-D81C-4160-BA6E-A6BA0D30A097}" sibTransId="{90FED53F-8742-476F-9BBA-614258219FFA}"/>
    <dgm:cxn modelId="{62F631AB-0602-4963-8633-30D8C3050F51}" srcId="{5C667C2D-FCEA-478F-A5EE-57932F644C43}" destId="{23261073-1687-45DC-9715-4E1C5B062626}" srcOrd="3" destOrd="0" parTransId="{383C0F52-D837-4474-A181-4B8B4F41BA16}" sibTransId="{9B2E5F49-1610-487A-92BE-E8B0DDCC0885}"/>
    <dgm:cxn modelId="{A667F3C1-28BF-4D40-B5DA-C85DED061D7D}" type="presOf" srcId="{23261073-1687-45DC-9715-4E1C5B062626}" destId="{34B97BEA-E2F3-4E51-8C53-305D347B983E}" srcOrd="0" destOrd="0" presId="urn:microsoft.com/office/officeart/2018/2/layout/IconVerticalSolidList"/>
    <dgm:cxn modelId="{E34519CD-FE81-49E7-84E5-0A72880F0E9C}" type="presOf" srcId="{661B1C2B-5575-4B8E-AC7D-FA596DA725BD}" destId="{D42DE063-7129-482C-AD9C-7F1F09EA2BCD}" srcOrd="0" destOrd="0" presId="urn:microsoft.com/office/officeart/2018/2/layout/IconVerticalSolidList"/>
    <dgm:cxn modelId="{22E989EE-4CB2-4482-A3A8-2CC9D4360A1F}" type="presOf" srcId="{4E874837-DF98-4DC3-A69C-89ADC443D64D}" destId="{EB9C85F9-24E5-4D0A-B74D-3C9A0CEF80F9}" srcOrd="0" destOrd="0" presId="urn:microsoft.com/office/officeart/2018/2/layout/IconVerticalSolidList"/>
    <dgm:cxn modelId="{9CECF54E-0448-4792-A497-D2A380236858}" type="presParOf" srcId="{7619DB40-20D5-4F19-996E-F335ADA2CAAF}" destId="{AB52825B-709E-4FE9-8369-7D3C3638F46C}" srcOrd="0" destOrd="0" presId="urn:microsoft.com/office/officeart/2018/2/layout/IconVerticalSolidList"/>
    <dgm:cxn modelId="{157BB1CE-CBFC-4805-8628-31DD09310B89}" type="presParOf" srcId="{AB52825B-709E-4FE9-8369-7D3C3638F46C}" destId="{C84D936F-BDF6-4C97-9B8B-22FB0EC5080D}" srcOrd="0" destOrd="0" presId="urn:microsoft.com/office/officeart/2018/2/layout/IconVerticalSolidList"/>
    <dgm:cxn modelId="{A3E086D0-79F6-404B-A6BC-29347515F557}" type="presParOf" srcId="{AB52825B-709E-4FE9-8369-7D3C3638F46C}" destId="{91AE7064-F758-4377-8B1E-406A6CA0D352}" srcOrd="1" destOrd="0" presId="urn:microsoft.com/office/officeart/2018/2/layout/IconVerticalSolidList"/>
    <dgm:cxn modelId="{F6819FA7-5481-4B2A-BC05-A7AECC1A9F23}" type="presParOf" srcId="{AB52825B-709E-4FE9-8369-7D3C3638F46C}" destId="{D61AFB0C-9A3C-4840-AA81-31581934C69A}" srcOrd="2" destOrd="0" presId="urn:microsoft.com/office/officeart/2018/2/layout/IconVerticalSolidList"/>
    <dgm:cxn modelId="{E673AFEC-1B65-4EA1-94C5-97D37549597C}" type="presParOf" srcId="{AB52825B-709E-4FE9-8369-7D3C3638F46C}" destId="{D42DE063-7129-482C-AD9C-7F1F09EA2BCD}" srcOrd="3" destOrd="0" presId="urn:microsoft.com/office/officeart/2018/2/layout/IconVerticalSolidList"/>
    <dgm:cxn modelId="{02686CED-E1B2-408B-A18C-BE6B9B015737}" type="presParOf" srcId="{7619DB40-20D5-4F19-996E-F335ADA2CAAF}" destId="{171293F9-549F-4901-9F8A-368EB5873C5A}" srcOrd="1" destOrd="0" presId="urn:microsoft.com/office/officeart/2018/2/layout/IconVerticalSolidList"/>
    <dgm:cxn modelId="{4C26A2F3-F9FD-4C31-95B8-0AC52F48DE2F}" type="presParOf" srcId="{7619DB40-20D5-4F19-996E-F335ADA2CAAF}" destId="{C7933941-A29B-4A89-834C-8CF6FC06B439}" srcOrd="2" destOrd="0" presId="urn:microsoft.com/office/officeart/2018/2/layout/IconVerticalSolidList"/>
    <dgm:cxn modelId="{0CD8BB7E-CE23-4220-9F45-2F311B26249B}" type="presParOf" srcId="{C7933941-A29B-4A89-834C-8CF6FC06B439}" destId="{66A61FF0-8069-4C1D-AB3B-01C4CE18C915}" srcOrd="0" destOrd="0" presId="urn:microsoft.com/office/officeart/2018/2/layout/IconVerticalSolidList"/>
    <dgm:cxn modelId="{1C835C9D-9CAA-44D0-83FB-971B30DDCF3B}" type="presParOf" srcId="{C7933941-A29B-4A89-834C-8CF6FC06B439}" destId="{079D1E35-9C06-4639-B736-4E7CC80DEE26}" srcOrd="1" destOrd="0" presId="urn:microsoft.com/office/officeart/2018/2/layout/IconVerticalSolidList"/>
    <dgm:cxn modelId="{681909DC-4EEB-442B-8BF3-B705BF7FE593}" type="presParOf" srcId="{C7933941-A29B-4A89-834C-8CF6FC06B439}" destId="{C26FF076-D293-4C6A-A368-B8915C55B5E6}" srcOrd="2" destOrd="0" presId="urn:microsoft.com/office/officeart/2018/2/layout/IconVerticalSolidList"/>
    <dgm:cxn modelId="{B03C51B3-9DA6-4644-8169-0054FF040D1B}" type="presParOf" srcId="{C7933941-A29B-4A89-834C-8CF6FC06B439}" destId="{4A428CCF-6120-4150-A6C6-854F836D9D09}" srcOrd="3" destOrd="0" presId="urn:microsoft.com/office/officeart/2018/2/layout/IconVerticalSolidList"/>
    <dgm:cxn modelId="{B14F0E64-6DE7-42E4-8F50-44BF98EC4B34}" type="presParOf" srcId="{7619DB40-20D5-4F19-996E-F335ADA2CAAF}" destId="{1FA32607-1DA8-4E54-9889-8C105C79FCF8}" srcOrd="3" destOrd="0" presId="urn:microsoft.com/office/officeart/2018/2/layout/IconVerticalSolidList"/>
    <dgm:cxn modelId="{C3DDC25F-6422-4DC6-A815-71391D6308AD}" type="presParOf" srcId="{7619DB40-20D5-4F19-996E-F335ADA2CAAF}" destId="{F962D0CE-C5C0-4368-9B36-C78091C03BC2}" srcOrd="4" destOrd="0" presId="urn:microsoft.com/office/officeart/2018/2/layout/IconVerticalSolidList"/>
    <dgm:cxn modelId="{E1FC236E-43BE-4442-A236-498D501457D6}" type="presParOf" srcId="{F962D0CE-C5C0-4368-9B36-C78091C03BC2}" destId="{95F3C305-40D4-4DBB-ADE9-41613B4E42F2}" srcOrd="0" destOrd="0" presId="urn:microsoft.com/office/officeart/2018/2/layout/IconVerticalSolidList"/>
    <dgm:cxn modelId="{14E9A94E-F71C-48DD-8998-77E3334C8DFF}" type="presParOf" srcId="{F962D0CE-C5C0-4368-9B36-C78091C03BC2}" destId="{A7C7A031-D13E-4634-8035-FDBEBF8A9DAF}" srcOrd="1" destOrd="0" presId="urn:microsoft.com/office/officeart/2018/2/layout/IconVerticalSolidList"/>
    <dgm:cxn modelId="{BF627F94-A5BE-4CB2-AC6F-20CD30B8A236}" type="presParOf" srcId="{F962D0CE-C5C0-4368-9B36-C78091C03BC2}" destId="{D7C4034A-2142-493C-B079-E059651336C9}" srcOrd="2" destOrd="0" presId="urn:microsoft.com/office/officeart/2018/2/layout/IconVerticalSolidList"/>
    <dgm:cxn modelId="{4539A4DA-FBE1-4BA0-BCEB-33D7CD255827}" type="presParOf" srcId="{F962D0CE-C5C0-4368-9B36-C78091C03BC2}" destId="{EB9C85F9-24E5-4D0A-B74D-3C9A0CEF80F9}" srcOrd="3" destOrd="0" presId="urn:microsoft.com/office/officeart/2018/2/layout/IconVerticalSolidList"/>
    <dgm:cxn modelId="{1239357F-9D0D-4B7C-96BD-95045DE04301}" type="presParOf" srcId="{7619DB40-20D5-4F19-996E-F335ADA2CAAF}" destId="{891908B6-4732-48D0-8226-F611695955AD}" srcOrd="5" destOrd="0" presId="urn:microsoft.com/office/officeart/2018/2/layout/IconVerticalSolidList"/>
    <dgm:cxn modelId="{4AFE69B3-7E87-45F5-BD91-8D7400272FF3}" type="presParOf" srcId="{7619DB40-20D5-4F19-996E-F335ADA2CAAF}" destId="{0867EBA0-CA4A-4C34-A59A-D5FBA322DD76}" srcOrd="6" destOrd="0" presId="urn:microsoft.com/office/officeart/2018/2/layout/IconVerticalSolidList"/>
    <dgm:cxn modelId="{34027452-7B67-474A-8164-210042D1C7C1}" type="presParOf" srcId="{0867EBA0-CA4A-4C34-A59A-D5FBA322DD76}" destId="{7ECB6E04-1EF3-4B14-8635-30D53422DCE8}" srcOrd="0" destOrd="0" presId="urn:microsoft.com/office/officeart/2018/2/layout/IconVerticalSolidList"/>
    <dgm:cxn modelId="{45053C14-4F5C-4B8A-B1E8-D6F5EB0039C6}" type="presParOf" srcId="{0867EBA0-CA4A-4C34-A59A-D5FBA322DD76}" destId="{F0BEE7AC-21BC-4A8A-BF60-F68B3652A737}" srcOrd="1" destOrd="0" presId="urn:microsoft.com/office/officeart/2018/2/layout/IconVerticalSolidList"/>
    <dgm:cxn modelId="{70303132-B9CE-413E-AF5A-E15DB821C1A3}" type="presParOf" srcId="{0867EBA0-CA4A-4C34-A59A-D5FBA322DD76}" destId="{D757639A-FEB7-497F-90A8-B61C3E38626F}" srcOrd="2" destOrd="0" presId="urn:microsoft.com/office/officeart/2018/2/layout/IconVerticalSolidList"/>
    <dgm:cxn modelId="{1D9CC2D6-BEE1-448F-8797-C2063CADC9B4}" type="presParOf" srcId="{0867EBA0-CA4A-4C34-A59A-D5FBA322DD76}" destId="{34B97BEA-E2F3-4E51-8C53-305D347B983E}" srcOrd="3" destOrd="0" presId="urn:microsoft.com/office/officeart/2018/2/layout/IconVerticalSolidList"/>
    <dgm:cxn modelId="{8D0586D2-18A7-4DAB-9AFD-C0AAAD984187}" type="presParOf" srcId="{7619DB40-20D5-4F19-996E-F335ADA2CAAF}" destId="{2DE37ECF-AF7B-47B6-8449-006800DEB4DE}" srcOrd="7" destOrd="0" presId="urn:microsoft.com/office/officeart/2018/2/layout/IconVerticalSolidList"/>
    <dgm:cxn modelId="{D5689600-B1E0-44AE-B132-A99C0725D49B}" type="presParOf" srcId="{7619DB40-20D5-4F19-996E-F335ADA2CAAF}" destId="{4563EC91-8FD8-46C4-9489-B16DC9892C8B}" srcOrd="8" destOrd="0" presId="urn:microsoft.com/office/officeart/2018/2/layout/IconVerticalSolidList"/>
    <dgm:cxn modelId="{E8937923-8A69-4212-8AAE-8BBA52EF55F5}" type="presParOf" srcId="{4563EC91-8FD8-46C4-9489-B16DC9892C8B}" destId="{44306DDB-6A6F-4D3E-88C9-6782A49A0382}" srcOrd="0" destOrd="0" presId="urn:microsoft.com/office/officeart/2018/2/layout/IconVerticalSolidList"/>
    <dgm:cxn modelId="{00162B8C-742D-4907-B47F-2AF146F3E30F}" type="presParOf" srcId="{4563EC91-8FD8-46C4-9489-B16DC9892C8B}" destId="{3AF7A576-AAEC-4E95-98AF-A6D164693FB6}" srcOrd="1" destOrd="0" presId="urn:microsoft.com/office/officeart/2018/2/layout/IconVerticalSolidList"/>
    <dgm:cxn modelId="{5D62FF15-AC20-43D6-9438-44F67C66505E}" type="presParOf" srcId="{4563EC91-8FD8-46C4-9489-B16DC9892C8B}" destId="{327C2692-1C2C-4B8B-8C09-74CBFB045560}" srcOrd="2" destOrd="0" presId="urn:microsoft.com/office/officeart/2018/2/layout/IconVerticalSolidList"/>
    <dgm:cxn modelId="{009A9996-DF18-4901-94D0-60A9128CDE45}" type="presParOf" srcId="{4563EC91-8FD8-46C4-9489-B16DC9892C8B}" destId="{B911FFF0-F8C4-4B67-A44F-787585B0FAA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79E988-8969-48CB-9DA7-0F6AC2AA8A2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A81BD53-E398-47F0-843B-A1BB32F72EAE}">
      <dgm:prSet/>
      <dgm:spPr/>
      <dgm:t>
        <a:bodyPr/>
        <a:lstStyle/>
        <a:p>
          <a:r>
            <a:rPr lang="en-GB"/>
            <a:t>Food is converted into glucose. </a:t>
          </a:r>
          <a:endParaRPr lang="en-US"/>
        </a:p>
      </dgm:t>
    </dgm:pt>
    <dgm:pt modelId="{D0E4CD15-2714-4662-B013-D956A96C0F30}" type="parTrans" cxnId="{05091D53-EB97-4CDA-B0DE-E3D90814DB8B}">
      <dgm:prSet/>
      <dgm:spPr/>
      <dgm:t>
        <a:bodyPr/>
        <a:lstStyle/>
        <a:p>
          <a:endParaRPr lang="en-US"/>
        </a:p>
      </dgm:t>
    </dgm:pt>
    <dgm:pt modelId="{388D7A40-9CA5-4D93-B58B-19C0872F0C81}" type="sibTrans" cxnId="{05091D53-EB97-4CDA-B0DE-E3D90814DB8B}">
      <dgm:prSet/>
      <dgm:spPr/>
      <dgm:t>
        <a:bodyPr/>
        <a:lstStyle/>
        <a:p>
          <a:endParaRPr lang="en-US"/>
        </a:p>
      </dgm:t>
    </dgm:pt>
    <dgm:pt modelId="{0A0A1711-AF59-481C-A7BC-5BB328E7BC57}">
      <dgm:prSet/>
      <dgm:spPr/>
      <dgm:t>
        <a:bodyPr/>
        <a:lstStyle/>
        <a:p>
          <a:r>
            <a:rPr lang="en-GB"/>
            <a:t>Blood glucose rises after eating. </a:t>
          </a:r>
          <a:endParaRPr lang="en-US"/>
        </a:p>
      </dgm:t>
    </dgm:pt>
    <dgm:pt modelId="{3BA58A1F-9793-4871-9B9B-AC6F51AF9598}" type="parTrans" cxnId="{B956D8FE-B19C-48A7-89A0-9D337CFE6407}">
      <dgm:prSet/>
      <dgm:spPr/>
      <dgm:t>
        <a:bodyPr/>
        <a:lstStyle/>
        <a:p>
          <a:endParaRPr lang="en-US"/>
        </a:p>
      </dgm:t>
    </dgm:pt>
    <dgm:pt modelId="{8F547715-6E0C-4140-A171-9B2AC28C1007}" type="sibTrans" cxnId="{B956D8FE-B19C-48A7-89A0-9D337CFE6407}">
      <dgm:prSet/>
      <dgm:spPr/>
      <dgm:t>
        <a:bodyPr/>
        <a:lstStyle/>
        <a:p>
          <a:endParaRPr lang="en-US"/>
        </a:p>
      </dgm:t>
    </dgm:pt>
    <dgm:pt modelId="{F500CAF8-AA03-4EC3-B8EB-BD0AC7210A8F}">
      <dgm:prSet/>
      <dgm:spPr/>
      <dgm:t>
        <a:bodyPr/>
        <a:lstStyle/>
        <a:p>
          <a:r>
            <a:rPr lang="en-GB"/>
            <a:t>Pancreas releases insulin. </a:t>
          </a:r>
          <a:endParaRPr lang="en-US"/>
        </a:p>
      </dgm:t>
    </dgm:pt>
    <dgm:pt modelId="{73F75852-08B8-4C37-BFD0-E20C7340DFA9}" type="parTrans" cxnId="{5554837F-3FDC-4A6E-BF09-A725F34EF1AB}">
      <dgm:prSet/>
      <dgm:spPr/>
      <dgm:t>
        <a:bodyPr/>
        <a:lstStyle/>
        <a:p>
          <a:endParaRPr lang="en-US"/>
        </a:p>
      </dgm:t>
    </dgm:pt>
    <dgm:pt modelId="{8B00616C-D03B-43F7-ABE7-029CD260FE3C}" type="sibTrans" cxnId="{5554837F-3FDC-4A6E-BF09-A725F34EF1AB}">
      <dgm:prSet/>
      <dgm:spPr/>
      <dgm:t>
        <a:bodyPr/>
        <a:lstStyle/>
        <a:p>
          <a:endParaRPr lang="en-US"/>
        </a:p>
      </dgm:t>
    </dgm:pt>
    <dgm:pt modelId="{917DE3D1-BBD7-43F8-8B8D-3A7252121D3E}">
      <dgm:prSet/>
      <dgm:spPr/>
      <dgm:t>
        <a:bodyPr/>
        <a:lstStyle/>
        <a:p>
          <a:r>
            <a:rPr lang="en-GB"/>
            <a:t>Cells absorb glucose for energy. </a:t>
          </a:r>
          <a:endParaRPr lang="en-US"/>
        </a:p>
      </dgm:t>
    </dgm:pt>
    <dgm:pt modelId="{53AA7B3B-5633-45D1-AE11-A82EEE7E462F}" type="parTrans" cxnId="{2743BF06-C542-4E7D-A75A-5F4D8A9921B0}">
      <dgm:prSet/>
      <dgm:spPr/>
      <dgm:t>
        <a:bodyPr/>
        <a:lstStyle/>
        <a:p>
          <a:endParaRPr lang="en-US"/>
        </a:p>
      </dgm:t>
    </dgm:pt>
    <dgm:pt modelId="{61B8B863-03EF-4EEB-96B1-A9B97DECFFD4}" type="sibTrans" cxnId="{2743BF06-C542-4E7D-A75A-5F4D8A9921B0}">
      <dgm:prSet/>
      <dgm:spPr/>
      <dgm:t>
        <a:bodyPr/>
        <a:lstStyle/>
        <a:p>
          <a:endParaRPr lang="en-US"/>
        </a:p>
      </dgm:t>
    </dgm:pt>
    <dgm:pt modelId="{AD2E62F3-C2AC-4FAF-AF34-65DD59917F61}">
      <dgm:prSet/>
      <dgm:spPr/>
      <dgm:t>
        <a:bodyPr/>
        <a:lstStyle/>
        <a:p>
          <a:r>
            <a:rPr lang="en-GB"/>
            <a:t>Blood glucose returns to normal. </a:t>
          </a:r>
          <a:endParaRPr lang="en-US"/>
        </a:p>
      </dgm:t>
    </dgm:pt>
    <dgm:pt modelId="{C5D43B35-7B5F-4D44-80A0-D3025B75A95C}" type="parTrans" cxnId="{D8EA74C8-4377-4A3F-8C2D-9E05726F9A2D}">
      <dgm:prSet/>
      <dgm:spPr/>
      <dgm:t>
        <a:bodyPr/>
        <a:lstStyle/>
        <a:p>
          <a:endParaRPr lang="en-US"/>
        </a:p>
      </dgm:t>
    </dgm:pt>
    <dgm:pt modelId="{0EBF7A75-3E0C-42F0-BDEF-9B58BC7EC7A3}" type="sibTrans" cxnId="{D8EA74C8-4377-4A3F-8C2D-9E05726F9A2D}">
      <dgm:prSet/>
      <dgm:spPr/>
      <dgm:t>
        <a:bodyPr/>
        <a:lstStyle/>
        <a:p>
          <a:endParaRPr lang="en-US"/>
        </a:p>
      </dgm:t>
    </dgm:pt>
    <dgm:pt modelId="{49F8954C-422A-4F60-A3AC-7A258B2FB12F}" type="pres">
      <dgm:prSet presAssocID="{2679E988-8969-48CB-9DA7-0F6AC2AA8A2D}" presName="root" presStyleCnt="0">
        <dgm:presLayoutVars>
          <dgm:dir/>
          <dgm:resizeHandles val="exact"/>
        </dgm:presLayoutVars>
      </dgm:prSet>
      <dgm:spPr/>
    </dgm:pt>
    <dgm:pt modelId="{F6CF8A75-3498-498B-844F-EA5A5E16EBAF}" type="pres">
      <dgm:prSet presAssocID="{DA81BD53-E398-47F0-843B-A1BB32F72EAE}" presName="compNode" presStyleCnt="0"/>
      <dgm:spPr/>
    </dgm:pt>
    <dgm:pt modelId="{F82CD52D-A53D-4E92-8853-8B54A213470E}" type="pres">
      <dgm:prSet presAssocID="{DA81BD53-E398-47F0-843B-A1BB32F72EA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2FB15669-6FEE-49B5-9EF9-B0336043F313}" type="pres">
      <dgm:prSet presAssocID="{DA81BD53-E398-47F0-843B-A1BB32F72EAE}" presName="spaceRect" presStyleCnt="0"/>
      <dgm:spPr/>
    </dgm:pt>
    <dgm:pt modelId="{47FDF308-6E3E-4A6D-B79C-60DD9C86B7C8}" type="pres">
      <dgm:prSet presAssocID="{DA81BD53-E398-47F0-843B-A1BB32F72EAE}" presName="textRect" presStyleLbl="revTx" presStyleIdx="0" presStyleCnt="5">
        <dgm:presLayoutVars>
          <dgm:chMax val="1"/>
          <dgm:chPref val="1"/>
        </dgm:presLayoutVars>
      </dgm:prSet>
      <dgm:spPr/>
    </dgm:pt>
    <dgm:pt modelId="{E8A5796D-4EEA-4DDD-AE31-8A4D1B3ABE89}" type="pres">
      <dgm:prSet presAssocID="{388D7A40-9CA5-4D93-B58B-19C0872F0C81}" presName="sibTrans" presStyleCnt="0"/>
      <dgm:spPr/>
    </dgm:pt>
    <dgm:pt modelId="{48706641-EA06-4627-936F-876F1EF4CC9A}" type="pres">
      <dgm:prSet presAssocID="{0A0A1711-AF59-481C-A7BC-5BB328E7BC57}" presName="compNode" presStyleCnt="0"/>
      <dgm:spPr/>
    </dgm:pt>
    <dgm:pt modelId="{AE0F787D-98F0-4A04-8A83-1175CD2E8528}" type="pres">
      <dgm:prSet presAssocID="{0A0A1711-AF59-481C-A7BC-5BB328E7BC5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B8CF1C2E-5918-445E-ABD9-8B9B98B8F3DB}" type="pres">
      <dgm:prSet presAssocID="{0A0A1711-AF59-481C-A7BC-5BB328E7BC57}" presName="spaceRect" presStyleCnt="0"/>
      <dgm:spPr/>
    </dgm:pt>
    <dgm:pt modelId="{61977BD5-4B1D-4162-82F4-C4B1F8690378}" type="pres">
      <dgm:prSet presAssocID="{0A0A1711-AF59-481C-A7BC-5BB328E7BC57}" presName="textRect" presStyleLbl="revTx" presStyleIdx="1" presStyleCnt="5">
        <dgm:presLayoutVars>
          <dgm:chMax val="1"/>
          <dgm:chPref val="1"/>
        </dgm:presLayoutVars>
      </dgm:prSet>
      <dgm:spPr/>
    </dgm:pt>
    <dgm:pt modelId="{E3F6BCF5-7761-4E76-9710-1362708C0213}" type="pres">
      <dgm:prSet presAssocID="{8F547715-6E0C-4140-A171-9B2AC28C1007}" presName="sibTrans" presStyleCnt="0"/>
      <dgm:spPr/>
    </dgm:pt>
    <dgm:pt modelId="{CF1F4C24-D718-476F-A0A9-72D0D73068E7}" type="pres">
      <dgm:prSet presAssocID="{F500CAF8-AA03-4EC3-B8EB-BD0AC7210A8F}" presName="compNode" presStyleCnt="0"/>
      <dgm:spPr/>
    </dgm:pt>
    <dgm:pt modelId="{CC5C9B5C-28B2-4F58-B10C-13FC0BCF48C2}" type="pres">
      <dgm:prSet presAssocID="{F500CAF8-AA03-4EC3-B8EB-BD0AC7210A8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9E78C2A5-D202-4306-8FDC-B514CA28656D}" type="pres">
      <dgm:prSet presAssocID="{F500CAF8-AA03-4EC3-B8EB-BD0AC7210A8F}" presName="spaceRect" presStyleCnt="0"/>
      <dgm:spPr/>
    </dgm:pt>
    <dgm:pt modelId="{B256E8B4-C9ED-48AC-AF57-15866C728363}" type="pres">
      <dgm:prSet presAssocID="{F500CAF8-AA03-4EC3-B8EB-BD0AC7210A8F}" presName="textRect" presStyleLbl="revTx" presStyleIdx="2" presStyleCnt="5">
        <dgm:presLayoutVars>
          <dgm:chMax val="1"/>
          <dgm:chPref val="1"/>
        </dgm:presLayoutVars>
      </dgm:prSet>
      <dgm:spPr/>
    </dgm:pt>
    <dgm:pt modelId="{71E8C370-BCB3-4C5D-A690-21D0E4D089AF}" type="pres">
      <dgm:prSet presAssocID="{8B00616C-D03B-43F7-ABE7-029CD260FE3C}" presName="sibTrans" presStyleCnt="0"/>
      <dgm:spPr/>
    </dgm:pt>
    <dgm:pt modelId="{41A34D75-81B5-4F6D-8A56-3FE1E4316806}" type="pres">
      <dgm:prSet presAssocID="{917DE3D1-BBD7-43F8-8B8D-3A7252121D3E}" presName="compNode" presStyleCnt="0"/>
      <dgm:spPr/>
    </dgm:pt>
    <dgm:pt modelId="{3328EC9C-7A52-4F8B-BF08-16A5DC926F82}" type="pres">
      <dgm:prSet presAssocID="{917DE3D1-BBD7-43F8-8B8D-3A7252121D3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e Arrow: Straight"/>
        </a:ext>
      </dgm:extLst>
    </dgm:pt>
    <dgm:pt modelId="{97939FF3-07C1-4018-B51B-4342547EC3A4}" type="pres">
      <dgm:prSet presAssocID="{917DE3D1-BBD7-43F8-8B8D-3A7252121D3E}" presName="spaceRect" presStyleCnt="0"/>
      <dgm:spPr/>
    </dgm:pt>
    <dgm:pt modelId="{F6EE6666-0296-4788-80A6-B6392ADC1981}" type="pres">
      <dgm:prSet presAssocID="{917DE3D1-BBD7-43F8-8B8D-3A7252121D3E}" presName="textRect" presStyleLbl="revTx" presStyleIdx="3" presStyleCnt="5">
        <dgm:presLayoutVars>
          <dgm:chMax val="1"/>
          <dgm:chPref val="1"/>
        </dgm:presLayoutVars>
      </dgm:prSet>
      <dgm:spPr/>
    </dgm:pt>
    <dgm:pt modelId="{B14C5202-6240-450E-903B-AF7A1C89469E}" type="pres">
      <dgm:prSet presAssocID="{61B8B863-03EF-4EEB-96B1-A9B97DECFFD4}" presName="sibTrans" presStyleCnt="0"/>
      <dgm:spPr/>
    </dgm:pt>
    <dgm:pt modelId="{997DD768-6715-4611-946F-8CFE91866C19}" type="pres">
      <dgm:prSet presAssocID="{AD2E62F3-C2AC-4FAF-AF34-65DD59917F61}" presName="compNode" presStyleCnt="0"/>
      <dgm:spPr/>
    </dgm:pt>
    <dgm:pt modelId="{58719672-F069-45EE-A954-793BF8D14DB1}" type="pres">
      <dgm:prSet presAssocID="{AD2E62F3-C2AC-4FAF-AF34-65DD59917F6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086BD901-3CA1-42A5-ABF8-4FBEED330BEB}" type="pres">
      <dgm:prSet presAssocID="{AD2E62F3-C2AC-4FAF-AF34-65DD59917F61}" presName="spaceRect" presStyleCnt="0"/>
      <dgm:spPr/>
    </dgm:pt>
    <dgm:pt modelId="{2AF76F61-42CA-437D-A9CC-E06BB74E9200}" type="pres">
      <dgm:prSet presAssocID="{AD2E62F3-C2AC-4FAF-AF34-65DD59917F6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DAD6805-2245-4533-BE88-D88D17091621}" type="presOf" srcId="{F500CAF8-AA03-4EC3-B8EB-BD0AC7210A8F}" destId="{B256E8B4-C9ED-48AC-AF57-15866C728363}" srcOrd="0" destOrd="0" presId="urn:microsoft.com/office/officeart/2018/2/layout/IconLabelList"/>
    <dgm:cxn modelId="{2743BF06-C542-4E7D-A75A-5F4D8A9921B0}" srcId="{2679E988-8969-48CB-9DA7-0F6AC2AA8A2D}" destId="{917DE3D1-BBD7-43F8-8B8D-3A7252121D3E}" srcOrd="3" destOrd="0" parTransId="{53AA7B3B-5633-45D1-AE11-A82EEE7E462F}" sibTransId="{61B8B863-03EF-4EEB-96B1-A9B97DECFFD4}"/>
    <dgm:cxn modelId="{E831C452-CA04-430F-9844-EDD718DE5D76}" type="presOf" srcId="{AD2E62F3-C2AC-4FAF-AF34-65DD59917F61}" destId="{2AF76F61-42CA-437D-A9CC-E06BB74E9200}" srcOrd="0" destOrd="0" presId="urn:microsoft.com/office/officeart/2018/2/layout/IconLabelList"/>
    <dgm:cxn modelId="{05091D53-EB97-4CDA-B0DE-E3D90814DB8B}" srcId="{2679E988-8969-48CB-9DA7-0F6AC2AA8A2D}" destId="{DA81BD53-E398-47F0-843B-A1BB32F72EAE}" srcOrd="0" destOrd="0" parTransId="{D0E4CD15-2714-4662-B013-D956A96C0F30}" sibTransId="{388D7A40-9CA5-4D93-B58B-19C0872F0C81}"/>
    <dgm:cxn modelId="{84618E78-4DA0-4DE7-AD43-1CE2CE2397D2}" type="presOf" srcId="{0A0A1711-AF59-481C-A7BC-5BB328E7BC57}" destId="{61977BD5-4B1D-4162-82F4-C4B1F8690378}" srcOrd="0" destOrd="0" presId="urn:microsoft.com/office/officeart/2018/2/layout/IconLabelList"/>
    <dgm:cxn modelId="{5554837F-3FDC-4A6E-BF09-A725F34EF1AB}" srcId="{2679E988-8969-48CB-9DA7-0F6AC2AA8A2D}" destId="{F500CAF8-AA03-4EC3-B8EB-BD0AC7210A8F}" srcOrd="2" destOrd="0" parTransId="{73F75852-08B8-4C37-BFD0-E20C7340DFA9}" sibTransId="{8B00616C-D03B-43F7-ABE7-029CD260FE3C}"/>
    <dgm:cxn modelId="{0B0AEFB7-5271-49DE-8616-8C5E680DAFBE}" type="presOf" srcId="{DA81BD53-E398-47F0-843B-A1BB32F72EAE}" destId="{47FDF308-6E3E-4A6D-B79C-60DD9C86B7C8}" srcOrd="0" destOrd="0" presId="urn:microsoft.com/office/officeart/2018/2/layout/IconLabelList"/>
    <dgm:cxn modelId="{0ED50BBA-44ED-4099-AFE3-77B0B2FC23C9}" type="presOf" srcId="{2679E988-8969-48CB-9DA7-0F6AC2AA8A2D}" destId="{49F8954C-422A-4F60-A3AC-7A258B2FB12F}" srcOrd="0" destOrd="0" presId="urn:microsoft.com/office/officeart/2018/2/layout/IconLabelList"/>
    <dgm:cxn modelId="{C1A040BF-47A6-4CB9-8430-82BA60A7D682}" type="presOf" srcId="{917DE3D1-BBD7-43F8-8B8D-3A7252121D3E}" destId="{F6EE6666-0296-4788-80A6-B6392ADC1981}" srcOrd="0" destOrd="0" presId="urn:microsoft.com/office/officeart/2018/2/layout/IconLabelList"/>
    <dgm:cxn modelId="{D8EA74C8-4377-4A3F-8C2D-9E05726F9A2D}" srcId="{2679E988-8969-48CB-9DA7-0F6AC2AA8A2D}" destId="{AD2E62F3-C2AC-4FAF-AF34-65DD59917F61}" srcOrd="4" destOrd="0" parTransId="{C5D43B35-7B5F-4D44-80A0-D3025B75A95C}" sibTransId="{0EBF7A75-3E0C-42F0-BDEF-9B58BC7EC7A3}"/>
    <dgm:cxn modelId="{B956D8FE-B19C-48A7-89A0-9D337CFE6407}" srcId="{2679E988-8969-48CB-9DA7-0F6AC2AA8A2D}" destId="{0A0A1711-AF59-481C-A7BC-5BB328E7BC57}" srcOrd="1" destOrd="0" parTransId="{3BA58A1F-9793-4871-9B9B-AC6F51AF9598}" sibTransId="{8F547715-6E0C-4140-A171-9B2AC28C1007}"/>
    <dgm:cxn modelId="{F3ADB0BD-AA65-4248-8ED9-2C86270537BF}" type="presParOf" srcId="{49F8954C-422A-4F60-A3AC-7A258B2FB12F}" destId="{F6CF8A75-3498-498B-844F-EA5A5E16EBAF}" srcOrd="0" destOrd="0" presId="urn:microsoft.com/office/officeart/2018/2/layout/IconLabelList"/>
    <dgm:cxn modelId="{A5E4BC35-BB53-4315-AF22-A36E3B92F46A}" type="presParOf" srcId="{F6CF8A75-3498-498B-844F-EA5A5E16EBAF}" destId="{F82CD52D-A53D-4E92-8853-8B54A213470E}" srcOrd="0" destOrd="0" presId="urn:microsoft.com/office/officeart/2018/2/layout/IconLabelList"/>
    <dgm:cxn modelId="{3EEDB871-AA99-48BA-B3C3-AD8EAF0CB6DE}" type="presParOf" srcId="{F6CF8A75-3498-498B-844F-EA5A5E16EBAF}" destId="{2FB15669-6FEE-49B5-9EF9-B0336043F313}" srcOrd="1" destOrd="0" presId="urn:microsoft.com/office/officeart/2018/2/layout/IconLabelList"/>
    <dgm:cxn modelId="{2FC149CD-28D7-4730-B690-A8F47511577F}" type="presParOf" srcId="{F6CF8A75-3498-498B-844F-EA5A5E16EBAF}" destId="{47FDF308-6E3E-4A6D-B79C-60DD9C86B7C8}" srcOrd="2" destOrd="0" presId="urn:microsoft.com/office/officeart/2018/2/layout/IconLabelList"/>
    <dgm:cxn modelId="{CB729A21-50EF-48EA-B09B-E8DDF7A3283A}" type="presParOf" srcId="{49F8954C-422A-4F60-A3AC-7A258B2FB12F}" destId="{E8A5796D-4EEA-4DDD-AE31-8A4D1B3ABE89}" srcOrd="1" destOrd="0" presId="urn:microsoft.com/office/officeart/2018/2/layout/IconLabelList"/>
    <dgm:cxn modelId="{E317DA11-5E4C-403A-9A03-693BD62F9B07}" type="presParOf" srcId="{49F8954C-422A-4F60-A3AC-7A258B2FB12F}" destId="{48706641-EA06-4627-936F-876F1EF4CC9A}" srcOrd="2" destOrd="0" presId="urn:microsoft.com/office/officeart/2018/2/layout/IconLabelList"/>
    <dgm:cxn modelId="{3D34B7C2-73B7-44A4-BAE2-E0C2E8142CB5}" type="presParOf" srcId="{48706641-EA06-4627-936F-876F1EF4CC9A}" destId="{AE0F787D-98F0-4A04-8A83-1175CD2E8528}" srcOrd="0" destOrd="0" presId="urn:microsoft.com/office/officeart/2018/2/layout/IconLabelList"/>
    <dgm:cxn modelId="{A67128BC-61C7-41D7-A6E7-CAC9EF4B422F}" type="presParOf" srcId="{48706641-EA06-4627-936F-876F1EF4CC9A}" destId="{B8CF1C2E-5918-445E-ABD9-8B9B98B8F3DB}" srcOrd="1" destOrd="0" presId="urn:microsoft.com/office/officeart/2018/2/layout/IconLabelList"/>
    <dgm:cxn modelId="{9E2A54D8-34BB-4DA9-954C-0FB0FD9C1692}" type="presParOf" srcId="{48706641-EA06-4627-936F-876F1EF4CC9A}" destId="{61977BD5-4B1D-4162-82F4-C4B1F8690378}" srcOrd="2" destOrd="0" presId="urn:microsoft.com/office/officeart/2018/2/layout/IconLabelList"/>
    <dgm:cxn modelId="{18DCB6A5-6A68-4E9F-A360-C8FAA0F070E3}" type="presParOf" srcId="{49F8954C-422A-4F60-A3AC-7A258B2FB12F}" destId="{E3F6BCF5-7761-4E76-9710-1362708C0213}" srcOrd="3" destOrd="0" presId="urn:microsoft.com/office/officeart/2018/2/layout/IconLabelList"/>
    <dgm:cxn modelId="{BFF88A43-73D0-4B84-9646-53118C0FADF4}" type="presParOf" srcId="{49F8954C-422A-4F60-A3AC-7A258B2FB12F}" destId="{CF1F4C24-D718-476F-A0A9-72D0D73068E7}" srcOrd="4" destOrd="0" presId="urn:microsoft.com/office/officeart/2018/2/layout/IconLabelList"/>
    <dgm:cxn modelId="{8DFC8204-0B03-49CA-A085-DAB5F9FA3940}" type="presParOf" srcId="{CF1F4C24-D718-476F-A0A9-72D0D73068E7}" destId="{CC5C9B5C-28B2-4F58-B10C-13FC0BCF48C2}" srcOrd="0" destOrd="0" presId="urn:microsoft.com/office/officeart/2018/2/layout/IconLabelList"/>
    <dgm:cxn modelId="{DD051B71-AE6B-4FC0-A058-860C465A1B4F}" type="presParOf" srcId="{CF1F4C24-D718-476F-A0A9-72D0D73068E7}" destId="{9E78C2A5-D202-4306-8FDC-B514CA28656D}" srcOrd="1" destOrd="0" presId="urn:microsoft.com/office/officeart/2018/2/layout/IconLabelList"/>
    <dgm:cxn modelId="{5AAB5D46-15A5-4A00-B153-F46EB94EE134}" type="presParOf" srcId="{CF1F4C24-D718-476F-A0A9-72D0D73068E7}" destId="{B256E8B4-C9ED-48AC-AF57-15866C728363}" srcOrd="2" destOrd="0" presId="urn:microsoft.com/office/officeart/2018/2/layout/IconLabelList"/>
    <dgm:cxn modelId="{E5CA80FD-1407-48D4-9F2E-E421F7F991D7}" type="presParOf" srcId="{49F8954C-422A-4F60-A3AC-7A258B2FB12F}" destId="{71E8C370-BCB3-4C5D-A690-21D0E4D089AF}" srcOrd="5" destOrd="0" presId="urn:microsoft.com/office/officeart/2018/2/layout/IconLabelList"/>
    <dgm:cxn modelId="{40687888-67B7-4A8E-BA1C-D9D6D60FA8E7}" type="presParOf" srcId="{49F8954C-422A-4F60-A3AC-7A258B2FB12F}" destId="{41A34D75-81B5-4F6D-8A56-3FE1E4316806}" srcOrd="6" destOrd="0" presId="urn:microsoft.com/office/officeart/2018/2/layout/IconLabelList"/>
    <dgm:cxn modelId="{F25DD456-C93C-427A-B35E-28B61B1D56E3}" type="presParOf" srcId="{41A34D75-81B5-4F6D-8A56-3FE1E4316806}" destId="{3328EC9C-7A52-4F8B-BF08-16A5DC926F82}" srcOrd="0" destOrd="0" presId="urn:microsoft.com/office/officeart/2018/2/layout/IconLabelList"/>
    <dgm:cxn modelId="{9730083E-E64F-4F28-995D-ABE08E42F4FE}" type="presParOf" srcId="{41A34D75-81B5-4F6D-8A56-3FE1E4316806}" destId="{97939FF3-07C1-4018-B51B-4342547EC3A4}" srcOrd="1" destOrd="0" presId="urn:microsoft.com/office/officeart/2018/2/layout/IconLabelList"/>
    <dgm:cxn modelId="{D91FD8D7-9DD9-4AD3-8FB1-E0428F1A68E6}" type="presParOf" srcId="{41A34D75-81B5-4F6D-8A56-3FE1E4316806}" destId="{F6EE6666-0296-4788-80A6-B6392ADC1981}" srcOrd="2" destOrd="0" presId="urn:microsoft.com/office/officeart/2018/2/layout/IconLabelList"/>
    <dgm:cxn modelId="{7CD11D1C-66C0-46EC-9C88-357D5F9F8303}" type="presParOf" srcId="{49F8954C-422A-4F60-A3AC-7A258B2FB12F}" destId="{B14C5202-6240-450E-903B-AF7A1C89469E}" srcOrd="7" destOrd="0" presId="urn:microsoft.com/office/officeart/2018/2/layout/IconLabelList"/>
    <dgm:cxn modelId="{D84BED20-F1A0-4B61-A472-6B23FABD14CA}" type="presParOf" srcId="{49F8954C-422A-4F60-A3AC-7A258B2FB12F}" destId="{997DD768-6715-4611-946F-8CFE91866C19}" srcOrd="8" destOrd="0" presId="urn:microsoft.com/office/officeart/2018/2/layout/IconLabelList"/>
    <dgm:cxn modelId="{9D7FE9D1-6A50-4290-8701-47DFCFD42E6A}" type="presParOf" srcId="{997DD768-6715-4611-946F-8CFE91866C19}" destId="{58719672-F069-45EE-A954-793BF8D14DB1}" srcOrd="0" destOrd="0" presId="urn:microsoft.com/office/officeart/2018/2/layout/IconLabelList"/>
    <dgm:cxn modelId="{4C6E81AF-053C-47C4-AF00-5D3E8F295738}" type="presParOf" srcId="{997DD768-6715-4611-946F-8CFE91866C19}" destId="{086BD901-3CA1-42A5-ABF8-4FBEED330BEB}" srcOrd="1" destOrd="0" presId="urn:microsoft.com/office/officeart/2018/2/layout/IconLabelList"/>
    <dgm:cxn modelId="{B4394DCA-0E60-4F0A-91A1-4101B6330C46}" type="presParOf" srcId="{997DD768-6715-4611-946F-8CFE91866C19}" destId="{2AF76F61-42CA-437D-A9CC-E06BB74E920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457458-7BE1-4C51-BEB2-F36DDD4A1589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FAFE2D-D8EE-4068-8AE8-F20413E479A1}">
      <dgm:prSet/>
      <dgm:spPr/>
      <dgm:t>
        <a:bodyPr/>
        <a:lstStyle/>
        <a:p>
          <a:r>
            <a:rPr lang="en-GB"/>
            <a:t>Cells become resistant to insulin. </a:t>
          </a:r>
          <a:endParaRPr lang="en-US"/>
        </a:p>
      </dgm:t>
    </dgm:pt>
    <dgm:pt modelId="{5E22BCC1-D804-4B19-84DA-72AA7892CDC9}" type="parTrans" cxnId="{F759BA43-B0A3-462C-9A4E-C4A2A0502559}">
      <dgm:prSet/>
      <dgm:spPr/>
      <dgm:t>
        <a:bodyPr/>
        <a:lstStyle/>
        <a:p>
          <a:endParaRPr lang="en-US"/>
        </a:p>
      </dgm:t>
    </dgm:pt>
    <dgm:pt modelId="{526B80CC-3B58-49FD-BA71-CEBAB5BF3714}" type="sibTrans" cxnId="{F759BA43-B0A3-462C-9A4E-C4A2A0502559}">
      <dgm:prSet/>
      <dgm:spPr/>
      <dgm:t>
        <a:bodyPr/>
        <a:lstStyle/>
        <a:p>
          <a:endParaRPr lang="en-US"/>
        </a:p>
      </dgm:t>
    </dgm:pt>
    <dgm:pt modelId="{B92B0761-5363-4428-87B3-263DB665BD49}">
      <dgm:prSet/>
      <dgm:spPr/>
      <dgm:t>
        <a:bodyPr/>
        <a:lstStyle/>
        <a:p>
          <a:r>
            <a:rPr lang="en-GB"/>
            <a:t>Less glucose enters body cells. </a:t>
          </a:r>
          <a:endParaRPr lang="en-US"/>
        </a:p>
      </dgm:t>
    </dgm:pt>
    <dgm:pt modelId="{8CFFE0A1-6809-4F11-A391-A8DB644394A8}" type="parTrans" cxnId="{804764C4-C180-44C3-99D5-6D1A43A53791}">
      <dgm:prSet/>
      <dgm:spPr/>
      <dgm:t>
        <a:bodyPr/>
        <a:lstStyle/>
        <a:p>
          <a:endParaRPr lang="en-US"/>
        </a:p>
      </dgm:t>
    </dgm:pt>
    <dgm:pt modelId="{A9BD33A3-E400-49DE-8917-DBE09EC6D855}" type="sibTrans" cxnId="{804764C4-C180-44C3-99D5-6D1A43A53791}">
      <dgm:prSet/>
      <dgm:spPr/>
      <dgm:t>
        <a:bodyPr/>
        <a:lstStyle/>
        <a:p>
          <a:endParaRPr lang="en-US"/>
        </a:p>
      </dgm:t>
    </dgm:pt>
    <dgm:pt modelId="{AB450650-617B-4193-8B88-81F821C69263}">
      <dgm:prSet/>
      <dgm:spPr/>
      <dgm:t>
        <a:bodyPr/>
        <a:lstStyle/>
        <a:p>
          <a:r>
            <a:rPr lang="en-GB"/>
            <a:t>Blood glucose remains high. </a:t>
          </a:r>
          <a:endParaRPr lang="en-US"/>
        </a:p>
      </dgm:t>
    </dgm:pt>
    <dgm:pt modelId="{4C5A0678-3843-4846-8EA5-38B9FDB033EC}" type="parTrans" cxnId="{A8ADF8D9-9353-4318-90CD-538DE03ECF23}">
      <dgm:prSet/>
      <dgm:spPr/>
      <dgm:t>
        <a:bodyPr/>
        <a:lstStyle/>
        <a:p>
          <a:endParaRPr lang="en-US"/>
        </a:p>
      </dgm:t>
    </dgm:pt>
    <dgm:pt modelId="{0DEFACB2-F2F5-4EC9-B8E4-79EFC4AD327F}" type="sibTrans" cxnId="{A8ADF8D9-9353-4318-90CD-538DE03ECF23}">
      <dgm:prSet/>
      <dgm:spPr/>
      <dgm:t>
        <a:bodyPr/>
        <a:lstStyle/>
        <a:p>
          <a:endParaRPr lang="en-US"/>
        </a:p>
      </dgm:t>
    </dgm:pt>
    <dgm:pt modelId="{F74420F3-0E7F-4DB1-8628-321C535FE635}">
      <dgm:prSet/>
      <dgm:spPr/>
      <dgm:t>
        <a:bodyPr/>
        <a:lstStyle/>
        <a:p>
          <a:r>
            <a:rPr lang="en-GB"/>
            <a:t>Pancreas becomes less effective over time. </a:t>
          </a:r>
          <a:endParaRPr lang="en-US"/>
        </a:p>
      </dgm:t>
    </dgm:pt>
    <dgm:pt modelId="{255622F2-7701-4DC9-A97A-28CFAEC1994E}" type="parTrans" cxnId="{CA9CC09C-BC9F-4E5D-9542-FE12446216B7}">
      <dgm:prSet/>
      <dgm:spPr/>
      <dgm:t>
        <a:bodyPr/>
        <a:lstStyle/>
        <a:p>
          <a:endParaRPr lang="en-US"/>
        </a:p>
      </dgm:t>
    </dgm:pt>
    <dgm:pt modelId="{7AA7DA72-18AD-4A76-BF16-1A35891B1B5D}" type="sibTrans" cxnId="{CA9CC09C-BC9F-4E5D-9542-FE12446216B7}">
      <dgm:prSet/>
      <dgm:spPr/>
      <dgm:t>
        <a:bodyPr/>
        <a:lstStyle/>
        <a:p>
          <a:endParaRPr lang="en-US"/>
        </a:p>
      </dgm:t>
    </dgm:pt>
    <dgm:pt modelId="{2DB160F4-09DA-4379-8613-7120B455D4AD}">
      <dgm:prSet/>
      <dgm:spPr/>
      <dgm:t>
        <a:bodyPr/>
        <a:lstStyle/>
        <a:p>
          <a:r>
            <a:rPr lang="en-GB"/>
            <a:t>Long-term hyperglycaemia damages organs.</a:t>
          </a:r>
          <a:endParaRPr lang="en-US"/>
        </a:p>
      </dgm:t>
    </dgm:pt>
    <dgm:pt modelId="{242C8308-5EF2-4953-9D62-ED6586BCE559}" type="parTrans" cxnId="{5DC442F8-676F-4C20-B83A-758984BF476B}">
      <dgm:prSet/>
      <dgm:spPr/>
      <dgm:t>
        <a:bodyPr/>
        <a:lstStyle/>
        <a:p>
          <a:endParaRPr lang="en-US"/>
        </a:p>
      </dgm:t>
    </dgm:pt>
    <dgm:pt modelId="{523EF796-1202-4D7D-BD47-784F0756BC12}" type="sibTrans" cxnId="{5DC442F8-676F-4C20-B83A-758984BF476B}">
      <dgm:prSet/>
      <dgm:spPr/>
      <dgm:t>
        <a:bodyPr/>
        <a:lstStyle/>
        <a:p>
          <a:endParaRPr lang="en-US"/>
        </a:p>
      </dgm:t>
    </dgm:pt>
    <dgm:pt modelId="{74090F61-2296-465C-8519-01F66A2D564C}" type="pres">
      <dgm:prSet presAssocID="{57457458-7BE1-4C51-BEB2-F36DDD4A1589}" presName="compositeShape" presStyleCnt="0">
        <dgm:presLayoutVars>
          <dgm:chMax val="7"/>
          <dgm:dir/>
          <dgm:resizeHandles val="exact"/>
        </dgm:presLayoutVars>
      </dgm:prSet>
      <dgm:spPr/>
    </dgm:pt>
    <dgm:pt modelId="{7054E1EE-3184-47D6-8B94-F1B9E3BB9B6A}" type="pres">
      <dgm:prSet presAssocID="{57457458-7BE1-4C51-BEB2-F36DDD4A1589}" presName="wedge1" presStyleLbl="node1" presStyleIdx="0" presStyleCnt="5"/>
      <dgm:spPr/>
    </dgm:pt>
    <dgm:pt modelId="{178BF90D-F60D-4C8F-B988-EC4B813CC04E}" type="pres">
      <dgm:prSet presAssocID="{57457458-7BE1-4C51-BEB2-F36DDD4A1589}" presName="dummy1a" presStyleCnt="0"/>
      <dgm:spPr/>
    </dgm:pt>
    <dgm:pt modelId="{1EC65082-1E27-4B31-BDDC-A2B3B457A34F}" type="pres">
      <dgm:prSet presAssocID="{57457458-7BE1-4C51-BEB2-F36DDD4A1589}" presName="dummy1b" presStyleCnt="0"/>
      <dgm:spPr/>
    </dgm:pt>
    <dgm:pt modelId="{B8584FC6-5A20-4D30-9EA2-331D51C52100}" type="pres">
      <dgm:prSet presAssocID="{57457458-7BE1-4C51-BEB2-F36DDD4A1589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D643135C-9B70-4F4C-87E4-5CB1D603A2BB}" type="pres">
      <dgm:prSet presAssocID="{57457458-7BE1-4C51-BEB2-F36DDD4A1589}" presName="wedge2" presStyleLbl="node1" presStyleIdx="1" presStyleCnt="5"/>
      <dgm:spPr/>
    </dgm:pt>
    <dgm:pt modelId="{23EA252E-84D1-48C3-BFA5-22C976C6DB21}" type="pres">
      <dgm:prSet presAssocID="{57457458-7BE1-4C51-BEB2-F36DDD4A1589}" presName="dummy2a" presStyleCnt="0"/>
      <dgm:spPr/>
    </dgm:pt>
    <dgm:pt modelId="{5C17BB06-288D-405E-801B-E0E2D1867A2C}" type="pres">
      <dgm:prSet presAssocID="{57457458-7BE1-4C51-BEB2-F36DDD4A1589}" presName="dummy2b" presStyleCnt="0"/>
      <dgm:spPr/>
    </dgm:pt>
    <dgm:pt modelId="{504F2E1A-B555-4D52-AD51-4D33D19B718D}" type="pres">
      <dgm:prSet presAssocID="{57457458-7BE1-4C51-BEB2-F36DDD4A1589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12E3983B-A223-44F0-AE5D-121F9DD9E410}" type="pres">
      <dgm:prSet presAssocID="{57457458-7BE1-4C51-BEB2-F36DDD4A1589}" presName="wedge3" presStyleLbl="node1" presStyleIdx="2" presStyleCnt="5"/>
      <dgm:spPr/>
    </dgm:pt>
    <dgm:pt modelId="{2EB57CA4-AE1F-4E0B-AAD5-119FE70563CA}" type="pres">
      <dgm:prSet presAssocID="{57457458-7BE1-4C51-BEB2-F36DDD4A1589}" presName="dummy3a" presStyleCnt="0"/>
      <dgm:spPr/>
    </dgm:pt>
    <dgm:pt modelId="{32D1E73E-99BC-4AF0-87CF-38B4876E9381}" type="pres">
      <dgm:prSet presAssocID="{57457458-7BE1-4C51-BEB2-F36DDD4A1589}" presName="dummy3b" presStyleCnt="0"/>
      <dgm:spPr/>
    </dgm:pt>
    <dgm:pt modelId="{53B1EA3A-2C4D-4015-A6F1-C584DAD3AD51}" type="pres">
      <dgm:prSet presAssocID="{57457458-7BE1-4C51-BEB2-F36DDD4A1589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4513D838-0634-407F-B6D2-5EEC1A7EFE9C}" type="pres">
      <dgm:prSet presAssocID="{57457458-7BE1-4C51-BEB2-F36DDD4A1589}" presName="wedge4" presStyleLbl="node1" presStyleIdx="3" presStyleCnt="5"/>
      <dgm:spPr/>
    </dgm:pt>
    <dgm:pt modelId="{D52BCCC2-73FA-47B9-A5A0-BA09C95CAA34}" type="pres">
      <dgm:prSet presAssocID="{57457458-7BE1-4C51-BEB2-F36DDD4A1589}" presName="dummy4a" presStyleCnt="0"/>
      <dgm:spPr/>
    </dgm:pt>
    <dgm:pt modelId="{422A59E4-2B0C-415E-9CFF-8A2FE2431118}" type="pres">
      <dgm:prSet presAssocID="{57457458-7BE1-4C51-BEB2-F36DDD4A1589}" presName="dummy4b" presStyleCnt="0"/>
      <dgm:spPr/>
    </dgm:pt>
    <dgm:pt modelId="{3931FE52-3A98-4A12-9441-7A4E6D85FD81}" type="pres">
      <dgm:prSet presAssocID="{57457458-7BE1-4C51-BEB2-F36DDD4A1589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408C2D5D-4DA3-4E4E-B79D-BD41F410CCD8}" type="pres">
      <dgm:prSet presAssocID="{57457458-7BE1-4C51-BEB2-F36DDD4A1589}" presName="wedge5" presStyleLbl="node1" presStyleIdx="4" presStyleCnt="5"/>
      <dgm:spPr/>
    </dgm:pt>
    <dgm:pt modelId="{9938DB9B-C599-44F9-97D7-980993F6F7A5}" type="pres">
      <dgm:prSet presAssocID="{57457458-7BE1-4C51-BEB2-F36DDD4A1589}" presName="dummy5a" presStyleCnt="0"/>
      <dgm:spPr/>
    </dgm:pt>
    <dgm:pt modelId="{1AEC92F5-E763-4D7C-97D7-87E7B28162E0}" type="pres">
      <dgm:prSet presAssocID="{57457458-7BE1-4C51-BEB2-F36DDD4A1589}" presName="dummy5b" presStyleCnt="0"/>
      <dgm:spPr/>
    </dgm:pt>
    <dgm:pt modelId="{AFDF876C-423F-4D2C-8880-D39C803F2ADF}" type="pres">
      <dgm:prSet presAssocID="{57457458-7BE1-4C51-BEB2-F36DDD4A1589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4A84B030-108E-4525-96F8-FAE9082F966F}" type="pres">
      <dgm:prSet presAssocID="{526B80CC-3B58-49FD-BA71-CEBAB5BF3714}" presName="arrowWedge1" presStyleLbl="fgSibTrans2D1" presStyleIdx="0" presStyleCnt="5"/>
      <dgm:spPr/>
    </dgm:pt>
    <dgm:pt modelId="{48E60AAB-6BA6-4363-AEEF-DE475B0F2193}" type="pres">
      <dgm:prSet presAssocID="{A9BD33A3-E400-49DE-8917-DBE09EC6D855}" presName="arrowWedge2" presStyleLbl="fgSibTrans2D1" presStyleIdx="1" presStyleCnt="5"/>
      <dgm:spPr/>
    </dgm:pt>
    <dgm:pt modelId="{F547199D-0F88-4C9D-B29F-136F90FDE200}" type="pres">
      <dgm:prSet presAssocID="{0DEFACB2-F2F5-4EC9-B8E4-79EFC4AD327F}" presName="arrowWedge3" presStyleLbl="fgSibTrans2D1" presStyleIdx="2" presStyleCnt="5"/>
      <dgm:spPr/>
    </dgm:pt>
    <dgm:pt modelId="{E0DB1119-0E7D-4F53-84A0-35B12C9F1E10}" type="pres">
      <dgm:prSet presAssocID="{7AA7DA72-18AD-4A76-BF16-1A35891B1B5D}" presName="arrowWedge4" presStyleLbl="fgSibTrans2D1" presStyleIdx="3" presStyleCnt="5"/>
      <dgm:spPr/>
    </dgm:pt>
    <dgm:pt modelId="{9FBD7EA5-A65C-413E-A614-40ABF0286893}" type="pres">
      <dgm:prSet presAssocID="{523EF796-1202-4D7D-BD47-784F0756BC12}" presName="arrowWedge5" presStyleLbl="fgSibTrans2D1" presStyleIdx="4" presStyleCnt="5"/>
      <dgm:spPr/>
    </dgm:pt>
  </dgm:ptLst>
  <dgm:cxnLst>
    <dgm:cxn modelId="{986B6F00-03BE-4C53-B7EC-B2A3ABBBECF5}" type="presOf" srcId="{2DB160F4-09DA-4379-8613-7120B455D4AD}" destId="{408C2D5D-4DA3-4E4E-B79D-BD41F410CCD8}" srcOrd="0" destOrd="0" presId="urn:microsoft.com/office/officeart/2005/8/layout/cycle8"/>
    <dgm:cxn modelId="{A7C59E02-0F7F-434D-B9F6-782A78CAE118}" type="presOf" srcId="{AB450650-617B-4193-8B88-81F821C69263}" destId="{53B1EA3A-2C4D-4015-A6F1-C584DAD3AD51}" srcOrd="1" destOrd="0" presId="urn:microsoft.com/office/officeart/2005/8/layout/cycle8"/>
    <dgm:cxn modelId="{3BD9682D-5C2E-4172-A220-7942E22EE86C}" type="presOf" srcId="{E8FAFE2D-D8EE-4068-8AE8-F20413E479A1}" destId="{B8584FC6-5A20-4D30-9EA2-331D51C52100}" srcOrd="1" destOrd="0" presId="urn:microsoft.com/office/officeart/2005/8/layout/cycle8"/>
    <dgm:cxn modelId="{DD90BD30-912A-4F38-BC01-C46EC2259E57}" type="presOf" srcId="{F74420F3-0E7F-4DB1-8628-321C535FE635}" destId="{4513D838-0634-407F-B6D2-5EEC1A7EFE9C}" srcOrd="0" destOrd="0" presId="urn:microsoft.com/office/officeart/2005/8/layout/cycle8"/>
    <dgm:cxn modelId="{438B6A33-9275-47F8-8F15-A6EDC2852938}" type="presOf" srcId="{B92B0761-5363-4428-87B3-263DB665BD49}" destId="{504F2E1A-B555-4D52-AD51-4D33D19B718D}" srcOrd="1" destOrd="0" presId="urn:microsoft.com/office/officeart/2005/8/layout/cycle8"/>
    <dgm:cxn modelId="{B6052F3A-CBBC-4498-B406-B7278A1FFD09}" type="presOf" srcId="{B92B0761-5363-4428-87B3-263DB665BD49}" destId="{D643135C-9B70-4F4C-87E4-5CB1D603A2BB}" srcOrd="0" destOrd="0" presId="urn:microsoft.com/office/officeart/2005/8/layout/cycle8"/>
    <dgm:cxn modelId="{F759BA43-B0A3-462C-9A4E-C4A2A0502559}" srcId="{57457458-7BE1-4C51-BEB2-F36DDD4A1589}" destId="{E8FAFE2D-D8EE-4068-8AE8-F20413E479A1}" srcOrd="0" destOrd="0" parTransId="{5E22BCC1-D804-4B19-84DA-72AA7892CDC9}" sibTransId="{526B80CC-3B58-49FD-BA71-CEBAB5BF3714}"/>
    <dgm:cxn modelId="{C5BD9144-D69F-4147-B7D3-5E6E73A94005}" type="presOf" srcId="{2DB160F4-09DA-4379-8613-7120B455D4AD}" destId="{AFDF876C-423F-4D2C-8880-D39C803F2ADF}" srcOrd="1" destOrd="0" presId="urn:microsoft.com/office/officeart/2005/8/layout/cycle8"/>
    <dgm:cxn modelId="{EC68E047-1ED2-43B4-9946-BA59737E72C2}" type="presOf" srcId="{AB450650-617B-4193-8B88-81F821C69263}" destId="{12E3983B-A223-44F0-AE5D-121F9DD9E410}" srcOrd="0" destOrd="0" presId="urn:microsoft.com/office/officeart/2005/8/layout/cycle8"/>
    <dgm:cxn modelId="{FBB81D4C-1809-43FA-86E3-CDE476F90A02}" type="presOf" srcId="{57457458-7BE1-4C51-BEB2-F36DDD4A1589}" destId="{74090F61-2296-465C-8519-01F66A2D564C}" srcOrd="0" destOrd="0" presId="urn:microsoft.com/office/officeart/2005/8/layout/cycle8"/>
    <dgm:cxn modelId="{CA9CC09C-BC9F-4E5D-9542-FE12446216B7}" srcId="{57457458-7BE1-4C51-BEB2-F36DDD4A1589}" destId="{F74420F3-0E7F-4DB1-8628-321C535FE635}" srcOrd="3" destOrd="0" parTransId="{255622F2-7701-4DC9-A97A-28CFAEC1994E}" sibTransId="{7AA7DA72-18AD-4A76-BF16-1A35891B1B5D}"/>
    <dgm:cxn modelId="{804764C4-C180-44C3-99D5-6D1A43A53791}" srcId="{57457458-7BE1-4C51-BEB2-F36DDD4A1589}" destId="{B92B0761-5363-4428-87B3-263DB665BD49}" srcOrd="1" destOrd="0" parTransId="{8CFFE0A1-6809-4F11-A391-A8DB644394A8}" sibTransId="{A9BD33A3-E400-49DE-8917-DBE09EC6D855}"/>
    <dgm:cxn modelId="{A8ADF8D9-9353-4318-90CD-538DE03ECF23}" srcId="{57457458-7BE1-4C51-BEB2-F36DDD4A1589}" destId="{AB450650-617B-4193-8B88-81F821C69263}" srcOrd="2" destOrd="0" parTransId="{4C5A0678-3843-4846-8EA5-38B9FDB033EC}" sibTransId="{0DEFACB2-F2F5-4EC9-B8E4-79EFC4AD327F}"/>
    <dgm:cxn modelId="{855ADDEC-C2F4-494D-A7C6-C83CBC6C85AB}" type="presOf" srcId="{E8FAFE2D-D8EE-4068-8AE8-F20413E479A1}" destId="{7054E1EE-3184-47D6-8B94-F1B9E3BB9B6A}" srcOrd="0" destOrd="0" presId="urn:microsoft.com/office/officeart/2005/8/layout/cycle8"/>
    <dgm:cxn modelId="{30EF3DF8-EB92-45D9-9277-D6730F6F4AC4}" type="presOf" srcId="{F74420F3-0E7F-4DB1-8628-321C535FE635}" destId="{3931FE52-3A98-4A12-9441-7A4E6D85FD81}" srcOrd="1" destOrd="0" presId="urn:microsoft.com/office/officeart/2005/8/layout/cycle8"/>
    <dgm:cxn modelId="{5DC442F8-676F-4C20-B83A-758984BF476B}" srcId="{57457458-7BE1-4C51-BEB2-F36DDD4A1589}" destId="{2DB160F4-09DA-4379-8613-7120B455D4AD}" srcOrd="4" destOrd="0" parTransId="{242C8308-5EF2-4953-9D62-ED6586BCE559}" sibTransId="{523EF796-1202-4D7D-BD47-784F0756BC12}"/>
    <dgm:cxn modelId="{2D28DB48-914D-4359-B769-5710335FBF24}" type="presParOf" srcId="{74090F61-2296-465C-8519-01F66A2D564C}" destId="{7054E1EE-3184-47D6-8B94-F1B9E3BB9B6A}" srcOrd="0" destOrd="0" presId="urn:microsoft.com/office/officeart/2005/8/layout/cycle8"/>
    <dgm:cxn modelId="{1315A1CC-4813-4E5C-B5C2-B6C5C2A6CD92}" type="presParOf" srcId="{74090F61-2296-465C-8519-01F66A2D564C}" destId="{178BF90D-F60D-4C8F-B988-EC4B813CC04E}" srcOrd="1" destOrd="0" presId="urn:microsoft.com/office/officeart/2005/8/layout/cycle8"/>
    <dgm:cxn modelId="{A1AE7610-B8F2-45B0-BEEB-A7BC5F082C90}" type="presParOf" srcId="{74090F61-2296-465C-8519-01F66A2D564C}" destId="{1EC65082-1E27-4B31-BDDC-A2B3B457A34F}" srcOrd="2" destOrd="0" presId="urn:microsoft.com/office/officeart/2005/8/layout/cycle8"/>
    <dgm:cxn modelId="{B77BE63B-788F-4770-9900-555154A36D05}" type="presParOf" srcId="{74090F61-2296-465C-8519-01F66A2D564C}" destId="{B8584FC6-5A20-4D30-9EA2-331D51C52100}" srcOrd="3" destOrd="0" presId="urn:microsoft.com/office/officeart/2005/8/layout/cycle8"/>
    <dgm:cxn modelId="{BD2AA2B2-E853-4109-B26D-5DF4CECD6FD5}" type="presParOf" srcId="{74090F61-2296-465C-8519-01F66A2D564C}" destId="{D643135C-9B70-4F4C-87E4-5CB1D603A2BB}" srcOrd="4" destOrd="0" presId="urn:microsoft.com/office/officeart/2005/8/layout/cycle8"/>
    <dgm:cxn modelId="{5E0AAE88-2223-4FFC-B53F-2784814D61EF}" type="presParOf" srcId="{74090F61-2296-465C-8519-01F66A2D564C}" destId="{23EA252E-84D1-48C3-BFA5-22C976C6DB21}" srcOrd="5" destOrd="0" presId="urn:microsoft.com/office/officeart/2005/8/layout/cycle8"/>
    <dgm:cxn modelId="{95864FD7-D801-46D3-9A6D-87AA1D1FD0FC}" type="presParOf" srcId="{74090F61-2296-465C-8519-01F66A2D564C}" destId="{5C17BB06-288D-405E-801B-E0E2D1867A2C}" srcOrd="6" destOrd="0" presId="urn:microsoft.com/office/officeart/2005/8/layout/cycle8"/>
    <dgm:cxn modelId="{27E18E05-64D2-4B18-9E3D-80BAA442C862}" type="presParOf" srcId="{74090F61-2296-465C-8519-01F66A2D564C}" destId="{504F2E1A-B555-4D52-AD51-4D33D19B718D}" srcOrd="7" destOrd="0" presId="urn:microsoft.com/office/officeart/2005/8/layout/cycle8"/>
    <dgm:cxn modelId="{D8FBA604-8235-4490-AA6F-A45994FE6A58}" type="presParOf" srcId="{74090F61-2296-465C-8519-01F66A2D564C}" destId="{12E3983B-A223-44F0-AE5D-121F9DD9E410}" srcOrd="8" destOrd="0" presId="urn:microsoft.com/office/officeart/2005/8/layout/cycle8"/>
    <dgm:cxn modelId="{EF572650-B319-4A28-BEA3-AF1CB6D04587}" type="presParOf" srcId="{74090F61-2296-465C-8519-01F66A2D564C}" destId="{2EB57CA4-AE1F-4E0B-AAD5-119FE70563CA}" srcOrd="9" destOrd="0" presId="urn:microsoft.com/office/officeart/2005/8/layout/cycle8"/>
    <dgm:cxn modelId="{7038D59E-973A-41F9-B9AC-B097CA2268E9}" type="presParOf" srcId="{74090F61-2296-465C-8519-01F66A2D564C}" destId="{32D1E73E-99BC-4AF0-87CF-38B4876E9381}" srcOrd="10" destOrd="0" presId="urn:microsoft.com/office/officeart/2005/8/layout/cycle8"/>
    <dgm:cxn modelId="{BE1960AC-C9AF-4DEF-8949-D2B5D8BF327A}" type="presParOf" srcId="{74090F61-2296-465C-8519-01F66A2D564C}" destId="{53B1EA3A-2C4D-4015-A6F1-C584DAD3AD51}" srcOrd="11" destOrd="0" presId="urn:microsoft.com/office/officeart/2005/8/layout/cycle8"/>
    <dgm:cxn modelId="{4D5D4295-86B8-4999-96F1-E198CF442C40}" type="presParOf" srcId="{74090F61-2296-465C-8519-01F66A2D564C}" destId="{4513D838-0634-407F-B6D2-5EEC1A7EFE9C}" srcOrd="12" destOrd="0" presId="urn:microsoft.com/office/officeart/2005/8/layout/cycle8"/>
    <dgm:cxn modelId="{1BDDD9D9-08A1-4972-8719-61B18456864C}" type="presParOf" srcId="{74090F61-2296-465C-8519-01F66A2D564C}" destId="{D52BCCC2-73FA-47B9-A5A0-BA09C95CAA34}" srcOrd="13" destOrd="0" presId="urn:microsoft.com/office/officeart/2005/8/layout/cycle8"/>
    <dgm:cxn modelId="{2B204B6D-7A83-4E83-85E7-084E95495798}" type="presParOf" srcId="{74090F61-2296-465C-8519-01F66A2D564C}" destId="{422A59E4-2B0C-415E-9CFF-8A2FE2431118}" srcOrd="14" destOrd="0" presId="urn:microsoft.com/office/officeart/2005/8/layout/cycle8"/>
    <dgm:cxn modelId="{C082EEEB-F915-4CF0-B10F-5E10890A4F4B}" type="presParOf" srcId="{74090F61-2296-465C-8519-01F66A2D564C}" destId="{3931FE52-3A98-4A12-9441-7A4E6D85FD81}" srcOrd="15" destOrd="0" presId="urn:microsoft.com/office/officeart/2005/8/layout/cycle8"/>
    <dgm:cxn modelId="{3DB40CAA-1BC0-4CD9-9893-B2A80B196FFA}" type="presParOf" srcId="{74090F61-2296-465C-8519-01F66A2D564C}" destId="{408C2D5D-4DA3-4E4E-B79D-BD41F410CCD8}" srcOrd="16" destOrd="0" presId="urn:microsoft.com/office/officeart/2005/8/layout/cycle8"/>
    <dgm:cxn modelId="{1833D9FB-C7A6-49E3-98BF-53B2D5EBC26D}" type="presParOf" srcId="{74090F61-2296-465C-8519-01F66A2D564C}" destId="{9938DB9B-C599-44F9-97D7-980993F6F7A5}" srcOrd="17" destOrd="0" presId="urn:microsoft.com/office/officeart/2005/8/layout/cycle8"/>
    <dgm:cxn modelId="{250E1CA1-B7F6-422C-B2A7-3DD46670F55F}" type="presParOf" srcId="{74090F61-2296-465C-8519-01F66A2D564C}" destId="{1AEC92F5-E763-4D7C-97D7-87E7B28162E0}" srcOrd="18" destOrd="0" presId="urn:microsoft.com/office/officeart/2005/8/layout/cycle8"/>
    <dgm:cxn modelId="{17479056-1003-4A8E-A045-847A1D7CC1D9}" type="presParOf" srcId="{74090F61-2296-465C-8519-01F66A2D564C}" destId="{AFDF876C-423F-4D2C-8880-D39C803F2ADF}" srcOrd="19" destOrd="0" presId="urn:microsoft.com/office/officeart/2005/8/layout/cycle8"/>
    <dgm:cxn modelId="{15359ED5-4EDF-403E-B1B9-D3E9A648DBF3}" type="presParOf" srcId="{74090F61-2296-465C-8519-01F66A2D564C}" destId="{4A84B030-108E-4525-96F8-FAE9082F966F}" srcOrd="20" destOrd="0" presId="urn:microsoft.com/office/officeart/2005/8/layout/cycle8"/>
    <dgm:cxn modelId="{A010F6EE-4C44-4826-806C-BCC0BC0F780B}" type="presParOf" srcId="{74090F61-2296-465C-8519-01F66A2D564C}" destId="{48E60AAB-6BA6-4363-AEEF-DE475B0F2193}" srcOrd="21" destOrd="0" presId="urn:microsoft.com/office/officeart/2005/8/layout/cycle8"/>
    <dgm:cxn modelId="{C346D64F-1461-4374-843E-ECB42E306BC4}" type="presParOf" srcId="{74090F61-2296-465C-8519-01F66A2D564C}" destId="{F547199D-0F88-4C9D-B29F-136F90FDE200}" srcOrd="22" destOrd="0" presId="urn:microsoft.com/office/officeart/2005/8/layout/cycle8"/>
    <dgm:cxn modelId="{B2957C9B-8430-4E73-B260-4D91770A7E9C}" type="presParOf" srcId="{74090F61-2296-465C-8519-01F66A2D564C}" destId="{E0DB1119-0E7D-4F53-84A0-35B12C9F1E10}" srcOrd="23" destOrd="0" presId="urn:microsoft.com/office/officeart/2005/8/layout/cycle8"/>
    <dgm:cxn modelId="{DA314390-EF39-4E1F-8103-4F2FD9DAD43E}" type="presParOf" srcId="{74090F61-2296-465C-8519-01F66A2D564C}" destId="{9FBD7EA5-A65C-413E-A614-40ABF0286893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CD5694-4623-49F4-8EDD-C30923DE6E66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58372EC-253B-44EE-AE04-639D708B2459}">
      <dgm:prSet/>
      <dgm:spPr/>
      <dgm:t>
        <a:bodyPr/>
        <a:lstStyle/>
        <a:p>
          <a:r>
            <a:rPr lang="en-GB" dirty="0"/>
            <a:t>HbA1c ≥ 48 mmol/mol confirms diabetes(Florkowski, 2013). </a:t>
          </a:r>
          <a:endParaRPr lang="en-US" dirty="0"/>
        </a:p>
      </dgm:t>
    </dgm:pt>
    <dgm:pt modelId="{11AD866A-4723-41EA-8DFB-5C2BC7117B6E}" type="parTrans" cxnId="{6CA785E7-7F0B-4849-B756-3BAB460DC4AC}">
      <dgm:prSet/>
      <dgm:spPr/>
      <dgm:t>
        <a:bodyPr/>
        <a:lstStyle/>
        <a:p>
          <a:endParaRPr lang="en-US"/>
        </a:p>
      </dgm:t>
    </dgm:pt>
    <dgm:pt modelId="{D833A30E-285B-41AB-A3FD-164C8D07EA4C}" type="sibTrans" cxnId="{6CA785E7-7F0B-4849-B756-3BAB460DC4AC}">
      <dgm:prSet/>
      <dgm:spPr/>
      <dgm:t>
        <a:bodyPr/>
        <a:lstStyle/>
        <a:p>
          <a:endParaRPr lang="en-US"/>
        </a:p>
      </dgm:t>
    </dgm:pt>
    <dgm:pt modelId="{C677652A-2014-4BA6-B0EF-50C50840F9E6}">
      <dgm:prSet/>
      <dgm:spPr/>
      <dgm:t>
        <a:bodyPr/>
        <a:lstStyle/>
        <a:p>
          <a:r>
            <a:rPr lang="en-GB"/>
            <a:t>Blood glucose testing. </a:t>
          </a:r>
          <a:endParaRPr lang="en-US"/>
        </a:p>
      </dgm:t>
    </dgm:pt>
    <dgm:pt modelId="{245B7B29-2974-4D1F-8143-47D36558B519}" type="parTrans" cxnId="{C6CABF74-E536-463A-AAAE-AE25EFAF9F94}">
      <dgm:prSet/>
      <dgm:spPr/>
      <dgm:t>
        <a:bodyPr/>
        <a:lstStyle/>
        <a:p>
          <a:endParaRPr lang="en-US"/>
        </a:p>
      </dgm:t>
    </dgm:pt>
    <dgm:pt modelId="{DB67D95B-2B56-4026-A322-FE17006E9E2C}" type="sibTrans" cxnId="{C6CABF74-E536-463A-AAAE-AE25EFAF9F94}">
      <dgm:prSet/>
      <dgm:spPr/>
      <dgm:t>
        <a:bodyPr/>
        <a:lstStyle/>
        <a:p>
          <a:endParaRPr lang="en-US"/>
        </a:p>
      </dgm:t>
    </dgm:pt>
    <dgm:pt modelId="{895F8ABE-4679-4DAC-AEF3-AF884D0F3E04}">
      <dgm:prSet/>
      <dgm:spPr/>
      <dgm:t>
        <a:bodyPr/>
        <a:lstStyle/>
        <a:p>
          <a:r>
            <a:rPr lang="en-GB"/>
            <a:t>BMI assessment. </a:t>
          </a:r>
          <a:endParaRPr lang="en-US"/>
        </a:p>
      </dgm:t>
    </dgm:pt>
    <dgm:pt modelId="{478A510B-B2B7-4BDB-A402-1320A001C8CD}" type="parTrans" cxnId="{9265204D-8876-42A2-9070-B246B7475961}">
      <dgm:prSet/>
      <dgm:spPr/>
      <dgm:t>
        <a:bodyPr/>
        <a:lstStyle/>
        <a:p>
          <a:endParaRPr lang="en-US"/>
        </a:p>
      </dgm:t>
    </dgm:pt>
    <dgm:pt modelId="{A034796C-6F34-40DD-9EA5-2590503A1547}" type="sibTrans" cxnId="{9265204D-8876-42A2-9070-B246B7475961}">
      <dgm:prSet/>
      <dgm:spPr/>
      <dgm:t>
        <a:bodyPr/>
        <a:lstStyle/>
        <a:p>
          <a:endParaRPr lang="en-US"/>
        </a:p>
      </dgm:t>
    </dgm:pt>
    <dgm:pt modelId="{AD48110E-1F49-4C28-BE7E-D71164703058}">
      <dgm:prSet/>
      <dgm:spPr/>
      <dgm:t>
        <a:bodyPr/>
        <a:lstStyle/>
        <a:p>
          <a:r>
            <a:rPr lang="en-GB"/>
            <a:t>Blood pressure monitoring. </a:t>
          </a:r>
          <a:endParaRPr lang="en-US"/>
        </a:p>
      </dgm:t>
    </dgm:pt>
    <dgm:pt modelId="{F6CEB9D7-7BD1-4C76-95DC-A3467675D5D1}" type="parTrans" cxnId="{0C1F8187-1DFE-4D24-9ACA-242EB858B65D}">
      <dgm:prSet/>
      <dgm:spPr/>
      <dgm:t>
        <a:bodyPr/>
        <a:lstStyle/>
        <a:p>
          <a:endParaRPr lang="en-US"/>
        </a:p>
      </dgm:t>
    </dgm:pt>
    <dgm:pt modelId="{38B81B09-45AA-46F1-80FF-9804E743513B}" type="sibTrans" cxnId="{0C1F8187-1DFE-4D24-9ACA-242EB858B65D}">
      <dgm:prSet/>
      <dgm:spPr/>
      <dgm:t>
        <a:bodyPr/>
        <a:lstStyle/>
        <a:p>
          <a:endParaRPr lang="en-US"/>
        </a:p>
      </dgm:t>
    </dgm:pt>
    <dgm:pt modelId="{95BE3576-2169-4A28-A671-20B408E3CF33}">
      <dgm:prSet/>
      <dgm:spPr/>
      <dgm:t>
        <a:bodyPr/>
        <a:lstStyle/>
        <a:p>
          <a:r>
            <a:rPr lang="en-GB"/>
            <a:t>Kidney and cholesterol tests.</a:t>
          </a:r>
          <a:endParaRPr lang="en-US"/>
        </a:p>
      </dgm:t>
    </dgm:pt>
    <dgm:pt modelId="{6A968AD0-832A-4A05-8330-45E9A9710614}" type="parTrans" cxnId="{797842A6-88F0-40F3-B67B-B6E3B1B5CC47}">
      <dgm:prSet/>
      <dgm:spPr/>
      <dgm:t>
        <a:bodyPr/>
        <a:lstStyle/>
        <a:p>
          <a:endParaRPr lang="en-US"/>
        </a:p>
      </dgm:t>
    </dgm:pt>
    <dgm:pt modelId="{69E5C55E-33ED-4969-AA2C-EAE0C3A9E649}" type="sibTrans" cxnId="{797842A6-88F0-40F3-B67B-B6E3B1B5CC47}">
      <dgm:prSet/>
      <dgm:spPr/>
      <dgm:t>
        <a:bodyPr/>
        <a:lstStyle/>
        <a:p>
          <a:endParaRPr lang="en-US"/>
        </a:p>
      </dgm:t>
    </dgm:pt>
    <dgm:pt modelId="{BCE9A640-770E-465B-B499-9D9E17CF87C4}" type="pres">
      <dgm:prSet presAssocID="{77CD5694-4623-49F4-8EDD-C30923DE6E66}" presName="vert0" presStyleCnt="0">
        <dgm:presLayoutVars>
          <dgm:dir/>
          <dgm:animOne val="branch"/>
          <dgm:animLvl val="lvl"/>
        </dgm:presLayoutVars>
      </dgm:prSet>
      <dgm:spPr/>
    </dgm:pt>
    <dgm:pt modelId="{E6A44CA8-C10F-4BC8-90E4-94177B51B89F}" type="pres">
      <dgm:prSet presAssocID="{358372EC-253B-44EE-AE04-639D708B2459}" presName="thickLine" presStyleLbl="alignNode1" presStyleIdx="0" presStyleCnt="5"/>
      <dgm:spPr/>
    </dgm:pt>
    <dgm:pt modelId="{EF8B2092-00B6-4F8D-90AB-051DC2E160CC}" type="pres">
      <dgm:prSet presAssocID="{358372EC-253B-44EE-AE04-639D708B2459}" presName="horz1" presStyleCnt="0"/>
      <dgm:spPr/>
    </dgm:pt>
    <dgm:pt modelId="{F813D241-3769-45E8-9EE9-31F991FA87E2}" type="pres">
      <dgm:prSet presAssocID="{358372EC-253B-44EE-AE04-639D708B2459}" presName="tx1" presStyleLbl="revTx" presStyleIdx="0" presStyleCnt="5"/>
      <dgm:spPr/>
    </dgm:pt>
    <dgm:pt modelId="{0C19AEAB-9895-45C8-8123-6B5A84AE963E}" type="pres">
      <dgm:prSet presAssocID="{358372EC-253B-44EE-AE04-639D708B2459}" presName="vert1" presStyleCnt="0"/>
      <dgm:spPr/>
    </dgm:pt>
    <dgm:pt modelId="{B50A26EB-F08B-49B0-84C3-9C0C3C2D3CAC}" type="pres">
      <dgm:prSet presAssocID="{C677652A-2014-4BA6-B0EF-50C50840F9E6}" presName="thickLine" presStyleLbl="alignNode1" presStyleIdx="1" presStyleCnt="5"/>
      <dgm:spPr/>
    </dgm:pt>
    <dgm:pt modelId="{82EA105F-88D5-453B-A9A6-C0F0D106B39C}" type="pres">
      <dgm:prSet presAssocID="{C677652A-2014-4BA6-B0EF-50C50840F9E6}" presName="horz1" presStyleCnt="0"/>
      <dgm:spPr/>
    </dgm:pt>
    <dgm:pt modelId="{99363975-0D7B-45E6-BC54-988F188C81EC}" type="pres">
      <dgm:prSet presAssocID="{C677652A-2014-4BA6-B0EF-50C50840F9E6}" presName="tx1" presStyleLbl="revTx" presStyleIdx="1" presStyleCnt="5"/>
      <dgm:spPr/>
    </dgm:pt>
    <dgm:pt modelId="{56DE138A-CF64-4347-9E0B-5F6671E7A231}" type="pres">
      <dgm:prSet presAssocID="{C677652A-2014-4BA6-B0EF-50C50840F9E6}" presName="vert1" presStyleCnt="0"/>
      <dgm:spPr/>
    </dgm:pt>
    <dgm:pt modelId="{FAAAF3C7-D51E-411C-8ECC-CE2EF207A6B1}" type="pres">
      <dgm:prSet presAssocID="{895F8ABE-4679-4DAC-AEF3-AF884D0F3E04}" presName="thickLine" presStyleLbl="alignNode1" presStyleIdx="2" presStyleCnt="5"/>
      <dgm:spPr/>
    </dgm:pt>
    <dgm:pt modelId="{1200D159-67FC-4EA0-BE0D-1D94E8A17B8F}" type="pres">
      <dgm:prSet presAssocID="{895F8ABE-4679-4DAC-AEF3-AF884D0F3E04}" presName="horz1" presStyleCnt="0"/>
      <dgm:spPr/>
    </dgm:pt>
    <dgm:pt modelId="{4CF37F43-481E-4A5C-8097-F66197946631}" type="pres">
      <dgm:prSet presAssocID="{895F8ABE-4679-4DAC-AEF3-AF884D0F3E04}" presName="tx1" presStyleLbl="revTx" presStyleIdx="2" presStyleCnt="5"/>
      <dgm:spPr/>
    </dgm:pt>
    <dgm:pt modelId="{ED081DB3-D2B6-4236-B551-C5FEE9E1E80B}" type="pres">
      <dgm:prSet presAssocID="{895F8ABE-4679-4DAC-AEF3-AF884D0F3E04}" presName="vert1" presStyleCnt="0"/>
      <dgm:spPr/>
    </dgm:pt>
    <dgm:pt modelId="{EF9B3043-C2F7-441B-8220-FB9C9A23A04D}" type="pres">
      <dgm:prSet presAssocID="{AD48110E-1F49-4C28-BE7E-D71164703058}" presName="thickLine" presStyleLbl="alignNode1" presStyleIdx="3" presStyleCnt="5"/>
      <dgm:spPr/>
    </dgm:pt>
    <dgm:pt modelId="{616264B5-C3F6-4ACC-978B-8AFC9410022C}" type="pres">
      <dgm:prSet presAssocID="{AD48110E-1F49-4C28-BE7E-D71164703058}" presName="horz1" presStyleCnt="0"/>
      <dgm:spPr/>
    </dgm:pt>
    <dgm:pt modelId="{D67E376F-103A-47DD-84F0-9436861E3CBF}" type="pres">
      <dgm:prSet presAssocID="{AD48110E-1F49-4C28-BE7E-D71164703058}" presName="tx1" presStyleLbl="revTx" presStyleIdx="3" presStyleCnt="5"/>
      <dgm:spPr/>
    </dgm:pt>
    <dgm:pt modelId="{8948A947-3A96-47AD-A11B-292567B3D3B8}" type="pres">
      <dgm:prSet presAssocID="{AD48110E-1F49-4C28-BE7E-D71164703058}" presName="vert1" presStyleCnt="0"/>
      <dgm:spPr/>
    </dgm:pt>
    <dgm:pt modelId="{D7911F40-1E5F-4DAC-9DAC-19C4A9F3111A}" type="pres">
      <dgm:prSet presAssocID="{95BE3576-2169-4A28-A671-20B408E3CF33}" presName="thickLine" presStyleLbl="alignNode1" presStyleIdx="4" presStyleCnt="5"/>
      <dgm:spPr/>
    </dgm:pt>
    <dgm:pt modelId="{83E246FD-A16A-4396-B59E-B2748A06BB82}" type="pres">
      <dgm:prSet presAssocID="{95BE3576-2169-4A28-A671-20B408E3CF33}" presName="horz1" presStyleCnt="0"/>
      <dgm:spPr/>
    </dgm:pt>
    <dgm:pt modelId="{610DEBA6-E063-4E25-B73B-93408DAB048A}" type="pres">
      <dgm:prSet presAssocID="{95BE3576-2169-4A28-A671-20B408E3CF33}" presName="tx1" presStyleLbl="revTx" presStyleIdx="4" presStyleCnt="5"/>
      <dgm:spPr/>
    </dgm:pt>
    <dgm:pt modelId="{E113F98F-C693-40EE-97A1-7F260AFD38C1}" type="pres">
      <dgm:prSet presAssocID="{95BE3576-2169-4A28-A671-20B408E3CF33}" presName="vert1" presStyleCnt="0"/>
      <dgm:spPr/>
    </dgm:pt>
  </dgm:ptLst>
  <dgm:cxnLst>
    <dgm:cxn modelId="{CF165501-6185-4543-A2E7-0E3DCAB8BEAE}" type="presOf" srcId="{95BE3576-2169-4A28-A671-20B408E3CF33}" destId="{610DEBA6-E063-4E25-B73B-93408DAB048A}" srcOrd="0" destOrd="0" presId="urn:microsoft.com/office/officeart/2008/layout/LinedList"/>
    <dgm:cxn modelId="{4233D745-E5E3-47BA-B79A-B93995941B6E}" type="presOf" srcId="{C677652A-2014-4BA6-B0EF-50C50840F9E6}" destId="{99363975-0D7B-45E6-BC54-988F188C81EC}" srcOrd="0" destOrd="0" presId="urn:microsoft.com/office/officeart/2008/layout/LinedList"/>
    <dgm:cxn modelId="{9265204D-8876-42A2-9070-B246B7475961}" srcId="{77CD5694-4623-49F4-8EDD-C30923DE6E66}" destId="{895F8ABE-4679-4DAC-AEF3-AF884D0F3E04}" srcOrd="2" destOrd="0" parTransId="{478A510B-B2B7-4BDB-A402-1320A001C8CD}" sibTransId="{A034796C-6F34-40DD-9EA5-2590503A1547}"/>
    <dgm:cxn modelId="{22A9ED51-F4E7-4081-AD9F-2F9FDD39D1E1}" type="presOf" srcId="{AD48110E-1F49-4C28-BE7E-D71164703058}" destId="{D67E376F-103A-47DD-84F0-9436861E3CBF}" srcOrd="0" destOrd="0" presId="urn:microsoft.com/office/officeart/2008/layout/LinedList"/>
    <dgm:cxn modelId="{C6CABF74-E536-463A-AAAE-AE25EFAF9F94}" srcId="{77CD5694-4623-49F4-8EDD-C30923DE6E66}" destId="{C677652A-2014-4BA6-B0EF-50C50840F9E6}" srcOrd="1" destOrd="0" parTransId="{245B7B29-2974-4D1F-8143-47D36558B519}" sibTransId="{DB67D95B-2B56-4026-A322-FE17006E9E2C}"/>
    <dgm:cxn modelId="{0C1F8187-1DFE-4D24-9ACA-242EB858B65D}" srcId="{77CD5694-4623-49F4-8EDD-C30923DE6E66}" destId="{AD48110E-1F49-4C28-BE7E-D71164703058}" srcOrd="3" destOrd="0" parTransId="{F6CEB9D7-7BD1-4C76-95DC-A3467675D5D1}" sibTransId="{38B81B09-45AA-46F1-80FF-9804E743513B}"/>
    <dgm:cxn modelId="{797842A6-88F0-40F3-B67B-B6E3B1B5CC47}" srcId="{77CD5694-4623-49F4-8EDD-C30923DE6E66}" destId="{95BE3576-2169-4A28-A671-20B408E3CF33}" srcOrd="4" destOrd="0" parTransId="{6A968AD0-832A-4A05-8330-45E9A9710614}" sibTransId="{69E5C55E-33ED-4969-AA2C-EAE0C3A9E649}"/>
    <dgm:cxn modelId="{EE212FAB-F031-4754-ACA9-F752DE4FAAF3}" type="presOf" srcId="{358372EC-253B-44EE-AE04-639D708B2459}" destId="{F813D241-3769-45E8-9EE9-31F991FA87E2}" srcOrd="0" destOrd="0" presId="urn:microsoft.com/office/officeart/2008/layout/LinedList"/>
    <dgm:cxn modelId="{645773DE-4B89-4502-8168-04F6F98ED58A}" type="presOf" srcId="{77CD5694-4623-49F4-8EDD-C30923DE6E66}" destId="{BCE9A640-770E-465B-B499-9D9E17CF87C4}" srcOrd="0" destOrd="0" presId="urn:microsoft.com/office/officeart/2008/layout/LinedList"/>
    <dgm:cxn modelId="{815D63E1-68B9-4526-8347-A27DF06AF680}" type="presOf" srcId="{895F8ABE-4679-4DAC-AEF3-AF884D0F3E04}" destId="{4CF37F43-481E-4A5C-8097-F66197946631}" srcOrd="0" destOrd="0" presId="urn:microsoft.com/office/officeart/2008/layout/LinedList"/>
    <dgm:cxn modelId="{6CA785E7-7F0B-4849-B756-3BAB460DC4AC}" srcId="{77CD5694-4623-49F4-8EDD-C30923DE6E66}" destId="{358372EC-253B-44EE-AE04-639D708B2459}" srcOrd="0" destOrd="0" parTransId="{11AD866A-4723-41EA-8DFB-5C2BC7117B6E}" sibTransId="{D833A30E-285B-41AB-A3FD-164C8D07EA4C}"/>
    <dgm:cxn modelId="{ABE8D50B-5BE7-436C-A4A9-D4453A167ECF}" type="presParOf" srcId="{BCE9A640-770E-465B-B499-9D9E17CF87C4}" destId="{E6A44CA8-C10F-4BC8-90E4-94177B51B89F}" srcOrd="0" destOrd="0" presId="urn:microsoft.com/office/officeart/2008/layout/LinedList"/>
    <dgm:cxn modelId="{ABC421E5-E832-43D4-A7F7-FC1D039637F1}" type="presParOf" srcId="{BCE9A640-770E-465B-B499-9D9E17CF87C4}" destId="{EF8B2092-00B6-4F8D-90AB-051DC2E160CC}" srcOrd="1" destOrd="0" presId="urn:microsoft.com/office/officeart/2008/layout/LinedList"/>
    <dgm:cxn modelId="{27C22C3A-2DB0-4228-8267-516EAFC77177}" type="presParOf" srcId="{EF8B2092-00B6-4F8D-90AB-051DC2E160CC}" destId="{F813D241-3769-45E8-9EE9-31F991FA87E2}" srcOrd="0" destOrd="0" presId="urn:microsoft.com/office/officeart/2008/layout/LinedList"/>
    <dgm:cxn modelId="{B4206443-A74C-4166-BBC0-D9E2387DFE96}" type="presParOf" srcId="{EF8B2092-00B6-4F8D-90AB-051DC2E160CC}" destId="{0C19AEAB-9895-45C8-8123-6B5A84AE963E}" srcOrd="1" destOrd="0" presId="urn:microsoft.com/office/officeart/2008/layout/LinedList"/>
    <dgm:cxn modelId="{1857A533-58BC-44D4-95CC-6458521BCC7E}" type="presParOf" srcId="{BCE9A640-770E-465B-B499-9D9E17CF87C4}" destId="{B50A26EB-F08B-49B0-84C3-9C0C3C2D3CAC}" srcOrd="2" destOrd="0" presId="urn:microsoft.com/office/officeart/2008/layout/LinedList"/>
    <dgm:cxn modelId="{9F9AD073-7528-44F9-9D5A-FCC42820B3C8}" type="presParOf" srcId="{BCE9A640-770E-465B-B499-9D9E17CF87C4}" destId="{82EA105F-88D5-453B-A9A6-C0F0D106B39C}" srcOrd="3" destOrd="0" presId="urn:microsoft.com/office/officeart/2008/layout/LinedList"/>
    <dgm:cxn modelId="{A7819B68-BD45-4DBB-B393-4A8AD7A902FF}" type="presParOf" srcId="{82EA105F-88D5-453B-A9A6-C0F0D106B39C}" destId="{99363975-0D7B-45E6-BC54-988F188C81EC}" srcOrd="0" destOrd="0" presId="urn:microsoft.com/office/officeart/2008/layout/LinedList"/>
    <dgm:cxn modelId="{43392791-4654-4AB6-A29E-D6B76D202D67}" type="presParOf" srcId="{82EA105F-88D5-453B-A9A6-C0F0D106B39C}" destId="{56DE138A-CF64-4347-9E0B-5F6671E7A231}" srcOrd="1" destOrd="0" presId="urn:microsoft.com/office/officeart/2008/layout/LinedList"/>
    <dgm:cxn modelId="{78D70F6D-2F05-48E5-B949-152B7658FB28}" type="presParOf" srcId="{BCE9A640-770E-465B-B499-9D9E17CF87C4}" destId="{FAAAF3C7-D51E-411C-8ECC-CE2EF207A6B1}" srcOrd="4" destOrd="0" presId="urn:microsoft.com/office/officeart/2008/layout/LinedList"/>
    <dgm:cxn modelId="{6D1AA876-7F6C-4B46-A91D-A90F6D417451}" type="presParOf" srcId="{BCE9A640-770E-465B-B499-9D9E17CF87C4}" destId="{1200D159-67FC-4EA0-BE0D-1D94E8A17B8F}" srcOrd="5" destOrd="0" presId="urn:microsoft.com/office/officeart/2008/layout/LinedList"/>
    <dgm:cxn modelId="{0A32EB3D-E669-48E0-9106-BF8E6CB9E944}" type="presParOf" srcId="{1200D159-67FC-4EA0-BE0D-1D94E8A17B8F}" destId="{4CF37F43-481E-4A5C-8097-F66197946631}" srcOrd="0" destOrd="0" presId="urn:microsoft.com/office/officeart/2008/layout/LinedList"/>
    <dgm:cxn modelId="{E6348AB8-371D-45CE-B469-842F9503BD1C}" type="presParOf" srcId="{1200D159-67FC-4EA0-BE0D-1D94E8A17B8F}" destId="{ED081DB3-D2B6-4236-B551-C5FEE9E1E80B}" srcOrd="1" destOrd="0" presId="urn:microsoft.com/office/officeart/2008/layout/LinedList"/>
    <dgm:cxn modelId="{832D8AB7-6981-4FD3-9416-96ACC90FAFB0}" type="presParOf" srcId="{BCE9A640-770E-465B-B499-9D9E17CF87C4}" destId="{EF9B3043-C2F7-441B-8220-FB9C9A23A04D}" srcOrd="6" destOrd="0" presId="urn:microsoft.com/office/officeart/2008/layout/LinedList"/>
    <dgm:cxn modelId="{D2CA9A57-68D6-4730-A5B7-DC814069B3A7}" type="presParOf" srcId="{BCE9A640-770E-465B-B499-9D9E17CF87C4}" destId="{616264B5-C3F6-4ACC-978B-8AFC9410022C}" srcOrd="7" destOrd="0" presId="urn:microsoft.com/office/officeart/2008/layout/LinedList"/>
    <dgm:cxn modelId="{4BDC5B85-663D-4FB2-8723-316ECA9291DF}" type="presParOf" srcId="{616264B5-C3F6-4ACC-978B-8AFC9410022C}" destId="{D67E376F-103A-47DD-84F0-9436861E3CBF}" srcOrd="0" destOrd="0" presId="urn:microsoft.com/office/officeart/2008/layout/LinedList"/>
    <dgm:cxn modelId="{22279BF1-D319-4D54-B2BC-662D5F2BEB30}" type="presParOf" srcId="{616264B5-C3F6-4ACC-978B-8AFC9410022C}" destId="{8948A947-3A96-47AD-A11B-292567B3D3B8}" srcOrd="1" destOrd="0" presId="urn:microsoft.com/office/officeart/2008/layout/LinedList"/>
    <dgm:cxn modelId="{372867B1-4EFD-42E7-B1C0-1F3072733915}" type="presParOf" srcId="{BCE9A640-770E-465B-B499-9D9E17CF87C4}" destId="{D7911F40-1E5F-4DAC-9DAC-19C4A9F3111A}" srcOrd="8" destOrd="0" presId="urn:microsoft.com/office/officeart/2008/layout/LinedList"/>
    <dgm:cxn modelId="{DC0BF9DA-F538-4954-A15D-3B396143CF0F}" type="presParOf" srcId="{BCE9A640-770E-465B-B499-9D9E17CF87C4}" destId="{83E246FD-A16A-4396-B59E-B2748A06BB82}" srcOrd="9" destOrd="0" presId="urn:microsoft.com/office/officeart/2008/layout/LinedList"/>
    <dgm:cxn modelId="{E475BF4F-56F6-4A2B-B224-7C778AAC8059}" type="presParOf" srcId="{83E246FD-A16A-4396-B59E-B2748A06BB82}" destId="{610DEBA6-E063-4E25-B73B-93408DAB048A}" srcOrd="0" destOrd="0" presId="urn:microsoft.com/office/officeart/2008/layout/LinedList"/>
    <dgm:cxn modelId="{49C0A6C5-15DD-4ECC-AF5D-22FB0B898FEE}" type="presParOf" srcId="{83E246FD-A16A-4396-B59E-B2748A06BB82}" destId="{E113F98F-C693-40EE-97A1-7F260AFD38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D936F-BDF6-4C97-9B8B-22FB0EC5080D}">
      <dsp:nvSpPr>
        <dsp:cNvPr id="0" name=""/>
        <dsp:cNvSpPr/>
      </dsp:nvSpPr>
      <dsp:spPr>
        <a:xfrm>
          <a:off x="0" y="4592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E7064-F758-4377-8B1E-406A6CA0D352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2DE063-7129-482C-AD9C-7F1F09EA2BCD}">
      <dsp:nvSpPr>
        <dsp:cNvPr id="0" name=""/>
        <dsp:cNvSpPr/>
      </dsp:nvSpPr>
      <dsp:spPr>
        <a:xfrm>
          <a:off x="1129902" y="4592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Type 2 Diabetes Mellitus (T2DM) is a chronic metabolic disease(Davies et al., 2026). </a:t>
          </a:r>
          <a:endParaRPr lang="en-US" sz="1900" kern="1200" dirty="0"/>
        </a:p>
      </dsp:txBody>
      <dsp:txXfrm>
        <a:off x="1129902" y="4592"/>
        <a:ext cx="5171698" cy="978270"/>
      </dsp:txXfrm>
    </dsp:sp>
    <dsp:sp modelId="{66A61FF0-8069-4C1D-AB3B-01C4CE18C915}">
      <dsp:nvSpPr>
        <dsp:cNvPr id="0" name=""/>
        <dsp:cNvSpPr/>
      </dsp:nvSpPr>
      <dsp:spPr>
        <a:xfrm>
          <a:off x="0" y="1227431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9D1E35-9C06-4639-B736-4E7CC80DEE26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28CCF-6120-4150-A6C6-854F836D9D09}">
      <dsp:nvSpPr>
        <dsp:cNvPr id="0" name=""/>
        <dsp:cNvSpPr/>
      </dsp:nvSpPr>
      <dsp:spPr>
        <a:xfrm>
          <a:off x="1129902" y="1227431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affects blood glucose regulation(Zhao et al., 2018). </a:t>
          </a:r>
          <a:endParaRPr lang="en-US" sz="1900" kern="1200" dirty="0"/>
        </a:p>
      </dsp:txBody>
      <dsp:txXfrm>
        <a:off x="1129902" y="1227431"/>
        <a:ext cx="5171698" cy="978270"/>
      </dsp:txXfrm>
    </dsp:sp>
    <dsp:sp modelId="{95F3C305-40D4-4DBB-ADE9-41613B4E42F2}">
      <dsp:nvSpPr>
        <dsp:cNvPr id="0" name=""/>
        <dsp:cNvSpPr/>
      </dsp:nvSpPr>
      <dsp:spPr>
        <a:xfrm>
          <a:off x="0" y="2461529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C7A031-D13E-4634-8035-FDBEBF8A9DAF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C85F9-24E5-4D0A-B74D-3C9A0CEF80F9}">
      <dsp:nvSpPr>
        <dsp:cNvPr id="0" name=""/>
        <dsp:cNvSpPr/>
      </dsp:nvSpPr>
      <dsp:spPr>
        <a:xfrm>
          <a:off x="1129902" y="2450269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is caused by insulin resistance and reduced insulin production. </a:t>
          </a:r>
          <a:endParaRPr lang="en-US" sz="1900" kern="1200" dirty="0"/>
        </a:p>
      </dsp:txBody>
      <dsp:txXfrm>
        <a:off x="1129902" y="2450269"/>
        <a:ext cx="5171698" cy="978270"/>
      </dsp:txXfrm>
    </dsp:sp>
    <dsp:sp modelId="{7ECB6E04-1EF3-4B14-8635-30D53422DCE8}">
      <dsp:nvSpPr>
        <dsp:cNvPr id="0" name=""/>
        <dsp:cNvSpPr/>
      </dsp:nvSpPr>
      <dsp:spPr>
        <a:xfrm>
          <a:off x="0" y="3673107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BEE7AC-21BC-4A8A-BF60-F68B3652A737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97BEA-E2F3-4E51-8C53-305D347B983E}">
      <dsp:nvSpPr>
        <dsp:cNvPr id="0" name=""/>
        <dsp:cNvSpPr/>
      </dsp:nvSpPr>
      <dsp:spPr>
        <a:xfrm>
          <a:off x="1129902" y="3673107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can lead to serious long-term complications. </a:t>
          </a:r>
          <a:endParaRPr lang="en-US" sz="1900" kern="1200"/>
        </a:p>
      </dsp:txBody>
      <dsp:txXfrm>
        <a:off x="1129902" y="3673107"/>
        <a:ext cx="5171698" cy="978270"/>
      </dsp:txXfrm>
    </dsp:sp>
    <dsp:sp modelId="{44306DDB-6A6F-4D3E-88C9-6782A49A0382}">
      <dsp:nvSpPr>
        <dsp:cNvPr id="0" name=""/>
        <dsp:cNvSpPr/>
      </dsp:nvSpPr>
      <dsp:spPr>
        <a:xfrm>
          <a:off x="0" y="4895945"/>
          <a:ext cx="63016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F7A576-AAEC-4E95-98AF-A6D164693FB6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11FFF0-F8C4-4B67-A44F-787585B0FAA7}">
      <dsp:nvSpPr>
        <dsp:cNvPr id="0" name=""/>
        <dsp:cNvSpPr/>
      </dsp:nvSpPr>
      <dsp:spPr>
        <a:xfrm>
          <a:off x="1129902" y="4895945"/>
          <a:ext cx="51716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presentation outlines a care plan for a fictional patient.</a:t>
          </a:r>
          <a:endParaRPr lang="en-US" sz="1900" kern="1200"/>
        </a:p>
      </dsp:txBody>
      <dsp:txXfrm>
        <a:off x="1129902" y="4895945"/>
        <a:ext cx="5171698" cy="9782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2CD52D-A53D-4E92-8853-8B54A213470E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DF308-6E3E-4A6D-B79C-60DD9C86B7C8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Food is converted into glucose. </a:t>
          </a:r>
          <a:endParaRPr lang="en-US" sz="1700" kern="1200"/>
        </a:p>
      </dsp:txBody>
      <dsp:txXfrm>
        <a:off x="333914" y="2276522"/>
        <a:ext cx="1800000" cy="720000"/>
      </dsp:txXfrm>
    </dsp:sp>
    <dsp:sp modelId="{AE0F787D-98F0-4A04-8A83-1175CD2E8528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77BD5-4B1D-4162-82F4-C4B1F8690378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Blood glucose rises after eating. </a:t>
          </a:r>
          <a:endParaRPr lang="en-US" sz="1700" kern="1200"/>
        </a:p>
      </dsp:txBody>
      <dsp:txXfrm>
        <a:off x="2448914" y="2276522"/>
        <a:ext cx="1800000" cy="720000"/>
      </dsp:txXfrm>
    </dsp:sp>
    <dsp:sp modelId="{CC5C9B5C-28B2-4F58-B10C-13FC0BCF48C2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6E8B4-C9ED-48AC-AF57-15866C728363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Pancreas releases insulin. </a:t>
          </a:r>
          <a:endParaRPr lang="en-US" sz="1700" kern="1200"/>
        </a:p>
      </dsp:txBody>
      <dsp:txXfrm>
        <a:off x="4563914" y="2276522"/>
        <a:ext cx="1800000" cy="720000"/>
      </dsp:txXfrm>
    </dsp:sp>
    <dsp:sp modelId="{3328EC9C-7A52-4F8B-BF08-16A5DC926F82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EE6666-0296-4788-80A6-B6392ADC1981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Cells absorb glucose for energy. </a:t>
          </a:r>
          <a:endParaRPr lang="en-US" sz="1700" kern="1200"/>
        </a:p>
      </dsp:txBody>
      <dsp:txXfrm>
        <a:off x="6678914" y="2276522"/>
        <a:ext cx="1800000" cy="720000"/>
      </dsp:txXfrm>
    </dsp:sp>
    <dsp:sp modelId="{58719672-F069-45EE-A954-793BF8D14DB1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F76F61-42CA-437D-A9CC-E06BB74E9200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Blood glucose returns to normal. </a:t>
          </a:r>
          <a:endParaRPr lang="en-US" sz="1700" kern="1200"/>
        </a:p>
      </dsp:txBody>
      <dsp:txXfrm>
        <a:off x="8793914" y="2276522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4E1EE-3184-47D6-8B94-F1B9E3BB9B6A}">
      <dsp:nvSpPr>
        <dsp:cNvPr id="0" name=""/>
        <dsp:cNvSpPr/>
      </dsp:nvSpPr>
      <dsp:spPr>
        <a:xfrm>
          <a:off x="907200" y="370465"/>
          <a:ext cx="5027313" cy="5027313"/>
        </a:xfrm>
        <a:prstGeom prst="pie">
          <a:avLst>
            <a:gd name="adj1" fmla="val 16200000"/>
            <a:gd name="adj2" fmla="val 2052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Cells become resistant to insulin. </a:t>
          </a:r>
          <a:endParaRPr lang="en-US" sz="1800" kern="1200"/>
        </a:p>
      </dsp:txBody>
      <dsp:txXfrm>
        <a:off x="3529781" y="1215532"/>
        <a:ext cx="1615922" cy="1077281"/>
      </dsp:txXfrm>
    </dsp:sp>
    <dsp:sp modelId="{D643135C-9B70-4F4C-87E4-5CB1D603A2BB}">
      <dsp:nvSpPr>
        <dsp:cNvPr id="0" name=""/>
        <dsp:cNvSpPr/>
      </dsp:nvSpPr>
      <dsp:spPr>
        <a:xfrm>
          <a:off x="950291" y="504526"/>
          <a:ext cx="5027313" cy="5027313"/>
        </a:xfrm>
        <a:prstGeom prst="pie">
          <a:avLst>
            <a:gd name="adj1" fmla="val 20520000"/>
            <a:gd name="adj2" fmla="val 324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Less glucose enters body cells. </a:t>
          </a:r>
          <a:endParaRPr lang="en-US" sz="1800" kern="1200"/>
        </a:p>
      </dsp:txBody>
      <dsp:txXfrm>
        <a:off x="4188120" y="2801530"/>
        <a:ext cx="1496224" cy="1196979"/>
      </dsp:txXfrm>
    </dsp:sp>
    <dsp:sp modelId="{12E3983B-A223-44F0-AE5D-121F9DD9E410}">
      <dsp:nvSpPr>
        <dsp:cNvPr id="0" name=""/>
        <dsp:cNvSpPr/>
      </dsp:nvSpPr>
      <dsp:spPr>
        <a:xfrm>
          <a:off x="836578" y="587118"/>
          <a:ext cx="5027313" cy="5027313"/>
        </a:xfrm>
        <a:prstGeom prst="pie">
          <a:avLst>
            <a:gd name="adj1" fmla="val 3240000"/>
            <a:gd name="adj2" fmla="val 756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Blood glucose remains high. </a:t>
          </a:r>
          <a:endParaRPr lang="en-US" sz="1800" kern="1200"/>
        </a:p>
      </dsp:txBody>
      <dsp:txXfrm>
        <a:off x="2632047" y="4118207"/>
        <a:ext cx="1436375" cy="1316677"/>
      </dsp:txXfrm>
    </dsp:sp>
    <dsp:sp modelId="{4513D838-0634-407F-B6D2-5EEC1A7EFE9C}">
      <dsp:nvSpPr>
        <dsp:cNvPr id="0" name=""/>
        <dsp:cNvSpPr/>
      </dsp:nvSpPr>
      <dsp:spPr>
        <a:xfrm>
          <a:off x="722865" y="504526"/>
          <a:ext cx="5027313" cy="5027313"/>
        </a:xfrm>
        <a:prstGeom prst="pie">
          <a:avLst>
            <a:gd name="adj1" fmla="val 7560000"/>
            <a:gd name="adj2" fmla="val 1188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Pancreas becomes less effective over time. </a:t>
          </a:r>
          <a:endParaRPr lang="en-US" sz="1800" kern="1200"/>
        </a:p>
      </dsp:txBody>
      <dsp:txXfrm>
        <a:off x="1016125" y="2801530"/>
        <a:ext cx="1496224" cy="1196979"/>
      </dsp:txXfrm>
    </dsp:sp>
    <dsp:sp modelId="{408C2D5D-4DA3-4E4E-B79D-BD41F410CCD8}">
      <dsp:nvSpPr>
        <dsp:cNvPr id="0" name=""/>
        <dsp:cNvSpPr/>
      </dsp:nvSpPr>
      <dsp:spPr>
        <a:xfrm>
          <a:off x="765956" y="370465"/>
          <a:ext cx="5027313" cy="5027313"/>
        </a:xfrm>
        <a:prstGeom prst="pie">
          <a:avLst>
            <a:gd name="adj1" fmla="val 1188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Long-term hyperglycaemia damages organs.</a:t>
          </a:r>
          <a:endParaRPr lang="en-US" sz="1800" kern="1200"/>
        </a:p>
      </dsp:txBody>
      <dsp:txXfrm>
        <a:off x="1554765" y="1215532"/>
        <a:ext cx="1615922" cy="1077281"/>
      </dsp:txXfrm>
    </dsp:sp>
    <dsp:sp modelId="{4A84B030-108E-4525-96F8-FAE9082F966F}">
      <dsp:nvSpPr>
        <dsp:cNvPr id="0" name=""/>
        <dsp:cNvSpPr/>
      </dsp:nvSpPr>
      <dsp:spPr>
        <a:xfrm>
          <a:off x="595748" y="59250"/>
          <a:ext cx="5649742" cy="5649742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E60AAB-6BA6-4363-AEEF-DE475B0F2193}">
      <dsp:nvSpPr>
        <dsp:cNvPr id="0" name=""/>
        <dsp:cNvSpPr/>
      </dsp:nvSpPr>
      <dsp:spPr>
        <a:xfrm>
          <a:off x="639424" y="193268"/>
          <a:ext cx="5649742" cy="5649742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47199D-0F88-4C9D-B29F-136F90FDE200}">
      <dsp:nvSpPr>
        <dsp:cNvPr id="0" name=""/>
        <dsp:cNvSpPr/>
      </dsp:nvSpPr>
      <dsp:spPr>
        <a:xfrm>
          <a:off x="525363" y="276112"/>
          <a:ext cx="5649742" cy="5649742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DB1119-0E7D-4F53-84A0-35B12C9F1E10}">
      <dsp:nvSpPr>
        <dsp:cNvPr id="0" name=""/>
        <dsp:cNvSpPr/>
      </dsp:nvSpPr>
      <dsp:spPr>
        <a:xfrm>
          <a:off x="411303" y="193268"/>
          <a:ext cx="5649742" cy="5649742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BD7EA5-A65C-413E-A614-40ABF0286893}">
      <dsp:nvSpPr>
        <dsp:cNvPr id="0" name=""/>
        <dsp:cNvSpPr/>
      </dsp:nvSpPr>
      <dsp:spPr>
        <a:xfrm>
          <a:off x="454978" y="59250"/>
          <a:ext cx="5649742" cy="5649742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A44CA8-C10F-4BC8-90E4-94177B51B89F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13D241-3769-45E8-9EE9-31F991FA87E2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HbA1c ≥ 48 mmol/mol confirms diabetes(Florkowski, 2013). </a:t>
          </a:r>
          <a:endParaRPr lang="en-US" sz="3000" kern="1200" dirty="0"/>
        </a:p>
      </dsp:txBody>
      <dsp:txXfrm>
        <a:off x="0" y="665"/>
        <a:ext cx="6666833" cy="1090517"/>
      </dsp:txXfrm>
    </dsp:sp>
    <dsp:sp modelId="{B50A26EB-F08B-49B0-84C3-9C0C3C2D3CAC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363975-0D7B-45E6-BC54-988F188C81EC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Blood glucose testing. </a:t>
          </a:r>
          <a:endParaRPr lang="en-US" sz="3000" kern="1200"/>
        </a:p>
      </dsp:txBody>
      <dsp:txXfrm>
        <a:off x="0" y="1091183"/>
        <a:ext cx="6666833" cy="1090517"/>
      </dsp:txXfrm>
    </dsp:sp>
    <dsp:sp modelId="{FAAAF3C7-D51E-411C-8ECC-CE2EF207A6B1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F37F43-481E-4A5C-8097-F66197946631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BMI assessment. </a:t>
          </a:r>
          <a:endParaRPr lang="en-US" sz="3000" kern="1200"/>
        </a:p>
      </dsp:txBody>
      <dsp:txXfrm>
        <a:off x="0" y="2181701"/>
        <a:ext cx="6666833" cy="1090517"/>
      </dsp:txXfrm>
    </dsp:sp>
    <dsp:sp modelId="{EF9B3043-C2F7-441B-8220-FB9C9A23A04D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7E376F-103A-47DD-84F0-9436861E3CBF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Blood pressure monitoring. </a:t>
          </a:r>
          <a:endParaRPr lang="en-US" sz="3000" kern="1200"/>
        </a:p>
      </dsp:txBody>
      <dsp:txXfrm>
        <a:off x="0" y="3272218"/>
        <a:ext cx="6666833" cy="1090517"/>
      </dsp:txXfrm>
    </dsp:sp>
    <dsp:sp modelId="{D7911F40-1E5F-4DAC-9DAC-19C4A9F3111A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0DEBA6-E063-4E25-B73B-93408DAB048A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Kidney and cholesterol tests.</a:t>
          </a:r>
          <a:endParaRPr lang="en-US" sz="3000" kern="1200"/>
        </a:p>
      </dsp:txBody>
      <dsp:txXfrm>
        <a:off x="0" y="4362736"/>
        <a:ext cx="6666833" cy="10905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6D52D-CFF7-A19E-8A7A-DE914025D3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5FFF9E-577F-A42C-E1AA-74B6E0C998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74C09-759D-7A8F-5455-A9DE92C8D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861F8-1F47-8D7F-6F4B-43C383B35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42BA3-4638-1F18-59DF-5D534B6EF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007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B0C4A-D67A-79CB-9305-133E41C48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2BDB43-3EDF-6132-2F5C-AEC9BA79A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F448C-A918-D320-3999-AA8B119D34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6BCD4-8909-FFD8-41A3-725EE2FB8A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31E1A4-2A46-C256-AA47-4BDAEEFE2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099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3C2E8-D3A6-4A83-A056-F04232E6C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AE78A2-5FAE-2C40-DD86-202ECEA72B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7A10B-F591-E3D5-9CEE-50EF24647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09B85D-30F7-9052-2833-B75DF1628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30C8D-8534-9AEA-7FB9-3636A0E13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654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8AB1D-DC89-74F3-986C-1F0BCD121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7B6C0-65EF-B5CE-CF9D-EF0311F173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C7389C-B6FB-4044-09F8-962F1C4259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74209-FFD8-DE8D-A7A6-2EC19A2B7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E8639D-CBD7-1640-C38F-501AC226A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31E9E5-7684-ABDB-2E2C-C59739BDC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85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7BBC0-F024-A449-EB58-3A12CA2DA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308D71-6DC6-8C22-BE8A-3C35242CB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C28364-4A61-7B54-3667-6AD6ADF8C8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CF70D1-8F22-B31C-37B4-97725972F0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044373-04DA-EBF0-903B-D49E746475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F947BC-C50E-824E-CA64-26D24040C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CDCD84-4FDF-3DF5-CA87-8B51EB586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BF158B-ACC7-6F95-73A5-9EF200F8A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163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96686-ACDB-B0F0-AF42-293F1DB0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876E78-5BE6-0D89-C62B-8B9D066FA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28DE9D-E586-D4F1-BBDA-CED5CE2B5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3E70D2-51BA-C844-C3DB-33CB12764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790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EFF6B8-CEF7-C775-B62F-C902FB6B18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A15EF8-FC94-640A-5C72-6436B7DFC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02FAF0-16FB-2917-8C20-CC49650BA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332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DC6F2-37C3-E104-C7B3-BD6102389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6FC85-AD46-38BB-175D-D8C31DB4A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DE36D6-41EE-2205-6C82-791DC4EDF3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F4BA5-8AFF-AECF-3BE5-9CFEBBAD3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8962C-A51E-A27D-A225-8B43A7368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D134B9-2BC5-F46E-F291-5729C679B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531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9991B-C9E7-D290-6567-A4476EA49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BDE104-F103-8563-D6CA-735EFB94BC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DFC11C-112B-E33B-5CBF-1FB8DBE920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7CD395-6280-F1A2-23EB-4F8089B49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E20448-A8D3-C4C1-05E1-5EB60E694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0F4C53-09C1-4C7A-8249-8F67B7C73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0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1E374-3AF7-02AA-7B85-DFD75BAAF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8096FE-2884-6D63-CE87-DA34F59BBF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BFDA1-5C00-E466-385F-FA2DEBB6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D8E897-59B8-93AD-DAFF-25F93D3CF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AE05-3238-2783-F5AA-CB30EB8AB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89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AB8E91-6E36-8C80-66A2-BBAE5E91E9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D83793-B497-BBCD-928E-D1FDB7DAF9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16EBB5-E958-FAE8-F52D-69FFBAC11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B5CAE-9356-38F6-B4E4-ADF3F5EA7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4437E-2E99-D18D-C047-78B1ED69A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126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16040D-C227-9DFC-66DC-641C0F794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517E16-1C90-DD46-891E-13AE55190B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480D9-2290-0999-EDF2-D146E0543C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47D345-F3E7-4A00-80AC-F92598B12F21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7EB24-7BD2-18AF-3B8F-D8DC01D260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FEB14-0D8D-8D13-0115-B67D5B6382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C84B551-E59A-4D4F-8DF2-5231B1EB36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443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6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17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reatment of type 2 diabetes mellitus">
            <a:extLst>
              <a:ext uri="{FF2B5EF4-FFF2-40B4-BE49-F238E27FC236}">
                <a16:creationId xmlns:a16="http://schemas.microsoft.com/office/drawing/2014/main" id="{E0D98D0F-CF0A-1AC7-93F5-73598A82EB1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008" r="13418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63" name="Freeform: Shape 54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4" name="Freeform: Shape 56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23BC6-EEA8-A947-1B7F-5C645E5818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5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400" dirty="0"/>
              <a:t>Care Plan for a Fictional Patient with Type 2 Diabetes Mellitus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5E844-AD02-9459-3FE3-B78A4BBE00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803" y="3008503"/>
            <a:ext cx="3665647" cy="28323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800" dirty="0"/>
              <a:t>Student Name : Noreen </a:t>
            </a:r>
            <a:r>
              <a:rPr lang="en-US" sz="1800" dirty="0" err="1"/>
              <a:t>Kouser</a:t>
            </a:r>
            <a:endParaRPr lang="en-US" sz="1800" dirty="0"/>
          </a:p>
          <a:p>
            <a:pPr algn="l"/>
            <a:r>
              <a:rPr lang="en-US" sz="1800" dirty="0"/>
              <a:t>Student Number : 2433387</a:t>
            </a:r>
          </a:p>
          <a:p>
            <a:pPr algn="l"/>
            <a:r>
              <a:rPr lang="en-US" sz="1800" dirty="0"/>
              <a:t>Module: BMHP5023 – Introduction to Physiology </a:t>
            </a:r>
          </a:p>
          <a:p>
            <a:pPr algn="l"/>
            <a:r>
              <a:rPr lang="en-US" sz="1800" dirty="0"/>
              <a:t>Lecturer: Gillian Weaver &amp; Robert </a:t>
            </a:r>
            <a:r>
              <a:rPr lang="en-US" sz="1800" dirty="0" err="1"/>
              <a:t>Nartowski</a:t>
            </a:r>
            <a:r>
              <a:rPr lang="en-US" sz="1800" dirty="0"/>
              <a:t> </a:t>
            </a:r>
          </a:p>
          <a:p>
            <a:pPr algn="l"/>
            <a:r>
              <a:rPr lang="en-US" sz="1800" dirty="0"/>
              <a:t>Component 2: Care Plan Presentation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968B67-386F-4B76-D79E-C01813EF90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16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270"/>
    </mc:Choice>
    <mc:Fallback xmlns="">
      <p:transition spd="slow" advTm="242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4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B4DFD1-FF28-974B-6EEB-761E6EFDF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Introduction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904BDB-0A67-11FE-0511-A68CBD7A2F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373084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E98967-AAA1-C369-55B6-8B01CAD25B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456361" y="347644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12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58"/>
    </mc:Choice>
    <mc:Fallback xmlns="">
      <p:transition spd="slow" advTm="39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D7C0CB9-1B26-4A22-A90B-1EE6BFFD5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8143209-FADD-4B7E-A49A-BBA97A4E6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444035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4BB7A0-3952-DF16-7CD9-215C0F78F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094" y="1044054"/>
            <a:ext cx="3466214" cy="4973974"/>
          </a:xfrm>
        </p:spPr>
        <p:txBody>
          <a:bodyPr anchor="ctr">
            <a:normAutofit/>
          </a:bodyPr>
          <a:lstStyle/>
          <a:p>
            <a:pPr algn="ctr"/>
            <a:r>
              <a:rPr lang="en-GB" sz="3200" b="1">
                <a:solidFill>
                  <a:schemeClr val="bg1">
                    <a:alpha val="60000"/>
                  </a:schemeClr>
                </a:solidFill>
              </a:rPr>
              <a:t>Fictional Patient Profile</a:t>
            </a:r>
            <a:br>
              <a:rPr lang="en-GB" sz="3200" b="1">
                <a:solidFill>
                  <a:schemeClr val="bg1">
                    <a:alpha val="60000"/>
                  </a:schemeClr>
                </a:solidFill>
              </a:rPr>
            </a:br>
            <a:endParaRPr lang="en-GB" sz="3200">
              <a:solidFill>
                <a:schemeClr val="bg1">
                  <a:alpha val="6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0B8BF1-5B1B-A2AD-23F7-D609F07393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2"/>
          <a:stretch>
            <a:fillRect/>
          </a:stretch>
        </p:blipFill>
        <p:spPr>
          <a:xfrm>
            <a:off x="7699467" y="1225740"/>
            <a:ext cx="2203260" cy="22032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624DF-3765-89BC-1BB5-A7E69BB77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5107" y="3814548"/>
            <a:ext cx="5092995" cy="2265529"/>
          </a:xfrm>
        </p:spPr>
        <p:txBody>
          <a:bodyPr anchor="t">
            <a:normAutofit/>
          </a:bodyPr>
          <a:lstStyle/>
          <a:p>
            <a:pPr algn="ctr"/>
            <a:r>
              <a:rPr lang="en-GB" sz="1700" b="1">
                <a:solidFill>
                  <a:schemeClr val="bg1"/>
                </a:solidFill>
              </a:rPr>
              <a:t>Mr Adam Williams (Fictional)</a:t>
            </a:r>
            <a:endParaRPr lang="en-GB" sz="1700">
              <a:solidFill>
                <a:schemeClr val="bg1"/>
              </a:solidFill>
            </a:endParaRPr>
          </a:p>
          <a:p>
            <a:pPr algn="ctr"/>
            <a:r>
              <a:rPr lang="en-GB" sz="1700">
                <a:solidFill>
                  <a:schemeClr val="bg1"/>
                </a:solidFill>
              </a:rPr>
              <a:t>Age: 55 years </a:t>
            </a:r>
          </a:p>
          <a:p>
            <a:pPr algn="ctr"/>
            <a:r>
              <a:rPr lang="en-GB" sz="1700">
                <a:solidFill>
                  <a:schemeClr val="bg1"/>
                </a:solidFill>
              </a:rPr>
              <a:t>BMI: 32 kg/m² (Obese) </a:t>
            </a:r>
          </a:p>
          <a:p>
            <a:pPr algn="ctr"/>
            <a:r>
              <a:rPr lang="en-GB" sz="1700">
                <a:solidFill>
                  <a:schemeClr val="bg1"/>
                </a:solidFill>
              </a:rPr>
              <a:t>Office worker with a sedentary lifestyle </a:t>
            </a:r>
          </a:p>
          <a:p>
            <a:pPr algn="ctr"/>
            <a:r>
              <a:rPr lang="en-GB" sz="1700">
                <a:solidFill>
                  <a:schemeClr val="bg1"/>
                </a:solidFill>
              </a:rPr>
              <a:t>Smoker with an unhealthy diet </a:t>
            </a:r>
          </a:p>
          <a:p>
            <a:pPr algn="ctr"/>
            <a:r>
              <a:rPr lang="en-GB" sz="1700">
                <a:solidFill>
                  <a:schemeClr val="bg1"/>
                </a:solidFill>
              </a:rPr>
              <a:t>Symptoms: fatigue, thirst, frequent urination</a:t>
            </a:r>
          </a:p>
          <a:p>
            <a:pPr algn="ctr"/>
            <a:endParaRPr lang="en-GB" sz="1700">
              <a:solidFill>
                <a:schemeClr val="bg1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F47D6E-6657-8C63-1754-6AD83BB528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563041" y="445994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02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59"/>
    </mc:Choice>
    <mc:Fallback xmlns="">
      <p:transition spd="slow" advTm="40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5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9A0E9-AE4A-9728-34B6-6E892C078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/>
              <a:t>Anatomy – Pancreas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3CCED-6E3F-393F-580D-936BCDC33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107" y="2621487"/>
            <a:ext cx="5352585" cy="388631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Pancreas is part of the endocrine system(Karpińska and </a:t>
            </a:r>
            <a:r>
              <a:rPr lang="en-GB" sz="2400" dirty="0" err="1"/>
              <a:t>Czauderna</a:t>
            </a:r>
            <a:r>
              <a:rPr lang="en-GB" sz="2400" dirty="0"/>
              <a:t>, 2022). </a:t>
            </a:r>
          </a:p>
          <a:p>
            <a:r>
              <a:rPr lang="en-GB" sz="2400" dirty="0"/>
              <a:t>Contains Islets of Langerhans. </a:t>
            </a:r>
          </a:p>
          <a:p>
            <a:r>
              <a:rPr lang="en-GB" sz="2400" dirty="0"/>
              <a:t>Beta cells produce insulin. </a:t>
            </a:r>
          </a:p>
          <a:p>
            <a:r>
              <a:rPr lang="en-GB" sz="2400" dirty="0"/>
              <a:t>Insulin regulates blood glucose. </a:t>
            </a:r>
          </a:p>
          <a:p>
            <a:r>
              <a:rPr lang="en-GB" sz="2400" dirty="0"/>
              <a:t>Healthy function maintains energy balance(Jennings et al., 2015). </a:t>
            </a:r>
          </a:p>
          <a:p>
            <a:endParaRPr lang="en-GB" sz="2400" dirty="0"/>
          </a:p>
        </p:txBody>
      </p:sp>
      <p:pic>
        <p:nvPicPr>
          <p:cNvPr id="5" name="Picture 4" descr="Close up of cells">
            <a:extLst>
              <a:ext uri="{FF2B5EF4-FFF2-40B4-BE49-F238E27FC236}">
                <a16:creationId xmlns:a16="http://schemas.microsoft.com/office/drawing/2014/main" id="{7853D4E5-4F8A-59FC-BCEF-BA2D7B1251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168" r="23776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D8FCA78-F18F-0BD8-7942-3C65818EE3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16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843"/>
    </mc:Choice>
    <mc:Fallback xmlns="">
      <p:transition spd="slow" advTm="39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67BBE5-D5C3-BD72-7B23-2848C1D15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Normal Physiology</a:t>
            </a:r>
            <a:br>
              <a:rPr lang="en-GB" sz="2800" b="1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82F454-74E5-7483-0627-03AE05FAA1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904711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A88BA7-5C26-4A31-DE0D-36F2CB0F8A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59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30"/>
    </mc:Choice>
    <mc:Fallback xmlns="">
      <p:transition spd="slow" advTm="269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69013-76D2-719B-DB72-332A20C89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100" b="1">
                <a:solidFill>
                  <a:srgbClr val="FFFFFF"/>
                </a:solidFill>
              </a:rPr>
              <a:t>Pathophysiology</a:t>
            </a:r>
            <a:endParaRPr lang="en-GB" sz="3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B3CC2E-CCF2-4EF1-3418-4EF4E027EF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9828287"/>
              </p:ext>
            </p:extLst>
          </p:nvPr>
        </p:nvGraphicFramePr>
        <p:xfrm>
          <a:off x="4905052" y="750439"/>
          <a:ext cx="6700470" cy="5984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D6E4D5-CBFC-D57D-9EF1-88C0A4EF4B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46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533"/>
    </mc:Choice>
    <mc:Fallback xmlns="">
      <p:transition spd="slow" advTm="275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53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42AFB5-18CD-1342-D906-A0EC9937D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Diagnosis &amp; Assessment</a:t>
            </a:r>
            <a:br>
              <a:rPr lang="en-GB" sz="4000" b="1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C3BD4A-A976-194D-AF78-DEF6CA9419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210601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76E942-2A27-802D-68B2-9F34769DFB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82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689"/>
    </mc:Choice>
    <mc:Fallback xmlns="">
      <p:transition spd="slow" advTm="32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6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EDE619-0FD6-5EAD-3F9E-47AD085FD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 Factors</a:t>
            </a:r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2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72C11-EA3C-96E4-A815-A5DF22419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161" y="1"/>
            <a:ext cx="2878409" cy="21484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 b="1"/>
              <a:t>Modifiable</a:t>
            </a:r>
            <a:endParaRPr lang="en-US" sz="1800"/>
          </a:p>
          <a:p>
            <a:r>
              <a:rPr lang="en-US" sz="1800"/>
              <a:t>Obesity </a:t>
            </a:r>
          </a:p>
          <a:p>
            <a:r>
              <a:rPr lang="en-US" sz="1800"/>
              <a:t>Poor diet </a:t>
            </a:r>
          </a:p>
          <a:p>
            <a:r>
              <a:rPr lang="en-US" sz="1800"/>
              <a:t>Smoking </a:t>
            </a:r>
          </a:p>
          <a:p>
            <a:r>
              <a:rPr lang="en-US" sz="1800"/>
              <a:t>Physical inactivity </a:t>
            </a:r>
          </a:p>
          <a:p>
            <a:endParaRPr lang="en-US" sz="17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E9AC19-5E72-9DB7-907F-7B6F5D7DD182}"/>
              </a:ext>
            </a:extLst>
          </p:cNvPr>
          <p:cNvSpPr txBox="1"/>
          <p:nvPr/>
        </p:nvSpPr>
        <p:spPr>
          <a:xfrm>
            <a:off x="8386139" y="3143438"/>
            <a:ext cx="3474621" cy="27804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Non-modifiable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Age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Family history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63174E-9941-AB2D-895E-8C991EEED1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69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05"/>
    </mc:Choice>
    <mc:Fallback xmlns="">
      <p:transition spd="slow" advTm="32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45BF01-625E-4022-91E5-488DB3FCB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0658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8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E83A5-21E0-F865-D53D-B0C4AE849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" y="2745736"/>
            <a:ext cx="3703320" cy="1366528"/>
          </a:xfrm>
          <a:solidFill>
            <a:schemeClr val="tx1">
              <a:alpha val="50000"/>
            </a:schemeClr>
          </a:solidFill>
          <a:ln w="25400" cap="sq" cmpd="sng">
            <a:solidFill>
              <a:schemeClr val="bg1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Care Plan</a:t>
            </a:r>
            <a:br>
              <a:rPr lang="en-US" sz="3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2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442549-290E-4B7E-892E-F2DB911DD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7" y="-2"/>
            <a:ext cx="7537704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15FB7-C2C0-87C1-7C9F-5E25B200D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4377" y="640080"/>
            <a:ext cx="6049953" cy="25238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1" dirty="0"/>
              <a:t>Goals</a:t>
            </a:r>
            <a:endParaRPr lang="en-US" sz="2000" dirty="0"/>
          </a:p>
          <a:p>
            <a:r>
              <a:rPr lang="en-US" sz="2000" dirty="0"/>
              <a:t>Control blood glucose </a:t>
            </a:r>
          </a:p>
          <a:p>
            <a:r>
              <a:rPr lang="en-US" sz="2000" dirty="0"/>
              <a:t>Prevent complications </a:t>
            </a:r>
          </a:p>
          <a:p>
            <a:r>
              <a:rPr lang="en-US" sz="2000" dirty="0"/>
              <a:t>Improve lifestyle </a:t>
            </a:r>
          </a:p>
          <a:p>
            <a:r>
              <a:rPr lang="en-US" sz="2000" dirty="0"/>
              <a:t>Promote self-management </a:t>
            </a:r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9A3C77-64C3-7783-24BF-C12D84E080E5}"/>
              </a:ext>
            </a:extLst>
          </p:cNvPr>
          <p:cNvSpPr txBox="1"/>
          <p:nvPr/>
        </p:nvSpPr>
        <p:spPr>
          <a:xfrm>
            <a:off x="5294377" y="3671317"/>
            <a:ext cx="6059423" cy="25056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Healthcare Team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GP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Diabetes Nurse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Dietitian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Pharmacist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14D3A8-0BB4-F21C-F937-549CA55BDA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483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7713"/>
    </mc:Choice>
    <mc:Fallback xmlns="">
      <p:transition spd="slow" advTm="277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2CE24-8F70-3C0C-B3A9-9D5122DD6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4100" b="1"/>
              <a:t>Lifestyle Management</a:t>
            </a:r>
            <a:br>
              <a:rPr lang="en-GB" sz="4100" b="1"/>
            </a:br>
            <a:endParaRPr lang="en-GB" sz="41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1084F5-6DB2-C566-C387-B91C04C9A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r>
              <a:rPr lang="en-GB" sz="2400" dirty="0"/>
              <a:t>Healthy balanced diet </a:t>
            </a:r>
          </a:p>
          <a:p>
            <a:r>
              <a:rPr lang="en-GB" sz="2400" dirty="0"/>
              <a:t>Reduce sugar intake </a:t>
            </a:r>
          </a:p>
          <a:p>
            <a:r>
              <a:rPr lang="en-GB" sz="2400" dirty="0"/>
              <a:t>Exercise 150 minutes/week (Kirwan, Sacks and Nieuwoudt, 2018)</a:t>
            </a:r>
          </a:p>
          <a:p>
            <a:r>
              <a:rPr lang="en-GB" sz="2400" dirty="0"/>
              <a:t>Weight management </a:t>
            </a:r>
          </a:p>
          <a:p>
            <a:r>
              <a:rPr lang="en-GB" sz="2400" dirty="0"/>
              <a:t>Smoking cessation</a:t>
            </a:r>
          </a:p>
          <a:p>
            <a:endParaRPr lang="en-GB" sz="2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9D5021-FD22-831D-C090-1A93638BF6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133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07"/>
    </mc:Choice>
    <mc:Fallback xmlns="">
      <p:transition spd="slow" advTm="32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5A6B2E-B6B0-ED5B-6D2E-EF94B5991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Treatment</a:t>
            </a:r>
            <a:br>
              <a:rPr lang="en-GB" b="1">
                <a:solidFill>
                  <a:schemeClr val="bg1"/>
                </a:solidFill>
              </a:rPr>
            </a:b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F3BED-E0E5-E359-C58C-7E36074C2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Metformin (first-line medication) (</a:t>
            </a:r>
            <a:r>
              <a:rPr lang="en-GB" dirty="0" err="1">
                <a:solidFill>
                  <a:schemeClr val="bg1"/>
                </a:solidFill>
              </a:rPr>
              <a:t>Piragine</a:t>
            </a:r>
            <a:r>
              <a:rPr lang="en-GB" dirty="0">
                <a:solidFill>
                  <a:schemeClr val="bg1"/>
                </a:solidFill>
              </a:rPr>
              <a:t> et al., 2023)</a:t>
            </a:r>
          </a:p>
          <a:p>
            <a:r>
              <a:rPr lang="en-GB" dirty="0">
                <a:solidFill>
                  <a:schemeClr val="bg1"/>
                </a:solidFill>
              </a:rPr>
              <a:t>Monitor medication adherence </a:t>
            </a:r>
          </a:p>
          <a:p>
            <a:r>
              <a:rPr lang="en-GB" dirty="0">
                <a:solidFill>
                  <a:schemeClr val="bg1"/>
                </a:solidFill>
              </a:rPr>
              <a:t>Review treatment regularly </a:t>
            </a:r>
          </a:p>
          <a:p>
            <a:r>
              <a:rPr lang="en-GB" dirty="0">
                <a:solidFill>
                  <a:schemeClr val="bg1"/>
                </a:solidFill>
              </a:rPr>
              <a:t>Manage blood pressure and cholesterol </a:t>
            </a:r>
          </a:p>
          <a:p>
            <a:r>
              <a:rPr lang="en-GB" dirty="0">
                <a:solidFill>
                  <a:schemeClr val="bg1"/>
                </a:solidFill>
              </a:rPr>
              <a:t>Individualise treatment plan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7E8B4F-CDD9-BA89-FD68-5CF57109F8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298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99"/>
    </mc:Choice>
    <mc:Fallback xmlns="">
      <p:transition spd="slow" advTm="34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3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30B940-517A-46D2-EB9D-22C9A77C7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/>
              <a:t>Monitoring</a:t>
            </a:r>
            <a:br>
              <a:rPr lang="en-GB" sz="5400" b="1"/>
            </a:br>
            <a:endParaRPr lang="en-GB" sz="54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C6F6E-DD3E-AB4E-6D0B-FE6D3B608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dirty="0"/>
              <a:t>HbA1c every 3–6 months (Durán et al., 2010)</a:t>
            </a:r>
          </a:p>
          <a:p>
            <a:r>
              <a:rPr lang="en-GB" sz="2000" dirty="0"/>
              <a:t>Blood pressure checks </a:t>
            </a:r>
          </a:p>
          <a:p>
            <a:r>
              <a:rPr lang="en-GB" sz="2000" dirty="0"/>
              <a:t>Annual eye screening </a:t>
            </a:r>
          </a:p>
          <a:p>
            <a:r>
              <a:rPr lang="en-GB" sz="2000" dirty="0"/>
              <a:t>Foot examination </a:t>
            </a:r>
          </a:p>
          <a:p>
            <a:r>
              <a:rPr lang="en-GB" sz="2000" dirty="0"/>
              <a:t>Kidney function monitoring </a:t>
            </a:r>
          </a:p>
          <a:p>
            <a:endParaRPr lang="en-GB" sz="2000" dirty="0"/>
          </a:p>
        </p:txBody>
      </p:sp>
      <p:pic>
        <p:nvPicPr>
          <p:cNvPr id="5" name="Picture 4" descr="Phoroptor">
            <a:extLst>
              <a:ext uri="{FF2B5EF4-FFF2-40B4-BE49-F238E27FC236}">
                <a16:creationId xmlns:a16="http://schemas.microsoft.com/office/drawing/2014/main" id="{BCEF9AEF-DB9B-6632-9E77-212D13A34B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536" r="351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CD9894-EAF1-BDD7-DB9D-EC94AA9B02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87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566"/>
    </mc:Choice>
    <mc:Fallback xmlns="">
      <p:transition spd="slow" advTm="32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F4C891B-62D0-4250-AEB7-0F42BAD78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1E7E1-118B-0A36-84E2-7FEB7E997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5458" y="2212258"/>
            <a:ext cx="9808067" cy="1113503"/>
          </a:xfrm>
        </p:spPr>
        <p:txBody>
          <a:bodyPr anchor="b">
            <a:normAutofit/>
          </a:bodyPr>
          <a:lstStyle/>
          <a:p>
            <a:pPr algn="ctr"/>
            <a:r>
              <a:rPr lang="en-GB" sz="3700" b="1"/>
              <a:t>Communication &amp; Ethics</a:t>
            </a:r>
            <a:br>
              <a:rPr lang="en-GB" sz="3700" b="1"/>
            </a:br>
            <a:endParaRPr lang="en-GB" sz="3700"/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E283EF4A-7E2B-2BEE-7BE6-1BC2C6421BC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98389" y="1122553"/>
            <a:ext cx="995221" cy="9952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BF90F-198E-CCC4-AF10-611714F2E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459" y="3044284"/>
            <a:ext cx="9804576" cy="3084804"/>
          </a:xfrm>
        </p:spPr>
        <p:txBody>
          <a:bodyPr anchor="t">
            <a:normAutofit/>
          </a:bodyPr>
          <a:lstStyle/>
          <a:p>
            <a:pPr algn="ctr"/>
            <a:r>
              <a:rPr lang="en-GB" sz="2400" dirty="0"/>
              <a:t>Person-centred care </a:t>
            </a:r>
          </a:p>
          <a:p>
            <a:pPr algn="ctr"/>
            <a:r>
              <a:rPr lang="en-GB" sz="2400" dirty="0"/>
              <a:t>Shared decision-making </a:t>
            </a:r>
          </a:p>
          <a:p>
            <a:pPr algn="ctr"/>
            <a:r>
              <a:rPr lang="en-GB" sz="2400" dirty="0"/>
              <a:t>Respect patient autonomy </a:t>
            </a:r>
          </a:p>
          <a:p>
            <a:pPr algn="ctr"/>
            <a:r>
              <a:rPr lang="en-GB" sz="2400" dirty="0"/>
              <a:t>Maintain confidentiality </a:t>
            </a:r>
          </a:p>
          <a:p>
            <a:pPr algn="ctr"/>
            <a:r>
              <a:rPr lang="en-GB" sz="2400" dirty="0"/>
              <a:t>Provide culturally sensitive care</a:t>
            </a:r>
          </a:p>
          <a:p>
            <a:pPr algn="ctr"/>
            <a:endParaRPr lang="en-GB" sz="20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03037AD-7976-369E-F8AE-67957973D9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412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452"/>
    </mc:Choice>
    <mc:Fallback xmlns="">
      <p:transition spd="slow" advTm="28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4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24553E-E97C-293E-7127-D8A9B7F2B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221" y="320736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NHS &amp; NICE Guidance</a:t>
            </a:r>
            <a:br>
              <a:rPr lang="en-GB" sz="4000" b="1" dirty="0"/>
            </a:br>
            <a:endParaRPr lang="en-GB" sz="4000" dirty="0"/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5484074E-4CD2-9679-E90F-EB0797823F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3C2DA-2EA6-5D02-53E9-225CE2354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6430" y="2870232"/>
            <a:ext cx="5129560" cy="3258857"/>
          </a:xfrm>
        </p:spPr>
        <p:txBody>
          <a:bodyPr>
            <a:normAutofit/>
          </a:bodyPr>
          <a:lstStyle/>
          <a:p>
            <a:r>
              <a:rPr lang="en-GB" sz="2400" dirty="0"/>
              <a:t>Follow NICE NG28 guidelines. </a:t>
            </a:r>
          </a:p>
          <a:p>
            <a:r>
              <a:rPr lang="en-GB" sz="2400" dirty="0"/>
              <a:t>Promote healthy lifestyle changes (Boffa et al., 2019). </a:t>
            </a:r>
          </a:p>
          <a:p>
            <a:r>
              <a:rPr lang="en-GB" sz="2400" dirty="0"/>
              <a:t>Regular diabetes reviews. </a:t>
            </a:r>
          </a:p>
          <a:p>
            <a:r>
              <a:rPr lang="en-GB" sz="2400" dirty="0"/>
              <a:t>Early screening for complications. </a:t>
            </a:r>
          </a:p>
          <a:p>
            <a:r>
              <a:rPr lang="en-GB" sz="2400" dirty="0"/>
              <a:t>Deliver personalised care. </a:t>
            </a:r>
          </a:p>
          <a:p>
            <a:endParaRPr lang="en-GB" sz="2400" dirty="0"/>
          </a:p>
        </p:txBody>
      </p:sp>
      <p:pic>
        <p:nvPicPr>
          <p:cNvPr id="9" name="Graphic 8" descr="Stethoscope">
            <a:extLst>
              <a:ext uri="{FF2B5EF4-FFF2-40B4-BE49-F238E27FC236}">
                <a16:creationId xmlns:a16="http://schemas.microsoft.com/office/drawing/2014/main" id="{DF2F694C-57F1-40F8-B2F5-EFAB5633C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712630-5071-0CEF-8CE5-8DF1945080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64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740"/>
    </mc:Choice>
    <mc:Fallback xmlns="">
      <p:transition spd="slow" advTm="30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7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0A9D8-5AAF-BCB7-8B20-855FD1DB9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6E6BD-6CB7-D883-3243-5E57B71FF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780" y="1690688"/>
            <a:ext cx="10515600" cy="4884233"/>
          </a:xfrm>
        </p:spPr>
        <p:txBody>
          <a:bodyPr>
            <a:normAutofit fontScale="25000" lnSpcReduction="20000"/>
          </a:bodyPr>
          <a:lstStyle/>
          <a:p>
            <a:r>
              <a:rPr lang="en-GB" sz="5600" dirty="0"/>
              <a:t>Boffa, R.J., Constanti, M., Floyd, C.N. and Wierzbicki, A.S. (2019). Hypertension in adults: Summary of updated NICE guidance. </a:t>
            </a:r>
            <a:r>
              <a:rPr lang="en-GB" sz="5600" i="1" dirty="0"/>
              <a:t>BMJ</a:t>
            </a:r>
            <a:r>
              <a:rPr lang="en-GB" sz="5600" dirty="0"/>
              <a:t>, [online] p.l5310. doi:10.1136/bmj.l5310.</a:t>
            </a:r>
          </a:p>
          <a:p>
            <a:r>
              <a:rPr lang="en-GB" sz="5600" dirty="0"/>
              <a:t>Davies, M.J., Lim, S., Slater, T., </a:t>
            </a:r>
            <a:r>
              <a:rPr lang="en-GB" sz="5600" dirty="0" err="1"/>
              <a:t>Goldney</a:t>
            </a:r>
            <a:r>
              <a:rPr lang="en-GB" sz="5600" dirty="0"/>
              <a:t>, J., Philis-</a:t>
            </a:r>
            <a:r>
              <a:rPr lang="en-GB" sz="5600" dirty="0" err="1"/>
              <a:t>Tsimikas</a:t>
            </a:r>
            <a:r>
              <a:rPr lang="en-GB" sz="5600" dirty="0"/>
              <a:t>, A., Franco, D.R., Lamptey, R., Yates, T., </a:t>
            </a:r>
            <a:r>
              <a:rPr lang="en-GB" sz="5600" dirty="0" err="1"/>
              <a:t>Tankova</a:t>
            </a:r>
            <a:r>
              <a:rPr lang="en-GB" sz="5600" dirty="0"/>
              <a:t>, T. and </a:t>
            </a:r>
            <a:r>
              <a:rPr lang="en-GB" sz="5600" dirty="0" err="1"/>
              <a:t>Lingvay</a:t>
            </a:r>
            <a:r>
              <a:rPr lang="en-GB" sz="5600" dirty="0"/>
              <a:t>, I. (2026). Type 2 Diabetes Mellitus. </a:t>
            </a:r>
            <a:r>
              <a:rPr lang="en-GB" sz="5600" i="1" dirty="0"/>
              <a:t>Nature Reviews Disease Primers</a:t>
            </a:r>
            <a:r>
              <a:rPr lang="en-GB" sz="5600" dirty="0"/>
              <a:t>, [online] 12(1). doi:10.1038/s41572-026-00687-w.</a:t>
            </a:r>
          </a:p>
          <a:p>
            <a:r>
              <a:rPr lang="en-GB" sz="5600" dirty="0"/>
              <a:t>Durán, A., Martín, P., Runkle, I., Pérez, N., Abad, R., Fernández, M., Del Valle, L., Sanz, M.F. and Calle-Pascual, A.L. (2010). Benefits of self-monitoring blood glucose in the management of new-onset Type 2 diabetes mellitus: The St Carlos Study, a prospective randomized clinic-based interventional study with parallel groups. </a:t>
            </a:r>
            <a:r>
              <a:rPr lang="en-GB" sz="5600" i="1" dirty="0"/>
              <a:t>Journal of Diabetes</a:t>
            </a:r>
            <a:r>
              <a:rPr lang="en-GB" sz="5600" dirty="0"/>
              <a:t>, [online] 2(3), pp.203–211. doi:10.1111/j.1753-0407.2010.00081.x.</a:t>
            </a:r>
          </a:p>
          <a:p>
            <a:r>
              <a:rPr lang="en-GB" sz="5600" dirty="0"/>
              <a:t>Florkowski, C. (2013). HbA1c as a Diagnostic Test for Diabetes Mellitus – Reviewing the Evidence. </a:t>
            </a:r>
            <a:r>
              <a:rPr lang="en-GB" sz="5600" i="1" dirty="0"/>
              <a:t>The Clinical Biochemist Reviews</a:t>
            </a:r>
            <a:r>
              <a:rPr lang="en-GB" sz="5600" dirty="0"/>
              <a:t>, [online] 34(2), p.75. Available at: https://pmc.ncbi.nlm.nih.gov/articles/PMC3799221/ [Accessed 7 July 2026].</a:t>
            </a:r>
          </a:p>
          <a:p>
            <a:r>
              <a:rPr lang="en-GB" sz="5600" dirty="0"/>
              <a:t>Jennings, R.E., Berry, A.A., Strutt, J.P., Gerrard, D.T. and Hanley, N.A. (2015). Human pancreas development. </a:t>
            </a:r>
            <a:r>
              <a:rPr lang="en-GB" sz="5600" i="1" dirty="0"/>
              <a:t>Development</a:t>
            </a:r>
            <a:r>
              <a:rPr lang="en-GB" sz="5600" dirty="0"/>
              <a:t>, [online] 142(18), pp.3126–3137. doi:10.1242/dev.120063.</a:t>
            </a:r>
          </a:p>
          <a:p>
            <a:r>
              <a:rPr lang="en-GB" sz="5600" dirty="0"/>
              <a:t>Karpińska, M. and </a:t>
            </a:r>
            <a:r>
              <a:rPr lang="en-GB" sz="5600" dirty="0" err="1"/>
              <a:t>Czauderna</a:t>
            </a:r>
            <a:r>
              <a:rPr lang="en-GB" sz="5600" dirty="0"/>
              <a:t>, M. (2022). Pancreas—Its Functions, Disorders, and Physiological Impact on the Mammals’ Organism. </a:t>
            </a:r>
            <a:r>
              <a:rPr lang="en-GB" sz="5600" i="1" dirty="0"/>
              <a:t>Frontiers in Physiology</a:t>
            </a:r>
            <a:r>
              <a:rPr lang="en-GB" sz="5600" dirty="0"/>
              <a:t>, [online] 13(807632). doi:10.3389/fphys.2022.807632.</a:t>
            </a:r>
          </a:p>
          <a:p>
            <a:r>
              <a:rPr lang="en-GB" sz="5600" dirty="0"/>
              <a:t>Kirwan, J.P., Sacks, J. and Nieuwoudt, S. (2018). The Essential Role of Exercise in the Management of Type 2 Diabetes. </a:t>
            </a:r>
            <a:r>
              <a:rPr lang="en-GB" sz="5600" i="1" dirty="0"/>
              <a:t>Cleveland Clinic Journal of Medicine</a:t>
            </a:r>
            <a:r>
              <a:rPr lang="en-GB" sz="5600" dirty="0"/>
              <a:t>, [online] 84(7), pp.15–21. doi:10.3949/ccjm.84.s1.03.</a:t>
            </a:r>
          </a:p>
          <a:p>
            <a:r>
              <a:rPr lang="en-GB" sz="5600" dirty="0" err="1"/>
              <a:t>Piragine</a:t>
            </a:r>
            <a:r>
              <a:rPr lang="en-GB" sz="5600" dirty="0"/>
              <a:t>, E., Petri, D., Martelli, A., Calderone, V. and Ersilia </a:t>
            </a:r>
            <a:r>
              <a:rPr lang="en-GB" sz="5600" dirty="0" err="1"/>
              <a:t>Lucenteforte</a:t>
            </a:r>
            <a:r>
              <a:rPr lang="en-GB" sz="5600" dirty="0"/>
              <a:t> (2023). Adherence to Oral Antidiabetic Drugs in Patients with Type 2 Diabetes: Systematic Review and Meta-Analysis. </a:t>
            </a:r>
            <a:r>
              <a:rPr lang="en-GB" sz="5600" i="1" dirty="0"/>
              <a:t>Journal of Clinical Medicine</a:t>
            </a:r>
            <a:r>
              <a:rPr lang="en-GB" sz="5600" dirty="0"/>
              <a:t>, 12(5), pp.1981–1981. doi:10.3390/jcm12051981.</a:t>
            </a:r>
          </a:p>
          <a:p>
            <a:r>
              <a:rPr lang="en-GB" sz="5600" dirty="0"/>
              <a:t>Zhao, C., Yang, C., Wai, S.T.C., Zhang, Y., P. Portillo, M., Paoli, P., Wu, Y., San Cheang, W., Liu, B., </a:t>
            </a:r>
            <a:r>
              <a:rPr lang="en-GB" sz="5600" dirty="0" err="1"/>
              <a:t>Carpéné</a:t>
            </a:r>
            <a:r>
              <a:rPr lang="en-GB" sz="5600" dirty="0"/>
              <a:t>, C., Xiao, J. and Cao, H. (2018). Regulation of glucose metabolism by bioactive phytochemicals for the management of type 2 diabetes mellitus. </a:t>
            </a:r>
            <a:r>
              <a:rPr lang="en-GB" sz="5600" i="1" dirty="0"/>
              <a:t>Critical Reviews in Food Science and Nutrition</a:t>
            </a:r>
            <a:r>
              <a:rPr lang="en-GB" sz="5600" dirty="0"/>
              <a:t>, 59(6), pp.830–847. doi:10.1080/10408398.2018.1501658.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062A61-8540-6675-2B50-7264CD4EE6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61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83"/>
    </mc:Choice>
    <mc:Fallback xmlns="">
      <p:transition spd="slow" advTm="10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66C6FE1-ECDE-4383-A5BA-93743C64B90D}">
  <we:reference id="wa200007130" version="1.0.0.1" store="en-US" storeType="OMEX"/>
  <we:alternateReferences>
    <we:reference id="wa200007130" version="1.0.0.1" store="WA200007130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C8E9F4E77FDA49917080B3C4AF9E8E" ma:contentTypeVersion="6" ma:contentTypeDescription="Create a new document." ma:contentTypeScope="" ma:versionID="da2ef31c6b01bf29a81fe201561a0a30">
  <xsd:schema xmlns:xsd="http://www.w3.org/2001/XMLSchema" xmlns:xs="http://www.w3.org/2001/XMLSchema" xmlns:p="http://schemas.microsoft.com/office/2006/metadata/properties" xmlns:ns3="ed5de7ea-e719-4298-b1bd-bddf65bb415f" targetNamespace="http://schemas.microsoft.com/office/2006/metadata/properties" ma:root="true" ma:fieldsID="5a92163bfc36aa5b0f152d692f6f860f" ns3:_="">
    <xsd:import namespace="ed5de7ea-e719-4298-b1bd-bddf65bb415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BillingMetadata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5de7ea-e719-4298-b1bd-bddf65bb415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d5de7ea-e719-4298-b1bd-bddf65bb415f" xsi:nil="true"/>
  </documentManagement>
</p:properties>
</file>

<file path=customXml/itemProps1.xml><?xml version="1.0" encoding="utf-8"?>
<ds:datastoreItem xmlns:ds="http://schemas.openxmlformats.org/officeDocument/2006/customXml" ds:itemID="{5CD6E968-2A6E-4715-9981-16A759AF920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EBCD78-F42F-408A-950A-D6A047A4FB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5de7ea-e719-4298-b1bd-bddf65bb41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C76E972-B3D1-43BE-A265-DCA5CFCB4FC7}">
  <ds:schemaRefs>
    <ds:schemaRef ds:uri="ed5de7ea-e719-4298-b1bd-bddf65bb415f"/>
    <ds:schemaRef ds:uri="http://purl.org/dc/elements/1.1/"/>
    <ds:schemaRef ds:uri="http://www.w3.org/XML/1998/namespace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1035</Words>
  <Application>Microsoft Office PowerPoint</Application>
  <PresentationFormat>Widescreen</PresentationFormat>
  <Paragraphs>103</Paragraphs>
  <Slides>15</Slides>
  <Notes>0</Notes>
  <HiddenSlides>0</HiddenSlides>
  <MMClips>15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Care Plan for a Fictional Patient with Type 2 Diabetes Mellitus</vt:lpstr>
      <vt:lpstr>Introduction </vt:lpstr>
      <vt:lpstr>Fictional Patient Profile </vt:lpstr>
      <vt:lpstr>Anatomy – Pancreas</vt:lpstr>
      <vt:lpstr>Normal Physiology </vt:lpstr>
      <vt:lpstr>Pathophysiology</vt:lpstr>
      <vt:lpstr>Diagnosis &amp; Assessment </vt:lpstr>
      <vt:lpstr>Risk Factors </vt:lpstr>
      <vt:lpstr>Care Plan </vt:lpstr>
      <vt:lpstr>Lifestyle Management </vt:lpstr>
      <vt:lpstr>Treatment </vt:lpstr>
      <vt:lpstr>Monitoring </vt:lpstr>
      <vt:lpstr>Communication &amp; Ethics </vt:lpstr>
      <vt:lpstr>NHS &amp; NICE Guidance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Kuch Bhi</dc:creator>
  <cp:lastModifiedBy>Alina Jamil</cp:lastModifiedBy>
  <cp:revision>9</cp:revision>
  <dcterms:created xsi:type="dcterms:W3CDTF">2026-07-07T19:12:22Z</dcterms:created>
  <dcterms:modified xsi:type="dcterms:W3CDTF">2026-07-19T12:29:49Z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0x010100BBC8E9F4E77FDA49917080B3C4AF9E8E</vt:lpwstr>
  </property>
</Properties>
</file>