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75" r:id="rId3"/>
    <p:sldId id="269" r:id="rId4"/>
    <p:sldId id="267" r:id="rId5"/>
    <p:sldId id="270" r:id="rId6"/>
    <p:sldId id="274" r:id="rId7"/>
    <p:sldId id="271" r:id="rId8"/>
    <p:sldId id="27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098" y="-12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E6BF4EB-46EF-4F24-8040-C8C6F00DA426}" type="datetimeFigureOut">
              <a:rPr lang="en-US" smtClean="0"/>
              <a:t>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445D1C-ED17-45F2-84C5-D56C52BC016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3445D1C-ED17-45F2-84C5-D56C52BC0161}" type="slidenum">
              <a:rPr lang="en-GB" smtClean="0"/>
              <a:t>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2/10/2019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9144000" cy="707886"/>
          </a:xfrm>
          <a:prstGeom prst="rect">
            <a:avLst/>
          </a:prstGeom>
          <a:noFill/>
        </p:spPr>
        <p:txBody>
          <a:bodyPr wrap="square" rtlCol="0">
            <a:spAutoFit/>
          </a:bodyPr>
          <a:lstStyle/>
          <a:p>
            <a:pPr algn="ctr"/>
            <a:r>
              <a:rPr lang="en-GB" sz="4000" dirty="0" smtClean="0"/>
              <a:t>Adaptation</a:t>
            </a:r>
            <a:r>
              <a:rPr lang="en-GB" sz="4000" dirty="0" smtClean="0">
                <a:solidFill>
                  <a:srgbClr val="FFC000"/>
                </a:solidFill>
              </a:rPr>
              <a:t> </a:t>
            </a:r>
            <a:r>
              <a:rPr lang="en-GB" sz="4000" b="1" i="1" dirty="0" smtClean="0">
                <a:solidFill>
                  <a:srgbClr val="FFC000"/>
                </a:solidFill>
              </a:rPr>
              <a:t>Fight Club</a:t>
            </a:r>
            <a:endParaRPr lang="en-GB" sz="4000" b="1" i="1" dirty="0" smtClean="0">
              <a:solidFill>
                <a:srgbClr val="FFC000"/>
              </a:solidFill>
            </a:endParaRPr>
          </a:p>
        </p:txBody>
      </p:sp>
      <p:pic>
        <p:nvPicPr>
          <p:cNvPr id="5" name="Picture 4" descr="Fight Club end.jpg"/>
          <p:cNvPicPr>
            <a:picLocks noChangeAspect="1"/>
          </p:cNvPicPr>
          <p:nvPr/>
        </p:nvPicPr>
        <p:blipFill>
          <a:blip r:embed="rId2"/>
          <a:stretch>
            <a:fillRect/>
          </a:stretch>
        </p:blipFill>
        <p:spPr>
          <a:xfrm>
            <a:off x="0" y="857250"/>
            <a:ext cx="9144000" cy="5143500"/>
          </a:xfrm>
          <a:prstGeom prst="rect">
            <a:avLst/>
          </a:prstGeom>
        </p:spPr>
      </p:pic>
      <p:grpSp>
        <p:nvGrpSpPr>
          <p:cNvPr id="6" name="Group 5"/>
          <p:cNvGrpSpPr/>
          <p:nvPr/>
        </p:nvGrpSpPr>
        <p:grpSpPr>
          <a:xfrm>
            <a:off x="7072298" y="6141581"/>
            <a:ext cx="2071702" cy="716419"/>
            <a:chOff x="928662" y="5355786"/>
            <a:chExt cx="2071702" cy="716419"/>
          </a:xfrm>
        </p:grpSpPr>
        <p:sp>
          <p:nvSpPr>
            <p:cNvPr id="7" name="Rectangle 6"/>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Fight Club end.jpg"/>
          <p:cNvPicPr>
            <a:picLocks noChangeAspect="1"/>
          </p:cNvPicPr>
          <p:nvPr/>
        </p:nvPicPr>
        <p:blipFill>
          <a:blip r:embed="rId2"/>
          <a:stretch>
            <a:fillRect/>
          </a:stretch>
        </p:blipFill>
        <p:spPr>
          <a:xfrm>
            <a:off x="0" y="857250"/>
            <a:ext cx="9144000" cy="5143500"/>
          </a:xfrm>
          <a:prstGeom prst="rect">
            <a:avLst/>
          </a:prstGeom>
        </p:spPr>
      </p:pic>
      <p:sp>
        <p:nvSpPr>
          <p:cNvPr id="5" name="TextBox 4"/>
          <p:cNvSpPr txBox="1"/>
          <p:nvPr/>
        </p:nvSpPr>
        <p:spPr>
          <a:xfrm>
            <a:off x="0" y="0"/>
            <a:ext cx="9144000" cy="707886"/>
          </a:xfrm>
          <a:prstGeom prst="rect">
            <a:avLst/>
          </a:prstGeom>
          <a:noFill/>
        </p:spPr>
        <p:txBody>
          <a:bodyPr wrap="square" rtlCol="0">
            <a:spAutoFit/>
          </a:bodyPr>
          <a:lstStyle/>
          <a:p>
            <a:pPr algn="ctr"/>
            <a:r>
              <a:rPr lang="en-GB" sz="4000" b="1" i="1" dirty="0" smtClean="0">
                <a:solidFill>
                  <a:srgbClr val="FFC000"/>
                </a:solidFill>
              </a:rPr>
              <a:t>Fight </a:t>
            </a:r>
            <a:r>
              <a:rPr lang="en-GB" sz="4000" b="1" i="1" dirty="0" smtClean="0">
                <a:solidFill>
                  <a:srgbClr val="FFC000"/>
                </a:solidFill>
              </a:rPr>
              <a:t>Club</a:t>
            </a:r>
            <a:r>
              <a:rPr lang="en-GB" sz="4000" b="1" dirty="0" smtClean="0">
                <a:solidFill>
                  <a:srgbClr val="FFC000"/>
                </a:solidFill>
              </a:rPr>
              <a:t>: the adaptation process</a:t>
            </a:r>
            <a:endParaRPr lang="en-GB" sz="4000" b="1" i="1" dirty="0" smtClean="0">
              <a:solidFill>
                <a:srgbClr val="FFC000"/>
              </a:solidFill>
            </a:endParaRPr>
          </a:p>
        </p:txBody>
      </p:sp>
      <p:sp>
        <p:nvSpPr>
          <p:cNvPr id="6" name="TextBox 5"/>
          <p:cNvSpPr txBox="1"/>
          <p:nvPr/>
        </p:nvSpPr>
        <p:spPr>
          <a:xfrm>
            <a:off x="0" y="857232"/>
            <a:ext cx="9144000" cy="4524315"/>
          </a:xfrm>
          <a:prstGeom prst="rect">
            <a:avLst/>
          </a:prstGeom>
          <a:noFill/>
        </p:spPr>
        <p:txBody>
          <a:bodyPr wrap="square" rtlCol="0">
            <a:spAutoFit/>
          </a:bodyPr>
          <a:lstStyle/>
          <a:p>
            <a:pPr algn="just"/>
            <a:r>
              <a:rPr lang="en-GB" sz="2400" b="1" i="1" dirty="0" smtClean="0">
                <a:solidFill>
                  <a:srgbClr val="FFC000"/>
                </a:solidFill>
                <a:effectLst>
                  <a:outerShdw blurRad="38100" dist="38100" dir="2700000" algn="tl">
                    <a:srgbClr val="000000">
                      <a:alpha val="43137"/>
                    </a:srgbClr>
                  </a:outerShdw>
                </a:effectLst>
              </a:rPr>
              <a:t>Fight Club </a:t>
            </a:r>
            <a:r>
              <a:rPr lang="en-GB" sz="2400" b="1" dirty="0" smtClean="0">
                <a:effectLst>
                  <a:outerShdw blurRad="38100" dist="38100" dir="2700000" algn="tl">
                    <a:srgbClr val="000000">
                      <a:alpha val="43137"/>
                    </a:srgbClr>
                  </a:outerShdw>
                </a:effectLst>
              </a:rPr>
              <a:t>provides an example of the way in which an</a:t>
            </a:r>
            <a:r>
              <a:rPr lang="en-GB" sz="2400" b="1" dirty="0" smtClean="0">
                <a:effectLst>
                  <a:outerShdw blurRad="38100" dist="38100" dir="2700000" algn="tl">
                    <a:srgbClr val="000000">
                      <a:alpha val="43137"/>
                    </a:srgbClr>
                  </a:outerShdw>
                </a:effectLst>
              </a:rPr>
              <a:t> </a:t>
            </a:r>
            <a:r>
              <a:rPr lang="en-GB" sz="2400" b="1" dirty="0" smtClean="0">
                <a:effectLst>
                  <a:outerShdw blurRad="38100" dist="38100" dir="2700000" algn="tl">
                    <a:srgbClr val="000000">
                      <a:alpha val="43137"/>
                    </a:srgbClr>
                  </a:outerShdw>
                </a:effectLst>
              </a:rPr>
              <a:t>adaptation can retain the mood and ideological position of </a:t>
            </a:r>
            <a:r>
              <a:rPr lang="en-GB" sz="2400" b="1" dirty="0" smtClean="0">
                <a:effectLst>
                  <a:outerShdw blurRad="38100" dist="38100" dir="2700000" algn="tl">
                    <a:srgbClr val="000000">
                      <a:alpha val="43137"/>
                    </a:srgbClr>
                  </a:outerShdw>
                </a:effectLst>
              </a:rPr>
              <a:t>the original</a:t>
            </a:r>
            <a:r>
              <a:rPr lang="en-GB" sz="2400" b="1" dirty="0" smtClean="0">
                <a:effectLst>
                  <a:outerShdw blurRad="38100" dist="38100" dir="2700000" algn="tl">
                    <a:srgbClr val="000000">
                      <a:alpha val="43137"/>
                    </a:srgbClr>
                  </a:outerShdw>
                </a:effectLst>
              </a:rPr>
              <a:t> while </a:t>
            </a:r>
            <a:r>
              <a:rPr lang="en-GB" sz="2400" b="1" dirty="0" smtClean="0">
                <a:solidFill>
                  <a:srgbClr val="FFC000"/>
                </a:solidFill>
                <a:effectLst>
                  <a:outerShdw blurRad="38100" dist="38100" dir="2700000" algn="tl">
                    <a:srgbClr val="000000">
                      <a:alpha val="43137"/>
                    </a:srgbClr>
                  </a:outerShdw>
                </a:effectLst>
              </a:rPr>
              <a:t>restructuring</a:t>
            </a:r>
            <a:r>
              <a:rPr lang="en-GB" sz="2400" b="1" dirty="0" smtClean="0">
                <a:effectLst>
                  <a:outerShdw blurRad="38100" dist="38100" dir="2700000" algn="tl">
                    <a:srgbClr val="000000">
                      <a:alpha val="43137"/>
                    </a:srgbClr>
                  </a:outerShdw>
                </a:effectLst>
              </a:rPr>
              <a:t>, </a:t>
            </a:r>
            <a:r>
              <a:rPr lang="en-GB" sz="2400" b="1" dirty="0" smtClean="0">
                <a:solidFill>
                  <a:srgbClr val="FFC000"/>
                </a:solidFill>
                <a:effectLst>
                  <a:outerShdw blurRad="38100" dist="38100" dir="2700000" algn="tl">
                    <a:srgbClr val="000000">
                      <a:alpha val="43137"/>
                    </a:srgbClr>
                  </a:outerShdw>
                </a:effectLst>
              </a:rPr>
              <a:t>condensing</a:t>
            </a:r>
            <a:r>
              <a:rPr lang="en-GB" sz="2400" b="1" dirty="0" smtClean="0">
                <a:effectLst>
                  <a:outerShdw blurRad="38100" dist="38100" dir="2700000" algn="tl">
                    <a:srgbClr val="000000">
                      <a:alpha val="43137"/>
                    </a:srgbClr>
                  </a:outerShdw>
                </a:effectLst>
              </a:rPr>
              <a:t>,</a:t>
            </a:r>
            <a:r>
              <a:rPr lang="en-GB" sz="2400" b="1" dirty="0" smtClean="0">
                <a:solidFill>
                  <a:srgbClr val="FFC000"/>
                </a:solidFill>
                <a:effectLst>
                  <a:outerShdw blurRad="38100" dist="38100" dir="2700000" algn="tl">
                    <a:srgbClr val="000000">
                      <a:alpha val="43137"/>
                    </a:srgbClr>
                  </a:outerShdw>
                </a:effectLst>
              </a:rPr>
              <a:t> </a:t>
            </a:r>
            <a:r>
              <a:rPr lang="en-GB" sz="2400" b="1" dirty="0" smtClean="0">
                <a:effectLst>
                  <a:outerShdw blurRad="38100" dist="38100" dir="2700000" algn="tl">
                    <a:srgbClr val="000000">
                      <a:alpha val="43137"/>
                    </a:srgbClr>
                  </a:outerShdw>
                </a:effectLst>
              </a:rPr>
              <a:t>and </a:t>
            </a:r>
            <a:r>
              <a:rPr lang="en-GB" sz="2400" b="1" dirty="0" smtClean="0">
                <a:solidFill>
                  <a:srgbClr val="FFC000"/>
                </a:solidFill>
                <a:effectLst>
                  <a:outerShdw blurRad="38100" dist="38100" dir="2700000" algn="tl">
                    <a:srgbClr val="000000">
                      <a:alpha val="43137"/>
                    </a:srgbClr>
                  </a:outerShdw>
                </a:effectLst>
              </a:rPr>
              <a:t>expanding </a:t>
            </a:r>
            <a:r>
              <a:rPr lang="en-GB" sz="2400" b="1" dirty="0" smtClean="0">
                <a:effectLst>
                  <a:outerShdw blurRad="38100" dist="38100" dir="2700000" algn="tl">
                    <a:srgbClr val="000000">
                      <a:alpha val="43137"/>
                    </a:srgbClr>
                  </a:outerShdw>
                </a:effectLst>
              </a:rPr>
              <a:t>the source material</a:t>
            </a:r>
            <a:r>
              <a:rPr lang="en-GB" sz="2400" b="1" dirty="0" smtClean="0"/>
              <a:t>.</a:t>
            </a:r>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endParaRPr lang="en-GB" sz="2400" b="1" dirty="0" smtClean="0"/>
          </a:p>
          <a:p>
            <a:pPr algn="just"/>
            <a:r>
              <a:rPr lang="en-GB" sz="2400" b="1" dirty="0" smtClean="0"/>
              <a:t> </a:t>
            </a:r>
          </a:p>
        </p:txBody>
      </p:sp>
      <p:sp>
        <p:nvSpPr>
          <p:cNvPr id="7" name="TextBox 6"/>
          <p:cNvSpPr txBox="1"/>
          <p:nvPr/>
        </p:nvSpPr>
        <p:spPr>
          <a:xfrm>
            <a:off x="0" y="5286388"/>
            <a:ext cx="9144000" cy="707886"/>
          </a:xfrm>
          <a:prstGeom prst="rect">
            <a:avLst/>
          </a:prstGeom>
          <a:noFill/>
        </p:spPr>
        <p:txBody>
          <a:bodyPr wrap="square" rtlCol="0">
            <a:spAutoFit/>
          </a:bodyPr>
          <a:lstStyle/>
          <a:p>
            <a:pPr algn="ctr"/>
            <a:r>
              <a:rPr lang="en-GB" sz="4000" b="1" i="1" dirty="0" smtClean="0">
                <a:solidFill>
                  <a:srgbClr val="FFC000"/>
                </a:solidFill>
              </a:rPr>
              <a:t>Restructuring </a:t>
            </a:r>
            <a:r>
              <a:rPr lang="en-GB" sz="4000" b="1" i="1" dirty="0" smtClean="0">
                <a:solidFill>
                  <a:srgbClr val="FFC000"/>
                </a:solidFill>
              </a:rPr>
              <a:t>– Condensing – Expanding  </a:t>
            </a:r>
            <a:endParaRPr lang="en-GB" sz="4000" b="1" i="1" dirty="0" smtClean="0">
              <a:solidFill>
                <a:srgbClr val="FFC000"/>
              </a:solidFill>
            </a:endParaRPr>
          </a:p>
        </p:txBody>
      </p:sp>
      <p:grpSp>
        <p:nvGrpSpPr>
          <p:cNvPr id="10" name="Group 9"/>
          <p:cNvGrpSpPr/>
          <p:nvPr/>
        </p:nvGrpSpPr>
        <p:grpSpPr>
          <a:xfrm>
            <a:off x="7072298" y="6141581"/>
            <a:ext cx="2071702" cy="716419"/>
            <a:chOff x="928662" y="5355786"/>
            <a:chExt cx="2071702" cy="716419"/>
          </a:xfrm>
        </p:grpSpPr>
        <p:sp>
          <p:nvSpPr>
            <p:cNvPr id="11" name="Rectangle 10"/>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Fight Club IKEA.jpg"/>
          <p:cNvPicPr>
            <a:picLocks noChangeAspect="1"/>
          </p:cNvPicPr>
          <p:nvPr/>
        </p:nvPicPr>
        <p:blipFill>
          <a:blip r:embed="rId2">
            <a:lum contrast="10000"/>
          </a:blip>
          <a:srcRect b="1388"/>
          <a:stretch>
            <a:fillRect/>
          </a:stretch>
        </p:blipFill>
        <p:spPr>
          <a:xfrm>
            <a:off x="0" y="1071546"/>
            <a:ext cx="9144000" cy="5072098"/>
          </a:xfrm>
          <a:prstGeom prst="rect">
            <a:avLst/>
          </a:prstGeom>
        </p:spPr>
      </p:pic>
      <p:sp>
        <p:nvSpPr>
          <p:cNvPr id="9" name="TextBox 8"/>
          <p:cNvSpPr txBox="1"/>
          <p:nvPr/>
        </p:nvSpPr>
        <p:spPr>
          <a:xfrm>
            <a:off x="0" y="1000108"/>
            <a:ext cx="9144000" cy="1200329"/>
          </a:xfrm>
          <a:prstGeom prst="rect">
            <a:avLst/>
          </a:prstGeom>
          <a:noFill/>
        </p:spPr>
        <p:txBody>
          <a:bodyPr wrap="square" rtlCol="0">
            <a:spAutoFit/>
          </a:bodyPr>
          <a:lstStyle/>
          <a:p>
            <a:pPr algn="just"/>
            <a:r>
              <a:rPr lang="en-GB" sz="2400" b="1" dirty="0" smtClean="0"/>
              <a:t>The narrative ‘set-up’ of </a:t>
            </a:r>
            <a:r>
              <a:rPr lang="en-GB" sz="2400" b="1" i="1" dirty="0" smtClean="0"/>
              <a:t>Fight Club</a:t>
            </a:r>
            <a:r>
              <a:rPr lang="en-GB" sz="2400" b="1" dirty="0" smtClean="0"/>
              <a:t>, roughly 20 minutes of screen time, is gleaned from various passages contained within the first 5 chapters of Palahniuk's text. </a:t>
            </a:r>
          </a:p>
        </p:txBody>
      </p:sp>
      <p:sp>
        <p:nvSpPr>
          <p:cNvPr id="7" name="TextBox 6"/>
          <p:cNvSpPr txBox="1"/>
          <p:nvPr/>
        </p:nvSpPr>
        <p:spPr>
          <a:xfrm>
            <a:off x="0" y="0"/>
            <a:ext cx="9144000" cy="707886"/>
          </a:xfrm>
          <a:prstGeom prst="rect">
            <a:avLst/>
          </a:prstGeom>
          <a:noFill/>
        </p:spPr>
        <p:txBody>
          <a:bodyPr wrap="square" rtlCol="0">
            <a:spAutoFit/>
          </a:bodyPr>
          <a:lstStyle/>
          <a:p>
            <a:pPr algn="ctr"/>
            <a:r>
              <a:rPr lang="en-GB" sz="4000" b="1" i="1" dirty="0" smtClean="0">
                <a:solidFill>
                  <a:srgbClr val="FFC000"/>
                </a:solidFill>
              </a:rPr>
              <a:t>Fight </a:t>
            </a:r>
            <a:r>
              <a:rPr lang="en-GB" sz="4000" b="1" i="1" dirty="0" smtClean="0">
                <a:solidFill>
                  <a:srgbClr val="FFC000"/>
                </a:solidFill>
              </a:rPr>
              <a:t>Club</a:t>
            </a:r>
            <a:r>
              <a:rPr lang="en-GB" sz="4000" b="1" dirty="0" smtClean="0">
                <a:solidFill>
                  <a:srgbClr val="FFC000"/>
                </a:solidFill>
              </a:rPr>
              <a:t>: Restructuring (1)</a:t>
            </a:r>
            <a:r>
              <a:rPr lang="en-GB" sz="4000" b="1" dirty="0" smtClean="0">
                <a:solidFill>
                  <a:srgbClr val="FFC000"/>
                </a:solidFill>
              </a:rPr>
              <a:t>  </a:t>
            </a:r>
            <a:endParaRPr lang="en-GB" sz="4000" b="1" i="1" dirty="0" smtClean="0">
              <a:solidFill>
                <a:srgbClr val="FFC000"/>
              </a:solidFill>
            </a:endParaRPr>
          </a:p>
        </p:txBody>
      </p:sp>
      <p:sp>
        <p:nvSpPr>
          <p:cNvPr id="10" name="TextBox 9"/>
          <p:cNvSpPr txBox="1"/>
          <p:nvPr/>
        </p:nvSpPr>
        <p:spPr>
          <a:xfrm>
            <a:off x="0" y="5000636"/>
            <a:ext cx="9144000" cy="1200329"/>
          </a:xfrm>
          <a:prstGeom prst="rect">
            <a:avLst/>
          </a:prstGeom>
          <a:noFill/>
        </p:spPr>
        <p:txBody>
          <a:bodyPr wrap="square" rtlCol="0">
            <a:spAutoFit/>
          </a:bodyPr>
          <a:lstStyle/>
          <a:p>
            <a:pPr algn="just"/>
            <a:r>
              <a:rPr lang="en-GB" sz="2400" b="1" dirty="0" smtClean="0">
                <a:effectLst>
                  <a:outerShdw blurRad="38100" dist="38100" dir="2700000" algn="tl">
                    <a:srgbClr val="000000">
                      <a:alpha val="43137"/>
                    </a:srgbClr>
                  </a:outerShdw>
                </a:effectLst>
              </a:rPr>
              <a:t>This involves a lot of restructuring. Marla appears earlier in the novel (p.18) during Jack’s first encounter with Bob. </a:t>
            </a:r>
            <a:r>
              <a:rPr lang="en-GB" sz="2400" b="1" dirty="0" smtClean="0">
                <a:effectLst>
                  <a:outerShdw blurRad="38100" dist="38100" dir="2700000" algn="tl">
                    <a:srgbClr val="000000">
                      <a:alpha val="43137"/>
                    </a:srgbClr>
                  </a:outerShdw>
                </a:effectLst>
              </a:rPr>
              <a:t>The IKEA/FURNI scene appears later (Ch. 5, p.44) along with the reference to ‘furniture porn’.</a:t>
            </a:r>
            <a:r>
              <a:rPr lang="en-GB" sz="2400" b="1" dirty="0" smtClean="0">
                <a:effectLst>
                  <a:outerShdw blurRad="38100" dist="38100" dir="2700000" algn="tl">
                    <a:srgbClr val="000000">
                      <a:alpha val="43137"/>
                    </a:srgbClr>
                  </a:outerShdw>
                </a:effectLst>
              </a:rPr>
              <a:t> </a:t>
            </a:r>
          </a:p>
        </p:txBody>
      </p:sp>
      <p:grpSp>
        <p:nvGrpSpPr>
          <p:cNvPr id="11" name="Group 10"/>
          <p:cNvGrpSpPr/>
          <p:nvPr/>
        </p:nvGrpSpPr>
        <p:grpSpPr>
          <a:xfrm>
            <a:off x="7072298" y="6141581"/>
            <a:ext cx="2071702" cy="716419"/>
            <a:chOff x="928662" y="5355786"/>
            <a:chExt cx="2071702" cy="716419"/>
          </a:xfrm>
        </p:grpSpPr>
        <p:sp>
          <p:nvSpPr>
            <p:cNvPr id="12" name="Rectangle 11"/>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928670"/>
            <a:ext cx="9144000" cy="1938992"/>
          </a:xfrm>
          <a:prstGeom prst="rect">
            <a:avLst/>
          </a:prstGeom>
          <a:noFill/>
        </p:spPr>
        <p:txBody>
          <a:bodyPr wrap="square" rtlCol="0">
            <a:spAutoFit/>
          </a:bodyPr>
          <a:lstStyle/>
          <a:p>
            <a:pPr algn="just"/>
            <a:r>
              <a:rPr lang="en-GB" sz="2400" b="1" dirty="0" smtClean="0"/>
              <a:t>The way in which the main characters </a:t>
            </a:r>
            <a:r>
              <a:rPr lang="en-GB" sz="2400" b="1" dirty="0" smtClean="0"/>
              <a:t>are introduced in the adaptation differs significantly from</a:t>
            </a:r>
            <a:r>
              <a:rPr lang="en-GB" sz="2400" b="1" dirty="0" smtClean="0"/>
              <a:t> the source material (with the exception of the opening scene). In Palahniuk’s novel we are first introduced to (a) Jack, then briefly to (b) Marla and (c) Tyler, then onwards to the first major encounter between Jack and Marla, and Jack and Tyler.</a:t>
            </a:r>
          </a:p>
        </p:txBody>
      </p:sp>
      <p:sp>
        <p:nvSpPr>
          <p:cNvPr id="9" name="TextBox 8"/>
          <p:cNvSpPr txBox="1"/>
          <p:nvPr/>
        </p:nvSpPr>
        <p:spPr>
          <a:xfrm>
            <a:off x="0" y="0"/>
            <a:ext cx="9144000" cy="707886"/>
          </a:xfrm>
          <a:prstGeom prst="rect">
            <a:avLst/>
          </a:prstGeom>
          <a:noFill/>
        </p:spPr>
        <p:txBody>
          <a:bodyPr wrap="square" rtlCol="0">
            <a:spAutoFit/>
          </a:bodyPr>
          <a:lstStyle/>
          <a:p>
            <a:pPr algn="ctr"/>
            <a:r>
              <a:rPr lang="en-GB" sz="4000" b="1" i="1" dirty="0" smtClean="0">
                <a:solidFill>
                  <a:srgbClr val="FFC000"/>
                </a:solidFill>
              </a:rPr>
              <a:t>Fight </a:t>
            </a:r>
            <a:r>
              <a:rPr lang="en-GB" sz="4000" b="1" i="1" dirty="0" smtClean="0">
                <a:solidFill>
                  <a:srgbClr val="FFC000"/>
                </a:solidFill>
              </a:rPr>
              <a:t>Club</a:t>
            </a:r>
            <a:r>
              <a:rPr lang="en-GB" sz="4000" b="1" dirty="0" smtClean="0">
                <a:solidFill>
                  <a:srgbClr val="FFC000"/>
                </a:solidFill>
              </a:rPr>
              <a:t>: Restructuring (2)</a:t>
            </a:r>
            <a:r>
              <a:rPr lang="en-GB" sz="4000" b="1" dirty="0" smtClean="0">
                <a:solidFill>
                  <a:srgbClr val="FFC000"/>
                </a:solidFill>
              </a:rPr>
              <a:t>  </a:t>
            </a:r>
            <a:endParaRPr lang="en-GB" sz="4000" b="1" i="1" dirty="0" smtClean="0">
              <a:solidFill>
                <a:srgbClr val="FFC000"/>
              </a:solidFill>
            </a:endParaRPr>
          </a:p>
        </p:txBody>
      </p:sp>
      <p:pic>
        <p:nvPicPr>
          <p:cNvPr id="12" name="Picture 11" descr="FCBob.jpg"/>
          <p:cNvPicPr>
            <a:picLocks noChangeAspect="1"/>
          </p:cNvPicPr>
          <p:nvPr/>
        </p:nvPicPr>
        <p:blipFill>
          <a:blip r:embed="rId3"/>
          <a:srcRect l="17969" t="12500" r="35889" b="12500"/>
          <a:stretch>
            <a:fillRect/>
          </a:stretch>
        </p:blipFill>
        <p:spPr>
          <a:xfrm>
            <a:off x="0" y="3000372"/>
            <a:ext cx="2734701" cy="2500330"/>
          </a:xfrm>
          <a:prstGeom prst="rect">
            <a:avLst/>
          </a:prstGeom>
        </p:spPr>
      </p:pic>
      <p:pic>
        <p:nvPicPr>
          <p:cNvPr id="13" name="Picture 12" descr="meeting Tyler.jpg"/>
          <p:cNvPicPr>
            <a:picLocks noChangeAspect="1"/>
          </p:cNvPicPr>
          <p:nvPr/>
        </p:nvPicPr>
        <p:blipFill>
          <a:blip r:embed="rId4" cstate="print"/>
          <a:srcRect l="42969" t="12500" r="7641" b="12500"/>
          <a:stretch>
            <a:fillRect/>
          </a:stretch>
        </p:blipFill>
        <p:spPr>
          <a:xfrm>
            <a:off x="6143636" y="3000372"/>
            <a:ext cx="3000364" cy="2562811"/>
          </a:xfrm>
          <a:prstGeom prst="rect">
            <a:avLst/>
          </a:prstGeom>
        </p:spPr>
      </p:pic>
      <p:pic>
        <p:nvPicPr>
          <p:cNvPr id="14" name="Picture 13" descr="MarlaSinger.jpg"/>
          <p:cNvPicPr>
            <a:picLocks noChangeAspect="1"/>
          </p:cNvPicPr>
          <p:nvPr/>
        </p:nvPicPr>
        <p:blipFill>
          <a:blip r:embed="rId5"/>
          <a:srcRect l="16406" r="28906" b="1757"/>
          <a:stretch>
            <a:fillRect/>
          </a:stretch>
        </p:blipFill>
        <p:spPr>
          <a:xfrm>
            <a:off x="3071802" y="3000372"/>
            <a:ext cx="2525762" cy="2571768"/>
          </a:xfrm>
          <a:prstGeom prst="rect">
            <a:avLst/>
          </a:prstGeom>
        </p:spPr>
      </p:pic>
      <p:sp>
        <p:nvSpPr>
          <p:cNvPr id="18" name="TextBox 17"/>
          <p:cNvSpPr txBox="1"/>
          <p:nvPr/>
        </p:nvSpPr>
        <p:spPr>
          <a:xfrm>
            <a:off x="0" y="5214950"/>
            <a:ext cx="2786050" cy="369332"/>
          </a:xfrm>
          <a:prstGeom prst="rect">
            <a:avLst/>
          </a:prstGeom>
          <a:noFill/>
        </p:spPr>
        <p:txBody>
          <a:bodyPr wrap="square" rtlCol="0">
            <a:spAutoFit/>
          </a:bodyPr>
          <a:lstStyle/>
          <a:p>
            <a:pPr algn="r"/>
            <a:r>
              <a:rPr lang="en-GB" b="1" i="1" dirty="0" smtClean="0"/>
              <a:t>a. Jack</a:t>
            </a:r>
            <a:endParaRPr lang="en-GB" b="1" dirty="0"/>
          </a:p>
        </p:txBody>
      </p:sp>
      <p:sp>
        <p:nvSpPr>
          <p:cNvPr id="20" name="TextBox 19"/>
          <p:cNvSpPr txBox="1"/>
          <p:nvPr/>
        </p:nvSpPr>
        <p:spPr>
          <a:xfrm>
            <a:off x="6143636" y="5214950"/>
            <a:ext cx="3000364" cy="369332"/>
          </a:xfrm>
          <a:prstGeom prst="rect">
            <a:avLst/>
          </a:prstGeom>
          <a:noFill/>
        </p:spPr>
        <p:txBody>
          <a:bodyPr wrap="square" rtlCol="0">
            <a:spAutoFit/>
          </a:bodyPr>
          <a:lstStyle/>
          <a:p>
            <a:pPr algn="r"/>
            <a:r>
              <a:rPr lang="en-GB" b="1" i="1" dirty="0" smtClean="0"/>
              <a:t>c. Tyler</a:t>
            </a:r>
            <a:endParaRPr lang="en-GB" b="1" dirty="0"/>
          </a:p>
        </p:txBody>
      </p:sp>
      <p:sp>
        <p:nvSpPr>
          <p:cNvPr id="21" name="TextBox 20"/>
          <p:cNvSpPr txBox="1"/>
          <p:nvPr/>
        </p:nvSpPr>
        <p:spPr>
          <a:xfrm>
            <a:off x="3000364" y="5214950"/>
            <a:ext cx="2643206" cy="369332"/>
          </a:xfrm>
          <a:prstGeom prst="rect">
            <a:avLst/>
          </a:prstGeom>
          <a:noFill/>
        </p:spPr>
        <p:txBody>
          <a:bodyPr wrap="square" rtlCol="0">
            <a:spAutoFit/>
          </a:bodyPr>
          <a:lstStyle/>
          <a:p>
            <a:pPr algn="r"/>
            <a:r>
              <a:rPr lang="en-GB" b="1" i="1" dirty="0" smtClean="0"/>
              <a:t>b. Marla</a:t>
            </a:r>
            <a:endParaRPr lang="en-GB" b="1" dirty="0"/>
          </a:p>
        </p:txBody>
      </p:sp>
      <p:sp>
        <p:nvSpPr>
          <p:cNvPr id="23" name="TextBox 22"/>
          <p:cNvSpPr txBox="1"/>
          <p:nvPr/>
        </p:nvSpPr>
        <p:spPr>
          <a:xfrm>
            <a:off x="0" y="5715016"/>
            <a:ext cx="9144000" cy="830997"/>
          </a:xfrm>
          <a:prstGeom prst="rect">
            <a:avLst/>
          </a:prstGeom>
          <a:noFill/>
        </p:spPr>
        <p:txBody>
          <a:bodyPr wrap="square" rtlCol="0">
            <a:spAutoFit/>
          </a:bodyPr>
          <a:lstStyle/>
          <a:p>
            <a:pPr algn="just"/>
            <a:r>
              <a:rPr lang="en-GB" sz="2400" b="1" dirty="0" smtClean="0"/>
              <a:t>The film adopts a more linear approach with the major encounters supplanting the minor ones in an A-B-C sequence.</a:t>
            </a:r>
          </a:p>
        </p:txBody>
      </p:sp>
      <p:grpSp>
        <p:nvGrpSpPr>
          <p:cNvPr id="24" name="Group 23"/>
          <p:cNvGrpSpPr/>
          <p:nvPr/>
        </p:nvGrpSpPr>
        <p:grpSpPr>
          <a:xfrm>
            <a:off x="7072298" y="6141581"/>
            <a:ext cx="2071702" cy="716419"/>
            <a:chOff x="928662" y="5355786"/>
            <a:chExt cx="2071702" cy="716419"/>
          </a:xfrm>
        </p:grpSpPr>
        <p:sp>
          <p:nvSpPr>
            <p:cNvPr id="25" name="Rectangle 24"/>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fight-club-logo-png-transparent.png"/>
            <p:cNvPicPr>
              <a:picLocks noChangeAspect="1"/>
            </p:cNvPicPr>
            <p:nvPr/>
          </p:nvPicPr>
          <p:blipFill>
            <a:blip r:embed="rId6"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fight-club_cigarette burns.jpg"/>
          <p:cNvPicPr>
            <a:picLocks noChangeAspect="1"/>
          </p:cNvPicPr>
          <p:nvPr/>
        </p:nvPicPr>
        <p:blipFill>
          <a:blip r:embed="rId2"/>
          <a:srcRect t="6250" b="19999"/>
          <a:stretch>
            <a:fillRect/>
          </a:stretch>
        </p:blipFill>
        <p:spPr>
          <a:xfrm>
            <a:off x="0" y="785794"/>
            <a:ext cx="9144000" cy="4214842"/>
          </a:xfrm>
          <a:prstGeom prst="rect">
            <a:avLst/>
          </a:prstGeom>
        </p:spPr>
      </p:pic>
      <p:sp>
        <p:nvSpPr>
          <p:cNvPr id="9" name="TextBox 8"/>
          <p:cNvSpPr txBox="1"/>
          <p:nvPr/>
        </p:nvSpPr>
        <p:spPr>
          <a:xfrm>
            <a:off x="0" y="5214950"/>
            <a:ext cx="9144000" cy="1200329"/>
          </a:xfrm>
          <a:prstGeom prst="rect">
            <a:avLst/>
          </a:prstGeom>
          <a:noFill/>
        </p:spPr>
        <p:txBody>
          <a:bodyPr wrap="square" rtlCol="0">
            <a:spAutoFit/>
          </a:bodyPr>
          <a:lstStyle/>
          <a:p>
            <a:pPr algn="just"/>
            <a:r>
              <a:rPr lang="en-GB" sz="2400" b="1" dirty="0" smtClean="0"/>
              <a:t>The ‘cigarette burn’ scene in the film is </a:t>
            </a:r>
            <a:r>
              <a:rPr lang="en-GB" sz="2400" b="1" dirty="0" smtClean="0">
                <a:solidFill>
                  <a:srgbClr val="FFC000"/>
                </a:solidFill>
              </a:rPr>
              <a:t>condensed</a:t>
            </a:r>
            <a:r>
              <a:rPr lang="en-GB" sz="2400" b="1" dirty="0" smtClean="0"/>
              <a:t> from two passages in the novel; one involving Tyler’s part-time jobs at the movie theatre</a:t>
            </a:r>
            <a:r>
              <a:rPr lang="en-GB" sz="2400" b="1" dirty="0" smtClean="0"/>
              <a:t> </a:t>
            </a:r>
            <a:r>
              <a:rPr lang="en-GB" sz="2400" b="1" dirty="0" smtClean="0"/>
              <a:t>(Ch.3, 26-31)</a:t>
            </a:r>
            <a:r>
              <a:rPr lang="en-GB" sz="2400" b="1" dirty="0" smtClean="0"/>
              <a:t> and the Pressman Hotel (Ch. 10, 79). </a:t>
            </a:r>
          </a:p>
        </p:txBody>
      </p:sp>
      <p:sp>
        <p:nvSpPr>
          <p:cNvPr id="10" name="TextBox 9"/>
          <p:cNvSpPr txBox="1"/>
          <p:nvPr/>
        </p:nvSpPr>
        <p:spPr>
          <a:xfrm>
            <a:off x="0" y="0"/>
            <a:ext cx="9144000" cy="707886"/>
          </a:xfrm>
          <a:prstGeom prst="rect">
            <a:avLst/>
          </a:prstGeom>
          <a:noFill/>
        </p:spPr>
        <p:txBody>
          <a:bodyPr wrap="square" rtlCol="0">
            <a:spAutoFit/>
          </a:bodyPr>
          <a:lstStyle/>
          <a:p>
            <a:pPr algn="ctr"/>
            <a:r>
              <a:rPr lang="en-GB" sz="4000" b="1" i="1" dirty="0" smtClean="0">
                <a:solidFill>
                  <a:srgbClr val="FFC000"/>
                </a:solidFill>
              </a:rPr>
              <a:t>Fight </a:t>
            </a:r>
            <a:r>
              <a:rPr lang="en-GB" sz="4000" b="1" i="1" dirty="0" smtClean="0">
                <a:solidFill>
                  <a:srgbClr val="FFC000"/>
                </a:solidFill>
              </a:rPr>
              <a:t>Club</a:t>
            </a:r>
            <a:r>
              <a:rPr lang="en-GB" sz="4000" b="1" dirty="0" smtClean="0">
                <a:solidFill>
                  <a:srgbClr val="FFC000"/>
                </a:solidFill>
              </a:rPr>
              <a:t>: Condensing</a:t>
            </a:r>
            <a:r>
              <a:rPr lang="en-GB" sz="4000" b="1" dirty="0" smtClean="0">
                <a:solidFill>
                  <a:srgbClr val="FFC000"/>
                </a:solidFill>
              </a:rPr>
              <a:t>  </a:t>
            </a:r>
            <a:endParaRPr lang="en-GB" sz="4000" b="1" i="1" dirty="0" smtClean="0">
              <a:solidFill>
                <a:srgbClr val="FFC000"/>
              </a:solidFill>
            </a:endParaRPr>
          </a:p>
        </p:txBody>
      </p:sp>
      <p:grpSp>
        <p:nvGrpSpPr>
          <p:cNvPr id="20" name="Group 19"/>
          <p:cNvGrpSpPr/>
          <p:nvPr/>
        </p:nvGrpSpPr>
        <p:grpSpPr>
          <a:xfrm>
            <a:off x="7072298" y="6141581"/>
            <a:ext cx="2071702" cy="716419"/>
            <a:chOff x="928662" y="5355786"/>
            <a:chExt cx="2071702" cy="716419"/>
          </a:xfrm>
        </p:grpSpPr>
        <p:sp>
          <p:nvSpPr>
            <p:cNvPr id="21" name="Rectangle 20"/>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meeting Tyler.jpg"/>
          <p:cNvPicPr>
            <a:picLocks noChangeAspect="1"/>
          </p:cNvPicPr>
          <p:nvPr/>
        </p:nvPicPr>
        <p:blipFill>
          <a:blip r:embed="rId2"/>
          <a:srcRect t="12500" b="12500"/>
          <a:stretch>
            <a:fillRect/>
          </a:stretch>
        </p:blipFill>
        <p:spPr>
          <a:xfrm>
            <a:off x="0" y="1643050"/>
            <a:ext cx="9144000" cy="3857652"/>
          </a:xfrm>
          <a:prstGeom prst="rect">
            <a:avLst/>
          </a:prstGeom>
        </p:spPr>
      </p:pic>
      <p:sp>
        <p:nvSpPr>
          <p:cNvPr id="8" name="TextBox 7"/>
          <p:cNvSpPr txBox="1"/>
          <p:nvPr/>
        </p:nvSpPr>
        <p:spPr>
          <a:xfrm>
            <a:off x="0" y="0"/>
            <a:ext cx="9144000" cy="646331"/>
          </a:xfrm>
          <a:prstGeom prst="rect">
            <a:avLst/>
          </a:prstGeom>
          <a:noFill/>
        </p:spPr>
        <p:txBody>
          <a:bodyPr wrap="square" rtlCol="0">
            <a:spAutoFit/>
          </a:bodyPr>
          <a:lstStyle/>
          <a:p>
            <a:pPr algn="ctr"/>
            <a:r>
              <a:rPr lang="en-GB" sz="3600" b="1" i="1" dirty="0" smtClean="0">
                <a:solidFill>
                  <a:srgbClr val="FFC000"/>
                </a:solidFill>
              </a:rPr>
              <a:t>Fight Club</a:t>
            </a:r>
            <a:r>
              <a:rPr lang="en-GB" sz="3600" b="1" dirty="0" smtClean="0">
                <a:solidFill>
                  <a:srgbClr val="FFC000"/>
                </a:solidFill>
              </a:rPr>
              <a:t>: Expanding </a:t>
            </a:r>
            <a:endParaRPr lang="en-GB" sz="3600" dirty="0"/>
          </a:p>
        </p:txBody>
      </p:sp>
      <p:sp>
        <p:nvSpPr>
          <p:cNvPr id="5" name="TextBox 4"/>
          <p:cNvSpPr txBox="1"/>
          <p:nvPr/>
        </p:nvSpPr>
        <p:spPr>
          <a:xfrm>
            <a:off x="0" y="785794"/>
            <a:ext cx="9144000" cy="1569660"/>
          </a:xfrm>
          <a:prstGeom prst="rect">
            <a:avLst/>
          </a:prstGeom>
          <a:noFill/>
        </p:spPr>
        <p:txBody>
          <a:bodyPr wrap="square" rtlCol="0">
            <a:spAutoFit/>
          </a:bodyPr>
          <a:lstStyle/>
          <a:p>
            <a:pPr algn="just"/>
            <a:r>
              <a:rPr lang="en-GB" sz="2400" b="1" dirty="0" smtClean="0"/>
              <a:t>The ‘cigarette burn’ passage in the novel also contains a description of Jack’s job as a recall coordinator. This forms the basis of a separate scene in the film, a montage of Jack’s transient and meaningless ‘single-serving’ existence leading to his first meeting with Tyler.</a:t>
            </a:r>
          </a:p>
        </p:txBody>
      </p:sp>
      <p:sp>
        <p:nvSpPr>
          <p:cNvPr id="9" name="TextBox 8"/>
          <p:cNvSpPr txBox="1"/>
          <p:nvPr/>
        </p:nvSpPr>
        <p:spPr>
          <a:xfrm>
            <a:off x="0" y="5357826"/>
            <a:ext cx="9144000" cy="830997"/>
          </a:xfrm>
          <a:prstGeom prst="rect">
            <a:avLst/>
          </a:prstGeom>
          <a:noFill/>
        </p:spPr>
        <p:txBody>
          <a:bodyPr wrap="square" rtlCol="0">
            <a:spAutoFit/>
          </a:bodyPr>
          <a:lstStyle/>
          <a:p>
            <a:pPr algn="just"/>
            <a:r>
              <a:rPr lang="en-GB" sz="2400" b="1" dirty="0" smtClean="0"/>
              <a:t>Thus the filmmaker </a:t>
            </a:r>
            <a:r>
              <a:rPr lang="en-GB" sz="2400" b="1" dirty="0" smtClean="0">
                <a:solidFill>
                  <a:srgbClr val="FFC000"/>
                </a:solidFill>
              </a:rPr>
              <a:t>expands</a:t>
            </a:r>
            <a:r>
              <a:rPr lang="en-GB" sz="2400" b="1" dirty="0" smtClean="0"/>
              <a:t> upon the source material to create two significant and visually arresting sequences from one passage of text.</a:t>
            </a:r>
          </a:p>
        </p:txBody>
      </p:sp>
      <p:grpSp>
        <p:nvGrpSpPr>
          <p:cNvPr id="11" name="Group 10"/>
          <p:cNvGrpSpPr/>
          <p:nvPr/>
        </p:nvGrpSpPr>
        <p:grpSpPr>
          <a:xfrm>
            <a:off x="7072298" y="6141581"/>
            <a:ext cx="2071702" cy="716419"/>
            <a:chOff x="928662" y="5355786"/>
            <a:chExt cx="2071702" cy="716419"/>
          </a:xfrm>
        </p:grpSpPr>
        <p:sp>
          <p:nvSpPr>
            <p:cNvPr id="12" name="Rectangle 11"/>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loe.jpg"/>
          <p:cNvPicPr>
            <a:picLocks noChangeAspect="1"/>
          </p:cNvPicPr>
          <p:nvPr/>
        </p:nvPicPr>
        <p:blipFill>
          <a:blip r:embed="rId2"/>
          <a:stretch>
            <a:fillRect/>
          </a:stretch>
        </p:blipFill>
        <p:spPr>
          <a:xfrm>
            <a:off x="0" y="857250"/>
            <a:ext cx="9144000" cy="5143500"/>
          </a:xfrm>
          <a:prstGeom prst="rect">
            <a:avLst/>
          </a:prstGeom>
        </p:spPr>
      </p:pic>
      <p:sp>
        <p:nvSpPr>
          <p:cNvPr id="5" name="TextBox 4"/>
          <p:cNvSpPr txBox="1"/>
          <p:nvPr/>
        </p:nvSpPr>
        <p:spPr>
          <a:xfrm>
            <a:off x="0" y="0"/>
            <a:ext cx="9144000" cy="646331"/>
          </a:xfrm>
          <a:prstGeom prst="rect">
            <a:avLst/>
          </a:prstGeom>
          <a:noFill/>
        </p:spPr>
        <p:txBody>
          <a:bodyPr wrap="square" rtlCol="0">
            <a:spAutoFit/>
          </a:bodyPr>
          <a:lstStyle/>
          <a:p>
            <a:pPr algn="ctr"/>
            <a:r>
              <a:rPr lang="en-GB" sz="3600" b="1" i="1" dirty="0" smtClean="0">
                <a:solidFill>
                  <a:srgbClr val="FFC000"/>
                </a:solidFill>
              </a:rPr>
              <a:t>Fight Club</a:t>
            </a:r>
            <a:r>
              <a:rPr lang="en-GB" sz="3600" b="1" dirty="0" smtClean="0">
                <a:solidFill>
                  <a:srgbClr val="FFC000"/>
                </a:solidFill>
              </a:rPr>
              <a:t>: Excisions and Alterations</a:t>
            </a:r>
            <a:endParaRPr lang="en-GB" sz="3600" dirty="0"/>
          </a:p>
        </p:txBody>
      </p:sp>
      <p:sp>
        <p:nvSpPr>
          <p:cNvPr id="12" name="TextBox 11"/>
          <p:cNvSpPr txBox="1"/>
          <p:nvPr/>
        </p:nvSpPr>
        <p:spPr>
          <a:xfrm>
            <a:off x="0" y="857232"/>
            <a:ext cx="9144000" cy="5447645"/>
          </a:xfrm>
          <a:prstGeom prst="rect">
            <a:avLst/>
          </a:prstGeom>
          <a:noFill/>
        </p:spPr>
        <p:txBody>
          <a:bodyPr wrap="square" rtlCol="0">
            <a:spAutoFit/>
          </a:bodyPr>
          <a:lstStyle/>
          <a:p>
            <a:pPr algn="just"/>
            <a:r>
              <a:rPr lang="en-GB" sz="2800" b="1" i="1" dirty="0" smtClean="0">
                <a:solidFill>
                  <a:srgbClr val="FFC000"/>
                </a:solidFill>
                <a:effectLst>
                  <a:outerShdw blurRad="38100" dist="38100" dir="2700000" algn="tl">
                    <a:srgbClr val="000000">
                      <a:alpha val="43137"/>
                    </a:srgbClr>
                  </a:outerShdw>
                </a:effectLst>
              </a:rPr>
              <a:t>Fight Club </a:t>
            </a:r>
            <a:r>
              <a:rPr lang="en-GB" sz="2800" b="1" dirty="0" smtClean="0"/>
              <a:t>retains the ironic  tone and satirical content of the original. However, it has excised some of the graphic content while altering certain details – some incidental, some not.</a:t>
            </a:r>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2800" b="1" dirty="0" smtClean="0"/>
          </a:p>
          <a:p>
            <a:pPr algn="just"/>
            <a:endParaRPr lang="en-GB" sz="1600" b="1" dirty="0" smtClean="0"/>
          </a:p>
          <a:p>
            <a:pPr algn="just"/>
            <a:endParaRPr lang="en-GB" sz="1600" b="1" dirty="0" smtClean="0"/>
          </a:p>
          <a:p>
            <a:pPr algn="just"/>
            <a:r>
              <a:rPr lang="en-GB" sz="1600" b="1" dirty="0" smtClean="0"/>
              <a:t>The ‘cigarette burn’ passage in the novel refers to vaginas in addition to the penises, although only penises are shown in the film; Chloe is described as resembling Joni Mitchell in the novel (p.36). This is changed to Meryl Streep in the film, which also chooses to omit the graphic description of her death. (Group Discussion points). </a:t>
            </a:r>
            <a:endParaRPr lang="en-GB" sz="1600" i="1" dirty="0">
              <a:effectLst>
                <a:outerShdw blurRad="38100" dist="38100" dir="2700000" algn="tl">
                  <a:srgbClr val="000000">
                    <a:alpha val="43137"/>
                  </a:srgbClr>
                </a:outerShdw>
              </a:effectLst>
            </a:endParaRPr>
          </a:p>
        </p:txBody>
      </p:sp>
      <p:grpSp>
        <p:nvGrpSpPr>
          <p:cNvPr id="7" name="Group 6"/>
          <p:cNvGrpSpPr/>
          <p:nvPr/>
        </p:nvGrpSpPr>
        <p:grpSpPr>
          <a:xfrm>
            <a:off x="7072298" y="6141581"/>
            <a:ext cx="2071702" cy="716419"/>
            <a:chOff x="928662" y="5355786"/>
            <a:chExt cx="2071702" cy="716419"/>
          </a:xfrm>
        </p:grpSpPr>
        <p:sp>
          <p:nvSpPr>
            <p:cNvPr id="8" name="Rectangle 7"/>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4143380"/>
            <a:ext cx="9144000" cy="1569660"/>
          </a:xfrm>
          <a:prstGeom prst="rect">
            <a:avLst/>
          </a:prstGeom>
          <a:noFill/>
        </p:spPr>
        <p:txBody>
          <a:bodyPr wrap="square" rtlCol="0">
            <a:spAutoFit/>
          </a:bodyPr>
          <a:lstStyle/>
          <a:p>
            <a:pPr algn="just"/>
            <a:r>
              <a:rPr lang="en-GB" sz="2400" dirty="0" smtClean="0"/>
              <a:t>One of the main discourses involved with the adaptation process is that of the performer (or star). </a:t>
            </a:r>
            <a:r>
              <a:rPr lang="en-GB" sz="2400" dirty="0" smtClean="0">
                <a:solidFill>
                  <a:srgbClr val="FFC000"/>
                </a:solidFill>
              </a:rPr>
              <a:t>Group Exercise</a:t>
            </a:r>
            <a:r>
              <a:rPr lang="en-GB" sz="2400" dirty="0" smtClean="0"/>
              <a:t>: discuss the impact of the performances of </a:t>
            </a:r>
            <a:r>
              <a:rPr lang="en-GB" sz="2400" dirty="0" smtClean="0"/>
              <a:t>Edward Norton, </a:t>
            </a:r>
            <a:r>
              <a:rPr lang="en-GB" sz="2400" dirty="0" smtClean="0"/>
              <a:t>Helena Bonham-Carter, </a:t>
            </a:r>
            <a:r>
              <a:rPr lang="en-GB" sz="2400" dirty="0" smtClean="0"/>
              <a:t>and </a:t>
            </a:r>
            <a:r>
              <a:rPr lang="en-GB" sz="2400" dirty="0" smtClean="0"/>
              <a:t>Brad Pitt on the adaptation. Consider their careers before and after </a:t>
            </a:r>
            <a:r>
              <a:rPr lang="en-GB" sz="2400" i="1" dirty="0" smtClean="0">
                <a:solidFill>
                  <a:srgbClr val="FFC000"/>
                </a:solidFill>
              </a:rPr>
              <a:t>Fight Club</a:t>
            </a:r>
            <a:r>
              <a:rPr lang="en-GB" sz="2400" dirty="0" smtClean="0"/>
              <a:t>.</a:t>
            </a:r>
            <a:endParaRPr lang="en-GB" sz="2400" i="1" dirty="0"/>
          </a:p>
        </p:txBody>
      </p:sp>
      <p:sp>
        <p:nvSpPr>
          <p:cNvPr id="8" name="TextBox 7"/>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The Performers</a:t>
            </a:r>
            <a:endParaRPr lang="en-GB" sz="3600" dirty="0"/>
          </a:p>
        </p:txBody>
      </p:sp>
      <p:sp>
        <p:nvSpPr>
          <p:cNvPr id="15" name="TextBox 14"/>
          <p:cNvSpPr txBox="1"/>
          <p:nvPr/>
        </p:nvSpPr>
        <p:spPr>
          <a:xfrm>
            <a:off x="0" y="3643314"/>
            <a:ext cx="2714612" cy="369332"/>
          </a:xfrm>
          <a:prstGeom prst="rect">
            <a:avLst/>
          </a:prstGeom>
          <a:noFill/>
        </p:spPr>
        <p:txBody>
          <a:bodyPr wrap="square" rtlCol="0">
            <a:spAutoFit/>
          </a:bodyPr>
          <a:lstStyle/>
          <a:p>
            <a:pPr algn="ctr"/>
            <a:r>
              <a:rPr lang="en-GB" b="1" i="1" dirty="0" smtClean="0"/>
              <a:t>Edward Norton</a:t>
            </a:r>
            <a:endParaRPr lang="en-GB" b="1" dirty="0"/>
          </a:p>
        </p:txBody>
      </p:sp>
      <p:sp>
        <p:nvSpPr>
          <p:cNvPr id="16" name="Rectangle 15"/>
          <p:cNvSpPr/>
          <p:nvPr/>
        </p:nvSpPr>
        <p:spPr>
          <a:xfrm>
            <a:off x="3000364" y="3643314"/>
            <a:ext cx="2714644" cy="369332"/>
          </a:xfrm>
          <a:prstGeom prst="rect">
            <a:avLst/>
          </a:prstGeom>
        </p:spPr>
        <p:txBody>
          <a:bodyPr wrap="square">
            <a:spAutoFit/>
          </a:bodyPr>
          <a:lstStyle/>
          <a:p>
            <a:pPr algn="ctr"/>
            <a:r>
              <a:rPr lang="en-GB" b="1" i="1" dirty="0" smtClean="0"/>
              <a:t>Helena Bonham-Carter</a:t>
            </a:r>
            <a:endParaRPr lang="en-GB" b="1" dirty="0"/>
          </a:p>
        </p:txBody>
      </p:sp>
      <p:sp>
        <p:nvSpPr>
          <p:cNvPr id="10" name="Rectangle 9"/>
          <p:cNvSpPr/>
          <p:nvPr/>
        </p:nvSpPr>
        <p:spPr>
          <a:xfrm>
            <a:off x="6072198" y="3643314"/>
            <a:ext cx="3071802" cy="369332"/>
          </a:xfrm>
          <a:prstGeom prst="rect">
            <a:avLst/>
          </a:prstGeom>
        </p:spPr>
        <p:txBody>
          <a:bodyPr wrap="square">
            <a:spAutoFit/>
          </a:bodyPr>
          <a:lstStyle/>
          <a:p>
            <a:pPr algn="ctr"/>
            <a:r>
              <a:rPr lang="en-GB" b="1" i="1" dirty="0" smtClean="0"/>
              <a:t>Brad Pitt</a:t>
            </a:r>
            <a:endParaRPr lang="en-GB" b="1" dirty="0"/>
          </a:p>
        </p:txBody>
      </p:sp>
      <p:pic>
        <p:nvPicPr>
          <p:cNvPr id="11" name="Picture 10" descr="FCBob.jpg"/>
          <p:cNvPicPr>
            <a:picLocks noChangeAspect="1"/>
          </p:cNvPicPr>
          <p:nvPr/>
        </p:nvPicPr>
        <p:blipFill>
          <a:blip r:embed="rId2"/>
          <a:srcRect l="17969" t="12500" r="35889" b="12500"/>
          <a:stretch>
            <a:fillRect/>
          </a:stretch>
        </p:blipFill>
        <p:spPr>
          <a:xfrm>
            <a:off x="0" y="1071546"/>
            <a:ext cx="2734701" cy="2500330"/>
          </a:xfrm>
          <a:prstGeom prst="rect">
            <a:avLst/>
          </a:prstGeom>
        </p:spPr>
      </p:pic>
      <p:pic>
        <p:nvPicPr>
          <p:cNvPr id="12" name="Picture 11" descr="meeting Tyler.jpg"/>
          <p:cNvPicPr>
            <a:picLocks noChangeAspect="1"/>
          </p:cNvPicPr>
          <p:nvPr/>
        </p:nvPicPr>
        <p:blipFill>
          <a:blip r:embed="rId3" cstate="print"/>
          <a:srcRect l="42969" t="12500" r="7641" b="12500"/>
          <a:stretch>
            <a:fillRect/>
          </a:stretch>
        </p:blipFill>
        <p:spPr>
          <a:xfrm>
            <a:off x="6143636" y="1071546"/>
            <a:ext cx="3000364" cy="2562811"/>
          </a:xfrm>
          <a:prstGeom prst="rect">
            <a:avLst/>
          </a:prstGeom>
        </p:spPr>
      </p:pic>
      <p:pic>
        <p:nvPicPr>
          <p:cNvPr id="18" name="Picture 17" descr="MarlaSinger.jpg"/>
          <p:cNvPicPr>
            <a:picLocks noChangeAspect="1"/>
          </p:cNvPicPr>
          <p:nvPr/>
        </p:nvPicPr>
        <p:blipFill>
          <a:blip r:embed="rId4"/>
          <a:srcRect l="16406" r="28906" b="1757"/>
          <a:stretch>
            <a:fillRect/>
          </a:stretch>
        </p:blipFill>
        <p:spPr>
          <a:xfrm>
            <a:off x="3071802" y="1071546"/>
            <a:ext cx="2525762" cy="2571768"/>
          </a:xfrm>
          <a:prstGeom prst="rect">
            <a:avLst/>
          </a:prstGeom>
        </p:spPr>
      </p:pic>
      <p:grpSp>
        <p:nvGrpSpPr>
          <p:cNvPr id="19" name="Group 18"/>
          <p:cNvGrpSpPr/>
          <p:nvPr/>
        </p:nvGrpSpPr>
        <p:grpSpPr>
          <a:xfrm>
            <a:off x="7072298" y="6141581"/>
            <a:ext cx="2071702" cy="716419"/>
            <a:chOff x="928662" y="5355786"/>
            <a:chExt cx="2071702" cy="716419"/>
          </a:xfrm>
        </p:grpSpPr>
        <p:sp>
          <p:nvSpPr>
            <p:cNvPr id="20" name="Rectangle 19"/>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fight-club-logo-png-transparent.png"/>
            <p:cNvPicPr>
              <a:picLocks noChangeAspect="1"/>
            </p:cNvPicPr>
            <p:nvPr/>
          </p:nvPicPr>
          <p:blipFill>
            <a:blip r:embed="rId5" cstate="print"/>
            <a:srcRect t="31429" b="31428"/>
            <a:stretch>
              <a:fillRect/>
            </a:stretch>
          </p:blipFill>
          <p:spPr>
            <a:xfrm>
              <a:off x="1000100" y="5355786"/>
              <a:ext cx="1928802" cy="716419"/>
            </a:xfrm>
            <a:prstGeom prst="rect">
              <a:avLst/>
            </a:prstGeom>
          </p:spPr>
        </p:pic>
      </p:gr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0"/>
            <a:ext cx="9144000" cy="646331"/>
          </a:xfrm>
          <a:prstGeom prst="rect">
            <a:avLst/>
          </a:prstGeom>
          <a:noFill/>
        </p:spPr>
        <p:txBody>
          <a:bodyPr wrap="square" rtlCol="0">
            <a:spAutoFit/>
          </a:bodyPr>
          <a:lstStyle/>
          <a:p>
            <a:pPr algn="ctr"/>
            <a:r>
              <a:rPr lang="en-GB" sz="3600" b="1" dirty="0" smtClean="0">
                <a:solidFill>
                  <a:srgbClr val="FFC000"/>
                </a:solidFill>
              </a:rPr>
              <a:t>The Ending</a:t>
            </a:r>
            <a:endParaRPr lang="en-GB" sz="3600" dirty="0"/>
          </a:p>
        </p:txBody>
      </p:sp>
      <p:pic>
        <p:nvPicPr>
          <p:cNvPr id="11" name="Picture 10" descr="Fight Club end.jpg"/>
          <p:cNvPicPr>
            <a:picLocks noChangeAspect="1"/>
          </p:cNvPicPr>
          <p:nvPr/>
        </p:nvPicPr>
        <p:blipFill>
          <a:blip r:embed="rId2"/>
          <a:stretch>
            <a:fillRect/>
          </a:stretch>
        </p:blipFill>
        <p:spPr>
          <a:xfrm>
            <a:off x="0" y="857250"/>
            <a:ext cx="9144000" cy="5143500"/>
          </a:xfrm>
          <a:prstGeom prst="rect">
            <a:avLst/>
          </a:prstGeom>
        </p:spPr>
      </p:pic>
      <p:sp>
        <p:nvSpPr>
          <p:cNvPr id="13" name="TextBox 12"/>
          <p:cNvSpPr txBox="1"/>
          <p:nvPr/>
        </p:nvSpPr>
        <p:spPr>
          <a:xfrm>
            <a:off x="0" y="785794"/>
            <a:ext cx="9144000" cy="1200329"/>
          </a:xfrm>
          <a:prstGeom prst="rect">
            <a:avLst/>
          </a:prstGeom>
          <a:noFill/>
        </p:spPr>
        <p:txBody>
          <a:bodyPr wrap="square" rtlCol="0">
            <a:spAutoFit/>
          </a:bodyPr>
          <a:lstStyle/>
          <a:p>
            <a:pPr algn="just"/>
            <a:r>
              <a:rPr lang="en-GB" sz="2400" b="1" i="1" dirty="0" smtClean="0">
                <a:solidFill>
                  <a:srgbClr val="FFC000"/>
                </a:solidFill>
              </a:rPr>
              <a:t>Fight Club </a:t>
            </a:r>
            <a:r>
              <a:rPr lang="en-GB" sz="2400" dirty="0" smtClean="0"/>
              <a:t>differs significantly from the source novel in one important respect: the ending. </a:t>
            </a:r>
            <a:r>
              <a:rPr lang="en-GB" sz="2400" dirty="0" smtClean="0">
                <a:solidFill>
                  <a:srgbClr val="FFC000"/>
                </a:solidFill>
              </a:rPr>
              <a:t>Group Exercise</a:t>
            </a:r>
            <a:r>
              <a:rPr lang="en-GB" sz="2400" dirty="0" smtClean="0"/>
              <a:t>: compare and contrast the ending of the film with that of the novel, considering their respective ideologies.</a:t>
            </a:r>
            <a:endParaRPr lang="en-GB" sz="2400" i="1" dirty="0"/>
          </a:p>
        </p:txBody>
      </p:sp>
      <p:grpSp>
        <p:nvGrpSpPr>
          <p:cNvPr id="14" name="Group 13"/>
          <p:cNvGrpSpPr/>
          <p:nvPr/>
        </p:nvGrpSpPr>
        <p:grpSpPr>
          <a:xfrm>
            <a:off x="7072298" y="6141581"/>
            <a:ext cx="2071702" cy="716419"/>
            <a:chOff x="928662" y="5355786"/>
            <a:chExt cx="2071702" cy="716419"/>
          </a:xfrm>
        </p:grpSpPr>
        <p:sp>
          <p:nvSpPr>
            <p:cNvPr id="15" name="Rectangle 14"/>
            <p:cNvSpPr/>
            <p:nvPr/>
          </p:nvSpPr>
          <p:spPr>
            <a:xfrm>
              <a:off x="928662" y="5429264"/>
              <a:ext cx="2071702" cy="571504"/>
            </a:xfrm>
            <a:prstGeom prst="rect">
              <a:avLst/>
            </a:prstGeom>
            <a:solidFill>
              <a:srgbClr val="EA22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fight-club-logo-png-transparent.png"/>
            <p:cNvPicPr>
              <a:picLocks noChangeAspect="1"/>
            </p:cNvPicPr>
            <p:nvPr/>
          </p:nvPicPr>
          <p:blipFill>
            <a:blip r:embed="rId3" cstate="print"/>
            <a:srcRect t="31429" b="31428"/>
            <a:stretch>
              <a:fillRect/>
            </a:stretch>
          </p:blipFill>
          <p:spPr>
            <a:xfrm>
              <a:off x="1000100" y="5355786"/>
              <a:ext cx="1928802" cy="716419"/>
            </a:xfrm>
            <a:prstGeom prst="rect">
              <a:avLst/>
            </a:prstGeom>
          </p:spPr>
        </p:pic>
      </p:grpSp>
      <p:sp>
        <p:nvSpPr>
          <p:cNvPr id="17" name="Rectangle 16"/>
          <p:cNvSpPr/>
          <p:nvPr/>
        </p:nvSpPr>
        <p:spPr>
          <a:xfrm>
            <a:off x="0" y="6000768"/>
            <a:ext cx="6286512" cy="338554"/>
          </a:xfrm>
          <a:prstGeom prst="rect">
            <a:avLst/>
          </a:prstGeom>
        </p:spPr>
        <p:txBody>
          <a:bodyPr wrap="square">
            <a:spAutoFit/>
          </a:bodyPr>
          <a:lstStyle/>
          <a:p>
            <a:r>
              <a:rPr lang="en-GB" sz="1600" dirty="0" smtClean="0"/>
              <a:t>Mark </a:t>
            </a:r>
            <a:r>
              <a:rPr lang="en-GB" sz="1600" dirty="0" smtClean="0"/>
              <a:t>Ramey, </a:t>
            </a:r>
            <a:r>
              <a:rPr lang="en-GB" sz="1600" i="1" dirty="0" smtClean="0"/>
              <a:t>Studying Fight Club </a:t>
            </a:r>
            <a:r>
              <a:rPr lang="en-GB" sz="1600" dirty="0" smtClean="0"/>
              <a:t>(Leighton Buzzard: Auteur, 2014), p.40</a:t>
            </a:r>
            <a:endParaRPr lang="en-GB" dirty="0"/>
          </a:p>
        </p:txBody>
      </p:sp>
      <p:sp>
        <p:nvSpPr>
          <p:cNvPr id="18" name="TextBox 17"/>
          <p:cNvSpPr txBox="1"/>
          <p:nvPr/>
        </p:nvSpPr>
        <p:spPr>
          <a:xfrm>
            <a:off x="0" y="5572140"/>
            <a:ext cx="7933647" cy="430887"/>
          </a:xfrm>
          <a:prstGeom prst="rect">
            <a:avLst/>
          </a:prstGeom>
          <a:noFill/>
        </p:spPr>
        <p:txBody>
          <a:bodyPr wrap="none" rtlCol="0">
            <a:spAutoFit/>
          </a:bodyPr>
          <a:lstStyle/>
          <a:p>
            <a:pPr marL="0" lvl="1"/>
            <a:r>
              <a:rPr lang="en-GB" sz="2200" dirty="0" smtClean="0"/>
              <a:t>‘In the film, Tyler wins but dies. In the book he is defeated but lives</a:t>
            </a:r>
            <a:r>
              <a:rPr lang="en-GB" sz="2200" dirty="0" smtClean="0"/>
              <a:t>’.</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1410</TotalTime>
  <Words>602</Words>
  <Application>Microsoft Office PowerPoint</Application>
  <PresentationFormat>On-screen Show (4:3)</PresentationFormat>
  <Paragraphs>48</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Slide 1</vt:lpstr>
      <vt:lpstr>Slide 2</vt:lpstr>
      <vt:lpstr>Slide 3</vt:lpstr>
      <vt:lpstr>Slide 4</vt:lpstr>
      <vt:lpstr>Slide 5</vt:lpstr>
      <vt:lpstr>Slide 6</vt:lpstr>
      <vt:lpstr>Slide 7</vt:lpstr>
      <vt:lpstr>Slide 8</vt:lpstr>
      <vt:lpstr>Slide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cp:lastModifiedBy>
  <cp:revision>83</cp:revision>
  <dcterms:created xsi:type="dcterms:W3CDTF">2016-10-05T07:20:19Z</dcterms:created>
  <dcterms:modified xsi:type="dcterms:W3CDTF">2019-02-10T20:09:50Z</dcterms:modified>
</cp:coreProperties>
</file>