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0" r:id="rId5"/>
    <p:sldId id="261" r:id="rId6"/>
    <p:sldId id="262" r:id="rId7"/>
    <p:sldId id="263" r:id="rId8"/>
    <p:sldId id="264" r:id="rId9"/>
    <p:sldId id="267" r:id="rId10"/>
    <p:sldId id="268" r:id="rId11"/>
    <p:sldId id="266" r:id="rId12"/>
    <p:sldId id="269" r:id="rId13"/>
    <p:sldId id="270" r:id="rId14"/>
    <p:sldId id="272" r:id="rId15"/>
    <p:sldId id="273" r:id="rId16"/>
    <p:sldId id="259"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6" d="100"/>
          <a:sy n="76" d="100"/>
        </p:scale>
        <p:origin x="9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regent.edu/acad/global/publications/elj/vol2iss1/Renz_Lisa_Final.pdf" TargetMode="External"/><Relationship Id="rId2" Type="http://schemas.openxmlformats.org/officeDocument/2006/relationships/hyperlink" Target="https://journals.sagepub.com/doi/full/10.1177/00187267156239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0121" y="637646"/>
            <a:ext cx="8787171" cy="1774063"/>
          </a:xfrm>
        </p:spPr>
        <p:txBody>
          <a:bodyPr>
            <a:normAutofit/>
          </a:bodyPr>
          <a:lstStyle/>
          <a:p>
            <a:pPr algn="ctr"/>
            <a:r>
              <a:rPr lang="en-GB" dirty="0">
                <a:solidFill>
                  <a:srgbClr val="231F20"/>
                </a:solidFill>
                <a:latin typeface="Times New Roman" panose="02020603050405020304" pitchFamily="18" charset="0"/>
                <a:cs typeface="Times New Roman" panose="02020603050405020304" pitchFamily="18" charset="0"/>
              </a:rPr>
              <a:t> </a:t>
            </a:r>
            <a:br>
              <a:rPr lang="en-GB" dirty="0">
                <a:solidFill>
                  <a:srgbClr val="231F20"/>
                </a:solidFill>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Organizations as Psychic Prison</a:t>
            </a:r>
          </a:p>
        </p:txBody>
      </p:sp>
      <p:sp>
        <p:nvSpPr>
          <p:cNvPr id="3" name="Subtitle 2"/>
          <p:cNvSpPr>
            <a:spLocks noGrp="1"/>
          </p:cNvSpPr>
          <p:nvPr>
            <p:ph type="subTitle" idx="1"/>
          </p:nvPr>
        </p:nvSpPr>
        <p:spPr>
          <a:xfrm>
            <a:off x="2280121" y="2781157"/>
            <a:ext cx="8915399" cy="3122506"/>
          </a:xfrm>
        </p:spPr>
        <p:txBody>
          <a:bodyPr>
            <a:normAutofit/>
          </a:bodyPr>
          <a:lstStyle/>
          <a:p>
            <a:pPr algn="ctr"/>
            <a:endParaRPr lang="en-IN" sz="2000" dirty="0">
              <a:solidFill>
                <a:schemeClr val="tx1"/>
              </a:solidFill>
              <a:latin typeface="Times New Roman" panose="02020603050405020304" pitchFamily="18" charset="0"/>
              <a:cs typeface="Times New Roman" panose="02020603050405020304" pitchFamily="18" charset="0"/>
            </a:endParaRPr>
          </a:p>
          <a:p>
            <a:pPr algn="ctr"/>
            <a:endParaRPr lang="en-IN" sz="2000" dirty="0">
              <a:solidFill>
                <a:schemeClr val="tx1"/>
              </a:solidFill>
              <a:latin typeface="Times New Roman" panose="02020603050405020304" pitchFamily="18" charset="0"/>
              <a:cs typeface="Times New Roman" panose="02020603050405020304" pitchFamily="18" charset="0"/>
            </a:endParaRPr>
          </a:p>
          <a:p>
            <a:pPr algn="ctr"/>
            <a:r>
              <a:rPr lang="en-IN" sz="2000" dirty="0">
                <a:solidFill>
                  <a:schemeClr val="tx1"/>
                </a:solidFill>
                <a:latin typeface="Times New Roman" panose="02020603050405020304" pitchFamily="18" charset="0"/>
                <a:cs typeface="Times New Roman" panose="02020603050405020304" pitchFamily="18" charset="0"/>
              </a:rPr>
              <a:t>Emmanuel </a:t>
            </a:r>
            <a:r>
              <a:rPr lang="en-IN" sz="2000" dirty="0" err="1">
                <a:solidFill>
                  <a:schemeClr val="tx1"/>
                </a:solidFill>
                <a:latin typeface="Times New Roman" panose="02020603050405020304" pitchFamily="18" charset="0"/>
                <a:cs typeface="Times New Roman" panose="02020603050405020304" pitchFamily="18" charset="0"/>
              </a:rPr>
              <a:t>Oloke</a:t>
            </a:r>
            <a:endParaRPr lang="en-IN" sz="2000" dirty="0">
              <a:solidFill>
                <a:schemeClr val="tx1"/>
              </a:solidFill>
              <a:latin typeface="Times New Roman" panose="02020603050405020304" pitchFamily="18" charset="0"/>
              <a:cs typeface="Times New Roman" panose="02020603050405020304" pitchFamily="18" charset="0"/>
            </a:endParaRPr>
          </a:p>
          <a:p>
            <a:pPr algn="ctr"/>
            <a:r>
              <a:rPr lang="en-IN" sz="2000" dirty="0" err="1">
                <a:solidFill>
                  <a:schemeClr val="tx1"/>
                </a:solidFill>
                <a:latin typeface="Times New Roman" panose="02020603050405020304" pitchFamily="18" charset="0"/>
                <a:cs typeface="Times New Roman" panose="02020603050405020304" pitchFamily="18" charset="0"/>
              </a:rPr>
              <a:t>Phu</a:t>
            </a:r>
            <a:r>
              <a:rPr lang="en-IN" sz="2000" dirty="0">
                <a:solidFill>
                  <a:schemeClr val="tx1"/>
                </a:solidFill>
                <a:latin typeface="Times New Roman" panose="02020603050405020304" pitchFamily="18" charset="0"/>
                <a:cs typeface="Times New Roman" panose="02020603050405020304" pitchFamily="18" charset="0"/>
              </a:rPr>
              <a:t> Nguyen</a:t>
            </a:r>
          </a:p>
          <a:p>
            <a:pPr algn="ctr"/>
            <a:r>
              <a:rPr lang="en-IN" sz="2000" dirty="0" err="1">
                <a:solidFill>
                  <a:schemeClr val="tx1"/>
                </a:solidFill>
                <a:latin typeface="Times New Roman" panose="02020603050405020304" pitchFamily="18" charset="0"/>
                <a:cs typeface="Times New Roman" panose="02020603050405020304" pitchFamily="18" charset="0"/>
              </a:rPr>
              <a:t>Preethi</a:t>
            </a:r>
            <a:r>
              <a:rPr lang="en-IN" sz="2000" dirty="0">
                <a:solidFill>
                  <a:schemeClr val="tx1"/>
                </a:solidFill>
                <a:latin typeface="Times New Roman" panose="02020603050405020304" pitchFamily="18" charset="0"/>
                <a:cs typeface="Times New Roman" panose="02020603050405020304" pitchFamily="18" charset="0"/>
              </a:rPr>
              <a:t> </a:t>
            </a:r>
            <a:r>
              <a:rPr lang="en-IN" sz="2000" dirty="0" err="1">
                <a:solidFill>
                  <a:schemeClr val="tx1"/>
                </a:solidFill>
                <a:latin typeface="Times New Roman" panose="02020603050405020304" pitchFamily="18" charset="0"/>
                <a:cs typeface="Times New Roman" panose="02020603050405020304" pitchFamily="18" charset="0"/>
              </a:rPr>
              <a:t>Nageswaran</a:t>
            </a:r>
            <a:r>
              <a:rPr lang="en-IN" sz="2000" dirty="0">
                <a:solidFill>
                  <a:schemeClr val="tx1"/>
                </a:solidFill>
                <a:latin typeface="Times New Roman" panose="02020603050405020304" pitchFamily="18" charset="0"/>
                <a:cs typeface="Times New Roman" panose="02020603050405020304" pitchFamily="18" charset="0"/>
              </a:rPr>
              <a:t> </a:t>
            </a:r>
          </a:p>
          <a:p>
            <a:pPr algn="ctr"/>
            <a:r>
              <a:rPr lang="en-IN" sz="2000" dirty="0">
                <a:solidFill>
                  <a:schemeClr val="tx1"/>
                </a:solidFill>
                <a:latin typeface="Times New Roman" panose="02020603050405020304" pitchFamily="18" charset="0"/>
                <a:cs typeface="Times New Roman" panose="02020603050405020304" pitchFamily="18" charset="0"/>
              </a:rPr>
              <a:t>Mohammad Bhuiyan</a:t>
            </a:r>
          </a:p>
          <a:p>
            <a:pPr algn="ctr"/>
            <a:r>
              <a:rPr lang="en-IN" sz="2000" dirty="0" err="1">
                <a:solidFill>
                  <a:schemeClr val="tx1"/>
                </a:solidFill>
                <a:latin typeface="Times New Roman" panose="02020603050405020304" pitchFamily="18" charset="0"/>
                <a:cs typeface="Times New Roman" panose="02020603050405020304" pitchFamily="18" charset="0"/>
              </a:rPr>
              <a:t>Xiayun</a:t>
            </a:r>
            <a:r>
              <a:rPr lang="en-IN" sz="2000" dirty="0">
                <a:solidFill>
                  <a:schemeClr val="tx1"/>
                </a:solidFill>
                <a:latin typeface="Times New Roman" panose="02020603050405020304" pitchFamily="18" charset="0"/>
                <a:cs typeface="Times New Roman" panose="02020603050405020304" pitchFamily="18" charset="0"/>
              </a:rPr>
              <a:t> Wang</a:t>
            </a:r>
            <a:endParaRPr lang="en-GB" sz="2000" dirty="0">
              <a:latin typeface="Times New Roman" panose="02020603050405020304" pitchFamily="18" charset="0"/>
              <a:cs typeface="Times New Roman" panose="02020603050405020304" pitchFamily="18" charset="0"/>
            </a:endParaRPr>
          </a:p>
        </p:txBody>
      </p:sp>
      <p:pic>
        <p:nvPicPr>
          <p:cNvPr id="1026" name="Picture 2" descr="psychic-prison.png (259Ã194)">
            <a:extLst>
              <a:ext uri="{FF2B5EF4-FFF2-40B4-BE49-F238E27FC236}">
                <a16:creationId xmlns:a16="http://schemas.microsoft.com/office/drawing/2014/main" id="{35DD7A67-0BF8-4209-AD4A-544D2D7154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1927" y="2595626"/>
            <a:ext cx="3629331" cy="271849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a:extLst>
              <a:ext uri="{FF2B5EF4-FFF2-40B4-BE49-F238E27FC236}">
                <a16:creationId xmlns:a16="http://schemas.microsoft.com/office/drawing/2014/main" id="{7E82B233-8FC3-4BB3-97C7-29CB3F93DDCF}"/>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4277215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46881"/>
          </a:xfrm>
        </p:spPr>
        <p:txBody>
          <a:bodyPr>
            <a:normAutofit/>
          </a:bodyPr>
          <a:lstStyle/>
          <a:p>
            <a:r>
              <a:rPr lang="en-GB" sz="4000" u="sng" dirty="0">
                <a:latin typeface="Times New Roman" panose="02020603050405020304" pitchFamily="18" charset="0"/>
                <a:cs typeface="Times New Roman" panose="02020603050405020304" pitchFamily="18" charset="0"/>
              </a:rPr>
              <a:t>Organisation Metaphor – Introduction  </a:t>
            </a:r>
          </a:p>
        </p:txBody>
      </p:sp>
      <p:sp>
        <p:nvSpPr>
          <p:cNvPr id="3" name="Content Placeholder 2"/>
          <p:cNvSpPr>
            <a:spLocks noGrp="1"/>
          </p:cNvSpPr>
          <p:nvPr>
            <p:ph idx="1"/>
          </p:nvPr>
        </p:nvSpPr>
        <p:spPr>
          <a:xfrm>
            <a:off x="2173357" y="1470991"/>
            <a:ext cx="9331255" cy="4440231"/>
          </a:xfrm>
        </p:spPr>
        <p:txBody>
          <a:bodyPr>
            <a:normAutofit/>
          </a:bodyPr>
          <a:lstStyle/>
          <a:p>
            <a:pPr algn="just"/>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Metaphor is a valuable imagery tool used by organizations to provide clarity to complex issues by offering non-literal meaning to describe real situations (Morgan, 2006).</a:t>
            </a:r>
          </a:p>
          <a:p>
            <a:pPr algn="just"/>
            <a:r>
              <a:rPr lang="en-GB" sz="2400" dirty="0">
                <a:latin typeface="Times New Roman" panose="02020603050405020304" pitchFamily="18" charset="0"/>
                <a:cs typeface="Times New Roman" panose="02020603050405020304" pitchFamily="18" charset="0"/>
              </a:rPr>
              <a:t>Recognise several perspectives of the organisation </a:t>
            </a:r>
          </a:p>
          <a:p>
            <a:pPr algn="just"/>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Morgan said that “ metaphors are a way of thinking and a way of seeing”</a:t>
            </a:r>
          </a:p>
          <a:p>
            <a:pPr algn="just"/>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Metaphors are instrumental at identifying and facilitating change within organizations (</a:t>
            </a:r>
            <a:r>
              <a:rPr lang="en-GB" sz="2400" dirty="0" err="1">
                <a:solidFill>
                  <a:schemeClr val="tx1">
                    <a:lumMod val="85000"/>
                    <a:lumOff val="15000"/>
                  </a:schemeClr>
                </a:solidFill>
                <a:latin typeface="Times New Roman" panose="02020603050405020304" pitchFamily="18" charset="0"/>
                <a:cs typeface="Times New Roman" panose="02020603050405020304" pitchFamily="18" charset="0"/>
              </a:rPr>
              <a:t>Marshak</a:t>
            </a:r>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 1996)</a:t>
            </a:r>
          </a:p>
          <a:p>
            <a:endParaRPr lang="en-GB" sz="24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5" name="Content Placeholder 3">
            <a:extLst>
              <a:ext uri="{FF2B5EF4-FFF2-40B4-BE49-F238E27FC236}">
                <a16:creationId xmlns:a16="http://schemas.microsoft.com/office/drawing/2014/main" id="{BE185DA4-E078-4D05-995C-59B5F6675155}"/>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46937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80620"/>
          </a:xfrm>
        </p:spPr>
        <p:txBody>
          <a:bodyPr/>
          <a:lstStyle/>
          <a:p>
            <a:r>
              <a:rPr lang="en-GB" dirty="0">
                <a:latin typeface="Times New Roman" panose="02020603050405020304" pitchFamily="18" charset="0"/>
                <a:cs typeface="Times New Roman" panose="02020603050405020304" pitchFamily="18" charset="0"/>
              </a:rPr>
              <a:t>The Psychic Prison Metaphor </a:t>
            </a:r>
          </a:p>
        </p:txBody>
      </p:sp>
      <p:sp>
        <p:nvSpPr>
          <p:cNvPr id="3" name="Content Placeholder 2"/>
          <p:cNvSpPr>
            <a:spLocks noGrp="1"/>
          </p:cNvSpPr>
          <p:nvPr>
            <p:ph idx="1"/>
          </p:nvPr>
        </p:nvSpPr>
        <p:spPr>
          <a:xfrm>
            <a:off x="2199861" y="1404730"/>
            <a:ext cx="9304751" cy="4506492"/>
          </a:xfrm>
        </p:spPr>
        <p:txBody>
          <a:bodyPr>
            <a:normAutofit lnSpcReduction="10000"/>
          </a:bodyPr>
          <a:lstStyle/>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Psychic prison is a stage, where organizations get trapped in their consciously/unconsciously built favoured methods, beliefs, perceptions, mental models, processes, and ways of information processing which eventually limit organizations to see into the more relevant and contemporary realities of the dynamic business world.</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Organizations as psychic prisons helps leaders and managers understand how unconscious factors influence individuals and groups and provides insight to deal with organizational challenges (Morgan, 2006).</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Vision is indispensable for effective leadership, change, and strategy implementation process in organization which vision eventually leads organizations to a psychic prison mentality (Parikh &amp; Neubauer,1993).</a:t>
            </a:r>
          </a:p>
          <a:p>
            <a:endParaRPr lang="en-GB"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GB"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5" name="Content Placeholder 3">
            <a:extLst>
              <a:ext uri="{FF2B5EF4-FFF2-40B4-BE49-F238E27FC236}">
                <a16:creationId xmlns:a16="http://schemas.microsoft.com/office/drawing/2014/main" id="{12651042-422E-4615-9A35-39A66A46B4A1}"/>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65989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Psychic prison-Plato’s allegory cave</a:t>
            </a:r>
          </a:p>
        </p:txBody>
      </p:sp>
      <p:pic>
        <p:nvPicPr>
          <p:cNvPr id="1026" name="Picture 2" descr="Image result for -Platoâs allegory cav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2134" y="1656522"/>
            <a:ext cx="7561783" cy="4255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582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 Morgan’s Psychic prison’s metaphor </a:t>
            </a:r>
            <a:r>
              <a:rPr lang="en-GB" dirty="0"/>
              <a:t/>
            </a:r>
            <a:br>
              <a:rPr lang="en-GB" dirty="0"/>
            </a:br>
            <a:endParaRPr lang="en-GB" dirty="0"/>
          </a:p>
        </p:txBody>
      </p:sp>
      <p:sp>
        <p:nvSpPr>
          <p:cNvPr id="3" name="Content Placeholder 2"/>
          <p:cNvSpPr>
            <a:spLocks noGrp="1"/>
          </p:cNvSpPr>
          <p:nvPr>
            <p:ph idx="1"/>
          </p:nvPr>
        </p:nvSpPr>
        <p:spPr>
          <a:xfrm>
            <a:off x="2385391" y="1537252"/>
            <a:ext cx="9119221" cy="4387222"/>
          </a:xfrm>
        </p:spPr>
        <p:txBody>
          <a:bodyPr>
            <a:normAutofit/>
          </a:bodyPr>
          <a:lstStyle/>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Cave members  are chained in a way that they cannot move</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The only thing that they can see is the wall in front of them</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 Behind them are  shadows on the wall</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Cave people associate shadows with reality which is only reality they know</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One member gets exposed to another world, and explains the new reality to others</a:t>
            </a:r>
          </a:p>
          <a:p>
            <a:r>
              <a:rPr lang="en-GB" sz="2400" dirty="0">
                <a:solidFill>
                  <a:schemeClr val="tx1">
                    <a:lumMod val="85000"/>
                    <a:lumOff val="15000"/>
                  </a:schemeClr>
                </a:solidFill>
                <a:latin typeface="Times New Roman" panose="02020603050405020304" pitchFamily="18" charset="0"/>
                <a:cs typeface="Times New Roman" panose="02020603050405020304" pitchFamily="18" charset="0"/>
              </a:rPr>
              <a:t> Cave members resist</a:t>
            </a:r>
          </a:p>
          <a:p>
            <a:endParaRPr lang="en-GB" dirty="0">
              <a:solidFill>
                <a:schemeClr val="tx1">
                  <a:lumMod val="85000"/>
                  <a:lumOff val="15000"/>
                </a:schemeClr>
              </a:solidFill>
            </a:endParaRPr>
          </a:p>
        </p:txBody>
      </p:sp>
      <p:pic>
        <p:nvPicPr>
          <p:cNvPr id="5" name="Content Placeholder 3">
            <a:extLst>
              <a:ext uri="{FF2B5EF4-FFF2-40B4-BE49-F238E27FC236}">
                <a16:creationId xmlns:a16="http://schemas.microsoft.com/office/drawing/2014/main" id="{A2632509-62F7-415A-B84E-24708A044AD2}"/>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548539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8AE73-B9C9-4527-9E7B-8B312A8373CC}"/>
              </a:ext>
            </a:extLst>
          </p:cNvPr>
          <p:cNvSpPr>
            <a:spLocks noGrp="1"/>
          </p:cNvSpPr>
          <p:nvPr>
            <p:ph type="title"/>
          </p:nvPr>
        </p:nvSpPr>
        <p:spPr>
          <a:xfrm>
            <a:off x="2592925" y="624110"/>
            <a:ext cx="8911687" cy="873386"/>
          </a:xfrm>
        </p:spPr>
        <p:txBody>
          <a:bodyPr>
            <a:normAutofit/>
          </a:bodyPr>
          <a:lstStyle/>
          <a:p>
            <a:r>
              <a:rPr lang="en-IN" sz="4000" dirty="0">
                <a:latin typeface="Times New Roman" panose="02020603050405020304" pitchFamily="18" charset="0"/>
                <a:cs typeface="Times New Roman" panose="02020603050405020304" pitchFamily="18" charset="0"/>
              </a:rPr>
              <a:t>Structure – Psychic Prison </a:t>
            </a:r>
          </a:p>
        </p:txBody>
      </p:sp>
      <p:sp>
        <p:nvSpPr>
          <p:cNvPr id="3" name="Content Placeholder 2">
            <a:extLst>
              <a:ext uri="{FF2B5EF4-FFF2-40B4-BE49-F238E27FC236}">
                <a16:creationId xmlns:a16="http://schemas.microsoft.com/office/drawing/2014/main" id="{41498E12-18D1-4E47-934C-9170DA22F051}"/>
              </a:ext>
            </a:extLst>
          </p:cNvPr>
          <p:cNvSpPr>
            <a:spLocks noGrp="1"/>
          </p:cNvSpPr>
          <p:nvPr>
            <p:ph idx="1"/>
          </p:nvPr>
        </p:nvSpPr>
        <p:spPr>
          <a:xfrm>
            <a:off x="2592924" y="1643270"/>
            <a:ext cx="8911688" cy="4267952"/>
          </a:xfrm>
        </p:spPr>
        <p:txBody>
          <a:bodyPr>
            <a:normAutofit/>
          </a:bodyPr>
          <a:lstStyle/>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 conscious and unconscious processes exhibited by different types of organisations create actions, ideologies, thoughts and virtual pictures or images.</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These institutions, establishments or associations and the persons that run these organisations become engrossed in a particular way of thinking or doing things .</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 above are composite of Psychic Prisons and its ideologies that results into social and psychological constructions that people in the organisation find themselves.</a:t>
            </a:r>
          </a:p>
          <a:p>
            <a:endParaRPr lang="en-IN" sz="2400" dirty="0">
              <a:latin typeface="Times New Roman" panose="02020603050405020304" pitchFamily="18" charset="0"/>
              <a:cs typeface="Times New Roman" panose="02020603050405020304" pitchFamily="18" charset="0"/>
            </a:endParaRPr>
          </a:p>
        </p:txBody>
      </p:sp>
      <p:pic>
        <p:nvPicPr>
          <p:cNvPr id="5" name="Content Placeholder 3">
            <a:extLst>
              <a:ext uri="{FF2B5EF4-FFF2-40B4-BE49-F238E27FC236}">
                <a16:creationId xmlns:a16="http://schemas.microsoft.com/office/drawing/2014/main" id="{A5126E05-678B-45CE-919E-18320911258C}"/>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75364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1288-6ABF-4866-86FB-093734C81A6E}"/>
              </a:ext>
            </a:extLst>
          </p:cNvPr>
          <p:cNvSpPr>
            <a:spLocks noGrp="1"/>
          </p:cNvSpPr>
          <p:nvPr>
            <p:ph type="title"/>
          </p:nvPr>
        </p:nvSpPr>
        <p:spPr/>
        <p:txBody>
          <a:bodyPr>
            <a:normAutofit/>
          </a:bodyPr>
          <a:lstStyle/>
          <a:p>
            <a:r>
              <a:rPr lang="en-IN" sz="4000" dirty="0" err="1">
                <a:latin typeface="Times New Roman" panose="02020603050405020304" pitchFamily="18" charset="0"/>
                <a:cs typeface="Times New Roman" panose="02020603050405020304" pitchFamily="18" charset="0"/>
              </a:rPr>
              <a:t>Contd</a:t>
            </a:r>
            <a:r>
              <a:rPr lang="en-IN" sz="4000" dirty="0">
                <a:latin typeface="Times New Roman" panose="02020603050405020304" pitchFamily="18" charset="0"/>
                <a:cs typeface="Times New Roman" panose="02020603050405020304" pitchFamily="18" charset="0"/>
              </a:rPr>
              <a:t> … </a:t>
            </a:r>
          </a:p>
        </p:txBody>
      </p:sp>
      <p:sp>
        <p:nvSpPr>
          <p:cNvPr id="3" name="Content Placeholder 2">
            <a:extLst>
              <a:ext uri="{FF2B5EF4-FFF2-40B4-BE49-F238E27FC236}">
                <a16:creationId xmlns:a16="http://schemas.microsoft.com/office/drawing/2014/main" id="{077A31AB-3E42-404A-9E43-0A154E792A6F}"/>
              </a:ext>
            </a:extLst>
          </p:cNvPr>
          <p:cNvSpPr>
            <a:spLocks noGrp="1"/>
          </p:cNvSpPr>
          <p:nvPr>
            <p:ph idx="1"/>
          </p:nvPr>
        </p:nvSpPr>
        <p:spPr>
          <a:xfrm>
            <a:off x="2592924" y="1696278"/>
            <a:ext cx="8911688" cy="4214944"/>
          </a:xfrm>
        </p:spPr>
        <p:txBody>
          <a:bodyPr>
            <a:normAutofit lnSpcReduction="10000"/>
          </a:bodyPr>
          <a:lstStyle/>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 symbols, images, meanings, ideas and practices and beliefs exhibit authority, power and control by the persons that established the organisation.</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Changing the status quo or the way of thinking becomes powerless</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These people running the organisations craft a perception and thinking way to view things in a particular way.</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Also they find themselves not viewing or are thoughtless of any other way from what they already believed.</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The introduction of change or innovative ideas into the existing systems or ways of doing things are non-existent in a psychic prison</a:t>
            </a:r>
          </a:p>
          <a:p>
            <a:endParaRPr lang="en-IN" dirty="0"/>
          </a:p>
        </p:txBody>
      </p:sp>
      <p:pic>
        <p:nvPicPr>
          <p:cNvPr id="4" name="Content Placeholder 3">
            <a:extLst>
              <a:ext uri="{FF2B5EF4-FFF2-40B4-BE49-F238E27FC236}">
                <a16:creationId xmlns:a16="http://schemas.microsoft.com/office/drawing/2014/main" id="{AC416840-0EF9-44C2-8891-652C8209BF55}"/>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1084378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4F39-4BD6-4712-8D5F-1ED0213CF459}"/>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The social construction Trap</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80A5F5-E113-44D5-B3A1-3CA2DAB623EE}"/>
              </a:ext>
            </a:extLst>
          </p:cNvPr>
          <p:cNvSpPr>
            <a:spLocks noGrp="1"/>
          </p:cNvSpPr>
          <p:nvPr>
            <p:ph idx="1"/>
          </p:nvPr>
        </p:nvSpPr>
        <p:spPr>
          <a:xfrm>
            <a:off x="2213113" y="1166191"/>
            <a:ext cx="9581322" cy="5420139"/>
          </a:xfrm>
        </p:spPr>
        <p:txBody>
          <a:bodyPr>
            <a:normAutofit fontScale="92500" lnSpcReduction="20000"/>
          </a:bodyPr>
          <a:lstStyle/>
          <a:p>
            <a:pPr>
              <a:buFont typeface="Wingdings" panose="05000000000000000000" pitchFamily="2" charset="2"/>
              <a:buChar char="Ø"/>
            </a:pPr>
            <a:endParaRPr lang="en-GB" dirty="0">
              <a:solidFill>
                <a:schemeClr val="tx1"/>
              </a:solidFill>
            </a:endParaRPr>
          </a:p>
          <a:p>
            <a:pPr>
              <a:buFont typeface="Wingdings" panose="05000000000000000000" pitchFamily="2" charset="2"/>
              <a:buChar char="Ø"/>
            </a:pPr>
            <a:r>
              <a:rPr lang="en-GB" sz="2600" dirty="0">
                <a:solidFill>
                  <a:schemeClr val="tx1"/>
                </a:solidFill>
                <a:latin typeface="Times New Roman" panose="02020603050405020304" pitchFamily="18" charset="0"/>
                <a:cs typeface="Times New Roman" panose="02020603050405020304" pitchFamily="18" charset="0"/>
              </a:rPr>
              <a:t>These pictures or images formed in establishments by these persons result in imaginary Reality which end up trapping them in a world that would appear utopia on its own</a:t>
            </a:r>
          </a:p>
          <a:p>
            <a:pPr>
              <a:buFont typeface="Wingdings" panose="05000000000000000000" pitchFamily="2" charset="2"/>
              <a:buChar char="Ø"/>
            </a:pPr>
            <a:r>
              <a:rPr lang="en-GB" sz="2600" dirty="0">
                <a:solidFill>
                  <a:schemeClr val="tx1"/>
                </a:solidFill>
                <a:latin typeface="Times New Roman" panose="02020603050405020304" pitchFamily="18" charset="0"/>
                <a:cs typeface="Times New Roman" panose="02020603050405020304" pitchFamily="18" charset="0"/>
              </a:rPr>
              <a:t>These people control the systems , the method of work flow, including communications styles within the organisation </a:t>
            </a:r>
          </a:p>
          <a:p>
            <a:pPr>
              <a:buFont typeface="Wingdings" panose="05000000000000000000" pitchFamily="2" charset="2"/>
              <a:buChar char="Ø"/>
            </a:pPr>
            <a:r>
              <a:rPr lang="en-GB" sz="2600" dirty="0">
                <a:solidFill>
                  <a:schemeClr val="tx1"/>
                </a:solidFill>
                <a:latin typeface="Times New Roman" panose="02020603050405020304" pitchFamily="18" charset="0"/>
                <a:cs typeface="Times New Roman" panose="02020603050405020304" pitchFamily="18" charset="0"/>
              </a:rPr>
              <a:t>Others have no time to speak up and or conditioned to be trapped in a web.</a:t>
            </a:r>
          </a:p>
          <a:p>
            <a:endParaRPr lang="en-IN" sz="2400" dirty="0">
              <a:solidFill>
                <a:schemeClr val="tx1"/>
              </a:solidFill>
              <a:latin typeface="Times New Roman" panose="02020603050405020304" pitchFamily="18" charset="0"/>
              <a:cs typeface="Times New Roman" panose="02020603050405020304" pitchFamily="18" charset="0"/>
            </a:endParaRPr>
          </a:p>
          <a:p>
            <a:r>
              <a:rPr lang="en-GB" sz="4000" dirty="0">
                <a:solidFill>
                  <a:schemeClr val="tx1"/>
                </a:solidFill>
                <a:latin typeface="Times New Roman" panose="02020603050405020304" pitchFamily="18" charset="0"/>
                <a:cs typeface="Times New Roman" panose="02020603050405020304" pitchFamily="18" charset="0"/>
              </a:rPr>
              <a:t>Psychic Prison – Phenomenon</a:t>
            </a:r>
          </a:p>
          <a:p>
            <a:pPr>
              <a:buFont typeface="Wingdings" panose="05000000000000000000" pitchFamily="2" charset="2"/>
              <a:buChar char="Ø"/>
            </a:pPr>
            <a:r>
              <a:rPr lang="en-GB" sz="2600" dirty="0">
                <a:solidFill>
                  <a:schemeClr val="tx1"/>
                </a:solidFill>
                <a:latin typeface="Times New Roman" panose="02020603050405020304" pitchFamily="18" charset="0"/>
                <a:cs typeface="Times New Roman" panose="02020603050405020304" pitchFamily="18" charset="0"/>
              </a:rPr>
              <a:t>Unconscious processes and procedures ( the way we do things here) can pin us down and or restrict our activities.</a:t>
            </a:r>
          </a:p>
          <a:p>
            <a:pPr>
              <a:buFont typeface="Wingdings" panose="05000000000000000000" pitchFamily="2" charset="2"/>
              <a:buChar char="Ø"/>
            </a:pPr>
            <a:r>
              <a:rPr lang="en-GB" sz="2600" dirty="0">
                <a:solidFill>
                  <a:schemeClr val="tx1"/>
                </a:solidFill>
                <a:latin typeface="Times New Roman" panose="02020603050405020304" pitchFamily="18" charset="0"/>
                <a:cs typeface="Times New Roman" panose="02020603050405020304" pitchFamily="18" charset="0"/>
              </a:rPr>
              <a:t>Thoughts that are positive or favourable can restrict our ways doing things</a:t>
            </a:r>
            <a:endParaRPr lang="en-IN" sz="2600" dirty="0">
              <a:solidFill>
                <a:schemeClr val="tx1"/>
              </a:solidFill>
              <a:latin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A39087B0-1263-4F6A-AE96-6C8E1DA6E41B}"/>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340297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D0C82-568F-4DB2-A704-7C66B2D9D753}"/>
              </a:ext>
            </a:extLst>
          </p:cNvPr>
          <p:cNvSpPr>
            <a:spLocks noGrp="1"/>
          </p:cNvSpPr>
          <p:nvPr>
            <p:ph type="title"/>
          </p:nvPr>
        </p:nvSpPr>
        <p:spPr>
          <a:xfrm>
            <a:off x="2592925" y="624110"/>
            <a:ext cx="8911687" cy="727612"/>
          </a:xfrm>
        </p:spPr>
        <p:txBody>
          <a:bodyPr>
            <a:normAutofit/>
          </a:bodyPr>
          <a:lstStyle/>
          <a:p>
            <a:r>
              <a:rPr lang="en-GB" sz="4000" dirty="0">
                <a:latin typeface="Times New Roman" panose="02020603050405020304" pitchFamily="18" charset="0"/>
                <a:cs typeface="Times New Roman" panose="02020603050405020304" pitchFamily="18" charset="0"/>
              </a:rPr>
              <a:t>Favoured ways of Thinking</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1EA36D-C54E-4D74-85E1-DDDD083E64D7}"/>
              </a:ext>
            </a:extLst>
          </p:cNvPr>
          <p:cNvSpPr>
            <a:spLocks noGrp="1"/>
          </p:cNvSpPr>
          <p:nvPr>
            <p:ph idx="1"/>
          </p:nvPr>
        </p:nvSpPr>
        <p:spPr>
          <a:xfrm>
            <a:off x="2398643" y="1616765"/>
            <a:ext cx="9105969" cy="4294457"/>
          </a:xfrm>
        </p:spPr>
        <p:txBody>
          <a:bodyPr>
            <a:normAutofit fontScale="92500" lnSpcReduction="20000"/>
          </a:bodyPr>
          <a:lstStyle/>
          <a:p>
            <a:r>
              <a:rPr lang="en-GB" sz="2400" dirty="0">
                <a:solidFill>
                  <a:schemeClr val="tx1"/>
                </a:solidFill>
                <a:latin typeface="Times New Roman" panose="02020603050405020304" pitchFamily="18" charset="0"/>
                <a:cs typeface="Times New Roman" panose="02020603050405020304" pitchFamily="18" charset="0"/>
              </a:rPr>
              <a:t>A basic perspective or view of life existence that relates to particular part of Reality are understood</a:t>
            </a:r>
          </a:p>
          <a:p>
            <a:r>
              <a:rPr lang="en-GB" sz="2400" dirty="0">
                <a:solidFill>
                  <a:schemeClr val="tx1"/>
                </a:solidFill>
                <a:latin typeface="Times New Roman" panose="02020603050405020304" pitchFamily="18" charset="0"/>
                <a:cs typeface="Times New Roman" panose="02020603050405020304" pitchFamily="18" charset="0"/>
              </a:rPr>
              <a:t>Views of social world based upon different meta- theoretical assumptions with regard to the nature of science and of society ( </a:t>
            </a:r>
            <a:r>
              <a:rPr lang="en-GB" sz="2400" dirty="0" err="1">
                <a:solidFill>
                  <a:schemeClr val="tx1"/>
                </a:solidFill>
                <a:latin typeface="Times New Roman" panose="02020603050405020304" pitchFamily="18" charset="0"/>
                <a:cs typeface="Times New Roman" panose="02020603050405020304" pitchFamily="18" charset="0"/>
              </a:rPr>
              <a:t>Burrel</a:t>
            </a:r>
            <a:r>
              <a:rPr lang="en-GB" sz="2400" dirty="0">
                <a:solidFill>
                  <a:schemeClr val="tx1"/>
                </a:solidFill>
                <a:latin typeface="Times New Roman" panose="02020603050405020304" pitchFamily="18" charset="0"/>
                <a:cs typeface="Times New Roman" panose="02020603050405020304" pitchFamily="18" charset="0"/>
              </a:rPr>
              <a:t> and Morgan, 1979:24)</a:t>
            </a:r>
          </a:p>
          <a:p>
            <a:r>
              <a:rPr lang="en-GB" sz="2400" dirty="0">
                <a:solidFill>
                  <a:schemeClr val="tx1"/>
                </a:solidFill>
                <a:latin typeface="Times New Roman" panose="02020603050405020304" pitchFamily="18" charset="0"/>
                <a:cs typeface="Times New Roman" panose="02020603050405020304" pitchFamily="18" charset="0"/>
              </a:rPr>
              <a:t>History shows that human beings find it challenging accepting new ways of seeing the world.</a:t>
            </a:r>
          </a:p>
          <a:p>
            <a:r>
              <a:rPr lang="en-GB" sz="2400" dirty="0">
                <a:solidFill>
                  <a:schemeClr val="tx1"/>
                </a:solidFill>
                <a:latin typeface="Times New Roman" panose="02020603050405020304" pitchFamily="18" charset="0"/>
                <a:cs typeface="Times New Roman" panose="02020603050405020304" pitchFamily="18" charset="0"/>
              </a:rPr>
              <a:t>Paradigms shifts are sometimes required to make drastic massive changes in organisation.</a:t>
            </a:r>
          </a:p>
          <a:p>
            <a:r>
              <a:rPr lang="en-GB" sz="2400" dirty="0">
                <a:solidFill>
                  <a:schemeClr val="tx1"/>
                </a:solidFill>
                <a:latin typeface="Times New Roman" panose="02020603050405020304" pitchFamily="18" charset="0"/>
                <a:cs typeface="Times New Roman" panose="02020603050405020304" pitchFamily="18" charset="0"/>
              </a:rPr>
              <a:t>Knowing and recognising paradigms or our thought processes and what they lead us to, may be assumed or even simplified.</a:t>
            </a:r>
          </a:p>
          <a:p>
            <a:r>
              <a:rPr lang="en-GB" sz="2400" dirty="0">
                <a:solidFill>
                  <a:schemeClr val="tx1"/>
                </a:solidFill>
                <a:latin typeface="Times New Roman" panose="02020603050405020304" pitchFamily="18" charset="0"/>
                <a:cs typeface="Times New Roman" panose="02020603050405020304" pitchFamily="18" charset="0"/>
              </a:rPr>
              <a:t>Increasing and improving processes or approaches may work better</a:t>
            </a:r>
          </a:p>
          <a:p>
            <a:endParaRPr lang="en-IN" dirty="0"/>
          </a:p>
        </p:txBody>
      </p:sp>
      <p:pic>
        <p:nvPicPr>
          <p:cNvPr id="4" name="Content Placeholder 3">
            <a:extLst>
              <a:ext uri="{FF2B5EF4-FFF2-40B4-BE49-F238E27FC236}">
                <a16:creationId xmlns:a16="http://schemas.microsoft.com/office/drawing/2014/main" id="{F2712B49-D83A-444E-A072-8C4FC8F2E0BD}"/>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36378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3247-D433-4E39-BCF4-E567907500E1}"/>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Change Process in Psychic Prisons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503883-4F18-4C3A-B1B8-DD682CB840A5}"/>
              </a:ext>
            </a:extLst>
          </p:cNvPr>
          <p:cNvSpPr>
            <a:spLocks noGrp="1"/>
          </p:cNvSpPr>
          <p:nvPr>
            <p:ph idx="1"/>
          </p:nvPr>
        </p:nvSpPr>
        <p:spPr>
          <a:xfrm>
            <a:off x="2411896" y="1709530"/>
            <a:ext cx="9092716" cy="4201692"/>
          </a:xfrm>
        </p:spPr>
        <p:txBody>
          <a:bodyPr/>
          <a:lstStyle/>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Key leaders in organisations are able to learn and identify new model or patterns and or standards and understand how the organisation can fit the requirements of this model.</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Patterns and shifts may be perceived from innovative ideas that would change the existing paradigms. </a:t>
            </a:r>
            <a:r>
              <a:rPr lang="en-GB" sz="2400" dirty="0" err="1">
                <a:solidFill>
                  <a:schemeClr val="tx1"/>
                </a:solidFill>
                <a:latin typeface="Times New Roman" panose="02020603050405020304" pitchFamily="18" charset="0"/>
                <a:cs typeface="Times New Roman" panose="02020603050405020304" pitchFamily="18" charset="0"/>
              </a:rPr>
              <a:t>Eg</a:t>
            </a:r>
            <a:r>
              <a:rPr lang="en-GB" sz="2400" dirty="0">
                <a:solidFill>
                  <a:schemeClr val="tx1"/>
                </a:solidFill>
                <a:latin typeface="Times New Roman" panose="02020603050405020304" pitchFamily="18" charset="0"/>
                <a:cs typeface="Times New Roman" panose="02020603050405020304" pitchFamily="18" charset="0"/>
              </a:rPr>
              <a:t> SKC</a:t>
            </a:r>
          </a:p>
          <a:p>
            <a:pPr>
              <a:buFont typeface="Wingdings" panose="05000000000000000000" pitchFamily="2" charset="2"/>
              <a:buChar char="Ø"/>
            </a:pPr>
            <a:r>
              <a:rPr lang="en-GB" sz="2400" dirty="0">
                <a:solidFill>
                  <a:schemeClr val="tx1"/>
                </a:solidFill>
                <a:latin typeface="Times New Roman" panose="02020603050405020304" pitchFamily="18" charset="0"/>
                <a:cs typeface="Times New Roman" panose="02020603050405020304" pitchFamily="18" charset="0"/>
              </a:rPr>
              <a:t>Growth and survival are the end results for establishments that inculcates shifts in thinking and practice processes.</a:t>
            </a:r>
          </a:p>
          <a:p>
            <a:endParaRPr lang="en-IN" dirty="0"/>
          </a:p>
        </p:txBody>
      </p:sp>
      <p:pic>
        <p:nvPicPr>
          <p:cNvPr id="4" name="Content Placeholder 3">
            <a:extLst>
              <a:ext uri="{FF2B5EF4-FFF2-40B4-BE49-F238E27FC236}">
                <a16:creationId xmlns:a16="http://schemas.microsoft.com/office/drawing/2014/main" id="{C30E355B-3760-4486-8E6E-DFA4F56A5172}"/>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84364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73">
            <a:extLst>
              <a:ext uri="{FF2B5EF4-FFF2-40B4-BE49-F238E27FC236}">
                <a16:creationId xmlns:a16="http://schemas.microsoft.com/office/drawing/2014/main" id="{35879851-1A1D-4246-AAA1-C484E85833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2" name="Picture 2" descr="Image result for call center">
            <a:extLst>
              <a:ext uri="{FF2B5EF4-FFF2-40B4-BE49-F238E27FC236}">
                <a16:creationId xmlns:a16="http://schemas.microsoft.com/office/drawing/2014/main" id="{155AA04D-A783-4C75-85CC-A4C724804B7F}"/>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0967" b="4764"/>
          <a:stretch/>
        </p:blipFill>
        <p:spPr bwMode="auto">
          <a:xfrm>
            <a:off x="7237" y="-106007"/>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65D584-5FAD-4C72-9EA4-92BE0F5948CD}"/>
              </a:ext>
            </a:extLst>
          </p:cNvPr>
          <p:cNvSpPr>
            <a:spLocks noGrp="1"/>
          </p:cNvSpPr>
          <p:nvPr>
            <p:ph type="title"/>
          </p:nvPr>
        </p:nvSpPr>
        <p:spPr>
          <a:xfrm>
            <a:off x="2592925" y="624110"/>
            <a:ext cx="8911687" cy="1280890"/>
          </a:xfrm>
        </p:spPr>
        <p:txBody>
          <a:bodyPr>
            <a:normAutofit/>
          </a:bodyPr>
          <a:lstStyle/>
          <a:p>
            <a:r>
              <a:rPr lang="en-IN" u="sng" dirty="0">
                <a:latin typeface="Times New Roman" panose="02020603050405020304" pitchFamily="18" charset="0"/>
                <a:cs typeface="Times New Roman" panose="02020603050405020304" pitchFamily="18" charset="0"/>
              </a:rPr>
              <a:t>Psychic Prison – The call centre Environment </a:t>
            </a:r>
          </a:p>
        </p:txBody>
      </p:sp>
      <p:sp>
        <p:nvSpPr>
          <p:cNvPr id="3083" name="Content Placeholder 3078">
            <a:extLst>
              <a:ext uri="{FF2B5EF4-FFF2-40B4-BE49-F238E27FC236}">
                <a16:creationId xmlns:a16="http://schemas.microsoft.com/office/drawing/2014/main" id="{B242DEFF-6003-4B85-A40B-863B565BC42A}"/>
              </a:ext>
            </a:extLst>
          </p:cNvPr>
          <p:cNvSpPr>
            <a:spLocks noGrp="1"/>
          </p:cNvSpPr>
          <p:nvPr>
            <p:ph idx="1"/>
          </p:nvPr>
        </p:nvSpPr>
        <p:spPr>
          <a:xfrm>
            <a:off x="278296" y="1205947"/>
            <a:ext cx="11728174" cy="5141843"/>
          </a:xfrm>
        </p:spPr>
        <p:txBody>
          <a:bodyPr>
            <a:normAutofit/>
          </a:bodyPr>
          <a:lstStyle/>
          <a:p>
            <a:pPr>
              <a:buClr>
                <a:srgbClr val="F057C8"/>
              </a:buClr>
            </a:pPr>
            <a:r>
              <a:rPr lang="en-US" dirty="0"/>
              <a:t>  </a:t>
            </a:r>
            <a:r>
              <a:rPr lang="en-US" sz="2000" dirty="0">
                <a:latin typeface="Times New Roman" panose="02020603050405020304" pitchFamily="18" charset="0"/>
                <a:cs typeface="Times New Roman" panose="02020603050405020304" pitchFamily="18" charset="0"/>
              </a:rPr>
              <a:t>Involves very cramped conditions for staff who work on their computers throughout their shift under very tightly controlled conditions – Scheduled Break.</a:t>
            </a:r>
          </a:p>
          <a:p>
            <a:pPr>
              <a:buClr>
                <a:srgbClr val="F057C8"/>
              </a:buClr>
            </a:pPr>
            <a:r>
              <a:rPr lang="en-US" sz="2000" dirty="0">
                <a:latin typeface="Times New Roman" panose="02020603050405020304" pitchFamily="18" charset="0"/>
                <a:cs typeface="Times New Roman" panose="02020603050405020304" pitchFamily="18" charset="0"/>
              </a:rPr>
              <a:t>Specialized sales areas even have a script written for them so that it is easy to believe that their individuality is being negated.</a:t>
            </a:r>
          </a:p>
          <a:p>
            <a:pPr>
              <a:buClr>
                <a:srgbClr val="F057C8"/>
              </a:buClr>
            </a:pPr>
            <a:r>
              <a:rPr lang="en-US" sz="2000" dirty="0">
                <a:latin typeface="Times New Roman" panose="02020603050405020304" pitchFamily="18" charset="0"/>
                <a:cs typeface="Times New Roman" panose="02020603050405020304" pitchFamily="18" charset="0"/>
              </a:rPr>
              <a:t>Lack of control over working time and methods is a great contributor to stress.</a:t>
            </a:r>
          </a:p>
          <a:p>
            <a:pPr>
              <a:buClr>
                <a:srgbClr val="F057C8"/>
              </a:buClr>
            </a:pPr>
            <a:r>
              <a:rPr lang="en-US" sz="2000" dirty="0">
                <a:latin typeface="Times New Roman" panose="02020603050405020304" pitchFamily="18" charset="0"/>
                <a:cs typeface="Times New Roman" panose="02020603050405020304" pitchFamily="18" charset="0"/>
              </a:rPr>
              <a:t>Stringent monitoring process  - call flow, call in queue, after call work, Avg Handling time</a:t>
            </a:r>
          </a:p>
          <a:p>
            <a:pPr>
              <a:buClr>
                <a:srgbClr val="F057C8"/>
              </a:buClr>
            </a:pPr>
            <a:r>
              <a:rPr lang="en-US" sz="2000" dirty="0">
                <a:latin typeface="Times New Roman" panose="02020603050405020304" pitchFamily="18" charset="0"/>
                <a:cs typeface="Times New Roman" panose="02020603050405020304" pitchFamily="18" charset="0"/>
              </a:rPr>
              <a:t>Merilyn Armitage (1997) has called it, a ‘psychic prison’ from which inmates are tempted to use any device to escape, including continuing to speak to a caller who has long since hung up so no one else can get through.</a:t>
            </a:r>
          </a:p>
          <a:p>
            <a:pPr>
              <a:buClr>
                <a:srgbClr val="F057C8"/>
              </a:buClr>
            </a:pPr>
            <a:r>
              <a:rPr lang="en-US" sz="2000" dirty="0">
                <a:latin typeface="Times New Roman" panose="02020603050405020304" pitchFamily="18" charset="0"/>
                <a:cs typeface="Times New Roman" panose="02020603050405020304" pitchFamily="18" charset="0"/>
              </a:rPr>
              <a:t>Absenteeism, sickness, Attrition  levels are notoriously high</a:t>
            </a:r>
          </a:p>
          <a:p>
            <a:pPr>
              <a:buClr>
                <a:srgbClr val="F057C8"/>
              </a:buClr>
            </a:pPr>
            <a:r>
              <a:rPr lang="en-US" sz="2000" dirty="0">
                <a:latin typeface="Times New Roman" panose="02020603050405020304" pitchFamily="18" charset="0"/>
                <a:cs typeface="Times New Roman" panose="02020603050405020304" pitchFamily="18" charset="0"/>
              </a:rPr>
              <a:t>Pay employees basis the sales or the number of call they handle. </a:t>
            </a:r>
          </a:p>
          <a:p>
            <a:pPr>
              <a:buClr>
                <a:srgbClr val="F057C8"/>
              </a:buClr>
            </a:pPr>
            <a:r>
              <a:rPr lang="en-US" sz="2000" dirty="0">
                <a:latin typeface="Times New Roman" panose="02020603050405020304" pitchFamily="18" charset="0"/>
                <a:cs typeface="Times New Roman" panose="02020603050405020304" pitchFamily="18" charset="0"/>
              </a:rPr>
              <a:t>Dr John Lang’s call center experience with HSBC ( A Quarrel between the mind and heart) </a:t>
            </a:r>
          </a:p>
          <a:p>
            <a:pPr>
              <a:buClr>
                <a:srgbClr val="F057C8"/>
              </a:buClr>
            </a:pPr>
            <a:r>
              <a:rPr lang="en-US" sz="2000" dirty="0">
                <a:latin typeface="Times New Roman" panose="02020603050405020304" pitchFamily="18" charset="0"/>
                <a:cs typeface="Times New Roman" panose="02020603050405020304" pitchFamily="18" charset="0"/>
              </a:rPr>
              <a:t>Emotional Labor - is the process of managing feelings and expressions to fulfill the </a:t>
            </a:r>
            <a:r>
              <a:rPr lang="en-US" sz="2000" b="1" dirty="0">
                <a:latin typeface="Times New Roman" panose="02020603050405020304" pitchFamily="18" charset="0"/>
                <a:cs typeface="Times New Roman" panose="02020603050405020304" pitchFamily="18" charset="0"/>
              </a:rPr>
              <a:t>emotional</a:t>
            </a:r>
            <a:r>
              <a:rPr lang="en-US" sz="2000" dirty="0">
                <a:latin typeface="Times New Roman" panose="02020603050405020304" pitchFamily="18" charset="0"/>
                <a:cs typeface="Times New Roman" panose="02020603050405020304" pitchFamily="18" charset="0"/>
              </a:rPr>
              <a:t> requirements of a job</a:t>
            </a:r>
          </a:p>
        </p:txBody>
      </p:sp>
    </p:spTree>
    <p:extLst>
      <p:ext uri="{BB962C8B-B14F-4D97-AF65-F5344CB8AC3E}">
        <p14:creationId xmlns:p14="http://schemas.microsoft.com/office/powerpoint/2010/main" val="35889892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FE64D4A-ECEF-40B9-B3EB-C3BAB4F5A5FC}"/>
              </a:ext>
            </a:extLst>
          </p:cNvPr>
          <p:cNvSpPr>
            <a:spLocks noGrp="1"/>
          </p:cNvSpPr>
          <p:nvPr>
            <p:ph sz="quarter" idx="4294967295"/>
          </p:nvPr>
        </p:nvSpPr>
        <p:spPr>
          <a:xfrm>
            <a:off x="6858327" y="1298713"/>
            <a:ext cx="5161395" cy="4935400"/>
          </a:xfrm>
        </p:spPr>
        <p:txBody>
          <a:bodyPr>
            <a:normAutofit/>
          </a:bodyPr>
          <a:lstStyle/>
          <a:p>
            <a:pPr algn="just">
              <a:buFont typeface="Arial" panose="020B0604020202020204" pitchFamily="34" charset="0"/>
              <a:buChar char="•"/>
            </a:pPr>
            <a:endParaRPr lang="en-US" dirty="0"/>
          </a:p>
          <a:p>
            <a:pPr algn="just">
              <a:buFont typeface="Arial" panose="020B0604020202020204" pitchFamily="34" charset="0"/>
              <a:buChar char="•"/>
            </a:pP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Ignore the foundation and system that control and shape the organization </a:t>
            </a:r>
          </a:p>
          <a:p>
            <a:pPr algn="just">
              <a:buFont typeface="Arial" panose="020B0604020202020204" pitchFamily="34" charset="0"/>
              <a:buChar char="•"/>
            </a:pP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 Encourage innovation through new ideas can quickly turn to unhealthy and self-destructive competition. </a:t>
            </a:r>
          </a:p>
          <a:p>
            <a:pPr algn="just">
              <a:buFont typeface="Arial" panose="020B0604020202020204" pitchFamily="34" charset="0"/>
              <a:buChar char="•"/>
            </a:pP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Leaders/ Managers can be unaware of the rules           too much speculation ;  discrediting and complaint ( L.M.Rentz,2009)</a:t>
            </a:r>
          </a:p>
          <a:p>
            <a:pPr algn="just">
              <a:buFont typeface="Arial" panose="020B0604020202020204" pitchFamily="34" charset="0"/>
              <a:buChar char="•"/>
            </a:pP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There is unlikely that an individual would surpass their ideas and identity to an extent   ( </a:t>
            </a:r>
            <a:r>
              <a:rPr lang="en-US" sz="2000" i="1" dirty="0">
                <a:solidFill>
                  <a:schemeClr val="tx1">
                    <a:lumMod val="85000"/>
                    <a:lumOff val="15000"/>
                  </a:schemeClr>
                </a:solidFill>
                <a:latin typeface="Times New Roman" panose="02020603050405020304" pitchFamily="18" charset="0"/>
                <a:cs typeface="Times New Roman" panose="02020603050405020304" pitchFamily="18" charset="0"/>
              </a:rPr>
              <a:t>relationships; roles; responsibilities</a:t>
            </a:r>
            <a:endParaRPr lang="en-IN" sz="20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C09791CD-80ED-41C2-9ED5-57CED9178069}"/>
              </a:ext>
            </a:extLst>
          </p:cNvPr>
          <p:cNvSpPr>
            <a:spLocks noGrp="1"/>
          </p:cNvSpPr>
          <p:nvPr>
            <p:ph type="subTitle" idx="4294967295"/>
          </p:nvPr>
        </p:nvSpPr>
        <p:spPr>
          <a:xfrm>
            <a:off x="3276600" y="4776788"/>
            <a:ext cx="8915400" cy="1127125"/>
          </a:xfrm>
        </p:spPr>
        <p:txBody>
          <a:bodyPr/>
          <a:lstStyle/>
          <a:p>
            <a:endParaRPr lang="en-US" dirty="0"/>
          </a:p>
          <a:p>
            <a:endParaRPr lang="en-IN" dirty="0"/>
          </a:p>
        </p:txBody>
      </p:sp>
      <p:sp>
        <p:nvSpPr>
          <p:cNvPr id="9" name="Rectangle 8">
            <a:extLst>
              <a:ext uri="{FF2B5EF4-FFF2-40B4-BE49-F238E27FC236}">
                <a16:creationId xmlns:a16="http://schemas.microsoft.com/office/drawing/2014/main" id="{C474207B-571B-495E-A9C8-222420AB2D9D}"/>
              </a:ext>
            </a:extLst>
          </p:cNvPr>
          <p:cNvSpPr/>
          <p:nvPr/>
        </p:nvSpPr>
        <p:spPr>
          <a:xfrm>
            <a:off x="1193350" y="1656596"/>
            <a:ext cx="5333673" cy="4401205"/>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Help leaders and managers how unconscious factors influence individual and groups, why people are restraint to change</a:t>
            </a:r>
          </a:p>
          <a:p>
            <a:pPr marL="285750" indent="-28575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Raise discussion to</a:t>
            </a:r>
            <a:r>
              <a:rPr lang="en-US" sz="2000" i="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the organization whether it is possible to break out of such a restraint</a:t>
            </a:r>
          </a:p>
          <a:p>
            <a:pPr marL="285750" indent="-28575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Recognize any unconscious factors that happens when innovation and change is needed</a:t>
            </a:r>
          </a:p>
          <a:p>
            <a:pPr marL="285750" indent="-28575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Identify barriers that preventing innovation and changes in organization   ------ Action</a:t>
            </a:r>
          </a:p>
          <a:p>
            <a:pPr marL="285750" indent="-28575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Draw attentions to ethics and power relations</a:t>
            </a:r>
          </a:p>
        </p:txBody>
      </p:sp>
      <p:sp>
        <p:nvSpPr>
          <p:cNvPr id="13" name="TextBox 12">
            <a:extLst>
              <a:ext uri="{FF2B5EF4-FFF2-40B4-BE49-F238E27FC236}">
                <a16:creationId xmlns:a16="http://schemas.microsoft.com/office/drawing/2014/main" id="{4E863D48-A8B9-4C2D-9C65-5CDAB79EB95F}"/>
              </a:ext>
            </a:extLst>
          </p:cNvPr>
          <p:cNvSpPr txBox="1"/>
          <p:nvPr/>
        </p:nvSpPr>
        <p:spPr>
          <a:xfrm>
            <a:off x="1762539" y="848139"/>
            <a:ext cx="9277476" cy="707886"/>
          </a:xfrm>
          <a:prstGeom prst="rect">
            <a:avLst/>
          </a:prstGeom>
          <a:noFill/>
        </p:spPr>
        <p:txBody>
          <a:bodyPr wrap="none" rtlCol="0">
            <a:spAutoFit/>
          </a:bodyPr>
          <a:lstStyle/>
          <a:p>
            <a:r>
              <a:rPr lang="en-IN" sz="4000" dirty="0">
                <a:latin typeface="Times New Roman" panose="02020603050405020304" pitchFamily="18" charset="0"/>
                <a:cs typeface="Times New Roman" panose="02020603050405020304" pitchFamily="18" charset="0"/>
              </a:rPr>
              <a:t>      Strengths 									Weakness </a:t>
            </a:r>
          </a:p>
        </p:txBody>
      </p:sp>
      <p:pic>
        <p:nvPicPr>
          <p:cNvPr id="6" name="Content Placeholder 3">
            <a:extLst>
              <a:ext uri="{FF2B5EF4-FFF2-40B4-BE49-F238E27FC236}">
                <a16:creationId xmlns:a16="http://schemas.microsoft.com/office/drawing/2014/main" id="{AE6DA04A-3A59-4B3E-BF41-7BCC6BE7C6C3}"/>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49919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EB6E09-5817-4990-BDEF-F286720FC2E0}"/>
              </a:ext>
            </a:extLst>
          </p:cNvPr>
          <p:cNvSpPr>
            <a:spLocks noGrp="1"/>
          </p:cNvSpPr>
          <p:nvPr>
            <p:ph type="title"/>
          </p:nvPr>
        </p:nvSpPr>
        <p:spPr>
          <a:xfrm>
            <a:off x="2592925" y="584354"/>
            <a:ext cx="8911687" cy="913142"/>
          </a:xfrm>
        </p:spPr>
        <p:txBody>
          <a:bodyPr>
            <a:normAutofit/>
          </a:bodyPr>
          <a:lstStyle/>
          <a:p>
            <a:r>
              <a:rPr lang="en-IN" sz="4000" dirty="0">
                <a:latin typeface="Times New Roman" panose="02020603050405020304" pitchFamily="18" charset="0"/>
                <a:cs typeface="Times New Roman" panose="02020603050405020304" pitchFamily="18" charset="0"/>
              </a:rPr>
              <a:t>Recommendations </a:t>
            </a:r>
          </a:p>
        </p:txBody>
      </p:sp>
      <p:sp>
        <p:nvSpPr>
          <p:cNvPr id="4" name="Content Placeholder 3">
            <a:extLst>
              <a:ext uri="{FF2B5EF4-FFF2-40B4-BE49-F238E27FC236}">
                <a16:creationId xmlns:a16="http://schemas.microsoft.com/office/drawing/2014/main" id="{D0E62EC8-9824-4951-94A7-717E2F72D106}"/>
              </a:ext>
            </a:extLst>
          </p:cNvPr>
          <p:cNvSpPr>
            <a:spLocks noGrp="1"/>
          </p:cNvSpPr>
          <p:nvPr>
            <p:ph idx="1"/>
          </p:nvPr>
        </p:nvSpPr>
        <p:spPr>
          <a:xfrm>
            <a:off x="2425148" y="1497496"/>
            <a:ext cx="9079464" cy="4413726"/>
          </a:xfrm>
        </p:spPr>
        <p:txBody>
          <a:bodyPr/>
          <a:lstStyle/>
          <a:p>
            <a:pPr marL="285750" indent="-285750" algn="just">
              <a:buFont typeface="Wingdings" charset="2"/>
              <a:buChar char="ü"/>
            </a:pP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Being aware of unconscious cues is essential to diversity and innovation in organization. </a:t>
            </a:r>
          </a:p>
          <a:p>
            <a:pPr marL="285750" indent="-285750" algn="just">
              <a:buFont typeface="Wingdings" charset="2"/>
              <a:buChar char="ü"/>
            </a:pP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 Organization by this metaphor has less flexibility in response to market changes and competitors. Management should encourage more risk taking</a:t>
            </a:r>
          </a:p>
          <a:p>
            <a:pPr marL="285750" indent="-285750" algn="just">
              <a:buFont typeface="Wingdings" charset="2"/>
              <a:buChar char="ü"/>
            </a:pP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 More involvement of company’s employees to company’s key issues and development </a:t>
            </a:r>
          </a:p>
          <a:p>
            <a:pPr marL="285750" indent="-285750" algn="just">
              <a:buFont typeface="Wingdings" charset="2"/>
              <a:buChar char="ü"/>
            </a:pP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Hiring third parties from outside into the organization and leaders/managers also need to be examined frequently. </a:t>
            </a:r>
          </a:p>
          <a:p>
            <a:pPr marL="0" indent="0">
              <a:buNone/>
            </a:pPr>
            <a:endParaRPr lang="en-IN" dirty="0"/>
          </a:p>
        </p:txBody>
      </p:sp>
      <p:pic>
        <p:nvPicPr>
          <p:cNvPr id="5" name="Content Placeholder 3">
            <a:extLst>
              <a:ext uri="{FF2B5EF4-FFF2-40B4-BE49-F238E27FC236}">
                <a16:creationId xmlns:a16="http://schemas.microsoft.com/office/drawing/2014/main" id="{F2E9D920-4ED3-497E-BD21-F1E2B653CFE1}"/>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extLst>
      <p:ext uri="{BB962C8B-B14F-4D97-AF65-F5344CB8AC3E}">
        <p14:creationId xmlns:p14="http://schemas.microsoft.com/office/powerpoint/2010/main" val="2794608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838200" y="365126"/>
            <a:ext cx="10515600" cy="836950"/>
          </a:xfrm>
        </p:spPr>
        <p:txBody>
          <a:bodyPr>
            <a:normAutofit/>
          </a:bodyPr>
          <a:lstStyle/>
          <a:p>
            <a:pPr algn="ctr"/>
            <a:r>
              <a:rPr lang="en-US" altLang="zh-C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zh-CN" alt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内容占位符 4"/>
          <p:cNvSpPr>
            <a:spLocks noGrp="1"/>
          </p:cNvSpPr>
          <p:nvPr>
            <p:ph idx="1"/>
          </p:nvPr>
        </p:nvSpPr>
        <p:spPr>
          <a:xfrm>
            <a:off x="715010" y="1450340"/>
            <a:ext cx="10515600" cy="4591685"/>
          </a:xfrm>
        </p:spPr>
        <p:txBody>
          <a:bodyPr/>
          <a:lstStyle/>
          <a:p>
            <a:pPr marL="0" indent="0">
              <a:buNone/>
            </a:pPr>
            <a:r>
              <a:rPr lang="en-US" altLang="zh-CN" dirty="0">
                <a:latin typeface="Arial Black" panose="020B0A04020102020204" pitchFamily="34" charset="0"/>
              </a:rPr>
              <a:t>            </a:t>
            </a:r>
            <a:r>
              <a:rPr lang="en-US" altLang="zh-CN" sz="2400" dirty="0">
                <a:latin typeface="Arial Black" panose="020B0A04020102020204" pitchFamily="34" charset="0"/>
              </a:rPr>
              <a:t>Organizations                         </a:t>
            </a:r>
            <a:r>
              <a:rPr lang="en-US" altLang="zh-CN" sz="2800" dirty="0">
                <a:latin typeface="Arial Black" panose="020B0A04020102020204" pitchFamily="34" charset="0"/>
              </a:rPr>
              <a:t>Psychic Prisons</a:t>
            </a:r>
          </a:p>
          <a:p>
            <a:pPr marL="0" indent="0">
              <a:buNone/>
            </a:pPr>
            <a:endParaRPr lang="en-US" altLang="zh-CN" dirty="0">
              <a:latin typeface="Arial Black" panose="020B0A04020102020204" pitchFamily="34" charset="0"/>
            </a:endParaRPr>
          </a:p>
          <a:p>
            <a:pPr marL="0" indent="0">
              <a:buNone/>
            </a:pPr>
            <a:endParaRPr lang="en-US" altLang="zh-CN" dirty="0">
              <a:latin typeface="Arial Black" panose="020B0A04020102020204" pitchFamily="34" charset="0"/>
            </a:endParaRPr>
          </a:p>
        </p:txBody>
      </p:sp>
      <p:sp>
        <p:nvSpPr>
          <p:cNvPr id="6" name="不等号 5"/>
          <p:cNvSpPr/>
          <p:nvPr/>
        </p:nvSpPr>
        <p:spPr>
          <a:xfrm>
            <a:off x="4642899" y="1235095"/>
            <a:ext cx="1580515" cy="803910"/>
          </a:xfrm>
          <a:prstGeom prst="mathNotEqual">
            <a:avLst>
              <a:gd name="adj1" fmla="val 23520"/>
              <a:gd name="adj2" fmla="val 6600000"/>
              <a:gd name="adj3" fmla="val 1176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solidFill>
                  <a:schemeClr val="tx1"/>
                </a:solidFill>
              </a:rPr>
              <a:t>   </a:t>
            </a:r>
          </a:p>
        </p:txBody>
      </p:sp>
      <p:pic>
        <p:nvPicPr>
          <p:cNvPr id="13" name="图片 12"/>
          <p:cNvPicPr>
            <a:picLocks noChangeAspect="1"/>
          </p:cNvPicPr>
          <p:nvPr/>
        </p:nvPicPr>
        <p:blipFill>
          <a:blip r:embed="rId2"/>
          <a:stretch>
            <a:fillRect/>
          </a:stretch>
        </p:blipFill>
        <p:spPr>
          <a:xfrm>
            <a:off x="2979137" y="2489854"/>
            <a:ext cx="5695880" cy="400302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p:cNvPicPr/>
          <p:nvPr/>
        </p:nvPicPr>
        <p:blipFill>
          <a:blip r:embed="rId2"/>
          <a:stretch>
            <a:fillRect/>
          </a:stretch>
        </p:blipFill>
        <p:spPr>
          <a:xfrm>
            <a:off x="875014" y="1236345"/>
            <a:ext cx="3629492" cy="4146907"/>
          </a:xfrm>
          <a:prstGeom prst="rect">
            <a:avLst/>
          </a:prstGeom>
        </p:spPr>
      </p:pic>
      <p:sp>
        <p:nvSpPr>
          <p:cNvPr id="25" name="内容占位符 24"/>
          <p:cNvSpPr>
            <a:spLocks noGrp="1"/>
          </p:cNvSpPr>
          <p:nvPr>
            <p:ph idx="1"/>
          </p:nvPr>
        </p:nvSpPr>
        <p:spPr>
          <a:xfrm>
            <a:off x="5135245" y="920115"/>
            <a:ext cx="6477000" cy="5259070"/>
          </a:xfrm>
        </p:spPr>
        <p:txBody>
          <a:bodyPr>
            <a:noAutofit/>
          </a:bodyPr>
          <a:lstStyle/>
          <a:p>
            <a:pPr marL="0" indent="0">
              <a:buNone/>
            </a:pPr>
            <a:r>
              <a:rPr lang="en-US" altLang="zh-CN" sz="3600" b="1" dirty="0">
                <a:latin typeface="Times New Roman" panose="02020603050405020304" pitchFamily="18" charset="0"/>
                <a:cs typeface="Times New Roman" panose="02020603050405020304" pitchFamily="18" charset="0"/>
              </a:rPr>
              <a:t>The Shawshank Redemption</a:t>
            </a:r>
            <a:endParaRPr lang="en-US" altLang="zh-CN" sz="2800" b="1" dirty="0">
              <a:latin typeface="Times New Roman" panose="02020603050405020304" pitchFamily="18" charset="0"/>
              <a:cs typeface="Times New Roman" panose="02020603050405020304" pitchFamily="18" charset="0"/>
            </a:endParaRPr>
          </a:p>
          <a:p>
            <a:pPr marL="0" indent="0">
              <a:buNone/>
            </a:pPr>
            <a:endParaRPr lang="en-US" altLang="zh-CN" sz="2400" b="1" dirty="0">
              <a:latin typeface="Arial" panose="020B0604020202020204" pitchFamily="34" charset="0"/>
              <a:cs typeface="Arial" panose="020B0604020202020204" pitchFamily="34" charset="0"/>
            </a:endParaRPr>
          </a:p>
          <a:p>
            <a:pPr marL="0" indent="0">
              <a:buNone/>
            </a:pPr>
            <a:r>
              <a:rPr lang="en-US" altLang="zh-CN" sz="2400" b="1" dirty="0">
                <a:solidFill>
                  <a:schemeClr val="tx1">
                    <a:lumMod val="85000"/>
                    <a:lumOff val="15000"/>
                  </a:schemeClr>
                </a:solidFill>
                <a:latin typeface="Times New Roman" panose="02020603050405020304" pitchFamily="18" charset="0"/>
                <a:cs typeface="Times New Roman" panose="02020603050405020304" pitchFamily="18" charset="0"/>
              </a:rPr>
              <a:t>Andy: </a:t>
            </a:r>
            <a:r>
              <a:rPr lang="en-US" altLang="zh-CN" sz="2400" dirty="0">
                <a:solidFill>
                  <a:schemeClr val="tx1">
                    <a:lumMod val="85000"/>
                    <a:lumOff val="15000"/>
                  </a:schemeClr>
                </a:solidFill>
                <a:latin typeface="Times New Roman" panose="02020603050405020304" pitchFamily="18" charset="0"/>
                <a:cs typeface="Times New Roman" panose="02020603050405020304" pitchFamily="18" charset="0"/>
              </a:rPr>
              <a:t>tried to survive in the prison, looking for the chance to escape, finally he did.</a:t>
            </a:r>
          </a:p>
          <a:p>
            <a:pPr marL="0" indent="0">
              <a:buNone/>
            </a:pPr>
            <a:r>
              <a:rPr lang="en-US" altLang="zh-CN" sz="2400" b="1" dirty="0">
                <a:solidFill>
                  <a:schemeClr val="tx1">
                    <a:lumMod val="85000"/>
                    <a:lumOff val="15000"/>
                  </a:schemeClr>
                </a:solidFill>
                <a:latin typeface="Times New Roman" panose="02020603050405020304" pitchFamily="18" charset="0"/>
                <a:cs typeface="Times New Roman" panose="02020603050405020304" pitchFamily="18" charset="0"/>
              </a:rPr>
              <a:t>Brooks: </a:t>
            </a:r>
            <a:r>
              <a:rPr lang="en-US" altLang="zh-CN" sz="2400" dirty="0">
                <a:solidFill>
                  <a:schemeClr val="tx1">
                    <a:lumMod val="85000"/>
                    <a:lumOff val="15000"/>
                  </a:schemeClr>
                </a:solidFill>
                <a:latin typeface="Times New Roman" panose="02020603050405020304" pitchFamily="18" charset="0"/>
                <a:cs typeface="Times New Roman" panose="02020603050405020304" pitchFamily="18" charset="0"/>
              </a:rPr>
              <a:t>unable to adapt to the rapid changes outside the society after getting out of the prison,  in the end, he suicided.</a:t>
            </a:r>
            <a:br>
              <a:rPr lang="en-US" altLang="zh-CN" sz="2400" dirty="0">
                <a:solidFill>
                  <a:schemeClr val="tx1">
                    <a:lumMod val="85000"/>
                    <a:lumOff val="15000"/>
                  </a:schemeClr>
                </a:solidFill>
                <a:latin typeface="Times New Roman" panose="02020603050405020304" pitchFamily="18" charset="0"/>
                <a:cs typeface="Times New Roman" panose="02020603050405020304" pitchFamily="18" charset="0"/>
              </a:rPr>
            </a:br>
            <a:r>
              <a:rPr lang="en-US" altLang="zh-CN" sz="2400" b="1" dirty="0">
                <a:solidFill>
                  <a:schemeClr val="tx1">
                    <a:lumMod val="85000"/>
                    <a:lumOff val="15000"/>
                  </a:schemeClr>
                </a:solidFill>
                <a:latin typeface="Times New Roman" panose="02020603050405020304" pitchFamily="18" charset="0"/>
                <a:cs typeface="Times New Roman" panose="02020603050405020304" pitchFamily="18" charset="0"/>
              </a:rPr>
              <a:t>Red: </a:t>
            </a:r>
            <a:r>
              <a:rPr lang="en-US" altLang="zh-CN" sz="2400" dirty="0">
                <a:solidFill>
                  <a:schemeClr val="tx1">
                    <a:lumMod val="85000"/>
                    <a:lumOff val="15000"/>
                  </a:schemeClr>
                </a:solidFill>
                <a:latin typeface="Times New Roman" panose="02020603050405020304" pitchFamily="18" charset="0"/>
                <a:cs typeface="Times New Roman" panose="02020603050405020304" pitchFamily="18" charset="0"/>
              </a:rPr>
              <a:t>got free with Andy’s encourage.</a:t>
            </a:r>
          </a:p>
          <a:p>
            <a:pPr marL="0" indent="0">
              <a:buNone/>
            </a:pPr>
            <a:endParaRPr lang="en-US" altLang="zh-CN" sz="2400" dirty="0">
              <a:latin typeface="Arial" panose="020B0604020202020204" pitchFamily="34" charset="0"/>
              <a:cs typeface="Arial" panose="020B0604020202020204" pitchFamily="34" charset="0"/>
            </a:endParaRPr>
          </a:p>
          <a:p>
            <a:pPr marL="0" indent="0">
              <a:buNone/>
            </a:pPr>
            <a:r>
              <a:rPr lang="en-US" altLang="zh-CN" sz="3600" b="1" dirty="0">
                <a:solidFill>
                  <a:schemeClr val="tx1">
                    <a:lumMod val="85000"/>
                    <a:lumOff val="15000"/>
                  </a:schemeClr>
                </a:solidFill>
                <a:latin typeface="Times New Roman" panose="02020603050405020304" pitchFamily="18" charset="0"/>
                <a:cs typeface="Times New Roman" panose="02020603050405020304" pitchFamily="18" charset="0"/>
              </a:rPr>
              <a:t>Different destinies, why???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文本框 26"/>
          <p:cNvSpPr txBox="1"/>
          <p:nvPr/>
        </p:nvSpPr>
        <p:spPr>
          <a:xfrm>
            <a:off x="1383665" y="793773"/>
            <a:ext cx="9829165" cy="5539978"/>
          </a:xfrm>
          <a:prstGeom prst="rect">
            <a:avLst/>
          </a:prstGeom>
          <a:noFill/>
        </p:spPr>
        <p:txBody>
          <a:bodyPr wrap="square" rtlCol="0">
            <a:spAutoFit/>
          </a:bodyPr>
          <a:lstStyle/>
          <a:p>
            <a:r>
              <a:rPr lang="en-US" altLang="zh-CN" sz="4000" b="1" dirty="0">
                <a:latin typeface="Arial" panose="020B0604020202020204" pitchFamily="34" charset="0"/>
                <a:cs typeface="Arial" panose="020B0604020202020204" pitchFamily="34" charset="0"/>
              </a:rPr>
              <a:t>People are trapped by their mindsets!!!</a:t>
            </a:r>
            <a:endParaRPr lang="en-US" altLang="zh-CN" sz="2800"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r>
              <a:rPr lang="en-US" altLang="zh-CN" sz="4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Psychic prison</a:t>
            </a:r>
          </a:p>
          <a:p>
            <a:endParaRPr lang="en-US" altLang="zh-CN" sz="4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p:txBody>
      </p:sp>
      <p:sp>
        <p:nvSpPr>
          <p:cNvPr id="30" name="文本框 29"/>
          <p:cNvSpPr txBox="1"/>
          <p:nvPr/>
        </p:nvSpPr>
        <p:spPr>
          <a:xfrm>
            <a:off x="2047855" y="3078697"/>
            <a:ext cx="2190412" cy="2246769"/>
          </a:xfrm>
          <a:prstGeom prst="rect">
            <a:avLst/>
          </a:prstGeom>
          <a:noFill/>
        </p:spPr>
        <p:txBody>
          <a:bodyPr wrap="square" rtlCol="0">
            <a:spAutoFit/>
          </a:bodyPr>
          <a:lstStyle/>
          <a:p>
            <a:r>
              <a:rPr lang="en-US" altLang="zh-CN" sz="2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Gloom</a:t>
            </a:r>
          </a:p>
          <a:p>
            <a:endParaRPr lang="en-US" altLang="zh-CN" sz="2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r>
              <a:rPr lang="en-US" altLang="zh-CN" sz="2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Misery</a:t>
            </a:r>
          </a:p>
          <a:p>
            <a:endParaRPr lang="en-US" altLang="zh-CN" sz="2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r>
              <a:rPr lang="en-US" altLang="zh-CN" sz="2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Pressure</a:t>
            </a:r>
          </a:p>
        </p:txBody>
      </p:sp>
      <p:sp>
        <p:nvSpPr>
          <p:cNvPr id="29" name="文本框 28"/>
          <p:cNvSpPr txBox="1"/>
          <p:nvPr/>
        </p:nvSpPr>
        <p:spPr>
          <a:xfrm>
            <a:off x="6790138" y="3232585"/>
            <a:ext cx="1685290" cy="1938992"/>
          </a:xfrm>
          <a:prstGeom prst="rect">
            <a:avLst/>
          </a:prstGeom>
          <a:noFill/>
        </p:spPr>
        <p:txBody>
          <a:bodyPr wrap="square" rtlCol="0">
            <a:spAutoFit/>
          </a:bodyPr>
          <a:lstStyle/>
          <a:p>
            <a:r>
              <a:rPr lang="en-US" altLang="zh-CN" sz="24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Hope</a:t>
            </a:r>
          </a:p>
          <a:p>
            <a:endParaRPr lang="en-US" altLang="zh-CN" sz="24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r>
              <a:rPr lang="en-US" altLang="zh-CN" sz="24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Freedom</a:t>
            </a:r>
          </a:p>
          <a:p>
            <a:endParaRPr lang="en-US" altLang="zh-CN" sz="24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r>
              <a:rPr lang="en-US" altLang="zh-CN" sz="24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Revolution</a:t>
            </a:r>
          </a:p>
        </p:txBody>
      </p:sp>
      <p:sp>
        <p:nvSpPr>
          <p:cNvPr id="28" name="箭头: 左右 27"/>
          <p:cNvSpPr/>
          <p:nvPr/>
        </p:nvSpPr>
        <p:spPr>
          <a:xfrm>
            <a:off x="4132155" y="4020961"/>
            <a:ext cx="1934719" cy="67001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6" name="Content Placeholder 3">
            <a:extLst>
              <a:ext uri="{FF2B5EF4-FFF2-40B4-BE49-F238E27FC236}">
                <a16:creationId xmlns:a16="http://schemas.microsoft.com/office/drawing/2014/main" id="{33FE55A1-7891-4FC1-893B-AD94F2D46FCA}"/>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3155041" y="1255249"/>
            <a:ext cx="6971551" cy="496510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debate">
            <a:extLst>
              <a:ext uri="{FF2B5EF4-FFF2-40B4-BE49-F238E27FC236}">
                <a16:creationId xmlns:a16="http://schemas.microsoft.com/office/drawing/2014/main" id="{E3002522-E410-425B-96E2-3A8C5CB98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9948" y="2461591"/>
            <a:ext cx="6924261" cy="34621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412702C8-11D0-4888-80F2-B5AEBB43865B}"/>
              </a:ext>
            </a:extLst>
          </p:cNvPr>
          <p:cNvSpPr>
            <a:spLocks noGrp="1"/>
          </p:cNvSpPr>
          <p:nvPr>
            <p:ph type="title"/>
          </p:nvPr>
        </p:nvSpPr>
        <p:spPr/>
        <p:txBody>
          <a:bodyPr>
            <a:noAutofit/>
          </a:bodyPr>
          <a:lstStyle/>
          <a:p>
            <a:r>
              <a:rPr lang="en-IN" sz="4000" dirty="0">
                <a:latin typeface="Times New Roman" panose="02020603050405020304" pitchFamily="18" charset="0"/>
                <a:cs typeface="Times New Roman" panose="02020603050405020304" pitchFamily="18" charset="0"/>
              </a:rPr>
              <a:t>Did Gareth Morgan create the images of Organisation to portray them positively or negatively ? </a:t>
            </a:r>
          </a:p>
        </p:txBody>
      </p:sp>
    </p:spTree>
    <p:extLst>
      <p:ext uri="{BB962C8B-B14F-4D97-AF65-F5344CB8AC3E}">
        <p14:creationId xmlns:p14="http://schemas.microsoft.com/office/powerpoint/2010/main" val="2434279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5A44B-F834-408C-B641-6F103895C8E0}"/>
              </a:ext>
            </a:extLst>
          </p:cNvPr>
          <p:cNvSpPr>
            <a:spLocks noGrp="1"/>
          </p:cNvSpPr>
          <p:nvPr>
            <p:ph type="title"/>
          </p:nvPr>
        </p:nvSpPr>
        <p:spPr/>
        <p:txBody>
          <a:bodyPr/>
          <a:lstStyle/>
          <a:p>
            <a:r>
              <a:rPr lang="en-IN" dirty="0"/>
              <a:t>References : </a:t>
            </a:r>
            <a:br>
              <a:rPr lang="en-IN" dirty="0"/>
            </a:br>
            <a:endParaRPr lang="en-IN" dirty="0"/>
          </a:p>
        </p:txBody>
      </p:sp>
      <p:sp>
        <p:nvSpPr>
          <p:cNvPr id="3" name="Content Placeholder 2">
            <a:extLst>
              <a:ext uri="{FF2B5EF4-FFF2-40B4-BE49-F238E27FC236}">
                <a16:creationId xmlns:a16="http://schemas.microsoft.com/office/drawing/2014/main" id="{781F6599-7CA0-4548-B0C0-F6F3684D9139}"/>
              </a:ext>
            </a:extLst>
          </p:cNvPr>
          <p:cNvSpPr>
            <a:spLocks noGrp="1"/>
          </p:cNvSpPr>
          <p:nvPr>
            <p:ph idx="1"/>
          </p:nvPr>
        </p:nvSpPr>
        <p:spPr>
          <a:xfrm>
            <a:off x="2218151" y="1540188"/>
            <a:ext cx="8915400" cy="5138907"/>
          </a:xfrm>
        </p:spPr>
        <p:txBody>
          <a:bodyPr>
            <a:normAutofit/>
          </a:bodyPr>
          <a:lstStyle/>
          <a:p>
            <a:r>
              <a:rPr lang="en-GB" sz="1600" dirty="0">
                <a:latin typeface="Times New Roman" panose="02020603050405020304" pitchFamily="18" charset="0"/>
                <a:cs typeface="Times New Roman" panose="02020603050405020304" pitchFamily="18" charset="0"/>
              </a:rPr>
              <a:t>Burrell, Gibson and Gareth Morgan (1979) –Sociological paradigms and organisational analysis. London and Exeter, </a:t>
            </a:r>
            <a:r>
              <a:rPr lang="en-GB" sz="1600" dirty="0" err="1">
                <a:latin typeface="Times New Roman" panose="02020603050405020304" pitchFamily="18" charset="0"/>
                <a:cs typeface="Times New Roman" panose="02020603050405020304" pitchFamily="18" charset="0"/>
              </a:rPr>
              <a:t>NH:Heineman</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Beyond Morgan’s eight metaphors: Adding to and developing organisation theory – Anders </a:t>
            </a:r>
            <a:r>
              <a:rPr lang="en-GB" sz="1600" dirty="0" err="1">
                <a:latin typeface="Times New Roman" panose="02020603050405020304" pitchFamily="18" charset="0"/>
                <a:cs typeface="Times New Roman" panose="02020603050405020304" pitchFamily="18" charset="0"/>
              </a:rPr>
              <a:t>Ortenbald</a:t>
            </a:r>
            <a:r>
              <a:rPr lang="en-GB" sz="1600" dirty="0">
                <a:latin typeface="Times New Roman" panose="02020603050405020304" pitchFamily="18" charset="0"/>
                <a:cs typeface="Times New Roman" panose="02020603050405020304" pitchFamily="18" charset="0"/>
              </a:rPr>
              <a:t> et al (2016)</a:t>
            </a:r>
          </a:p>
          <a:p>
            <a:r>
              <a:rPr lang="en-US" sz="1600" dirty="0" err="1">
                <a:latin typeface="Times New Roman" panose="02020603050405020304" pitchFamily="18" charset="0"/>
                <a:cs typeface="Times New Roman" panose="02020603050405020304" pitchFamily="18" charset="0"/>
              </a:rPr>
              <a:t>A.Ortenbald</a:t>
            </a:r>
            <a:r>
              <a:rPr lang="en-US" sz="1600" dirty="0">
                <a:latin typeface="Times New Roman" panose="02020603050405020304" pitchFamily="18" charset="0"/>
                <a:cs typeface="Times New Roman" panose="02020603050405020304" pitchFamily="18" charset="0"/>
              </a:rPr>
              <a:t> ; </a:t>
            </a:r>
            <a:r>
              <a:rPr lang="en-US" sz="1600" dirty="0" err="1">
                <a:latin typeface="Times New Roman" panose="02020603050405020304" pitchFamily="18" charset="0"/>
                <a:cs typeface="Times New Roman" panose="02020603050405020304" pitchFamily="18" charset="0"/>
              </a:rPr>
              <a:t>L.Putnam</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K.Trehan</a:t>
            </a:r>
            <a:r>
              <a:rPr lang="en-US" sz="1600" dirty="0">
                <a:latin typeface="Times New Roman" panose="02020603050405020304" pitchFamily="18" charset="0"/>
                <a:cs typeface="Times New Roman" panose="02020603050405020304" pitchFamily="18" charset="0"/>
              </a:rPr>
              <a:t> (2016). “</a:t>
            </a:r>
            <a:r>
              <a:rPr lang="en-US" sz="1600" i="1" dirty="0">
                <a:latin typeface="Times New Roman" panose="02020603050405020304" pitchFamily="18" charset="0"/>
                <a:cs typeface="Times New Roman" panose="02020603050405020304" pitchFamily="18" charset="0"/>
              </a:rPr>
              <a:t>Beyond Morgan’s eight metaphors: Adding to and developing organization theory</a:t>
            </a:r>
            <a:r>
              <a:rPr lang="en-US" sz="1600" dirty="0">
                <a:latin typeface="Times New Roman" panose="02020603050405020304" pitchFamily="18" charset="0"/>
                <a:cs typeface="Times New Roman" panose="02020603050405020304" pitchFamily="18" charset="0"/>
              </a:rPr>
              <a:t>”- SAGE Journals, available at: </a:t>
            </a:r>
            <a:r>
              <a:rPr lang="en-US" sz="1600" dirty="0">
                <a:latin typeface="Times New Roman" panose="02020603050405020304" pitchFamily="18" charset="0"/>
                <a:cs typeface="Times New Roman" panose="02020603050405020304" pitchFamily="18" charset="0"/>
                <a:hlinkClick r:id="rId2"/>
              </a:rPr>
              <a:t>https://journals.sagepub.com/doi/full/10.1177/0018726715623999</a:t>
            </a:r>
            <a:r>
              <a:rPr lang="en-US" sz="1600" dirty="0">
                <a:latin typeface="Times New Roman" panose="02020603050405020304" pitchFamily="18" charset="0"/>
                <a:cs typeface="Times New Roman" panose="02020603050405020304" pitchFamily="18" charset="0"/>
              </a:rPr>
              <a:t> Accessed on 11 March 2019</a:t>
            </a:r>
          </a:p>
          <a:p>
            <a:r>
              <a:rPr lang="en-US" sz="1600" dirty="0" err="1">
                <a:latin typeface="Times New Roman" panose="02020603050405020304" pitchFamily="18" charset="0"/>
                <a:cs typeface="Times New Roman" panose="02020603050405020304" pitchFamily="18" charset="0"/>
              </a:rPr>
              <a:t>L.M.Renz</a:t>
            </a:r>
            <a:r>
              <a:rPr lang="en-US" sz="1600" dirty="0">
                <a:latin typeface="Times New Roman" panose="02020603050405020304" pitchFamily="18" charset="0"/>
                <a:cs typeface="Times New Roman" panose="02020603050405020304" pitchFamily="18" charset="0"/>
              </a:rPr>
              <a:t> (2009). “</a:t>
            </a:r>
            <a:r>
              <a:rPr lang="en-US" sz="1600" i="1" dirty="0">
                <a:latin typeface="Times New Roman" panose="02020603050405020304" pitchFamily="18" charset="0"/>
                <a:cs typeface="Times New Roman" panose="02020603050405020304" pitchFamily="18" charset="0"/>
              </a:rPr>
              <a:t>Metaphor: Imagery Devices Used by Morgan to Describe Organizations as Culture and Psychic Prisons</a:t>
            </a:r>
            <a:r>
              <a:rPr lang="en-US" sz="1600" dirty="0">
                <a:latin typeface="Times New Roman" panose="02020603050405020304" pitchFamily="18" charset="0"/>
                <a:cs typeface="Times New Roman" panose="02020603050405020304" pitchFamily="18" charset="0"/>
              </a:rPr>
              <a:t>” </a:t>
            </a:r>
            <a:r>
              <a:rPr lang="mr-IN" sz="1600" dirty="0">
                <a:latin typeface="Times New Roman" panose="02020603050405020304" pitchFamily="18" charset="0"/>
              </a:rPr>
              <a:t>–</a:t>
            </a:r>
            <a:r>
              <a:rPr lang="en-US" sz="1600" dirty="0">
                <a:latin typeface="Times New Roman" panose="02020603050405020304" pitchFamily="18" charset="0"/>
                <a:cs typeface="Times New Roman" panose="02020603050405020304" pitchFamily="18" charset="0"/>
              </a:rPr>
              <a:t> Emerging Leadership Journey Vol 2 , pp.54-65, available at: </a:t>
            </a:r>
            <a:r>
              <a:rPr lang="en-US" sz="1600" dirty="0">
                <a:latin typeface="Times New Roman" panose="02020603050405020304" pitchFamily="18" charset="0"/>
                <a:cs typeface="Times New Roman" panose="02020603050405020304" pitchFamily="18" charset="0"/>
                <a:hlinkClick r:id="rId3"/>
              </a:rPr>
              <a:t>https://www.regent.edu/acad/global/publications/elj/vol2iss1/Renz_Lisa_Final.pdf</a:t>
            </a:r>
            <a:r>
              <a:rPr lang="en-US" sz="1600" dirty="0">
                <a:latin typeface="Times New Roman" panose="02020603050405020304" pitchFamily="18" charset="0"/>
                <a:cs typeface="Times New Roman" panose="02020603050405020304" pitchFamily="18" charset="0"/>
              </a:rPr>
              <a:t> Accessed on 12 March 2019</a:t>
            </a:r>
          </a:p>
          <a:p>
            <a:r>
              <a:rPr lang="zh-CN" altLang="en-US" sz="1600" dirty="0">
                <a:latin typeface="Times New Roman" panose="02020603050405020304" pitchFamily="18" charset="0"/>
                <a:cs typeface="Times New Roman" panose="02020603050405020304" pitchFamily="18" charset="0"/>
              </a:rPr>
              <a:t>Gazendam, Henk W.M. (1993). Variety Controls Variety: On the Use of Organization Theories </a:t>
            </a:r>
            <a:br>
              <a:rPr lang="zh-CN" altLang="en-US" sz="1600" dirty="0">
                <a:latin typeface="Times New Roman" panose="02020603050405020304" pitchFamily="18" charset="0"/>
                <a:cs typeface="Times New Roman" panose="02020603050405020304" pitchFamily="18" charset="0"/>
              </a:rPr>
            </a:br>
            <a:r>
              <a:rPr lang="zh-CN" altLang="en-US" sz="1600" dirty="0">
                <a:latin typeface="Times New Roman" panose="02020603050405020304" pitchFamily="18" charset="0"/>
                <a:cs typeface="Times New Roman" panose="02020603050405020304" pitchFamily="18" charset="0"/>
              </a:rPr>
              <a:t>in Information Management. Groningen: Wolters-Noordhoff. 400 pp. </a:t>
            </a:r>
            <a:br>
              <a:rPr lang="zh-CN" altLang="en-US" sz="1600" dirty="0">
                <a:latin typeface="Times New Roman" panose="02020603050405020304" pitchFamily="18" charset="0"/>
                <a:cs typeface="Times New Roman" panose="02020603050405020304" pitchFamily="18" charset="0"/>
              </a:rPr>
            </a:br>
            <a:r>
              <a:rPr lang="zh-CN" altLang="en-US" sz="1600" dirty="0">
                <a:latin typeface="Times New Roman" panose="02020603050405020304" pitchFamily="18" charset="0"/>
                <a:cs typeface="Times New Roman" panose="02020603050405020304" pitchFamily="18" charset="0"/>
              </a:rPr>
              <a:t>Morgan, G. (2011). Reflections on Images of Organization and Its Implications for Organization and Environment. Organization &amp; Environment, 24(4), 459-478.</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39807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TM03457475[[fn=Frame]]</Template>
  <TotalTime>219</TotalTime>
  <Words>1206</Words>
  <Application>Microsoft Office PowerPoint</Application>
  <PresentationFormat>Widescreen</PresentationFormat>
  <Paragraphs>125</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 Black</vt:lpstr>
      <vt:lpstr>Century Gothic</vt:lpstr>
      <vt:lpstr>Mangal</vt:lpstr>
      <vt:lpstr>Times New Roman</vt:lpstr>
      <vt:lpstr>Wingdings</vt:lpstr>
      <vt:lpstr>Wingdings 3</vt:lpstr>
      <vt:lpstr>幼圆</vt:lpstr>
      <vt:lpstr>Wisp</vt:lpstr>
      <vt:lpstr>  Organizations as Psychic Prison</vt:lpstr>
      <vt:lpstr>Organisation Metaphor – Introduction  </vt:lpstr>
      <vt:lpstr>The Psychic Prison Metaphor </vt:lpstr>
      <vt:lpstr>Psychic prison-Plato’s allegory cave</vt:lpstr>
      <vt:lpstr> Morgan’s Psychic prison’s metaphor  </vt:lpstr>
      <vt:lpstr>Structure – Psychic Prison </vt:lpstr>
      <vt:lpstr>Contd … </vt:lpstr>
      <vt:lpstr>The social construction Trap</vt:lpstr>
      <vt:lpstr>Favoured ways of Thinking</vt:lpstr>
      <vt:lpstr>Change Process in Psychic Prisons</vt:lpstr>
      <vt:lpstr>Psychic Prison – The call centre Environment </vt:lpstr>
      <vt:lpstr>PowerPoint Presentation</vt:lpstr>
      <vt:lpstr>Recommendations </vt:lpstr>
      <vt:lpstr>Conclusion</vt:lpstr>
      <vt:lpstr>PowerPoint Presentation</vt:lpstr>
      <vt:lpstr>PowerPoint Presentation</vt:lpstr>
      <vt:lpstr>Did Gareth Morgan create the images of Organisation to portray them positively or negatively ? </vt:lpstr>
      <vt:lpstr>References :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Bhuiyan</dc:creator>
  <cp:lastModifiedBy>John Lang</cp:lastModifiedBy>
  <cp:revision>20</cp:revision>
  <dcterms:created xsi:type="dcterms:W3CDTF">2019-03-13T02:25:28Z</dcterms:created>
  <dcterms:modified xsi:type="dcterms:W3CDTF">2019-03-15T11:36:24Z</dcterms:modified>
</cp:coreProperties>
</file>