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68" r:id="rId3"/>
    <p:sldId id="257" r:id="rId4"/>
    <p:sldId id="258" r:id="rId5"/>
    <p:sldId id="259" r:id="rId6"/>
    <p:sldId id="260" r:id="rId7"/>
    <p:sldId id="273" r:id="rId8"/>
    <p:sldId id="261" r:id="rId9"/>
    <p:sldId id="262" r:id="rId10"/>
    <p:sldId id="263" r:id="rId11"/>
    <p:sldId id="264" r:id="rId12"/>
    <p:sldId id="265" r:id="rId13"/>
    <p:sldId id="266" r:id="rId14"/>
    <p:sldId id="275" r:id="rId15"/>
    <p:sldId id="276" r:id="rId16"/>
    <p:sldId id="277" r:id="rId17"/>
    <p:sldId id="272" r:id="rId18"/>
    <p:sldId id="271" r:id="rId19"/>
    <p:sldId id="270" r:id="rId20"/>
    <p:sldId id="269" r:id="rId21"/>
    <p:sldId id="274"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F0841-5585-6320-9434-56CA4DDC6CB0}" v="353" dt="2023-08-30T12:59:20.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25FF0841-5585-6320-9434-56CA4DDC6CB0}"/>
    <pc:docChg chg="addSld modSld sldOrd">
      <pc:chgData name="Kelly Andrews" userId="S::k.andrews@uwtsd.ac.uk::27b33446-ea2e-4a81-9117-53d618272837" providerId="AD" clId="Web-{25FF0841-5585-6320-9434-56CA4DDC6CB0}" dt="2023-08-30T12:59:20.709" v="444"/>
      <pc:docMkLst>
        <pc:docMk/>
      </pc:docMkLst>
      <pc:sldChg chg="modSp">
        <pc:chgData name="Kelly Andrews" userId="S::k.andrews@uwtsd.ac.uk::27b33446-ea2e-4a81-9117-53d618272837" providerId="AD" clId="Web-{25FF0841-5585-6320-9434-56CA4DDC6CB0}" dt="2023-08-30T12:34:08.189" v="229" actId="1076"/>
        <pc:sldMkLst>
          <pc:docMk/>
          <pc:sldMk cId="708994847" sldId="260"/>
        </pc:sldMkLst>
        <pc:spChg chg="mod">
          <ac:chgData name="Kelly Andrews" userId="S::k.andrews@uwtsd.ac.uk::27b33446-ea2e-4a81-9117-53d618272837" providerId="AD" clId="Web-{25FF0841-5585-6320-9434-56CA4DDC6CB0}" dt="2023-08-30T12:34:05.252" v="228" actId="1076"/>
          <ac:spMkLst>
            <pc:docMk/>
            <pc:sldMk cId="708994847" sldId="260"/>
            <ac:spMk id="4" creationId="{09003EAE-69DC-C40F-4DCF-FD6B552262A6}"/>
          </ac:spMkLst>
        </pc:spChg>
        <pc:spChg chg="mod">
          <ac:chgData name="Kelly Andrews" userId="S::k.andrews@uwtsd.ac.uk::27b33446-ea2e-4a81-9117-53d618272837" providerId="AD" clId="Web-{25FF0841-5585-6320-9434-56CA4DDC6CB0}" dt="2023-08-30T12:34:01.923" v="227" actId="1076"/>
          <ac:spMkLst>
            <pc:docMk/>
            <pc:sldMk cId="708994847" sldId="260"/>
            <ac:spMk id="5" creationId="{F74F8658-1B15-9CDD-0420-87E1D784BEB2}"/>
          </ac:spMkLst>
        </pc:spChg>
        <pc:spChg chg="mod">
          <ac:chgData name="Kelly Andrews" userId="S::k.andrews@uwtsd.ac.uk::27b33446-ea2e-4a81-9117-53d618272837" providerId="AD" clId="Web-{25FF0841-5585-6320-9434-56CA4DDC6CB0}" dt="2023-08-30T12:33:54.533" v="226" actId="1076"/>
          <ac:spMkLst>
            <pc:docMk/>
            <pc:sldMk cId="708994847" sldId="260"/>
            <ac:spMk id="6" creationId="{9340A677-D8A6-7368-B870-A53291650B24}"/>
          </ac:spMkLst>
        </pc:spChg>
        <pc:spChg chg="mod">
          <ac:chgData name="Kelly Andrews" userId="S::k.andrews@uwtsd.ac.uk::27b33446-ea2e-4a81-9117-53d618272837" providerId="AD" clId="Web-{25FF0841-5585-6320-9434-56CA4DDC6CB0}" dt="2023-08-30T12:34:08.189" v="229" actId="1076"/>
          <ac:spMkLst>
            <pc:docMk/>
            <pc:sldMk cId="708994847" sldId="260"/>
            <ac:spMk id="7" creationId="{79476AB3-B93E-ABC7-8E79-7AD676F1086D}"/>
          </ac:spMkLst>
        </pc:spChg>
      </pc:sldChg>
      <pc:sldChg chg="modSp">
        <pc:chgData name="Kelly Andrews" userId="S::k.andrews@uwtsd.ac.uk::27b33446-ea2e-4a81-9117-53d618272837" providerId="AD" clId="Web-{25FF0841-5585-6320-9434-56CA4DDC6CB0}" dt="2023-08-30T12:17:40.088" v="52" actId="20577"/>
        <pc:sldMkLst>
          <pc:docMk/>
          <pc:sldMk cId="163778572" sldId="261"/>
        </pc:sldMkLst>
        <pc:spChg chg="mod">
          <ac:chgData name="Kelly Andrews" userId="S::k.andrews@uwtsd.ac.uk::27b33446-ea2e-4a81-9117-53d618272837" providerId="AD" clId="Web-{25FF0841-5585-6320-9434-56CA4DDC6CB0}" dt="2023-08-30T12:17:40.088" v="52" actId="20577"/>
          <ac:spMkLst>
            <pc:docMk/>
            <pc:sldMk cId="163778572" sldId="261"/>
            <ac:spMk id="6" creationId="{31779B64-938D-2760-E09D-462168D982BE}"/>
          </ac:spMkLst>
        </pc:spChg>
      </pc:sldChg>
      <pc:sldChg chg="ord">
        <pc:chgData name="Kelly Andrews" userId="S::k.andrews@uwtsd.ac.uk::27b33446-ea2e-4a81-9117-53d618272837" providerId="AD" clId="Web-{25FF0841-5585-6320-9434-56CA4DDC6CB0}" dt="2023-08-30T12:59:20.709" v="444"/>
        <pc:sldMkLst>
          <pc:docMk/>
          <pc:sldMk cId="3866462274" sldId="266"/>
        </pc:sldMkLst>
      </pc:sldChg>
      <pc:sldChg chg="addSp delSp modSp mod setBg setClrOvrMap">
        <pc:chgData name="Kelly Andrews" userId="S::k.andrews@uwtsd.ac.uk::27b33446-ea2e-4a81-9117-53d618272837" providerId="AD" clId="Web-{25FF0841-5585-6320-9434-56CA4DDC6CB0}" dt="2023-08-30T12:18:41.761" v="61"/>
        <pc:sldMkLst>
          <pc:docMk/>
          <pc:sldMk cId="94112844" sldId="267"/>
        </pc:sldMkLst>
        <pc:spChg chg="mod">
          <ac:chgData name="Kelly Andrews" userId="S::k.andrews@uwtsd.ac.uk::27b33446-ea2e-4a81-9117-53d618272837" providerId="AD" clId="Web-{25FF0841-5585-6320-9434-56CA4DDC6CB0}" dt="2023-08-30T12:18:41.761" v="61"/>
          <ac:spMkLst>
            <pc:docMk/>
            <pc:sldMk cId="94112844" sldId="267"/>
            <ac:spMk id="2" creationId="{6B7508CD-2485-0866-97D1-D1A97D6744AD}"/>
          </ac:spMkLst>
        </pc:spChg>
        <pc:spChg chg="add del">
          <ac:chgData name="Kelly Andrews" userId="S::k.andrews@uwtsd.ac.uk::27b33446-ea2e-4a81-9117-53d618272837" providerId="AD" clId="Web-{25FF0841-5585-6320-9434-56CA4DDC6CB0}" dt="2023-08-30T12:18:41.761" v="61"/>
          <ac:spMkLst>
            <pc:docMk/>
            <pc:sldMk cId="94112844" sldId="267"/>
            <ac:spMk id="3" creationId="{1A7C8E71-1A6D-3236-D111-2495768B56DD}"/>
          </ac:spMkLst>
        </pc:spChg>
        <pc:spChg chg="add del">
          <ac:chgData name="Kelly Andrews" userId="S::k.andrews@uwtsd.ac.uk::27b33446-ea2e-4a81-9117-53d618272837" providerId="AD" clId="Web-{25FF0841-5585-6320-9434-56CA4DDC6CB0}" dt="2023-08-30T12:18:41.745" v="60"/>
          <ac:spMkLst>
            <pc:docMk/>
            <pc:sldMk cId="94112844" sldId="267"/>
            <ac:spMk id="9" creationId="{C1DD1A8A-57D5-4A81-AD04-532B043C5611}"/>
          </ac:spMkLst>
        </pc:spChg>
        <pc:spChg chg="add del">
          <ac:chgData name="Kelly Andrews" userId="S::k.andrews@uwtsd.ac.uk::27b33446-ea2e-4a81-9117-53d618272837" providerId="AD" clId="Web-{25FF0841-5585-6320-9434-56CA4DDC6CB0}" dt="2023-08-30T12:18:41.745" v="60"/>
          <ac:spMkLst>
            <pc:docMk/>
            <pc:sldMk cId="94112844" sldId="267"/>
            <ac:spMk id="11" creationId="{007891EC-4501-44ED-A8C8-B11B6DB767AB}"/>
          </ac:spMkLst>
        </pc:spChg>
        <pc:spChg chg="add">
          <ac:chgData name="Kelly Andrews" userId="S::k.andrews@uwtsd.ac.uk::27b33446-ea2e-4a81-9117-53d618272837" providerId="AD" clId="Web-{25FF0841-5585-6320-9434-56CA4DDC6CB0}" dt="2023-08-30T12:18:41.761" v="61"/>
          <ac:spMkLst>
            <pc:docMk/>
            <pc:sldMk cId="94112844" sldId="267"/>
            <ac:spMk id="13" creationId="{71B2258F-86CA-4D4D-8270-BC05FCDEBFB3}"/>
          </ac:spMkLst>
        </pc:spChg>
        <pc:picChg chg="add del">
          <ac:chgData name="Kelly Andrews" userId="S::k.andrews@uwtsd.ac.uk::27b33446-ea2e-4a81-9117-53d618272837" providerId="AD" clId="Web-{25FF0841-5585-6320-9434-56CA4DDC6CB0}" dt="2023-08-30T12:18:41.745" v="60"/>
          <ac:picMkLst>
            <pc:docMk/>
            <pc:sldMk cId="94112844" sldId="267"/>
            <ac:picMk id="5" creationId="{B0C8116A-395D-5CC5-8540-726A26CADC48}"/>
          </ac:picMkLst>
        </pc:picChg>
        <pc:picChg chg="add">
          <ac:chgData name="Kelly Andrews" userId="S::k.andrews@uwtsd.ac.uk::27b33446-ea2e-4a81-9117-53d618272837" providerId="AD" clId="Web-{25FF0841-5585-6320-9434-56CA4DDC6CB0}" dt="2023-08-30T12:18:41.761" v="61"/>
          <ac:picMkLst>
            <pc:docMk/>
            <pc:sldMk cId="94112844" sldId="267"/>
            <ac:picMk id="14" creationId="{B430846B-6A94-88AB-A779-B47552BC7ADA}"/>
          </ac:picMkLst>
        </pc:picChg>
      </pc:sldChg>
      <pc:sldChg chg="addSp modSp new mod setBg">
        <pc:chgData name="Kelly Andrews" userId="S::k.andrews@uwtsd.ac.uk::27b33446-ea2e-4a81-9117-53d618272837" providerId="AD" clId="Web-{25FF0841-5585-6320-9434-56CA4DDC6CB0}" dt="2023-08-30T12:07:11.776" v="50"/>
        <pc:sldMkLst>
          <pc:docMk/>
          <pc:sldMk cId="3604909414" sldId="268"/>
        </pc:sldMkLst>
        <pc:spChg chg="mod">
          <ac:chgData name="Kelly Andrews" userId="S::k.andrews@uwtsd.ac.uk::27b33446-ea2e-4a81-9117-53d618272837" providerId="AD" clId="Web-{25FF0841-5585-6320-9434-56CA4DDC6CB0}" dt="2023-08-30T12:07:11.776" v="50"/>
          <ac:spMkLst>
            <pc:docMk/>
            <pc:sldMk cId="3604909414" sldId="268"/>
            <ac:spMk id="2" creationId="{432D3DB8-AB3F-8001-7F3E-C44358AC6B63}"/>
          </ac:spMkLst>
        </pc:spChg>
        <pc:spChg chg="mod">
          <ac:chgData name="Kelly Andrews" userId="S::k.andrews@uwtsd.ac.uk::27b33446-ea2e-4a81-9117-53d618272837" providerId="AD" clId="Web-{25FF0841-5585-6320-9434-56CA4DDC6CB0}" dt="2023-08-30T12:07:11.776" v="50"/>
          <ac:spMkLst>
            <pc:docMk/>
            <pc:sldMk cId="3604909414" sldId="268"/>
            <ac:spMk id="3" creationId="{F3356465-ED3C-779F-5721-5325013B7D2F}"/>
          </ac:spMkLst>
        </pc:spChg>
        <pc:spChg chg="add">
          <ac:chgData name="Kelly Andrews" userId="S::k.andrews@uwtsd.ac.uk::27b33446-ea2e-4a81-9117-53d618272837" providerId="AD" clId="Web-{25FF0841-5585-6320-9434-56CA4DDC6CB0}" dt="2023-08-30T12:07:11.776" v="50"/>
          <ac:spMkLst>
            <pc:docMk/>
            <pc:sldMk cId="3604909414" sldId="268"/>
            <ac:spMk id="8" creationId="{C05CBC3C-2E5A-4839-8B9B-2E5A6ADF0F58}"/>
          </ac:spMkLst>
        </pc:spChg>
        <pc:spChg chg="add">
          <ac:chgData name="Kelly Andrews" userId="S::k.andrews@uwtsd.ac.uk::27b33446-ea2e-4a81-9117-53d618272837" providerId="AD" clId="Web-{25FF0841-5585-6320-9434-56CA4DDC6CB0}" dt="2023-08-30T12:07:11.776" v="50"/>
          <ac:spMkLst>
            <pc:docMk/>
            <pc:sldMk cId="3604909414" sldId="268"/>
            <ac:spMk id="10" creationId="{827FF362-FC97-4BF5-949B-D4ADFA26E457}"/>
          </ac:spMkLst>
        </pc:spChg>
      </pc:sldChg>
      <pc:sldChg chg="addSp modSp new mod setBg modNotes">
        <pc:chgData name="Kelly Andrews" userId="S::k.andrews@uwtsd.ac.uk::27b33446-ea2e-4a81-9117-53d618272837" providerId="AD" clId="Web-{25FF0841-5585-6320-9434-56CA4DDC6CB0}" dt="2023-08-30T12:23:55.753" v="163" actId="20577"/>
        <pc:sldMkLst>
          <pc:docMk/>
          <pc:sldMk cId="3318545153" sldId="269"/>
        </pc:sldMkLst>
        <pc:spChg chg="mod">
          <ac:chgData name="Kelly Andrews" userId="S::k.andrews@uwtsd.ac.uk::27b33446-ea2e-4a81-9117-53d618272837" providerId="AD" clId="Web-{25FF0841-5585-6320-9434-56CA4DDC6CB0}" dt="2023-08-30T12:23:42.252" v="161"/>
          <ac:spMkLst>
            <pc:docMk/>
            <pc:sldMk cId="3318545153" sldId="269"/>
            <ac:spMk id="2" creationId="{573C83A0-B2F7-D884-9CB0-6CF2E346A0C9}"/>
          </ac:spMkLst>
        </pc:spChg>
        <pc:spChg chg="mod">
          <ac:chgData name="Kelly Andrews" userId="S::k.andrews@uwtsd.ac.uk::27b33446-ea2e-4a81-9117-53d618272837" providerId="AD" clId="Web-{25FF0841-5585-6320-9434-56CA4DDC6CB0}" dt="2023-08-30T12:23:55.753" v="163" actId="20577"/>
          <ac:spMkLst>
            <pc:docMk/>
            <pc:sldMk cId="3318545153" sldId="269"/>
            <ac:spMk id="3" creationId="{3148F9E8-3C5D-6A82-C515-9874CA57287E}"/>
          </ac:spMkLst>
        </pc:spChg>
        <pc:spChg chg="add">
          <ac:chgData name="Kelly Andrews" userId="S::k.andrews@uwtsd.ac.uk::27b33446-ea2e-4a81-9117-53d618272837" providerId="AD" clId="Web-{25FF0841-5585-6320-9434-56CA4DDC6CB0}" dt="2023-08-30T12:23:42.252" v="161"/>
          <ac:spMkLst>
            <pc:docMk/>
            <pc:sldMk cId="3318545153" sldId="269"/>
            <ac:spMk id="8" creationId="{907EF6B7-1338-4443-8C46-6A318D952DFD}"/>
          </ac:spMkLst>
        </pc:spChg>
        <pc:spChg chg="add">
          <ac:chgData name="Kelly Andrews" userId="S::k.andrews@uwtsd.ac.uk::27b33446-ea2e-4a81-9117-53d618272837" providerId="AD" clId="Web-{25FF0841-5585-6320-9434-56CA4DDC6CB0}" dt="2023-08-30T12:23:42.252" v="161"/>
          <ac:spMkLst>
            <pc:docMk/>
            <pc:sldMk cId="3318545153" sldId="269"/>
            <ac:spMk id="10" creationId="{DAAE4CDD-124C-4DCF-9584-B6033B545DD5}"/>
          </ac:spMkLst>
        </pc:spChg>
        <pc:spChg chg="add">
          <ac:chgData name="Kelly Andrews" userId="S::k.andrews@uwtsd.ac.uk::27b33446-ea2e-4a81-9117-53d618272837" providerId="AD" clId="Web-{25FF0841-5585-6320-9434-56CA4DDC6CB0}" dt="2023-08-30T12:23:42.252" v="161"/>
          <ac:spMkLst>
            <pc:docMk/>
            <pc:sldMk cId="3318545153" sldId="269"/>
            <ac:spMk id="12" creationId="{081E4A58-353D-44AE-B2FC-2A74E2E400F7}"/>
          </ac:spMkLst>
        </pc:spChg>
      </pc:sldChg>
      <pc:sldChg chg="addSp delSp modSp new mod ord setBg modNotes">
        <pc:chgData name="Kelly Andrews" userId="S::k.andrews@uwtsd.ac.uk::27b33446-ea2e-4a81-9117-53d618272837" providerId="AD" clId="Web-{25FF0841-5585-6320-9434-56CA4DDC6CB0}" dt="2023-08-30T12:59:00.459" v="441"/>
        <pc:sldMkLst>
          <pc:docMk/>
          <pc:sldMk cId="1161184333" sldId="270"/>
        </pc:sldMkLst>
        <pc:spChg chg="mod">
          <ac:chgData name="Kelly Andrews" userId="S::k.andrews@uwtsd.ac.uk::27b33446-ea2e-4a81-9117-53d618272837" providerId="AD" clId="Web-{25FF0841-5585-6320-9434-56CA4DDC6CB0}" dt="2023-08-30T12:24:18.019" v="168"/>
          <ac:spMkLst>
            <pc:docMk/>
            <pc:sldMk cId="1161184333" sldId="270"/>
            <ac:spMk id="2" creationId="{875B6FBF-4438-7AD8-EAC1-BE8A8D397409}"/>
          </ac:spMkLst>
        </pc:spChg>
        <pc:spChg chg="del">
          <ac:chgData name="Kelly Andrews" userId="S::k.andrews@uwtsd.ac.uk::27b33446-ea2e-4a81-9117-53d618272837" providerId="AD" clId="Web-{25FF0841-5585-6320-9434-56CA4DDC6CB0}" dt="2023-08-30T12:24:15.222" v="167"/>
          <ac:spMkLst>
            <pc:docMk/>
            <pc:sldMk cId="1161184333" sldId="270"/>
            <ac:spMk id="3" creationId="{A96FB228-DA31-304A-20C4-3FA562BBE537}"/>
          </ac:spMkLst>
        </pc:spChg>
        <pc:spChg chg="add">
          <ac:chgData name="Kelly Andrews" userId="S::k.andrews@uwtsd.ac.uk::27b33446-ea2e-4a81-9117-53d618272837" providerId="AD" clId="Web-{25FF0841-5585-6320-9434-56CA4DDC6CB0}" dt="2023-08-30T12:24:18.019" v="168"/>
          <ac:spMkLst>
            <pc:docMk/>
            <pc:sldMk cId="1161184333" sldId="270"/>
            <ac:spMk id="9" creationId="{A4AC5506-6312-4701-8D3C-40187889A947}"/>
          </ac:spMkLst>
        </pc:spChg>
        <pc:picChg chg="add mod ord">
          <ac:chgData name="Kelly Andrews" userId="S::k.andrews@uwtsd.ac.uk::27b33446-ea2e-4a81-9117-53d618272837" providerId="AD" clId="Web-{25FF0841-5585-6320-9434-56CA4DDC6CB0}" dt="2023-08-30T12:24:18.019" v="168"/>
          <ac:picMkLst>
            <pc:docMk/>
            <pc:sldMk cId="1161184333" sldId="270"/>
            <ac:picMk id="4" creationId="{44E84588-B1B7-1959-4B2B-9C032B3A1B21}"/>
          </ac:picMkLst>
        </pc:picChg>
      </pc:sldChg>
      <pc:sldChg chg="addSp modSp new mod ord setBg">
        <pc:chgData name="Kelly Andrews" userId="S::k.andrews@uwtsd.ac.uk::27b33446-ea2e-4a81-9117-53d618272837" providerId="AD" clId="Web-{25FF0841-5585-6320-9434-56CA4DDC6CB0}" dt="2023-08-30T12:59:07.568" v="442"/>
        <pc:sldMkLst>
          <pc:docMk/>
          <pc:sldMk cId="1284239921" sldId="271"/>
        </pc:sldMkLst>
        <pc:spChg chg="mod">
          <ac:chgData name="Kelly Andrews" userId="S::k.andrews@uwtsd.ac.uk::27b33446-ea2e-4a81-9117-53d618272837" providerId="AD" clId="Web-{25FF0841-5585-6320-9434-56CA4DDC6CB0}" dt="2023-08-30T12:27:50.024" v="203"/>
          <ac:spMkLst>
            <pc:docMk/>
            <pc:sldMk cId="1284239921" sldId="271"/>
            <ac:spMk id="2" creationId="{3141B376-F7E1-337C-906C-01C21A791543}"/>
          </ac:spMkLst>
        </pc:spChg>
        <pc:spChg chg="mod">
          <ac:chgData name="Kelly Andrews" userId="S::k.andrews@uwtsd.ac.uk::27b33446-ea2e-4a81-9117-53d618272837" providerId="AD" clId="Web-{25FF0841-5585-6320-9434-56CA4DDC6CB0}" dt="2023-08-30T12:28:01.305" v="205" actId="14100"/>
          <ac:spMkLst>
            <pc:docMk/>
            <pc:sldMk cId="1284239921" sldId="271"/>
            <ac:spMk id="3" creationId="{93DBBAEF-F04B-6F26-5917-D4564976F070}"/>
          </ac:spMkLst>
        </pc:spChg>
        <pc:spChg chg="add">
          <ac:chgData name="Kelly Andrews" userId="S::k.andrews@uwtsd.ac.uk::27b33446-ea2e-4a81-9117-53d618272837" providerId="AD" clId="Web-{25FF0841-5585-6320-9434-56CA4DDC6CB0}" dt="2023-08-30T12:27:50.024" v="203"/>
          <ac:spMkLst>
            <pc:docMk/>
            <pc:sldMk cId="1284239921" sldId="271"/>
            <ac:spMk id="9" creationId="{9F7D5CDA-D291-4307-BF55-1381FED29634}"/>
          </ac:spMkLst>
        </pc:spChg>
        <pc:picChg chg="add">
          <ac:chgData name="Kelly Andrews" userId="S::k.andrews@uwtsd.ac.uk::27b33446-ea2e-4a81-9117-53d618272837" providerId="AD" clId="Web-{25FF0841-5585-6320-9434-56CA4DDC6CB0}" dt="2023-08-30T12:27:50.024" v="203"/>
          <ac:picMkLst>
            <pc:docMk/>
            <pc:sldMk cId="1284239921" sldId="271"/>
            <ac:picMk id="5" creationId="{56E2345B-9021-9E01-940D-AF0F20748B77}"/>
          </ac:picMkLst>
        </pc:picChg>
      </pc:sldChg>
      <pc:sldChg chg="addSp delSp modSp new mod setBg">
        <pc:chgData name="Kelly Andrews" userId="S::k.andrews@uwtsd.ac.uk::27b33446-ea2e-4a81-9117-53d618272837" providerId="AD" clId="Web-{25FF0841-5585-6320-9434-56CA4DDC6CB0}" dt="2023-08-30T12:31:50.842" v="220"/>
        <pc:sldMkLst>
          <pc:docMk/>
          <pc:sldMk cId="1229298701" sldId="272"/>
        </pc:sldMkLst>
        <pc:spChg chg="mod">
          <ac:chgData name="Kelly Andrews" userId="S::k.andrews@uwtsd.ac.uk::27b33446-ea2e-4a81-9117-53d618272837" providerId="AD" clId="Web-{25FF0841-5585-6320-9434-56CA4DDC6CB0}" dt="2023-08-30T12:31:50.842" v="220"/>
          <ac:spMkLst>
            <pc:docMk/>
            <pc:sldMk cId="1229298701" sldId="272"/>
            <ac:spMk id="2" creationId="{25368E35-B29A-9024-64D3-07FD7B9A632D}"/>
          </ac:spMkLst>
        </pc:spChg>
        <pc:spChg chg="del mod">
          <ac:chgData name="Kelly Andrews" userId="S::k.andrews@uwtsd.ac.uk::27b33446-ea2e-4a81-9117-53d618272837" providerId="AD" clId="Web-{25FF0841-5585-6320-9434-56CA4DDC6CB0}" dt="2023-08-30T12:31:50.842" v="220"/>
          <ac:spMkLst>
            <pc:docMk/>
            <pc:sldMk cId="1229298701" sldId="272"/>
            <ac:spMk id="3" creationId="{BDC2C345-D0B4-640E-E981-BEA85E16DCC9}"/>
          </ac:spMkLst>
        </pc:spChg>
        <pc:spChg chg="add">
          <ac:chgData name="Kelly Andrews" userId="S::k.andrews@uwtsd.ac.uk::27b33446-ea2e-4a81-9117-53d618272837" providerId="AD" clId="Web-{25FF0841-5585-6320-9434-56CA4DDC6CB0}" dt="2023-08-30T12:31:50.842" v="220"/>
          <ac:spMkLst>
            <pc:docMk/>
            <pc:sldMk cId="1229298701" sldId="272"/>
            <ac:spMk id="9" creationId="{2E442304-DDBD-4F7B-8017-36BCC863FB40}"/>
          </ac:spMkLst>
        </pc:spChg>
        <pc:spChg chg="add">
          <ac:chgData name="Kelly Andrews" userId="S::k.andrews@uwtsd.ac.uk::27b33446-ea2e-4a81-9117-53d618272837" providerId="AD" clId="Web-{25FF0841-5585-6320-9434-56CA4DDC6CB0}" dt="2023-08-30T12:31:50.842" v="220"/>
          <ac:spMkLst>
            <pc:docMk/>
            <pc:sldMk cId="1229298701" sldId="272"/>
            <ac:spMk id="11" creationId="{5E107275-3853-46FD-A241-DE4355A42675}"/>
          </ac:spMkLst>
        </pc:spChg>
        <pc:graphicFrameChg chg="add">
          <ac:chgData name="Kelly Andrews" userId="S::k.andrews@uwtsd.ac.uk::27b33446-ea2e-4a81-9117-53d618272837" providerId="AD" clId="Web-{25FF0841-5585-6320-9434-56CA4DDC6CB0}" dt="2023-08-30T12:31:50.842" v="220"/>
          <ac:graphicFrameMkLst>
            <pc:docMk/>
            <pc:sldMk cId="1229298701" sldId="272"/>
            <ac:graphicFrameMk id="5" creationId="{E4BC44FA-9A47-8A96-B3BE-3566417767B8}"/>
          </ac:graphicFrameMkLst>
        </pc:graphicFrameChg>
      </pc:sldChg>
      <pc:sldChg chg="addSp modSp new mod setBg">
        <pc:chgData name="Kelly Andrews" userId="S::k.andrews@uwtsd.ac.uk::27b33446-ea2e-4a81-9117-53d618272837" providerId="AD" clId="Web-{25FF0841-5585-6320-9434-56CA4DDC6CB0}" dt="2023-08-30T12:38:51.602" v="266" actId="20577"/>
        <pc:sldMkLst>
          <pc:docMk/>
          <pc:sldMk cId="3141874525" sldId="273"/>
        </pc:sldMkLst>
        <pc:spChg chg="mod">
          <ac:chgData name="Kelly Andrews" userId="S::k.andrews@uwtsd.ac.uk::27b33446-ea2e-4a81-9117-53d618272837" providerId="AD" clId="Web-{25FF0841-5585-6320-9434-56CA4DDC6CB0}" dt="2023-08-30T12:36:02.614" v="264"/>
          <ac:spMkLst>
            <pc:docMk/>
            <pc:sldMk cId="3141874525" sldId="273"/>
            <ac:spMk id="2" creationId="{E09E61A0-34E8-37E9-21EF-BF2AD6E5C5B1}"/>
          </ac:spMkLst>
        </pc:spChg>
        <pc:spChg chg="mod">
          <ac:chgData name="Kelly Andrews" userId="S::k.andrews@uwtsd.ac.uk::27b33446-ea2e-4a81-9117-53d618272837" providerId="AD" clId="Web-{25FF0841-5585-6320-9434-56CA4DDC6CB0}" dt="2023-08-30T12:38:51.602" v="266" actId="20577"/>
          <ac:spMkLst>
            <pc:docMk/>
            <pc:sldMk cId="3141874525" sldId="273"/>
            <ac:spMk id="3" creationId="{45D56663-A69D-6DA5-DE90-6637C8D2B3F9}"/>
          </ac:spMkLst>
        </pc:spChg>
        <pc:spChg chg="add">
          <ac:chgData name="Kelly Andrews" userId="S::k.andrews@uwtsd.ac.uk::27b33446-ea2e-4a81-9117-53d618272837" providerId="AD" clId="Web-{25FF0841-5585-6320-9434-56CA4DDC6CB0}" dt="2023-08-30T12:36:02.614" v="264"/>
          <ac:spMkLst>
            <pc:docMk/>
            <pc:sldMk cId="3141874525" sldId="273"/>
            <ac:spMk id="8" creationId="{100EDD19-6802-4EC3-95CE-CFFAB042CFD6}"/>
          </ac:spMkLst>
        </pc:spChg>
        <pc:spChg chg="add">
          <ac:chgData name="Kelly Andrews" userId="S::k.andrews@uwtsd.ac.uk::27b33446-ea2e-4a81-9117-53d618272837" providerId="AD" clId="Web-{25FF0841-5585-6320-9434-56CA4DDC6CB0}" dt="2023-08-30T12:36:02.614" v="264"/>
          <ac:spMkLst>
            <pc:docMk/>
            <pc:sldMk cId="3141874525" sldId="273"/>
            <ac:spMk id="10" creationId="{DB17E863-922E-4C26-BD64-E8FD41D28661}"/>
          </ac:spMkLst>
        </pc:spChg>
      </pc:sldChg>
      <pc:sldChg chg="modSp new">
        <pc:chgData name="Kelly Andrews" userId="S::k.andrews@uwtsd.ac.uk::27b33446-ea2e-4a81-9117-53d618272837" providerId="AD" clId="Web-{25FF0841-5585-6320-9434-56CA4DDC6CB0}" dt="2023-08-30T12:41:16.121" v="359" actId="20577"/>
        <pc:sldMkLst>
          <pc:docMk/>
          <pc:sldMk cId="3634981348" sldId="274"/>
        </pc:sldMkLst>
        <pc:spChg chg="mod">
          <ac:chgData name="Kelly Andrews" userId="S::k.andrews@uwtsd.ac.uk::27b33446-ea2e-4a81-9117-53d618272837" providerId="AD" clId="Web-{25FF0841-5585-6320-9434-56CA4DDC6CB0}" dt="2023-08-30T12:40:05.916" v="352" actId="20577"/>
          <ac:spMkLst>
            <pc:docMk/>
            <pc:sldMk cId="3634981348" sldId="274"/>
            <ac:spMk id="2" creationId="{54E92577-4041-8B2E-89C2-40CF5DF0F367}"/>
          </ac:spMkLst>
        </pc:spChg>
        <pc:spChg chg="mod">
          <ac:chgData name="Kelly Andrews" userId="S::k.andrews@uwtsd.ac.uk::27b33446-ea2e-4a81-9117-53d618272837" providerId="AD" clId="Web-{25FF0841-5585-6320-9434-56CA4DDC6CB0}" dt="2023-08-30T12:41:16.121" v="359" actId="20577"/>
          <ac:spMkLst>
            <pc:docMk/>
            <pc:sldMk cId="3634981348" sldId="274"/>
            <ac:spMk id="3" creationId="{93ECF689-6BEB-D229-6575-F84261CF96BE}"/>
          </ac:spMkLst>
        </pc:spChg>
      </pc:sldChg>
      <pc:sldChg chg="addSp modSp new mod setBg modNotes">
        <pc:chgData name="Kelly Andrews" userId="S::k.andrews@uwtsd.ac.uk::27b33446-ea2e-4a81-9117-53d618272837" providerId="AD" clId="Web-{25FF0841-5585-6320-9434-56CA4DDC6CB0}" dt="2023-08-30T12:50:49.947" v="409"/>
        <pc:sldMkLst>
          <pc:docMk/>
          <pc:sldMk cId="781593924" sldId="275"/>
        </pc:sldMkLst>
        <pc:spChg chg="mod">
          <ac:chgData name="Kelly Andrews" userId="S::k.andrews@uwtsd.ac.uk::27b33446-ea2e-4a81-9117-53d618272837" providerId="AD" clId="Web-{25FF0841-5585-6320-9434-56CA4DDC6CB0}" dt="2023-08-30T12:45:47.034" v="388"/>
          <ac:spMkLst>
            <pc:docMk/>
            <pc:sldMk cId="781593924" sldId="275"/>
            <ac:spMk id="2" creationId="{E783BEEA-2087-C890-4E38-9E48420C02FC}"/>
          </ac:spMkLst>
        </pc:spChg>
        <pc:spChg chg="mod">
          <ac:chgData name="Kelly Andrews" userId="S::k.andrews@uwtsd.ac.uk::27b33446-ea2e-4a81-9117-53d618272837" providerId="AD" clId="Web-{25FF0841-5585-6320-9434-56CA4DDC6CB0}" dt="2023-08-30T12:45:47.034" v="388"/>
          <ac:spMkLst>
            <pc:docMk/>
            <pc:sldMk cId="781593924" sldId="275"/>
            <ac:spMk id="3" creationId="{E8A54B82-9F8F-D370-06A8-F99EE1BFD8BD}"/>
          </ac:spMkLst>
        </pc:spChg>
        <pc:spChg chg="add">
          <ac:chgData name="Kelly Andrews" userId="S::k.andrews@uwtsd.ac.uk::27b33446-ea2e-4a81-9117-53d618272837" providerId="AD" clId="Web-{25FF0841-5585-6320-9434-56CA4DDC6CB0}" dt="2023-08-30T12:45:47.034" v="388"/>
          <ac:spMkLst>
            <pc:docMk/>
            <pc:sldMk cId="781593924" sldId="275"/>
            <ac:spMk id="8" creationId="{100EDD19-6802-4EC3-95CE-CFFAB042CFD6}"/>
          </ac:spMkLst>
        </pc:spChg>
        <pc:spChg chg="add">
          <ac:chgData name="Kelly Andrews" userId="S::k.andrews@uwtsd.ac.uk::27b33446-ea2e-4a81-9117-53d618272837" providerId="AD" clId="Web-{25FF0841-5585-6320-9434-56CA4DDC6CB0}" dt="2023-08-30T12:45:47.034" v="388"/>
          <ac:spMkLst>
            <pc:docMk/>
            <pc:sldMk cId="781593924" sldId="275"/>
            <ac:spMk id="10" creationId="{DB17E863-922E-4C26-BD64-E8FD41D28661}"/>
          </ac:spMkLst>
        </pc:spChg>
      </pc:sldChg>
      <pc:sldChg chg="addSp modSp new mod setBg">
        <pc:chgData name="Kelly Andrews" userId="S::k.andrews@uwtsd.ac.uk::27b33446-ea2e-4a81-9117-53d618272837" providerId="AD" clId="Web-{25FF0841-5585-6320-9434-56CA4DDC6CB0}" dt="2023-08-30T12:53:15.576" v="422" actId="20577"/>
        <pc:sldMkLst>
          <pc:docMk/>
          <pc:sldMk cId="723508343" sldId="276"/>
        </pc:sldMkLst>
        <pc:spChg chg="mod">
          <ac:chgData name="Kelly Andrews" userId="S::k.andrews@uwtsd.ac.uk::27b33446-ea2e-4a81-9117-53d618272837" providerId="AD" clId="Web-{25FF0841-5585-6320-9434-56CA4DDC6CB0}" dt="2023-08-30T12:53:08.763" v="421"/>
          <ac:spMkLst>
            <pc:docMk/>
            <pc:sldMk cId="723508343" sldId="276"/>
            <ac:spMk id="2" creationId="{F933BAE0-8005-974A-6473-61A357E791B6}"/>
          </ac:spMkLst>
        </pc:spChg>
        <pc:spChg chg="mod ord">
          <ac:chgData name="Kelly Andrews" userId="S::k.andrews@uwtsd.ac.uk::27b33446-ea2e-4a81-9117-53d618272837" providerId="AD" clId="Web-{25FF0841-5585-6320-9434-56CA4DDC6CB0}" dt="2023-08-30T12:53:15.576" v="422" actId="20577"/>
          <ac:spMkLst>
            <pc:docMk/>
            <pc:sldMk cId="723508343" sldId="276"/>
            <ac:spMk id="3" creationId="{64D196E1-4486-3118-FDC9-FA0B00FE09C5}"/>
          </ac:spMkLst>
        </pc:spChg>
        <pc:picChg chg="add mod">
          <ac:chgData name="Kelly Andrews" userId="S::k.andrews@uwtsd.ac.uk::27b33446-ea2e-4a81-9117-53d618272837" providerId="AD" clId="Web-{25FF0841-5585-6320-9434-56CA4DDC6CB0}" dt="2023-08-30T12:53:08.763" v="421"/>
          <ac:picMkLst>
            <pc:docMk/>
            <pc:sldMk cId="723508343" sldId="276"/>
            <ac:picMk id="4" creationId="{46A15EBE-BE30-1781-D1C7-C2468DE848C8}"/>
          </ac:picMkLst>
        </pc:picChg>
      </pc:sldChg>
      <pc:sldChg chg="modSp new modNotes">
        <pc:chgData name="Kelly Andrews" userId="S::k.andrews@uwtsd.ac.uk::27b33446-ea2e-4a81-9117-53d618272837" providerId="AD" clId="Web-{25FF0841-5585-6320-9434-56CA4DDC6CB0}" dt="2023-08-30T12:58:50.037" v="440"/>
        <pc:sldMkLst>
          <pc:docMk/>
          <pc:sldMk cId="2544765591" sldId="277"/>
        </pc:sldMkLst>
        <pc:spChg chg="mod">
          <ac:chgData name="Kelly Andrews" userId="S::k.andrews@uwtsd.ac.uk::27b33446-ea2e-4a81-9117-53d618272837" providerId="AD" clId="Web-{25FF0841-5585-6320-9434-56CA4DDC6CB0}" dt="2023-08-30T12:55:57.626" v="425" actId="20577"/>
          <ac:spMkLst>
            <pc:docMk/>
            <pc:sldMk cId="2544765591" sldId="277"/>
            <ac:spMk id="2" creationId="{9B95704D-462D-AE16-1896-1CAEE6CC7B56}"/>
          </ac:spMkLst>
        </pc:spChg>
        <pc:spChg chg="mod">
          <ac:chgData name="Kelly Andrews" userId="S::k.andrews@uwtsd.ac.uk::27b33446-ea2e-4a81-9117-53d618272837" providerId="AD" clId="Web-{25FF0841-5585-6320-9434-56CA4DDC6CB0}" dt="2023-08-30T12:58:09.536" v="430" actId="20577"/>
          <ac:spMkLst>
            <pc:docMk/>
            <pc:sldMk cId="2544765591" sldId="277"/>
            <ac:spMk id="3" creationId="{15B19B67-26B8-9D25-E8C7-A3307515E50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CA3889-517A-4872-BF2A-8815A1A7F72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6329483-7B32-4B22-B677-533A394EDB83}">
      <dgm:prSet/>
      <dgm:spPr/>
      <dgm:t>
        <a:bodyPr/>
        <a:lstStyle/>
        <a:p>
          <a:r>
            <a:rPr lang="en-GB"/>
            <a:t>Research used to target places where police are needed most </a:t>
          </a:r>
          <a:endParaRPr lang="en-US"/>
        </a:p>
      </dgm:t>
    </dgm:pt>
    <dgm:pt modelId="{05559708-FC28-4028-9512-C27F2FCAD94E}" type="parTrans" cxnId="{D5849360-0E21-4628-83A3-B9A3FDEB498E}">
      <dgm:prSet/>
      <dgm:spPr/>
      <dgm:t>
        <a:bodyPr/>
        <a:lstStyle/>
        <a:p>
          <a:endParaRPr lang="en-US"/>
        </a:p>
      </dgm:t>
    </dgm:pt>
    <dgm:pt modelId="{BBE87901-CAD2-470D-B545-EC6CA86C7480}" type="sibTrans" cxnId="{D5849360-0E21-4628-83A3-B9A3FDEB498E}">
      <dgm:prSet/>
      <dgm:spPr/>
      <dgm:t>
        <a:bodyPr/>
        <a:lstStyle/>
        <a:p>
          <a:endParaRPr lang="en-US"/>
        </a:p>
      </dgm:t>
    </dgm:pt>
    <dgm:pt modelId="{91662F15-3B78-4B04-B78C-B28556C7CBB7}">
      <dgm:prSet/>
      <dgm:spPr/>
      <dgm:t>
        <a:bodyPr/>
        <a:lstStyle/>
        <a:p>
          <a:r>
            <a:rPr lang="en-GB"/>
            <a:t>Evidence tested when deciding on policing ‘tactics’</a:t>
          </a:r>
          <a:endParaRPr lang="en-US"/>
        </a:p>
      </dgm:t>
    </dgm:pt>
    <dgm:pt modelId="{A6964822-02DF-40A2-A809-B51662A3F290}" type="parTrans" cxnId="{C9B412AE-0F7B-4FAD-9548-CB7A492ACC7C}">
      <dgm:prSet/>
      <dgm:spPr/>
      <dgm:t>
        <a:bodyPr/>
        <a:lstStyle/>
        <a:p>
          <a:endParaRPr lang="en-US"/>
        </a:p>
      </dgm:t>
    </dgm:pt>
    <dgm:pt modelId="{A0C7659A-7773-4325-8876-97670397AE4A}" type="sibTrans" cxnId="{C9B412AE-0F7B-4FAD-9548-CB7A492ACC7C}">
      <dgm:prSet/>
      <dgm:spPr/>
      <dgm:t>
        <a:bodyPr/>
        <a:lstStyle/>
        <a:p>
          <a:endParaRPr lang="en-US"/>
        </a:p>
      </dgm:t>
    </dgm:pt>
    <dgm:pt modelId="{4572E0C4-7AD5-4797-9840-079A6D75B1F5}">
      <dgm:prSet/>
      <dgm:spPr/>
      <dgm:t>
        <a:bodyPr/>
        <a:lstStyle/>
        <a:p>
          <a:r>
            <a:rPr lang="en-GB"/>
            <a:t>Recognition that policing is not just about crime fighting</a:t>
          </a:r>
          <a:endParaRPr lang="en-US"/>
        </a:p>
      </dgm:t>
    </dgm:pt>
    <dgm:pt modelId="{5771D12E-EEE5-4DC4-B9E6-61B5DBD8404E}" type="parTrans" cxnId="{4DE6E6EA-4375-4FCE-A477-5EF3DC18543B}">
      <dgm:prSet/>
      <dgm:spPr/>
      <dgm:t>
        <a:bodyPr/>
        <a:lstStyle/>
        <a:p>
          <a:endParaRPr lang="en-US"/>
        </a:p>
      </dgm:t>
    </dgm:pt>
    <dgm:pt modelId="{89D063EC-C799-4A3F-9829-2620D7CAB5A5}" type="sibTrans" cxnId="{4DE6E6EA-4375-4FCE-A477-5EF3DC18543B}">
      <dgm:prSet/>
      <dgm:spPr/>
      <dgm:t>
        <a:bodyPr/>
        <a:lstStyle/>
        <a:p>
          <a:endParaRPr lang="en-US"/>
        </a:p>
      </dgm:t>
    </dgm:pt>
    <dgm:pt modelId="{2387BC7A-CA7F-4946-B09E-8AC41B35744B}">
      <dgm:prSet/>
      <dgm:spPr/>
      <dgm:t>
        <a:bodyPr/>
        <a:lstStyle/>
        <a:p>
          <a:r>
            <a:rPr lang="en-GB"/>
            <a:t>To improve the safety &amp; well being of the people by promoting measures to prevent crime, harm &amp; disorder</a:t>
          </a:r>
          <a:endParaRPr lang="en-US"/>
        </a:p>
      </dgm:t>
    </dgm:pt>
    <dgm:pt modelId="{CA512926-1E6D-4E16-B9D8-ABF00FCDCB92}" type="parTrans" cxnId="{FD6AF574-E028-4769-A27D-88D96EA4FC5C}">
      <dgm:prSet/>
      <dgm:spPr/>
      <dgm:t>
        <a:bodyPr/>
        <a:lstStyle/>
        <a:p>
          <a:endParaRPr lang="en-US"/>
        </a:p>
      </dgm:t>
    </dgm:pt>
    <dgm:pt modelId="{352D7C02-A2E2-43BA-889C-A59B6A38E347}" type="sibTrans" cxnId="{FD6AF574-E028-4769-A27D-88D96EA4FC5C}">
      <dgm:prSet/>
      <dgm:spPr/>
      <dgm:t>
        <a:bodyPr/>
        <a:lstStyle/>
        <a:p>
          <a:endParaRPr lang="en-US"/>
        </a:p>
      </dgm:t>
    </dgm:pt>
    <dgm:pt modelId="{62C35B34-51DC-451C-9C59-50C2764BEDE7}" type="pres">
      <dgm:prSet presAssocID="{8DCA3889-517A-4872-BF2A-8815A1A7F726}" presName="vert0" presStyleCnt="0">
        <dgm:presLayoutVars>
          <dgm:dir/>
          <dgm:animOne val="branch"/>
          <dgm:animLvl val="lvl"/>
        </dgm:presLayoutVars>
      </dgm:prSet>
      <dgm:spPr/>
    </dgm:pt>
    <dgm:pt modelId="{103A4E6E-E5E8-4BA3-8AAC-4255CE9B2E20}" type="pres">
      <dgm:prSet presAssocID="{D6329483-7B32-4B22-B677-533A394EDB83}" presName="thickLine" presStyleLbl="alignNode1" presStyleIdx="0" presStyleCnt="4"/>
      <dgm:spPr/>
    </dgm:pt>
    <dgm:pt modelId="{2EA5B8D6-4D1F-49E9-9CBD-5BD050A970A9}" type="pres">
      <dgm:prSet presAssocID="{D6329483-7B32-4B22-B677-533A394EDB83}" presName="horz1" presStyleCnt="0"/>
      <dgm:spPr/>
    </dgm:pt>
    <dgm:pt modelId="{901FB890-8B39-4D82-B999-DDD7476AE573}" type="pres">
      <dgm:prSet presAssocID="{D6329483-7B32-4B22-B677-533A394EDB83}" presName="tx1" presStyleLbl="revTx" presStyleIdx="0" presStyleCnt="4"/>
      <dgm:spPr/>
    </dgm:pt>
    <dgm:pt modelId="{25A2D188-EE70-41D3-98AE-F295E9DB0DC7}" type="pres">
      <dgm:prSet presAssocID="{D6329483-7B32-4B22-B677-533A394EDB83}" presName="vert1" presStyleCnt="0"/>
      <dgm:spPr/>
    </dgm:pt>
    <dgm:pt modelId="{DD21FA30-B65B-42D1-95C4-A167F6657BEE}" type="pres">
      <dgm:prSet presAssocID="{91662F15-3B78-4B04-B78C-B28556C7CBB7}" presName="thickLine" presStyleLbl="alignNode1" presStyleIdx="1" presStyleCnt="4"/>
      <dgm:spPr/>
    </dgm:pt>
    <dgm:pt modelId="{7F3129B6-A188-490B-BAF3-485EA3904637}" type="pres">
      <dgm:prSet presAssocID="{91662F15-3B78-4B04-B78C-B28556C7CBB7}" presName="horz1" presStyleCnt="0"/>
      <dgm:spPr/>
    </dgm:pt>
    <dgm:pt modelId="{A456C633-78C6-4343-BD76-724252CB47A0}" type="pres">
      <dgm:prSet presAssocID="{91662F15-3B78-4B04-B78C-B28556C7CBB7}" presName="tx1" presStyleLbl="revTx" presStyleIdx="1" presStyleCnt="4"/>
      <dgm:spPr/>
    </dgm:pt>
    <dgm:pt modelId="{E45CB178-FCF0-49F5-B42F-9D5846455333}" type="pres">
      <dgm:prSet presAssocID="{91662F15-3B78-4B04-B78C-B28556C7CBB7}" presName="vert1" presStyleCnt="0"/>
      <dgm:spPr/>
    </dgm:pt>
    <dgm:pt modelId="{0AF07063-8754-4BBB-AD2F-B351EA4C014A}" type="pres">
      <dgm:prSet presAssocID="{4572E0C4-7AD5-4797-9840-079A6D75B1F5}" presName="thickLine" presStyleLbl="alignNode1" presStyleIdx="2" presStyleCnt="4"/>
      <dgm:spPr/>
    </dgm:pt>
    <dgm:pt modelId="{C32833B6-45A7-4B23-9E8E-2C431E34394A}" type="pres">
      <dgm:prSet presAssocID="{4572E0C4-7AD5-4797-9840-079A6D75B1F5}" presName="horz1" presStyleCnt="0"/>
      <dgm:spPr/>
    </dgm:pt>
    <dgm:pt modelId="{C6A0034E-C292-4B3B-9A22-59EBB566C99F}" type="pres">
      <dgm:prSet presAssocID="{4572E0C4-7AD5-4797-9840-079A6D75B1F5}" presName="tx1" presStyleLbl="revTx" presStyleIdx="2" presStyleCnt="4"/>
      <dgm:spPr/>
    </dgm:pt>
    <dgm:pt modelId="{7C97DF19-41A5-4443-B800-E2388647B4AF}" type="pres">
      <dgm:prSet presAssocID="{4572E0C4-7AD5-4797-9840-079A6D75B1F5}" presName="vert1" presStyleCnt="0"/>
      <dgm:spPr/>
    </dgm:pt>
    <dgm:pt modelId="{C69CEE31-2A18-4C5B-8AB6-78B41A12C67F}" type="pres">
      <dgm:prSet presAssocID="{2387BC7A-CA7F-4946-B09E-8AC41B35744B}" presName="thickLine" presStyleLbl="alignNode1" presStyleIdx="3" presStyleCnt="4"/>
      <dgm:spPr/>
    </dgm:pt>
    <dgm:pt modelId="{B6A94F26-DD65-4675-B0DD-ABB5AC4BEE77}" type="pres">
      <dgm:prSet presAssocID="{2387BC7A-CA7F-4946-B09E-8AC41B35744B}" presName="horz1" presStyleCnt="0"/>
      <dgm:spPr/>
    </dgm:pt>
    <dgm:pt modelId="{92DE767A-3AF1-43F5-8F1E-168FF517B653}" type="pres">
      <dgm:prSet presAssocID="{2387BC7A-CA7F-4946-B09E-8AC41B35744B}" presName="tx1" presStyleLbl="revTx" presStyleIdx="3" presStyleCnt="4"/>
      <dgm:spPr/>
    </dgm:pt>
    <dgm:pt modelId="{C1390EB5-E781-4A3C-9422-1FA1B378BDA8}" type="pres">
      <dgm:prSet presAssocID="{2387BC7A-CA7F-4946-B09E-8AC41B35744B}" presName="vert1" presStyleCnt="0"/>
      <dgm:spPr/>
    </dgm:pt>
  </dgm:ptLst>
  <dgm:cxnLst>
    <dgm:cxn modelId="{00882C0A-6734-4FAA-A4CF-63F6099371F5}" type="presOf" srcId="{4572E0C4-7AD5-4797-9840-079A6D75B1F5}" destId="{C6A0034E-C292-4B3B-9A22-59EBB566C99F}" srcOrd="0" destOrd="0" presId="urn:microsoft.com/office/officeart/2008/layout/LinedList"/>
    <dgm:cxn modelId="{CE8E220F-0A3B-4B8E-90F9-30CFCBDE989E}" type="presOf" srcId="{2387BC7A-CA7F-4946-B09E-8AC41B35744B}" destId="{92DE767A-3AF1-43F5-8F1E-168FF517B653}" srcOrd="0" destOrd="0" presId="urn:microsoft.com/office/officeart/2008/layout/LinedList"/>
    <dgm:cxn modelId="{A5BA6226-C78F-4776-BB3D-46FF7A15A1AD}" type="presOf" srcId="{91662F15-3B78-4B04-B78C-B28556C7CBB7}" destId="{A456C633-78C6-4343-BD76-724252CB47A0}" srcOrd="0" destOrd="0" presId="urn:microsoft.com/office/officeart/2008/layout/LinedList"/>
    <dgm:cxn modelId="{D5849360-0E21-4628-83A3-B9A3FDEB498E}" srcId="{8DCA3889-517A-4872-BF2A-8815A1A7F726}" destId="{D6329483-7B32-4B22-B677-533A394EDB83}" srcOrd="0" destOrd="0" parTransId="{05559708-FC28-4028-9512-C27F2FCAD94E}" sibTransId="{BBE87901-CAD2-470D-B545-EC6CA86C7480}"/>
    <dgm:cxn modelId="{E2D5BF4D-75D1-4810-9A5D-46C0DA194B06}" type="presOf" srcId="{D6329483-7B32-4B22-B677-533A394EDB83}" destId="{901FB890-8B39-4D82-B999-DDD7476AE573}" srcOrd="0" destOrd="0" presId="urn:microsoft.com/office/officeart/2008/layout/LinedList"/>
    <dgm:cxn modelId="{FD6AF574-E028-4769-A27D-88D96EA4FC5C}" srcId="{8DCA3889-517A-4872-BF2A-8815A1A7F726}" destId="{2387BC7A-CA7F-4946-B09E-8AC41B35744B}" srcOrd="3" destOrd="0" parTransId="{CA512926-1E6D-4E16-B9D8-ABF00FCDCB92}" sibTransId="{352D7C02-A2E2-43BA-889C-A59B6A38E347}"/>
    <dgm:cxn modelId="{DCD7CB55-24B5-4FC1-9D40-4893560AA5A8}" type="presOf" srcId="{8DCA3889-517A-4872-BF2A-8815A1A7F726}" destId="{62C35B34-51DC-451C-9C59-50C2764BEDE7}" srcOrd="0" destOrd="0" presId="urn:microsoft.com/office/officeart/2008/layout/LinedList"/>
    <dgm:cxn modelId="{C9B412AE-0F7B-4FAD-9548-CB7A492ACC7C}" srcId="{8DCA3889-517A-4872-BF2A-8815A1A7F726}" destId="{91662F15-3B78-4B04-B78C-B28556C7CBB7}" srcOrd="1" destOrd="0" parTransId="{A6964822-02DF-40A2-A809-B51662A3F290}" sibTransId="{A0C7659A-7773-4325-8876-97670397AE4A}"/>
    <dgm:cxn modelId="{4DE6E6EA-4375-4FCE-A477-5EF3DC18543B}" srcId="{8DCA3889-517A-4872-BF2A-8815A1A7F726}" destId="{4572E0C4-7AD5-4797-9840-079A6D75B1F5}" srcOrd="2" destOrd="0" parTransId="{5771D12E-EEE5-4DC4-B9E6-61B5DBD8404E}" sibTransId="{89D063EC-C799-4A3F-9829-2620D7CAB5A5}"/>
    <dgm:cxn modelId="{2F71AA4C-38A4-40FF-A5AF-E1F6BDEAA55A}" type="presParOf" srcId="{62C35B34-51DC-451C-9C59-50C2764BEDE7}" destId="{103A4E6E-E5E8-4BA3-8AAC-4255CE9B2E20}" srcOrd="0" destOrd="0" presId="urn:microsoft.com/office/officeart/2008/layout/LinedList"/>
    <dgm:cxn modelId="{3A615949-06E2-425B-A2F5-D7E3F05A06E3}" type="presParOf" srcId="{62C35B34-51DC-451C-9C59-50C2764BEDE7}" destId="{2EA5B8D6-4D1F-49E9-9CBD-5BD050A970A9}" srcOrd="1" destOrd="0" presId="urn:microsoft.com/office/officeart/2008/layout/LinedList"/>
    <dgm:cxn modelId="{07FE76D0-9FE8-429C-834B-A2505321982C}" type="presParOf" srcId="{2EA5B8D6-4D1F-49E9-9CBD-5BD050A970A9}" destId="{901FB890-8B39-4D82-B999-DDD7476AE573}" srcOrd="0" destOrd="0" presId="urn:microsoft.com/office/officeart/2008/layout/LinedList"/>
    <dgm:cxn modelId="{064D70E6-E49B-4F63-81E6-1EBA44C7A13F}" type="presParOf" srcId="{2EA5B8D6-4D1F-49E9-9CBD-5BD050A970A9}" destId="{25A2D188-EE70-41D3-98AE-F295E9DB0DC7}" srcOrd="1" destOrd="0" presId="urn:microsoft.com/office/officeart/2008/layout/LinedList"/>
    <dgm:cxn modelId="{8783976B-AB86-45E6-B2C1-BAF83E593B57}" type="presParOf" srcId="{62C35B34-51DC-451C-9C59-50C2764BEDE7}" destId="{DD21FA30-B65B-42D1-95C4-A167F6657BEE}" srcOrd="2" destOrd="0" presId="urn:microsoft.com/office/officeart/2008/layout/LinedList"/>
    <dgm:cxn modelId="{4910AEAE-2FA1-4F0B-9706-7811722ACDE3}" type="presParOf" srcId="{62C35B34-51DC-451C-9C59-50C2764BEDE7}" destId="{7F3129B6-A188-490B-BAF3-485EA3904637}" srcOrd="3" destOrd="0" presId="urn:microsoft.com/office/officeart/2008/layout/LinedList"/>
    <dgm:cxn modelId="{FCE2B440-A88D-470F-855D-6DBFF68221F1}" type="presParOf" srcId="{7F3129B6-A188-490B-BAF3-485EA3904637}" destId="{A456C633-78C6-4343-BD76-724252CB47A0}" srcOrd="0" destOrd="0" presId="urn:microsoft.com/office/officeart/2008/layout/LinedList"/>
    <dgm:cxn modelId="{B1A8D212-0999-41CB-B90F-E49C2500E0CB}" type="presParOf" srcId="{7F3129B6-A188-490B-BAF3-485EA3904637}" destId="{E45CB178-FCF0-49F5-B42F-9D5846455333}" srcOrd="1" destOrd="0" presId="urn:microsoft.com/office/officeart/2008/layout/LinedList"/>
    <dgm:cxn modelId="{A05F2DCA-1E10-48B7-912F-CC81FCADF1A5}" type="presParOf" srcId="{62C35B34-51DC-451C-9C59-50C2764BEDE7}" destId="{0AF07063-8754-4BBB-AD2F-B351EA4C014A}" srcOrd="4" destOrd="0" presId="urn:microsoft.com/office/officeart/2008/layout/LinedList"/>
    <dgm:cxn modelId="{286E9760-5A72-4C4A-964B-66C7C19F5B51}" type="presParOf" srcId="{62C35B34-51DC-451C-9C59-50C2764BEDE7}" destId="{C32833B6-45A7-4B23-9E8E-2C431E34394A}" srcOrd="5" destOrd="0" presId="urn:microsoft.com/office/officeart/2008/layout/LinedList"/>
    <dgm:cxn modelId="{FD404BE5-B808-46E4-B38A-6C09BEEF6F91}" type="presParOf" srcId="{C32833B6-45A7-4B23-9E8E-2C431E34394A}" destId="{C6A0034E-C292-4B3B-9A22-59EBB566C99F}" srcOrd="0" destOrd="0" presId="urn:microsoft.com/office/officeart/2008/layout/LinedList"/>
    <dgm:cxn modelId="{A357CEAA-4760-4607-A44D-BE9795ECDF20}" type="presParOf" srcId="{C32833B6-45A7-4B23-9E8E-2C431E34394A}" destId="{7C97DF19-41A5-4443-B800-E2388647B4AF}" srcOrd="1" destOrd="0" presId="urn:microsoft.com/office/officeart/2008/layout/LinedList"/>
    <dgm:cxn modelId="{18D810CA-999E-44AD-9B2F-31F49A674F60}" type="presParOf" srcId="{62C35B34-51DC-451C-9C59-50C2764BEDE7}" destId="{C69CEE31-2A18-4C5B-8AB6-78B41A12C67F}" srcOrd="6" destOrd="0" presId="urn:microsoft.com/office/officeart/2008/layout/LinedList"/>
    <dgm:cxn modelId="{5430DC38-A523-40A6-B7A2-9E8F68724A30}" type="presParOf" srcId="{62C35B34-51DC-451C-9C59-50C2764BEDE7}" destId="{B6A94F26-DD65-4675-B0DD-ABB5AC4BEE77}" srcOrd="7" destOrd="0" presId="urn:microsoft.com/office/officeart/2008/layout/LinedList"/>
    <dgm:cxn modelId="{CF3F89EE-B07F-4FB7-8B75-C65B0BF065F7}" type="presParOf" srcId="{B6A94F26-DD65-4675-B0DD-ABB5AC4BEE77}" destId="{92DE767A-3AF1-43F5-8F1E-168FF517B653}" srcOrd="0" destOrd="0" presId="urn:microsoft.com/office/officeart/2008/layout/LinedList"/>
    <dgm:cxn modelId="{8682B555-C7CA-4310-BF4B-9C8BA2B50ABB}" type="presParOf" srcId="{B6A94F26-DD65-4675-B0DD-ABB5AC4BEE77}" destId="{C1390EB5-E781-4A3C-9422-1FA1B378BD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A4E6E-E5E8-4BA3-8AAC-4255CE9B2E20}">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1FB890-8B39-4D82-B999-DDD7476AE573}">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Research used to target places where police are needed most </a:t>
          </a:r>
          <a:endParaRPr lang="en-US" sz="2700" kern="1200"/>
        </a:p>
      </dsp:txBody>
      <dsp:txXfrm>
        <a:off x="0" y="0"/>
        <a:ext cx="6900512" cy="1384035"/>
      </dsp:txXfrm>
    </dsp:sp>
    <dsp:sp modelId="{DD21FA30-B65B-42D1-95C4-A167F6657BEE}">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56C633-78C6-4343-BD76-724252CB47A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Evidence tested when deciding on policing ‘tactics’</a:t>
          </a:r>
          <a:endParaRPr lang="en-US" sz="2700" kern="1200"/>
        </a:p>
      </dsp:txBody>
      <dsp:txXfrm>
        <a:off x="0" y="1384035"/>
        <a:ext cx="6900512" cy="1384035"/>
      </dsp:txXfrm>
    </dsp:sp>
    <dsp:sp modelId="{0AF07063-8754-4BBB-AD2F-B351EA4C014A}">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A0034E-C292-4B3B-9A22-59EBB566C99F}">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Recognition that policing is not just about crime fighting</a:t>
          </a:r>
          <a:endParaRPr lang="en-US" sz="2700" kern="1200"/>
        </a:p>
      </dsp:txBody>
      <dsp:txXfrm>
        <a:off x="0" y="2768070"/>
        <a:ext cx="6900512" cy="1384035"/>
      </dsp:txXfrm>
    </dsp:sp>
    <dsp:sp modelId="{C69CEE31-2A18-4C5B-8AB6-78B41A12C67F}">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DE767A-3AF1-43F5-8F1E-168FF517B65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To improve the safety &amp; well being of the people by promoting measures to prevent crime, harm &amp; disorder</a:t>
          </a:r>
          <a:endParaRPr lang="en-US" sz="2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7DB6D5-524B-4BAA-8AE7-FA500D4CD893}" type="datetimeFigureOut">
              <a:rPr lang="en-GB" smtClean="0"/>
              <a:t>30/08/2023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DF9FDF-2B18-4DB7-85CF-08143971CA55}" type="slidenum">
              <a:rPr lang="en-GB" smtClean="0"/>
              <a:t>‹#›</a:t>
            </a:fld>
            <a:endParaRPr lang="en-GB"/>
          </a:p>
        </p:txBody>
      </p:sp>
    </p:spTree>
    <p:extLst>
      <p:ext uri="{BB962C8B-B14F-4D97-AF65-F5344CB8AC3E}">
        <p14:creationId xmlns:p14="http://schemas.microsoft.com/office/powerpoint/2010/main" val="1157247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the end of the lesson learners will be able to: </a:t>
            </a:r>
          </a:p>
          <a:p>
            <a:pPr marL="228600" indent="-228600">
              <a:buAutoNum type="arabicPeriod"/>
            </a:pPr>
            <a:r>
              <a:rPr lang="en-GB"/>
              <a:t>Explain the professional concept of evidence based policing</a:t>
            </a:r>
          </a:p>
          <a:p>
            <a:pPr marL="228600" indent="-228600">
              <a:buAutoNum type="arabicPeriod"/>
            </a:pPr>
            <a:r>
              <a:rPr lang="en-GB"/>
              <a:t> 2. Evaluate the potential professional applications of an evidence-based policing approach </a:t>
            </a:r>
          </a:p>
          <a:p>
            <a:pPr marL="228600" indent="-228600">
              <a:buAutoNum type="arabicPeriod"/>
            </a:pPr>
            <a:r>
              <a:rPr lang="en-GB"/>
              <a:t>3. Identify potential sources of evidence that can be used as part of an evidence-based policing approach </a:t>
            </a:r>
          </a:p>
          <a:p>
            <a:pPr marL="228600" indent="-228600">
              <a:buAutoNum type="arabicPeriod"/>
            </a:pPr>
            <a:r>
              <a:rPr lang="en-GB"/>
              <a:t>4. Apply evidence-based policing in practice</a:t>
            </a:r>
          </a:p>
          <a:p>
            <a:pPr marL="228600" indent="-228600">
              <a:buAutoNum type="arabicPeriod"/>
            </a:pPr>
            <a:endParaRPr lang="en-GB"/>
          </a:p>
          <a:p>
            <a:pPr marL="228600" indent="-228600">
              <a:buAutoNum type="arabicPeriod"/>
            </a:pPr>
            <a:r>
              <a:rPr lang="en-GB"/>
              <a:t>QTS – why is it in the public interest to show what the police are doing is working? </a:t>
            </a:r>
          </a:p>
          <a:p>
            <a:pPr marL="228600" indent="-228600">
              <a:buAutoNum type="arabicPeriod"/>
            </a:pPr>
            <a:endParaRPr lang="en-GB"/>
          </a:p>
          <a:p>
            <a:pPr marL="228600" indent="-228600">
              <a:buAutoNum type="arabicPeriod"/>
            </a:pPr>
            <a:r>
              <a:rPr lang="en-GB"/>
              <a:t>Evidenced Based Policing provides the police with a golden opportunity to use the best evidence available to them to achieve the best outcomes</a:t>
            </a:r>
          </a:p>
        </p:txBody>
      </p:sp>
      <p:sp>
        <p:nvSpPr>
          <p:cNvPr id="4" name="Slide Number Placeholder 3"/>
          <p:cNvSpPr>
            <a:spLocks noGrp="1"/>
          </p:cNvSpPr>
          <p:nvPr>
            <p:ph type="sldNum" sz="quarter" idx="5"/>
          </p:nvPr>
        </p:nvSpPr>
        <p:spPr/>
        <p:txBody>
          <a:bodyPr/>
          <a:lstStyle/>
          <a:p>
            <a:fld id="{35DF9FDF-2B18-4DB7-85CF-08143971CA55}" type="slidenum">
              <a:rPr lang="en-GB" smtClean="0"/>
              <a:t>1</a:t>
            </a:fld>
            <a:endParaRPr lang="en-GB"/>
          </a:p>
        </p:txBody>
      </p:sp>
    </p:spTree>
    <p:extLst>
      <p:ext uri="{BB962C8B-B14F-4D97-AF65-F5344CB8AC3E}">
        <p14:creationId xmlns:p14="http://schemas.microsoft.com/office/powerpoint/2010/main" val="3917037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QTS – what is Evidence Based Policing?</a:t>
            </a:r>
          </a:p>
          <a:p>
            <a:endParaRPr lang="en-GB"/>
          </a:p>
          <a:p>
            <a:r>
              <a:rPr lang="en-GB"/>
              <a:t> Evidence-Based Policing (EBP) can be understood as a problem-solving cycle that involves police officers and staff using and creating the best available research evidence to inform or test policing policies, decisions and practices. </a:t>
            </a:r>
          </a:p>
          <a:p>
            <a:endParaRPr lang="en-GB"/>
          </a:p>
          <a:p>
            <a:r>
              <a:rPr lang="en-GB"/>
              <a:t>EBP is defined as creating, reviewing and using the best available evidence to inform police policies, practices and decisions.</a:t>
            </a:r>
          </a:p>
          <a:p>
            <a:endParaRPr lang="en-GB"/>
          </a:p>
          <a:p>
            <a:r>
              <a:rPr lang="en-GB"/>
              <a:t>There are many definitions of EBP </a:t>
            </a:r>
          </a:p>
          <a:p>
            <a:endParaRPr lang="en-GB"/>
          </a:p>
          <a:p>
            <a:r>
              <a:rPr lang="en-GB"/>
              <a:t>Informing policing priorities by weighing the harms of criminality together with data from beyond crime &amp; disorder, in order to focus police resources in furtherance of both crime &amp; harm reduction’ (Ratcliffe 2015a:3)</a:t>
            </a:r>
          </a:p>
          <a:p>
            <a:endParaRPr lang="en-GB"/>
          </a:p>
          <a:p>
            <a:r>
              <a:rPr lang="en-GB"/>
              <a:t>As a way of working, it can be supported by collaboration with academics and other partners. </a:t>
            </a:r>
          </a:p>
          <a:p>
            <a:endParaRPr lang="en-GB"/>
          </a:p>
          <a:p>
            <a:r>
              <a:rPr lang="en-GB"/>
              <a:t>The 'best available' evidence will use appropriate research methods and sources for the question being asked. Research should be carefully conducted, peer reviewed and transparent about its methods, limitations, and how its conclusions were reached. The theoretical basis and context of the research should also be made clear. Where there is little or no formal research, other evidence such as professional consensus and peer review, may be regarded as the 'best available', if gathered and documented in a careful and transparent way.</a:t>
            </a:r>
          </a:p>
          <a:p>
            <a:endParaRPr lang="en-GB"/>
          </a:p>
          <a:p>
            <a:r>
              <a:rPr lang="en-GB"/>
              <a:t> Research can be used to: • develop a better understanding of an issue – by describing the nature, extent and possible causes of a problem or looking at how a change was implemented; or • assess the effect of a policing intervention – by testing the impact of a new initiative in a specific context or exploring the possible consequences of a change in policing. </a:t>
            </a:r>
          </a:p>
          <a:p>
            <a:endParaRPr lang="en-GB"/>
          </a:p>
          <a:p>
            <a:r>
              <a:rPr lang="en-GB"/>
              <a:t>Officers and staff will reflect on their practice, consider how the 'best available' evidence applies to their day to day work, and learn from their successes and failures. The approach should mean officers and staff can ask questions, challenge accepted practices and innovate in the public interest.</a:t>
            </a:r>
          </a:p>
          <a:p>
            <a:endParaRPr lang="en-GB"/>
          </a:p>
          <a:p>
            <a:r>
              <a:rPr lang="en-GB"/>
              <a:t>The concept of evidence based policing was developed by Professor Lawrence Sherman in 1998 (Sherman, L. (1998) Evidence-Based Policing. Ideas in American Policing Series. Washington, DC: Police Foundation)</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35DF9FDF-2B18-4DB7-85CF-08143971CA55}" type="slidenum">
              <a:rPr lang="en-GB" smtClean="0"/>
              <a:t>3</a:t>
            </a:fld>
            <a:endParaRPr lang="en-GB"/>
          </a:p>
        </p:txBody>
      </p:sp>
    </p:spTree>
    <p:extLst>
      <p:ext uri="{BB962C8B-B14F-4D97-AF65-F5344CB8AC3E}">
        <p14:creationId xmlns:p14="http://schemas.microsoft.com/office/powerpoint/2010/main" val="3452416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concept of evidence based policing was developed by Professor Lawrence Sherman in 1998 – ‘Ideas in American Policing Series’.</a:t>
            </a:r>
          </a:p>
          <a:p>
            <a:endParaRPr lang="en-GB"/>
          </a:p>
          <a:p>
            <a:r>
              <a:rPr lang="en-GB"/>
              <a:t> In a 1998 Police Foundation lecture, Sherman sketched out the concept of "evidence-based policing modelled on the ideas of evidence-based medicine. His core idea was that police practice can be made far more effective if all of its complex but repeated elements were tested by repeated controlled field experiments.</a:t>
            </a:r>
          </a:p>
          <a:p>
            <a:endParaRPr lang="en-GB"/>
          </a:p>
          <a:p>
            <a:r>
              <a:rPr lang="en-GB"/>
              <a:t> In 2010, a group of UK police officers founded the Society of Evidence-Based Policing and elected Sherman its first Honorary President, along with Sir Peter Fahy, Chief Constable of the UK's Greater Manchester Police </a:t>
            </a:r>
          </a:p>
          <a:p>
            <a:endParaRPr lang="en-GB"/>
          </a:p>
          <a:p>
            <a:r>
              <a:rPr lang="en-GB"/>
              <a:t>In 2013, UK Home Secretary Theresa May appointed Sherman an independent nonexecutive director of the new College of Policing, which develops and promotes evidence of what works in policing.</a:t>
            </a:r>
          </a:p>
        </p:txBody>
      </p:sp>
      <p:sp>
        <p:nvSpPr>
          <p:cNvPr id="4" name="Slide Number Placeholder 3"/>
          <p:cNvSpPr>
            <a:spLocks noGrp="1"/>
          </p:cNvSpPr>
          <p:nvPr>
            <p:ph type="sldNum" sz="quarter" idx="5"/>
          </p:nvPr>
        </p:nvSpPr>
        <p:spPr/>
        <p:txBody>
          <a:bodyPr/>
          <a:lstStyle/>
          <a:p>
            <a:fld id="{35DF9FDF-2B18-4DB7-85CF-08143971CA55}" type="slidenum">
              <a:rPr lang="en-GB" smtClean="0"/>
              <a:t>4</a:t>
            </a:fld>
            <a:endParaRPr lang="en-GB"/>
          </a:p>
        </p:txBody>
      </p:sp>
    </p:spTree>
    <p:extLst>
      <p:ext uri="{BB962C8B-B14F-4D97-AF65-F5344CB8AC3E}">
        <p14:creationId xmlns:p14="http://schemas.microsoft.com/office/powerpoint/2010/main" val="1689176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QTS – Why do you think EBP matters in today’s society? </a:t>
            </a:r>
            <a:r>
              <a:rPr lang="en-GB" err="1"/>
              <a:t>Boardblast</a:t>
            </a:r>
            <a:r>
              <a:rPr lang="en-GB"/>
              <a:t> answers The Police Service is expected to continue to reduce crime with 20% budget cuts. – Discuss (topical discussion)</a:t>
            </a:r>
          </a:p>
        </p:txBody>
      </p:sp>
      <p:sp>
        <p:nvSpPr>
          <p:cNvPr id="4" name="Slide Number Placeholder 3"/>
          <p:cNvSpPr>
            <a:spLocks noGrp="1"/>
          </p:cNvSpPr>
          <p:nvPr>
            <p:ph type="sldNum" sz="quarter" idx="5"/>
          </p:nvPr>
        </p:nvSpPr>
        <p:spPr/>
        <p:txBody>
          <a:bodyPr/>
          <a:lstStyle/>
          <a:p>
            <a:fld id="{35DF9FDF-2B18-4DB7-85CF-08143971CA55}" type="slidenum">
              <a:rPr lang="en-GB" smtClean="0"/>
              <a:t>5</a:t>
            </a:fld>
            <a:endParaRPr lang="en-GB"/>
          </a:p>
        </p:txBody>
      </p:sp>
    </p:spTree>
    <p:extLst>
      <p:ext uri="{BB962C8B-B14F-4D97-AF65-F5344CB8AC3E}">
        <p14:creationId xmlns:p14="http://schemas.microsoft.com/office/powerpoint/2010/main" val="41167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But what does all this really mean? Using the ‘best evidence’ to inform decisions about practises and policies’</a:t>
            </a:r>
          </a:p>
        </p:txBody>
      </p:sp>
      <p:sp>
        <p:nvSpPr>
          <p:cNvPr id="4" name="Slide Number Placeholder 3"/>
          <p:cNvSpPr>
            <a:spLocks noGrp="1"/>
          </p:cNvSpPr>
          <p:nvPr>
            <p:ph type="sldNum" sz="quarter" idx="5"/>
          </p:nvPr>
        </p:nvSpPr>
        <p:spPr/>
        <p:txBody>
          <a:bodyPr/>
          <a:lstStyle/>
          <a:p>
            <a:fld id="{35DF9FDF-2B18-4DB7-85CF-08143971CA55}" type="slidenum">
              <a:rPr lang="en-GB" smtClean="0"/>
              <a:t>8</a:t>
            </a:fld>
            <a:endParaRPr lang="en-GB"/>
          </a:p>
        </p:txBody>
      </p:sp>
    </p:spTree>
    <p:extLst>
      <p:ext uri="{BB962C8B-B14F-4D97-AF65-F5344CB8AC3E}">
        <p14:creationId xmlns:p14="http://schemas.microsoft.com/office/powerpoint/2010/main" val="3651772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 The start of the problem-solving cycle involves asking questions that will help to understand a particular problem or area of policing better and then using this understanding to develop a theory (or hypothesis) about the effect of doing things differently. </a:t>
            </a:r>
          </a:p>
          <a:p>
            <a:endParaRPr lang="en-GB"/>
          </a:p>
          <a:p>
            <a:endParaRPr lang="en-GB"/>
          </a:p>
          <a:p>
            <a:endParaRPr lang="en-GB"/>
          </a:p>
          <a:p>
            <a:r>
              <a:rPr lang="en-GB"/>
              <a:t>For example, force data might suggest that levels of ASB are increasing in an area over the past six months, so you will want to ask a series of questions to help you to understand why this is happening, e.g. are there particular days or times of day where the problem is occurring? Are there particular locations?</a:t>
            </a:r>
          </a:p>
          <a:p>
            <a:endParaRPr lang="en-GB"/>
          </a:p>
          <a:p>
            <a:r>
              <a:rPr lang="en-GB"/>
              <a:t> Analysing data and information to answer these questions will help you to be specific about the nature and extent of your problem and allow the development of an appropriate, targeted response. </a:t>
            </a:r>
          </a:p>
          <a:p>
            <a:endParaRPr lang="en-GB"/>
          </a:p>
          <a:p>
            <a:endParaRPr lang="en-GB"/>
          </a:p>
          <a:p>
            <a:r>
              <a:rPr lang="en-GB"/>
              <a:t>Existing research evidence can help in identifying an appropriate response as others may have already tested ways of dealing with the problem you have identified, which you can then use or adapt for your problem. If there is no existing evidence, or the evidence is not applicable to your context, then you should always try to test your response to make sure it is having the effect you want. </a:t>
            </a:r>
          </a:p>
          <a:p>
            <a:endParaRPr lang="en-GB"/>
          </a:p>
          <a:p>
            <a:r>
              <a:rPr lang="en-GB"/>
              <a:t>Ethical concerns with regards to evidence and how these concerns can be addressed</a:t>
            </a:r>
          </a:p>
        </p:txBody>
      </p:sp>
      <p:sp>
        <p:nvSpPr>
          <p:cNvPr id="4" name="Slide Number Placeholder 3"/>
          <p:cNvSpPr>
            <a:spLocks noGrp="1"/>
          </p:cNvSpPr>
          <p:nvPr>
            <p:ph type="sldNum" sz="quarter" idx="5"/>
          </p:nvPr>
        </p:nvSpPr>
        <p:spPr/>
        <p:txBody>
          <a:bodyPr/>
          <a:lstStyle/>
          <a:p>
            <a:fld id="{35DF9FDF-2B18-4DB7-85CF-08143971CA55}" type="slidenum">
              <a:rPr lang="en-GB" smtClean="0"/>
              <a:t>9</a:t>
            </a:fld>
            <a:endParaRPr lang="en-GB"/>
          </a:p>
        </p:txBody>
      </p:sp>
    </p:spTree>
    <p:extLst>
      <p:ext uri="{BB962C8B-B14F-4D97-AF65-F5344CB8AC3E}">
        <p14:creationId xmlns:p14="http://schemas.microsoft.com/office/powerpoint/2010/main" val="611476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Test - This stage helps you to understand whether your response will achieve the effect that you wanted e.g. reduce antisocial behaviour. </a:t>
            </a:r>
          </a:p>
          <a:p>
            <a:endParaRPr lang="en-GB"/>
          </a:p>
          <a:p>
            <a:r>
              <a:rPr lang="en-GB"/>
              <a:t>When testing a new response you need to be clear about what you did (how the response was implemented) and what change you are expecting to see and how this will be measured (the outcome). </a:t>
            </a:r>
          </a:p>
          <a:p>
            <a:endParaRPr lang="en-GB"/>
          </a:p>
          <a:p>
            <a:r>
              <a:rPr lang="en-GB"/>
              <a:t>In the example of antisocial behaviour you could measure the number of ASB incidents recorded or number of calls for service. </a:t>
            </a:r>
          </a:p>
        </p:txBody>
      </p:sp>
      <p:sp>
        <p:nvSpPr>
          <p:cNvPr id="4" name="Slide Number Placeholder 3"/>
          <p:cNvSpPr>
            <a:spLocks noGrp="1"/>
          </p:cNvSpPr>
          <p:nvPr>
            <p:ph type="sldNum" sz="quarter" idx="5"/>
          </p:nvPr>
        </p:nvSpPr>
        <p:spPr/>
        <p:txBody>
          <a:bodyPr/>
          <a:lstStyle/>
          <a:p>
            <a:fld id="{35DF9FDF-2B18-4DB7-85CF-08143971CA55}" type="slidenum">
              <a:rPr lang="en-GB" smtClean="0"/>
              <a:t>10</a:t>
            </a:fld>
            <a:endParaRPr lang="en-GB"/>
          </a:p>
        </p:txBody>
      </p:sp>
    </p:spTree>
    <p:extLst>
      <p:ext uri="{BB962C8B-B14F-4D97-AF65-F5344CB8AC3E}">
        <p14:creationId xmlns:p14="http://schemas.microsoft.com/office/powerpoint/2010/main" val="961996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Learn - Once you have introduced your intervention then you need to measure your outcomes.</a:t>
            </a:r>
          </a:p>
          <a:p>
            <a:endParaRPr lang="en-GB"/>
          </a:p>
          <a:p>
            <a:r>
              <a:rPr lang="en-GB"/>
              <a:t> The timing of your measurement will depend on how quickly you think your response will work and this will vary depending on the intervention.</a:t>
            </a:r>
          </a:p>
          <a:p>
            <a:endParaRPr lang="en-GB"/>
          </a:p>
          <a:p>
            <a:r>
              <a:rPr lang="en-GB"/>
              <a:t> If your response to the ASB problem is to target patrol officers in areas with high numbers of ASB incidents, then you might expect to see a quicker effect than if your intervention is about setting up activities for those causing the ASB to move them away from the area.</a:t>
            </a:r>
          </a:p>
        </p:txBody>
      </p:sp>
      <p:sp>
        <p:nvSpPr>
          <p:cNvPr id="4" name="Slide Number Placeholder 3"/>
          <p:cNvSpPr>
            <a:spLocks noGrp="1"/>
          </p:cNvSpPr>
          <p:nvPr>
            <p:ph type="sldNum" sz="quarter" idx="5"/>
          </p:nvPr>
        </p:nvSpPr>
        <p:spPr/>
        <p:txBody>
          <a:bodyPr/>
          <a:lstStyle/>
          <a:p>
            <a:fld id="{35DF9FDF-2B18-4DB7-85CF-08143971CA55}" type="slidenum">
              <a:rPr lang="en-GB" smtClean="0"/>
              <a:t>11</a:t>
            </a:fld>
            <a:endParaRPr lang="en-GB"/>
          </a:p>
        </p:txBody>
      </p:sp>
    </p:spTree>
    <p:extLst>
      <p:ext uri="{BB962C8B-B14F-4D97-AF65-F5344CB8AC3E}">
        <p14:creationId xmlns:p14="http://schemas.microsoft.com/office/powerpoint/2010/main" val="210334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Adapt - Once you have measured your outcome you should adapt your response to reflect what you found. If you find that your intervention isn’t having any effect then you should stop using the resources in this way and use the findings to adapt your understanding of the problem. If you find that it is working then you might want to suggest trying it in areas which are experiencing similar problems.</a:t>
            </a:r>
          </a:p>
        </p:txBody>
      </p:sp>
      <p:sp>
        <p:nvSpPr>
          <p:cNvPr id="4" name="Slide Number Placeholder 3"/>
          <p:cNvSpPr>
            <a:spLocks noGrp="1"/>
          </p:cNvSpPr>
          <p:nvPr>
            <p:ph type="sldNum" sz="quarter" idx="5"/>
          </p:nvPr>
        </p:nvSpPr>
        <p:spPr/>
        <p:txBody>
          <a:bodyPr/>
          <a:lstStyle/>
          <a:p>
            <a:fld id="{35DF9FDF-2B18-4DB7-85CF-08143971CA55}" type="slidenum">
              <a:rPr lang="en-GB" smtClean="0"/>
              <a:t>12</a:t>
            </a:fld>
            <a:endParaRPr lang="en-GB"/>
          </a:p>
        </p:txBody>
      </p:sp>
    </p:spTree>
    <p:extLst>
      <p:ext uri="{BB962C8B-B14F-4D97-AF65-F5344CB8AC3E}">
        <p14:creationId xmlns:p14="http://schemas.microsoft.com/office/powerpoint/2010/main" val="2450802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Share - At all points in the process you should share, for example, your questions, your plans, your findings, your lessons, your experiences of change – and your new questions! By sharing your questions and findings you might identify others trying to tackle similar problems or you can stop somebody using their resources on something you have found doesn’t work.</a:t>
            </a:r>
          </a:p>
        </p:txBody>
      </p:sp>
      <p:sp>
        <p:nvSpPr>
          <p:cNvPr id="4" name="Slide Number Placeholder 3"/>
          <p:cNvSpPr>
            <a:spLocks noGrp="1"/>
          </p:cNvSpPr>
          <p:nvPr>
            <p:ph type="sldNum" sz="quarter" idx="5"/>
          </p:nvPr>
        </p:nvSpPr>
        <p:spPr/>
        <p:txBody>
          <a:bodyPr/>
          <a:lstStyle/>
          <a:p>
            <a:fld id="{35DF9FDF-2B18-4DB7-85CF-08143971CA55}" type="slidenum">
              <a:rPr lang="en-GB" smtClean="0"/>
              <a:t>13</a:t>
            </a:fld>
            <a:endParaRPr lang="en-GB"/>
          </a:p>
        </p:txBody>
      </p:sp>
    </p:spTree>
    <p:extLst>
      <p:ext uri="{BB962C8B-B14F-4D97-AF65-F5344CB8AC3E}">
        <p14:creationId xmlns:p14="http://schemas.microsoft.com/office/powerpoint/2010/main" val="3903321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Central to Kahneman’s revolutionary work was the discovery of cognitive biases that affect our decision-making.</a:t>
            </a:r>
          </a:p>
          <a:p>
            <a:endParaRPr lang="en-US">
              <a:cs typeface="Calibri"/>
            </a:endParaRPr>
          </a:p>
          <a:p>
            <a:r>
              <a:rPr lang="en-US"/>
              <a:t>1. Anchoring. Anchoring refers to the idea that we are easily swayed by irrelevant information presented to us prior to making a decision. For example, you’re more likely to buy a “special deal” sandwich for £5, if you previously saw another sandwich that cost £20. Even though the price of the more expensive sandwich is irrelevant to your buying decision, the cognitive bias of anchoring will lead you to perceive the lower priced sandwich as a 14 cheap bargain, when it may not be. </a:t>
            </a:r>
          </a:p>
          <a:p>
            <a:endParaRPr lang="en-US"/>
          </a:p>
          <a:p>
            <a:r>
              <a:rPr lang="en-US"/>
              <a:t>2. The availability heuristic. The availability heuristic refers to our tendency to make judgments based on information that can be easily recalled from memory. For example, let’s say you’re driving on a highway at 70 mph like everyone else, but then you see a catastrophic accident and the other motorists slow down to 50 mph. Because the possibility of an accident is more ‘available’ in your mind, you’re more likely to slow down to 50 mph as well, even though the probability of an accident occurring remains unchanged. The availability heuristic also explains why certain catastrophic events occur, like divorce. As noted by Kahneman: “In judging the likelihood that a particular couple will be divorced, for example, one may scan one’s memory for similar couples which this question brings to mind. Divorces will appear probable if divorces are prevalent among the instances that are retrieved in this manner.” In short, the availability heuristic leads to bad decision-making because misleading information tends to come to mind more easily than accurate ones. </a:t>
            </a:r>
          </a:p>
          <a:p>
            <a:endParaRPr lang="en-US">
              <a:cs typeface="Calibri"/>
            </a:endParaRPr>
          </a:p>
          <a:p>
            <a:endParaRPr lang="en-US">
              <a:cs typeface="Calibri"/>
            </a:endParaRPr>
          </a:p>
          <a:p>
            <a:r>
              <a:rPr lang="en-US"/>
              <a:t>3. Representative heuristic The representative heuristic is a cognitive bias the leads us to make judgments based on comparisons to something else in mind. A classic example of this cognitive bias in action, is the recruitment process of the majority of </a:t>
            </a:r>
            <a:r>
              <a:rPr lang="en-US" err="1"/>
              <a:t>organisations</a:t>
            </a:r>
            <a:r>
              <a:rPr lang="en-US"/>
              <a:t> around the globe. Whilst interviewing and assessing job applicants, hiring managers are more likely to hire a person who fits the stereotype of what someone who typically holds that job looks like, even though another applicant with a different gender or race, is better suited for the role. Smart people are the most susceptible to falling into the trap of the representative heuristic: for example, statisticians tend to leap to conclusions that any given sample of a large population was more representative of that population than it actually was. </a:t>
            </a:r>
          </a:p>
          <a:p>
            <a:endParaRPr lang="en-US"/>
          </a:p>
          <a:p>
            <a:r>
              <a:rPr lang="en-US"/>
              <a:t>4. Regression to the mean Within the context of psychology, regression to the mean describes our tendency to make biased predictions about the future, because we fail to take into account the power of regression. </a:t>
            </a:r>
          </a:p>
          <a:p>
            <a:endParaRPr lang="en-US"/>
          </a:p>
          <a:p>
            <a:endParaRPr lang="en-US"/>
          </a:p>
          <a:p>
            <a:r>
              <a:rPr lang="en-US"/>
              <a:t>5. Hindsight bias Hindsight bias refers to our tendency to look back at past events, adjust our worldview to accommodate the surprise and hold the position that “I-knew-it-all-along.” This cognitive bias is especially pervasive amongst experts, who tend to look back at surprising Within </a:t>
            </a:r>
            <a:r>
              <a:rPr lang="en-US" err="1"/>
              <a:t>organisations</a:t>
            </a:r>
            <a:r>
              <a:rPr lang="en-US"/>
              <a:t>, hindsight bias rewards and promotes reckless risk seekers, who tend to take crazy gambles that work. Kahneman explains this phenomenon in Thinking Fast and Slow: “Leaders who have been lucky are never punished for having taken too much risk. Instead, they are believed to have had the flair and foresight to anticipate success, and the sensible people who doubted them are seen in hindsight as mediocre, timid, and weak. A few lucky gambles can crown a reckless leader with a halo of prescience and boldness.” </a:t>
            </a:r>
          </a:p>
          <a:p>
            <a:endParaRPr lang="en-US"/>
          </a:p>
          <a:p>
            <a:endParaRPr lang="en-US"/>
          </a:p>
          <a:p>
            <a:r>
              <a:rPr lang="en-US"/>
              <a:t>Don’t Trust Your Intuition We’d like to think that our expertise and intuition are enough to make smart decisions, but Kahneman’s work on cognitive biases carries a message with a strong warning: left to its own devices, the human mind tends to make systematic errors that lead to costly mistakes and bad decisions. It’s a humble reminder that even the smartest person in a room can make the worst decision, if they rely on intuition alone. Ultimately, the ability to identify and manage these cognitive biases will shape our </a:t>
            </a:r>
            <a:r>
              <a:rPr lang="en-US" err="1"/>
              <a:t>decisionmaking</a:t>
            </a:r>
            <a:r>
              <a:rPr lang="en-US"/>
              <a:t> and quality of our lives. </a:t>
            </a:r>
            <a:endParaRPr lang="en-US">
              <a:cs typeface="Calibri"/>
            </a:endParaRPr>
          </a:p>
        </p:txBody>
      </p:sp>
      <p:sp>
        <p:nvSpPr>
          <p:cNvPr id="4" name="Slide Number Placeholder 3"/>
          <p:cNvSpPr>
            <a:spLocks noGrp="1"/>
          </p:cNvSpPr>
          <p:nvPr>
            <p:ph type="sldNum" sz="quarter" idx="5"/>
          </p:nvPr>
        </p:nvSpPr>
        <p:spPr/>
        <p:txBody>
          <a:bodyPr/>
          <a:lstStyle/>
          <a:p>
            <a:fld id="{35DF9FDF-2B18-4DB7-85CF-08143971CA55}" type="slidenum">
              <a:rPr lang="en-GB" smtClean="0"/>
              <a:t>14</a:t>
            </a:fld>
            <a:endParaRPr lang="en-GB"/>
          </a:p>
        </p:txBody>
      </p:sp>
    </p:spTree>
    <p:extLst>
      <p:ext uri="{BB962C8B-B14F-4D97-AF65-F5344CB8AC3E}">
        <p14:creationId xmlns:p14="http://schemas.microsoft.com/office/powerpoint/2010/main" val="741948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do we mean by ‘best available’ evidence? </a:t>
            </a:r>
          </a:p>
          <a:p>
            <a:r>
              <a:rPr lang="en-US"/>
              <a:t>• Why a particular piece of research was conducted,</a:t>
            </a:r>
            <a:endParaRPr lang="en-US">
              <a:cs typeface="Calibri"/>
            </a:endParaRPr>
          </a:p>
          <a:p>
            <a:r>
              <a:rPr lang="en-US"/>
              <a:t> • Why the particular method was chosen, • What challenges were faced when conducting the research and how these might have affected the findings, • What analysis was undertaken and why and on what basis the conclusions were made. </a:t>
            </a:r>
          </a:p>
          <a:p>
            <a:r>
              <a:rPr lang="en-US"/>
              <a:t>The Evidence for Policy and Practice Information and </a:t>
            </a:r>
            <a:r>
              <a:rPr lang="en-US" err="1"/>
              <a:t>co-ordinating</a:t>
            </a:r>
            <a:r>
              <a:rPr lang="en-US"/>
              <a:t> (EPPI) Centre, who are specialists in reviewing research, have identified the following five criteria that can help you to assess the quality of the reporting of a study’s aims, context, rationale, methods and findings: 1. Were the aims and objectives clearly reported? </a:t>
            </a:r>
          </a:p>
          <a:p>
            <a:endParaRPr lang="en-US"/>
          </a:p>
          <a:p>
            <a:r>
              <a:rPr lang="en-US"/>
              <a:t>2. Was there an adequate description of the context in which the research was carried out (including a rationale for why the study was undertaken)?</a:t>
            </a:r>
            <a:endParaRPr lang="en-US">
              <a:cs typeface="Calibri"/>
            </a:endParaRPr>
          </a:p>
          <a:p>
            <a:r>
              <a:rPr lang="en-US"/>
              <a:t> 3. Was there an adequate description of the sample used and the methods for how the sample was identified and recruited?</a:t>
            </a:r>
            <a:endParaRPr lang="en-US">
              <a:cs typeface="Calibri"/>
            </a:endParaRPr>
          </a:p>
          <a:p>
            <a:r>
              <a:rPr lang="en-US"/>
              <a:t> 4. Was there an adequate description of the methods used to collect data?</a:t>
            </a:r>
          </a:p>
          <a:p>
            <a:r>
              <a:rPr lang="en-US"/>
              <a:t> 5. Was there an adequate description of the methods used to </a:t>
            </a:r>
            <a:r>
              <a:rPr lang="en-US" err="1"/>
              <a:t>analyse</a:t>
            </a:r>
            <a:r>
              <a:rPr lang="en-US"/>
              <a:t> data? </a:t>
            </a:r>
            <a:endParaRPr lang="en-US">
              <a:cs typeface="Calibri"/>
            </a:endParaRPr>
          </a:p>
        </p:txBody>
      </p:sp>
      <p:sp>
        <p:nvSpPr>
          <p:cNvPr id="4" name="Slide Number Placeholder 3"/>
          <p:cNvSpPr>
            <a:spLocks noGrp="1"/>
          </p:cNvSpPr>
          <p:nvPr>
            <p:ph type="sldNum" sz="quarter" idx="5"/>
          </p:nvPr>
        </p:nvSpPr>
        <p:spPr/>
        <p:txBody>
          <a:bodyPr/>
          <a:lstStyle/>
          <a:p>
            <a:fld id="{35DF9FDF-2B18-4DB7-85CF-08143971CA55}" type="slidenum">
              <a:rPr lang="en-GB" smtClean="0"/>
              <a:t>16</a:t>
            </a:fld>
            <a:endParaRPr lang="en-GB"/>
          </a:p>
        </p:txBody>
      </p:sp>
    </p:spTree>
    <p:extLst>
      <p:ext uri="{BB962C8B-B14F-4D97-AF65-F5344CB8AC3E}">
        <p14:creationId xmlns:p14="http://schemas.microsoft.com/office/powerpoint/2010/main" val="1333696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Who’s involved? In developing your approach to a specific problem it is important to consider who else within a force (e.g. analysts, specialist staff, senior officers </a:t>
            </a:r>
            <a:r>
              <a:rPr lang="en-US" err="1"/>
              <a:t>etc</a:t>
            </a:r>
            <a:r>
              <a:rPr lang="en-US"/>
              <a:t>) will need to support the work and which other partner agencies or </a:t>
            </a:r>
            <a:r>
              <a:rPr lang="en-US" err="1"/>
              <a:t>organisations</a:t>
            </a:r>
            <a:r>
              <a:rPr lang="en-US"/>
              <a:t> might be involved in implementing the strategy. Your options may be limited by the resources (time and money) available to you through the force and local partners. Early collaboration can help ensure that the aims and objectives of the intervention are realistic and meet the needs of all partners involved in the work. </a:t>
            </a:r>
          </a:p>
          <a:p>
            <a:endParaRPr lang="en-US"/>
          </a:p>
          <a:p>
            <a:r>
              <a:rPr lang="en-US"/>
              <a:t>Collaborative Working plays an important part in EBP. Working together to achieve the best evidence to solve a problem</a:t>
            </a:r>
            <a:endParaRPr lang="en-US">
              <a:cs typeface="Calibri" panose="020F0502020204030204"/>
            </a:endParaRPr>
          </a:p>
          <a:p>
            <a:endParaRPr lang="en-US"/>
          </a:p>
          <a:p>
            <a:r>
              <a:rPr lang="en-US"/>
              <a:t> • Local authorities • Emergency Services • Community Groups • Local Businesses • Colleagues • Public Surveys • Other forces • Other agencies</a:t>
            </a:r>
            <a:endParaRPr lang="en-US">
              <a:cs typeface="Calibri" panose="020F0502020204030204"/>
            </a:endParaRPr>
          </a:p>
          <a:p>
            <a:endParaRPr lang="en-US">
              <a:cs typeface="Calibri" panose="020F0502020204030204"/>
            </a:endParaRPr>
          </a:p>
          <a:p>
            <a:r>
              <a:rPr lang="en-US"/>
              <a:t>What’s involved? When working on new approaches or interventions, either just within your force or with partners, it’s important to think carefully about the roles and responsibilities each </a:t>
            </a:r>
            <a:r>
              <a:rPr lang="en-US" err="1"/>
              <a:t>organisation</a:t>
            </a:r>
            <a:r>
              <a:rPr lang="en-US"/>
              <a:t> or individual will have in implementing a new approach. Developing an action plan or project plan outlining the problem being addressed, the aims of the strategy or intervention, the role of each of the other interested parties, timescales for the project, and agreed outcome measures is generally good practice. </a:t>
            </a:r>
            <a:endParaRPr lang="en-US">
              <a:cs typeface="Calibri"/>
            </a:endParaRPr>
          </a:p>
          <a:p>
            <a:endParaRPr lang="en-US">
              <a:cs typeface="Calibri"/>
            </a:endParaRPr>
          </a:p>
          <a:p>
            <a:r>
              <a:rPr lang="en-US"/>
              <a:t>Data Sources To identify or understand a problem, or to measure the impact of a particular intervention you are introducing, you may need to review data collected by others (known as secondary data). Typical examples include existing surveys, census data, or information collected by government departments or agencies. There may also be a wealth of data collected locally by your force and local partners. If you are working to reduce violence in the Night Time Economy, you may be interested in accident and emergency admissions from local hospitals, for example.</a:t>
            </a:r>
            <a:endParaRPr lang="en-US">
              <a:cs typeface="Calibri"/>
            </a:endParaRPr>
          </a:p>
          <a:p>
            <a:endParaRPr lang="en-US">
              <a:cs typeface="Calibri"/>
            </a:endParaRPr>
          </a:p>
          <a:p>
            <a:r>
              <a:rPr lang="en-US"/>
              <a:t>Limitations of EBP Evidence-based policing does not provide definitive answers that officers and staff should apply uncritically. Consideration should be given that that any policies and procedures will only be as good as the research itself. In some cases, researchers may not be sufficiently thorough with their hypotheses, data collection, methods and testing procedures. If anyone of these areas is faulty, the conclusions derived from that research may be unreliable. Additionally, many police officers may not be sufficiently versed in research methods to properly implement these strategies. Lastly, simply attaching the term "evidence-based" to policy decisions may give the community a false sense of security that current policies are indeed the best and most effective.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35DF9FDF-2B18-4DB7-85CF-08143971CA55}" type="slidenum">
              <a:rPr lang="en-GB" smtClean="0"/>
              <a:t>19</a:t>
            </a:fld>
            <a:endParaRPr lang="en-GB"/>
          </a:p>
        </p:txBody>
      </p:sp>
    </p:spTree>
    <p:extLst>
      <p:ext uri="{BB962C8B-B14F-4D97-AF65-F5344CB8AC3E}">
        <p14:creationId xmlns:p14="http://schemas.microsoft.com/office/powerpoint/2010/main" val="41173254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Works Centre: The What Works Centre for Crime reduction was established in 2013 and is part of the College of Policing. The focus of the What Works Centre for Crime reduction is on: Reviewing research on practices and interventions to reduce crime; Labelling the best available evidence on interventions in terms of impact on crime reduction, how they work, where they work, how to do it and economic cost. Providing Police and crime Commissioners and other crime reduction stakeholders with the knowledge, tools and guidance to help them target their resources more effectively. The What Works Centre for Crime Reduction is part of a network of What Works </a:t>
            </a:r>
            <a:r>
              <a:rPr lang="en-US" err="1"/>
              <a:t>centres</a:t>
            </a:r>
            <a:r>
              <a:rPr lang="en-US"/>
              <a:t> created to provide robust and comprehensive evidence that will guide decision making on public spending.</a:t>
            </a:r>
          </a:p>
          <a:p>
            <a:endParaRPr lang="en-US">
              <a:cs typeface="Calibri"/>
            </a:endParaRPr>
          </a:p>
          <a:p>
            <a:r>
              <a:rPr lang="en-US"/>
              <a:t>Knowledge Hub: Knowledge Hub (Formally known as POLKA: the Police </a:t>
            </a:r>
            <a:r>
              <a:rPr lang="en-US" err="1"/>
              <a:t>OnLine</a:t>
            </a:r>
            <a:r>
              <a:rPr lang="en-US"/>
              <a:t> Knowledge Area) is a secure online collaboration tool for the policing community to network, ask questions, share insights, discuss ideas and suggest new ways of working.</a:t>
            </a:r>
            <a:endParaRPr lang="en-US">
              <a:cs typeface="Calibri"/>
            </a:endParaRPr>
          </a:p>
          <a:p>
            <a:endParaRPr lang="en-US">
              <a:cs typeface="Calibri"/>
            </a:endParaRPr>
          </a:p>
          <a:p>
            <a:r>
              <a:rPr lang="en-US"/>
              <a:t>National Police Library: The National Police Library holds a unique national collection including significant volumes of policing grey literature unavailable anywhere else. They also provide College of Policing members access to over 10,000 journals as well as books and eBooks.</a:t>
            </a:r>
            <a:endParaRPr lang="en-US">
              <a:cs typeface="Calibri"/>
            </a:endParaRPr>
          </a:p>
          <a:p>
            <a:endParaRPr lang="en-US">
              <a:cs typeface="Calibri"/>
            </a:endParaRPr>
          </a:p>
          <a:p>
            <a:r>
              <a:rPr lang="en-US"/>
              <a:t>Global Policing Database: Sixty-five years of policing research from around the world is to be brought together in one ground-breaking new resource, announced today by the Mayor’s Office for Policing And Crime (MOPAC) and the College of Policing. The world’s first Global Policing Database is a searchable online bank of information for practitioners and academics. The available research covers the entire spectrum of policing and community safety analysis. The database will eventually hold up to 5,000 case studies. Among the studies is analysis of the links between working structures and use of force by police officers.</a:t>
            </a:r>
            <a:endParaRPr lang="en-US">
              <a:cs typeface="Calibri"/>
            </a:endParaRPr>
          </a:p>
          <a:p>
            <a:endParaRPr lang="en-US">
              <a:cs typeface="Calibri"/>
            </a:endParaRPr>
          </a:p>
          <a:p>
            <a:r>
              <a:rPr lang="en-US"/>
              <a:t>Other Police Forces: As with POLKA – officers and staff may liaise with other Forces who have experienced the interventions or changes before so that it can be researched of what works and not</a:t>
            </a:r>
            <a:endParaRPr lang="en-US">
              <a:cs typeface="Calibri"/>
            </a:endParaRPr>
          </a:p>
          <a:p>
            <a:endParaRPr lang="en-US">
              <a:cs typeface="Calibri"/>
            </a:endParaRPr>
          </a:p>
          <a:p>
            <a:r>
              <a:rPr lang="en-US"/>
              <a:t>HMICFRS: Her Majesty’s Inspectorate of Constabulary and Fire &amp; Rescue Services (HMICFRS) independently assesses the effectiveness and efficiency of police forces and fire &amp; rescue services – in the public interest. </a:t>
            </a:r>
          </a:p>
          <a:p>
            <a:endParaRPr lang="en-US">
              <a:cs typeface="Calibri"/>
            </a:endParaRPr>
          </a:p>
          <a:p>
            <a:r>
              <a:rPr lang="en-US"/>
              <a:t>Campbell Collaboration: The Campbell Collaboration promotes positive social and economic change through the production and use of systematic reviews and other evidence synthesis for evidence-based policy and practice. The Campbell Collaboration grew out of a meeting in London in 1999. Many of the members would produce systematic reviews of research evidence on the effectiveness of social interventions. The Campbell Collaboration has staff around the world with a small secretariat in Oslo, Norway. </a:t>
            </a:r>
            <a:endParaRPr lang="en-US">
              <a:cs typeface="Calibri"/>
            </a:endParaRPr>
          </a:p>
          <a:p>
            <a:endParaRPr lang="en-US"/>
          </a:p>
          <a:p>
            <a:r>
              <a:rPr lang="en-US"/>
              <a:t>Academic sources and journals: Evidence based practice are commonly found in academic journals and may be referred to as primary </a:t>
            </a:r>
            <a:r>
              <a:rPr lang="en-US" err="1"/>
              <a:t>researc</a:t>
            </a:r>
            <a:endParaRPr lang="en-US" err="1">
              <a:cs typeface="Calibri"/>
            </a:endParaRPr>
          </a:p>
          <a:p>
            <a:endParaRPr lang="en-US">
              <a:cs typeface="Calibri"/>
            </a:endParaRPr>
          </a:p>
          <a:p>
            <a:r>
              <a:rPr lang="en-US"/>
              <a:t>Government (ONS, Home Office): Figures on crime levels and trends for England and Wales based primarily on two sets of statistics: the Crime Survey for England and Wales (CSEW) and police recorded crime data. This data can be used to identify trends. The main responsibility of the Office for National Statistics are collecting, </a:t>
            </a:r>
            <a:r>
              <a:rPr lang="en-US" err="1"/>
              <a:t>analysing</a:t>
            </a:r>
            <a:r>
              <a:rPr lang="en-US"/>
              <a:t> and disseminating statistics about the UK’s economy, society and population. </a:t>
            </a:r>
            <a:endParaRPr lang="en-US">
              <a:cs typeface="Calibri"/>
            </a:endParaRPr>
          </a:p>
          <a:p>
            <a:endParaRPr lang="en-US">
              <a:cs typeface="Calibri"/>
            </a:endParaRPr>
          </a:p>
          <a:p>
            <a:r>
              <a:rPr lang="en-US"/>
              <a:t>Alliance for Useful Evidence / NESTA: An open network and forum to champion the use of evidence in decision making for social policy and practice. This is achieved through three core activities: Research and ideas Training and Skills Advice and advocacy. </a:t>
            </a:r>
            <a:endParaRPr lang="en-US">
              <a:cs typeface="Calibri"/>
            </a:endParaRPr>
          </a:p>
          <a:p>
            <a:endParaRPr lang="en-US">
              <a:cs typeface="Calibri"/>
            </a:endParaRPr>
          </a:p>
          <a:p>
            <a:r>
              <a:rPr lang="en-US"/>
              <a:t>Society of Evidence Based Policing: The Society of Evidence Based Policing is made up of police officers, police staff, and research professionals who want to transform policing through understanding what works. 23 The goals of the society are as follows</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35DF9FDF-2B18-4DB7-85CF-08143971CA55}" type="slidenum">
              <a:rPr lang="en-GB" smtClean="0"/>
              <a:t>20</a:t>
            </a:fld>
            <a:endParaRPr lang="en-GB"/>
          </a:p>
        </p:txBody>
      </p:sp>
    </p:spTree>
    <p:extLst>
      <p:ext uri="{BB962C8B-B14F-4D97-AF65-F5344CB8AC3E}">
        <p14:creationId xmlns:p14="http://schemas.microsoft.com/office/powerpoint/2010/main" val="2837846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6E34-FEF4-229C-828C-90EAC02B48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4C928F-D01B-7369-AFA3-4A5F489580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4A11AC-A515-3F7B-1851-08136DA38D36}"/>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5" name="Footer Placeholder 4">
            <a:extLst>
              <a:ext uri="{FF2B5EF4-FFF2-40B4-BE49-F238E27FC236}">
                <a16:creationId xmlns:a16="http://schemas.microsoft.com/office/drawing/2014/main" id="{971DBE0C-7EA2-B404-3ED6-058D93FDB8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530F94-17DA-5875-301C-D231AD8F5CB9}"/>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3767412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A6734-063E-C907-E49E-D1B8EB6EE3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F9A6B5-017D-8D93-901F-509297E764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021D5-BC9B-19E4-2123-B384984CC699}"/>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5" name="Footer Placeholder 4">
            <a:extLst>
              <a:ext uri="{FF2B5EF4-FFF2-40B4-BE49-F238E27FC236}">
                <a16:creationId xmlns:a16="http://schemas.microsoft.com/office/drawing/2014/main" id="{4004B0D5-26EC-0BFA-ADEC-871EB8E4F2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6B7BB-176A-F043-8725-9C698ADB731E}"/>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253054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6E634-9A9A-0767-6EF3-4FB7BAE74E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2CF6C4-74C2-6B5A-DC6C-E5B18B12F9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A59938-8B66-6ED4-65B0-E12183343102}"/>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5" name="Footer Placeholder 4">
            <a:extLst>
              <a:ext uri="{FF2B5EF4-FFF2-40B4-BE49-F238E27FC236}">
                <a16:creationId xmlns:a16="http://schemas.microsoft.com/office/drawing/2014/main" id="{8B96973D-DF1D-6F36-8535-0FAD068BBA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309FAD-5779-26C8-4919-42B965FF8C58}"/>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202728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A3F4-CF00-C9C4-ADF5-73292407C5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C1F8E3-AFE8-A7A1-B6B3-7A1D675324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B5D73D-9373-AB53-2015-C05FE0D6F8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E7C4D9-1490-10BC-2C20-56C5D0E72BBE}"/>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6" name="Footer Placeholder 5">
            <a:extLst>
              <a:ext uri="{FF2B5EF4-FFF2-40B4-BE49-F238E27FC236}">
                <a16:creationId xmlns:a16="http://schemas.microsoft.com/office/drawing/2014/main" id="{30055AE9-FCF3-A43A-BD7A-4CA90C1720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AE53FC-1992-C690-14F3-A1BFC22FCA05}"/>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135445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AFE21-3246-D315-A4A2-E841B36960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868D1A-66C2-72F5-5CD6-CA600F9CD7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EADE8D-7CE1-175B-D0FA-B4CA6ED41C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D5F956-BB51-02D7-6746-3CFD5153BA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55AC6B-0504-DE68-1AAA-FC951E329D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32ADDAB-FAB6-5CD7-0834-9F4510744D2E}"/>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8" name="Footer Placeholder 7">
            <a:extLst>
              <a:ext uri="{FF2B5EF4-FFF2-40B4-BE49-F238E27FC236}">
                <a16:creationId xmlns:a16="http://schemas.microsoft.com/office/drawing/2014/main" id="{F11AEFDC-2C89-2222-34DF-19711D5C4F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C5DB45-0B79-7B37-9994-E9DB0FFCC006}"/>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479592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4EB0F-CB17-9515-9D1E-23EF4DCAA9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987C3D-C840-ECE3-2634-334AAE2405CE}"/>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4" name="Footer Placeholder 3">
            <a:extLst>
              <a:ext uri="{FF2B5EF4-FFF2-40B4-BE49-F238E27FC236}">
                <a16:creationId xmlns:a16="http://schemas.microsoft.com/office/drawing/2014/main" id="{B30C314E-8416-FD1E-B537-279F0DB5FC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AD35D1-6EC7-6365-62A3-6C5D6420C463}"/>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1976965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6F4BB4-646C-4275-712D-D4B7717D051D}"/>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3" name="Footer Placeholder 2">
            <a:extLst>
              <a:ext uri="{FF2B5EF4-FFF2-40B4-BE49-F238E27FC236}">
                <a16:creationId xmlns:a16="http://schemas.microsoft.com/office/drawing/2014/main" id="{1E2586AA-9CAF-F80C-8B87-2E1A033A9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84F37D-3175-CBAA-E786-8BB13712BB8C}"/>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852214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1694F-0FB8-9B58-2C11-7F27B2E1A1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C6D78B-9335-CBD0-FBA9-0A2F54EDE8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A15010-8DAA-871A-C999-0656830A24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281F22-76E2-F735-A543-9AE8D963C902}"/>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6" name="Footer Placeholder 5">
            <a:extLst>
              <a:ext uri="{FF2B5EF4-FFF2-40B4-BE49-F238E27FC236}">
                <a16:creationId xmlns:a16="http://schemas.microsoft.com/office/drawing/2014/main" id="{BE6DA18A-09A4-BC46-1929-D48CE5FC2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020EB6-A7CF-4AEF-9535-36A57A4A9434}"/>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4012598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4784-941C-22C1-04D2-3A872F278C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601C17-F205-B865-AFDF-157EE6B33D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A5A144-22CD-6024-2628-6B4F955CE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6FE5BE-F633-663A-48B2-6127345F77D3}"/>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6" name="Footer Placeholder 5">
            <a:extLst>
              <a:ext uri="{FF2B5EF4-FFF2-40B4-BE49-F238E27FC236}">
                <a16:creationId xmlns:a16="http://schemas.microsoft.com/office/drawing/2014/main" id="{18BEA26C-71FA-12E3-449B-6967FE94ED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A94383-9B4F-2428-2D3A-AB3E8B55BA9E}"/>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1375144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F3D1-CE83-6FE8-D9BA-F3EB848FE7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C0280E-FC92-6D77-8E8B-D68754E9B0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C8CB04-BE24-284F-44F6-1D152D8889B3}"/>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5" name="Footer Placeholder 4">
            <a:extLst>
              <a:ext uri="{FF2B5EF4-FFF2-40B4-BE49-F238E27FC236}">
                <a16:creationId xmlns:a16="http://schemas.microsoft.com/office/drawing/2014/main" id="{0481004A-C79E-E974-B248-FDE7C9167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98780B-586F-F31C-42CB-486CB44E35C1}"/>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332340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3DF6E2-FE14-B3B3-74F5-F5876D108D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16BF01-54EF-C304-9310-9A988B49BD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656C09-3B90-9190-168A-276A8A64595D}"/>
              </a:ext>
            </a:extLst>
          </p:cNvPr>
          <p:cNvSpPr>
            <a:spLocks noGrp="1"/>
          </p:cNvSpPr>
          <p:nvPr>
            <p:ph type="dt" sz="half" idx="10"/>
          </p:nvPr>
        </p:nvSpPr>
        <p:spPr/>
        <p:txBody>
          <a:bodyPr/>
          <a:lstStyle/>
          <a:p>
            <a:fld id="{9DFEB0C8-912C-4E7E-A1E1-E6063B9379EF}" type="datetimeFigureOut">
              <a:rPr lang="en-GB" smtClean="0"/>
              <a:t>30/08/2023</a:t>
            </a:fld>
            <a:endParaRPr lang="en-GB"/>
          </a:p>
        </p:txBody>
      </p:sp>
      <p:sp>
        <p:nvSpPr>
          <p:cNvPr id="5" name="Footer Placeholder 4">
            <a:extLst>
              <a:ext uri="{FF2B5EF4-FFF2-40B4-BE49-F238E27FC236}">
                <a16:creationId xmlns:a16="http://schemas.microsoft.com/office/drawing/2014/main" id="{33C29FC4-4437-1A93-7F8D-3764B86E77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6E23E3-DA05-D0A9-FB86-74564D30746A}"/>
              </a:ext>
            </a:extLst>
          </p:cNvPr>
          <p:cNvSpPr>
            <a:spLocks noGrp="1"/>
          </p:cNvSpPr>
          <p:nvPr>
            <p:ph type="sldNum" sz="quarter" idx="12"/>
          </p:nvPr>
        </p:nvSpPr>
        <p:spPr/>
        <p:txBody>
          <a:bodyPr/>
          <a:lstStyle/>
          <a:p>
            <a:fld id="{C803F25C-CC5D-40D6-8631-008FD6435FB0}" type="slidenum">
              <a:rPr lang="en-GB" smtClean="0"/>
              <a:t>‹#›</a:t>
            </a:fld>
            <a:endParaRPr lang="en-GB"/>
          </a:p>
        </p:txBody>
      </p:sp>
    </p:spTree>
    <p:extLst>
      <p:ext uri="{BB962C8B-B14F-4D97-AF65-F5344CB8AC3E}">
        <p14:creationId xmlns:p14="http://schemas.microsoft.com/office/powerpoint/2010/main" val="1202084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F0A088-E3AF-4674-8A4A-C21FA9D80A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4A8C1A-1FD5-EF17-483B-8655809636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02562-4657-4308-07C0-AA60A215A9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FEB0C8-912C-4E7E-A1E1-E6063B9379EF}" type="datetimeFigureOut">
              <a:rPr lang="en-GB" smtClean="0"/>
              <a:t>30/08/2023</a:t>
            </a:fld>
            <a:endParaRPr lang="en-GB"/>
          </a:p>
        </p:txBody>
      </p:sp>
      <p:sp>
        <p:nvSpPr>
          <p:cNvPr id="5" name="Footer Placeholder 4">
            <a:extLst>
              <a:ext uri="{FF2B5EF4-FFF2-40B4-BE49-F238E27FC236}">
                <a16:creationId xmlns:a16="http://schemas.microsoft.com/office/drawing/2014/main" id="{C68F14AD-9B0C-6D62-3F4F-726A37CD92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B3BC6A-D4B7-DAF6-B076-65B5896AB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03F25C-CC5D-40D6-8631-008FD6435FB0}" type="slidenum">
              <a:rPr lang="en-GB" smtClean="0"/>
              <a:t>‹#›</a:t>
            </a:fld>
            <a:endParaRPr lang="en-GB"/>
          </a:p>
        </p:txBody>
      </p:sp>
    </p:spTree>
    <p:extLst>
      <p:ext uri="{BB962C8B-B14F-4D97-AF65-F5344CB8AC3E}">
        <p14:creationId xmlns:p14="http://schemas.microsoft.com/office/powerpoint/2010/main" val="25702478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pure.southwales.ac.uk/ws/portalfiles/portal/3670886/10_1108_JWAM_01_2020_0001.pdf#:~:text=One%20approach%20adopted%20within%20policing%20is%20that%20of,while%20considering%20how%20they%20work%20in%20workplace%20practice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3497535-7CC7-0F21-5BBD-97C6FA4B908F}"/>
              </a:ext>
            </a:extLst>
          </p:cNvPr>
          <p:cNvPicPr>
            <a:picLocks noChangeAspect="1"/>
          </p:cNvPicPr>
          <p:nvPr/>
        </p:nvPicPr>
        <p:blipFill rotWithShape="1">
          <a:blip r:embed="rId3"/>
          <a:srcRect t="7140" r="1" b="1"/>
          <a:stretch/>
        </p:blipFill>
        <p:spPr>
          <a:xfrm>
            <a:off x="-3447" y="-1"/>
            <a:ext cx="12195447" cy="6879745"/>
          </a:xfrm>
          <a:prstGeom prst="rect">
            <a:avLst/>
          </a:prstGeom>
        </p:spPr>
      </p:pic>
      <p:sp>
        <p:nvSpPr>
          <p:cNvPr id="13" name="Rectangle 12">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Rectangle 20">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0E07D-9B6F-9FEE-8E17-1548684CF927}"/>
              </a:ext>
            </a:extLst>
          </p:cNvPr>
          <p:cNvSpPr>
            <a:spLocks noGrp="1"/>
          </p:cNvSpPr>
          <p:nvPr>
            <p:ph type="ctrTitle"/>
          </p:nvPr>
        </p:nvSpPr>
        <p:spPr>
          <a:xfrm>
            <a:off x="859028" y="4121944"/>
            <a:ext cx="7927785" cy="1620665"/>
          </a:xfrm>
        </p:spPr>
        <p:txBody>
          <a:bodyPr>
            <a:normAutofit/>
          </a:bodyPr>
          <a:lstStyle/>
          <a:p>
            <a:pPr algn="l"/>
            <a:r>
              <a:rPr lang="en-GB" sz="4000">
                <a:solidFill>
                  <a:srgbClr val="FFFFFF"/>
                </a:solidFill>
              </a:rPr>
              <a:t>Evidence Based Policing</a:t>
            </a:r>
          </a:p>
        </p:txBody>
      </p:sp>
      <p:sp>
        <p:nvSpPr>
          <p:cNvPr id="3" name="Subtitle 2">
            <a:extLst>
              <a:ext uri="{FF2B5EF4-FFF2-40B4-BE49-F238E27FC236}">
                <a16:creationId xmlns:a16="http://schemas.microsoft.com/office/drawing/2014/main" id="{88D60094-423D-0C89-9B01-FD37674F87F5}"/>
              </a:ext>
            </a:extLst>
          </p:cNvPr>
          <p:cNvSpPr>
            <a:spLocks noGrp="1"/>
          </p:cNvSpPr>
          <p:nvPr>
            <p:ph type="subTitle" idx="1"/>
          </p:nvPr>
        </p:nvSpPr>
        <p:spPr>
          <a:xfrm>
            <a:off x="859028" y="5737867"/>
            <a:ext cx="7942381" cy="618479"/>
          </a:xfrm>
        </p:spPr>
        <p:txBody>
          <a:bodyPr>
            <a:normAutofit/>
          </a:bodyPr>
          <a:lstStyle/>
          <a:p>
            <a:pPr algn="l"/>
            <a:r>
              <a:rPr lang="en-GB" sz="2000">
                <a:solidFill>
                  <a:srgbClr val="FFFFFF"/>
                </a:solidFill>
              </a:rPr>
              <a:t>By Kelly Andrews</a:t>
            </a:r>
          </a:p>
        </p:txBody>
      </p:sp>
    </p:spTree>
    <p:extLst>
      <p:ext uri="{BB962C8B-B14F-4D97-AF65-F5344CB8AC3E}">
        <p14:creationId xmlns:p14="http://schemas.microsoft.com/office/powerpoint/2010/main" val="2392984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32D3DB8-AB3F-8001-7F3E-C44358AC6B63}"/>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cs typeface="Calibri Light"/>
              </a:rPr>
              <a:t>Objectives</a:t>
            </a:r>
          </a:p>
        </p:txBody>
      </p:sp>
      <p:sp>
        <p:nvSpPr>
          <p:cNvPr id="3" name="Content Placeholder 2">
            <a:extLst>
              <a:ext uri="{FF2B5EF4-FFF2-40B4-BE49-F238E27FC236}">
                <a16:creationId xmlns:a16="http://schemas.microsoft.com/office/drawing/2014/main" id="{F3356465-ED3C-779F-5721-5325013B7D2F}"/>
              </a:ext>
            </a:extLst>
          </p:cNvPr>
          <p:cNvSpPr>
            <a:spLocks noGrp="1"/>
          </p:cNvSpPr>
          <p:nvPr>
            <p:ph idx="1"/>
          </p:nvPr>
        </p:nvSpPr>
        <p:spPr>
          <a:xfrm>
            <a:off x="6095999" y="882315"/>
            <a:ext cx="5254754" cy="5294647"/>
          </a:xfrm>
        </p:spPr>
        <p:txBody>
          <a:bodyPr vert="horz" lIns="91440" tIns="45720" rIns="91440" bIns="45720" rtlCol="0">
            <a:normAutofit/>
          </a:bodyPr>
          <a:lstStyle/>
          <a:p>
            <a:r>
              <a:rPr lang="en-GB" sz="2200">
                <a:ea typeface="+mn-lt"/>
                <a:cs typeface="+mn-lt"/>
              </a:rPr>
              <a:t>1. Explain the professional concept of evidence-based policing</a:t>
            </a:r>
          </a:p>
          <a:p>
            <a:endParaRPr lang="en-GB" sz="2200">
              <a:ea typeface="+mn-lt"/>
              <a:cs typeface="+mn-lt"/>
            </a:endParaRPr>
          </a:p>
          <a:p>
            <a:r>
              <a:rPr lang="en-GB" sz="2200">
                <a:ea typeface="+mn-lt"/>
                <a:cs typeface="+mn-lt"/>
              </a:rPr>
              <a:t> 2. Evaluate the potential professional applications of an evidence-based policing approach </a:t>
            </a:r>
          </a:p>
          <a:p>
            <a:r>
              <a:rPr lang="en-GB" sz="2200">
                <a:ea typeface="+mn-lt"/>
                <a:cs typeface="+mn-lt"/>
              </a:rPr>
              <a:t>3. Identify potential sources of evidence that can be used as part of an evidence-based policing approach </a:t>
            </a:r>
          </a:p>
          <a:p>
            <a:r>
              <a:rPr lang="en-GB" sz="2200">
                <a:ea typeface="+mn-lt"/>
                <a:cs typeface="+mn-lt"/>
              </a:rPr>
              <a:t>4. Apply evidence-based policing in practice </a:t>
            </a:r>
            <a:endParaRPr lang="en-GB" sz="2200">
              <a:cs typeface="Calibri"/>
            </a:endParaRPr>
          </a:p>
        </p:txBody>
      </p:sp>
    </p:spTree>
    <p:extLst>
      <p:ext uri="{BB962C8B-B14F-4D97-AF65-F5344CB8AC3E}">
        <p14:creationId xmlns:p14="http://schemas.microsoft.com/office/powerpoint/2010/main" val="3604909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01C77-E302-67EE-D74F-6FB7AE9E158E}"/>
              </a:ext>
            </a:extLst>
          </p:cNvPr>
          <p:cNvSpPr>
            <a:spLocks noGrp="1"/>
          </p:cNvSpPr>
          <p:nvPr>
            <p:ph type="title"/>
          </p:nvPr>
        </p:nvSpPr>
        <p:spPr>
          <a:xfrm>
            <a:off x="4572001" y="601744"/>
            <a:ext cx="6781800" cy="1338696"/>
          </a:xfrm>
        </p:spPr>
        <p:txBody>
          <a:bodyPr vert="horz" lIns="91440" tIns="45720" rIns="91440" bIns="45720" rtlCol="0" anchor="ctr">
            <a:normAutofit/>
          </a:bodyPr>
          <a:lstStyle/>
          <a:p>
            <a:r>
              <a:rPr lang="en-US"/>
              <a:t>What is EBP?</a:t>
            </a:r>
          </a:p>
        </p:txBody>
      </p:sp>
      <p:pic>
        <p:nvPicPr>
          <p:cNvPr id="6" name="Picture 5" descr="Wood human figure">
            <a:extLst>
              <a:ext uri="{FF2B5EF4-FFF2-40B4-BE49-F238E27FC236}">
                <a16:creationId xmlns:a16="http://schemas.microsoft.com/office/drawing/2014/main" id="{F4A87F86-79D5-8C88-4DC2-13A4EFAA370A}"/>
              </a:ext>
            </a:extLst>
          </p:cNvPr>
          <p:cNvPicPr>
            <a:picLocks noChangeAspect="1"/>
          </p:cNvPicPr>
          <p:nvPr/>
        </p:nvPicPr>
        <p:blipFill rotWithShape="1">
          <a:blip r:embed="rId3"/>
          <a:srcRect l="6441" r="5701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4" name="Rectangle: Rounded Corners 3">
            <a:extLst>
              <a:ext uri="{FF2B5EF4-FFF2-40B4-BE49-F238E27FC236}">
                <a16:creationId xmlns:a16="http://schemas.microsoft.com/office/drawing/2014/main" id="{9A994F85-5324-C618-714E-F133F4600D91}"/>
              </a:ext>
            </a:extLst>
          </p:cNvPr>
          <p:cNvSpPr/>
          <p:nvPr/>
        </p:nvSpPr>
        <p:spPr>
          <a:xfrm>
            <a:off x="4572001" y="2201958"/>
            <a:ext cx="6781800" cy="390073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800" b="0" i="0">
                <a:solidFill>
                  <a:schemeClr val="bg1"/>
                </a:solidFill>
                <a:effectLst/>
              </a:rPr>
              <a:t>Evidence-based policing (EBP) means that the best available evidence is used to inform and challenge policing policies, practices and decisions.</a:t>
            </a:r>
          </a:p>
          <a:p>
            <a:pPr indent="-228600">
              <a:lnSpc>
                <a:spcPct val="90000"/>
              </a:lnSpc>
              <a:spcAft>
                <a:spcPts val="600"/>
              </a:spcAft>
              <a:buFont typeface="Arial" panose="020B0604020202020204" pitchFamily="34" charset="0"/>
              <a:buChar char="•"/>
            </a:pPr>
            <a:r>
              <a:rPr lang="en-US" sz="2800" b="0" i="0">
                <a:solidFill>
                  <a:schemeClr val="bg1"/>
                </a:solidFill>
                <a:effectLst/>
              </a:rPr>
              <a:t>An EBP approach can be used by everyone in policing. It can be supported by collaboration with academics and other partners. </a:t>
            </a:r>
          </a:p>
          <a:p>
            <a:pPr indent="-228600">
              <a:lnSpc>
                <a:spcPct val="90000"/>
              </a:lnSpc>
              <a:spcAft>
                <a:spcPts val="600"/>
              </a:spcAft>
              <a:buFont typeface="Arial" panose="020B0604020202020204" pitchFamily="34" charset="0"/>
              <a:buChar char="•"/>
            </a:pPr>
            <a:r>
              <a:rPr lang="en-US" sz="2800">
                <a:solidFill>
                  <a:schemeClr val="bg1"/>
                </a:solidFill>
              </a:rPr>
              <a:t>(College of Policing 2023)</a:t>
            </a:r>
            <a:endParaRPr lang="en-US" sz="2800" b="0" i="0">
              <a:solidFill>
                <a:schemeClr val="bg1"/>
              </a:solidFill>
              <a:effectLst/>
            </a:endParaRPr>
          </a:p>
        </p:txBody>
      </p:sp>
    </p:spTree>
    <p:extLst>
      <p:ext uri="{BB962C8B-B14F-4D97-AF65-F5344CB8AC3E}">
        <p14:creationId xmlns:p14="http://schemas.microsoft.com/office/powerpoint/2010/main" val="450428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11" name="Rectangle 10">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D21502A-4E1D-913B-B816-D4E0C72067AF}"/>
              </a:ext>
            </a:extLst>
          </p:cNvPr>
          <p:cNvSpPr>
            <a:spLocks noGrp="1"/>
          </p:cNvSpPr>
          <p:nvPr>
            <p:ph type="title"/>
          </p:nvPr>
        </p:nvSpPr>
        <p:spPr>
          <a:xfrm>
            <a:off x="876691" y="301843"/>
            <a:ext cx="10477109" cy="1003532"/>
          </a:xfrm>
        </p:spPr>
        <p:txBody>
          <a:bodyPr anchor="ctr">
            <a:normAutofit/>
          </a:bodyPr>
          <a:lstStyle/>
          <a:p>
            <a:r>
              <a:rPr lang="en-GB" sz="3200"/>
              <a:t>Where did it come from?</a:t>
            </a:r>
          </a:p>
        </p:txBody>
      </p:sp>
      <p:sp>
        <p:nvSpPr>
          <p:cNvPr id="3" name="Content Placeholder 2">
            <a:extLst>
              <a:ext uri="{FF2B5EF4-FFF2-40B4-BE49-F238E27FC236}">
                <a16:creationId xmlns:a16="http://schemas.microsoft.com/office/drawing/2014/main" id="{2F528738-9AFA-3350-8F6A-482AAED1039D}"/>
              </a:ext>
            </a:extLst>
          </p:cNvPr>
          <p:cNvSpPr>
            <a:spLocks noGrp="1"/>
          </p:cNvSpPr>
          <p:nvPr>
            <p:ph idx="1"/>
          </p:nvPr>
        </p:nvSpPr>
        <p:spPr>
          <a:xfrm>
            <a:off x="1508393" y="2184851"/>
            <a:ext cx="9175602" cy="3796849"/>
          </a:xfrm>
        </p:spPr>
        <p:txBody>
          <a:bodyPr/>
          <a:lstStyle/>
          <a:p>
            <a:pPr marL="198882" indent="-198882" defTabSz="795528">
              <a:spcBef>
                <a:spcPts val="870"/>
              </a:spcBef>
            </a:pPr>
            <a:r>
              <a:rPr lang="en-GB" sz="2436" kern="1200">
                <a:solidFill>
                  <a:schemeClr val="tx1"/>
                </a:solidFill>
                <a:latin typeface="+mn-lt"/>
                <a:ea typeface="+mn-ea"/>
                <a:cs typeface="+mn-cs"/>
              </a:rPr>
              <a:t>The concept of evidence-based policing was developed by Professor Lawrence Sherman in 1998 – ‘Ideas in American Policing Series’.</a:t>
            </a:r>
          </a:p>
          <a:p>
            <a:pPr marL="198882" indent="-198882" defTabSz="795528">
              <a:spcBef>
                <a:spcPts val="870"/>
              </a:spcBef>
            </a:pPr>
            <a:r>
              <a:rPr lang="en-GB" sz="2436" kern="1200">
                <a:solidFill>
                  <a:schemeClr val="tx1"/>
                </a:solidFill>
                <a:latin typeface="+mn-lt"/>
                <a:ea typeface="+mn-ea"/>
                <a:cs typeface="+mn-cs"/>
              </a:rPr>
              <a:t>His core idea was that police practice can be made far more effective if all its complex but repeated elements were tested by repeated controlled field experiments.</a:t>
            </a:r>
          </a:p>
          <a:p>
            <a:pPr marL="0" indent="0">
              <a:buNone/>
            </a:pPr>
            <a:endParaRPr lang="en-GB"/>
          </a:p>
        </p:txBody>
      </p:sp>
      <p:sp>
        <p:nvSpPr>
          <p:cNvPr id="4" name="Rectangle: Rounded Corners 3">
            <a:extLst>
              <a:ext uri="{FF2B5EF4-FFF2-40B4-BE49-F238E27FC236}">
                <a16:creationId xmlns:a16="http://schemas.microsoft.com/office/drawing/2014/main" id="{4A9BF11C-3B12-2EAA-B0A6-96FA38EFC9C4}"/>
              </a:ext>
            </a:extLst>
          </p:cNvPr>
          <p:cNvSpPr/>
          <p:nvPr/>
        </p:nvSpPr>
        <p:spPr>
          <a:xfrm>
            <a:off x="1805304" y="4154804"/>
            <a:ext cx="8581779" cy="1826896"/>
          </a:xfrm>
          <a:prstGeom prst="roundRect">
            <a:avLst>
              <a:gd name="adj" fmla="val 0"/>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defTabSz="795528">
              <a:spcAft>
                <a:spcPts val="600"/>
              </a:spcAft>
            </a:pPr>
            <a:r>
              <a:rPr lang="en-GB" sz="2088" kern="1200">
                <a:solidFill>
                  <a:schemeClr val="tx1"/>
                </a:solidFill>
                <a:latin typeface="+mn-lt"/>
                <a:ea typeface="+mn-ea"/>
                <a:cs typeface="+mn-cs"/>
              </a:rPr>
              <a:t>“Of all the ideas in policing, one stands as the most powerful force for change: Police practices should be based on scientific evidence about what works best” Professor Lawrence Sherman 1998</a:t>
            </a:r>
            <a:endParaRPr lang="en-GB" sz="2400">
              <a:solidFill>
                <a:schemeClr val="tx1"/>
              </a:solidFill>
            </a:endParaRPr>
          </a:p>
        </p:txBody>
      </p:sp>
    </p:spTree>
    <p:extLst>
      <p:ext uri="{BB962C8B-B14F-4D97-AF65-F5344CB8AC3E}">
        <p14:creationId xmlns:p14="http://schemas.microsoft.com/office/powerpoint/2010/main" val="1322483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C75C1D8D-8AE7-DBCA-AFF1-C24964AE2A03}"/>
              </a:ext>
            </a:extLst>
          </p:cNvPr>
          <p:cNvPicPr>
            <a:picLocks noChangeAspect="1"/>
          </p:cNvPicPr>
          <p:nvPr/>
        </p:nvPicPr>
        <p:blipFill rotWithShape="1">
          <a:blip r:embed="rId3">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F3354FF1-B87D-98E6-11EA-2708A4BF65D0}"/>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Why do you think EBP matters today?</a:t>
            </a:r>
          </a:p>
        </p:txBody>
      </p:sp>
      <p:sp>
        <p:nvSpPr>
          <p:cNvPr id="3" name="Content Placeholder 2">
            <a:extLst>
              <a:ext uri="{FF2B5EF4-FFF2-40B4-BE49-F238E27FC236}">
                <a16:creationId xmlns:a16="http://schemas.microsoft.com/office/drawing/2014/main" id="{D0D1B924-3D45-6F6E-B211-0286CCDCDDA6}"/>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Board blast</a:t>
            </a:r>
          </a:p>
        </p:txBody>
      </p:sp>
    </p:spTree>
    <p:extLst>
      <p:ext uri="{BB962C8B-B14F-4D97-AF65-F5344CB8AC3E}">
        <p14:creationId xmlns:p14="http://schemas.microsoft.com/office/powerpoint/2010/main" val="16203614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1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1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1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Rectangle: Rounded Corners 3">
            <a:extLst>
              <a:ext uri="{FF2B5EF4-FFF2-40B4-BE49-F238E27FC236}">
                <a16:creationId xmlns:a16="http://schemas.microsoft.com/office/drawing/2014/main" id="{09003EAE-69DC-C40F-4DCF-FD6B552262A6}"/>
              </a:ext>
            </a:extLst>
          </p:cNvPr>
          <p:cNvSpPr/>
          <p:nvPr/>
        </p:nvSpPr>
        <p:spPr>
          <a:xfrm>
            <a:off x="4978584" y="518510"/>
            <a:ext cx="5221224" cy="52303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3200">
                <a:solidFill>
                  <a:schemeClr val="bg1"/>
                </a:solidFill>
              </a:rPr>
              <a:t>The Police Service is expected to continue to reduce crime with 20% budget cut</a:t>
            </a:r>
          </a:p>
        </p:txBody>
      </p:sp>
      <p:sp>
        <p:nvSpPr>
          <p:cNvPr id="5" name="Rectangle: Rounded Corners 4">
            <a:extLst>
              <a:ext uri="{FF2B5EF4-FFF2-40B4-BE49-F238E27FC236}">
                <a16:creationId xmlns:a16="http://schemas.microsoft.com/office/drawing/2014/main" id="{F74F8658-1B15-9CDD-0420-87E1D784BEB2}"/>
              </a:ext>
            </a:extLst>
          </p:cNvPr>
          <p:cNvSpPr/>
          <p:nvPr/>
        </p:nvSpPr>
        <p:spPr>
          <a:xfrm>
            <a:off x="1147368" y="4649182"/>
            <a:ext cx="3326524" cy="16869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GB" sz="2000"/>
              <a:t>Some well-meaning interventions may have zero impact or worse, they may cause further harm </a:t>
            </a:r>
            <a:endParaRPr lang="en-GB"/>
          </a:p>
        </p:txBody>
      </p:sp>
      <p:sp>
        <p:nvSpPr>
          <p:cNvPr id="6" name="Rectangle: Rounded Corners 5">
            <a:extLst>
              <a:ext uri="{FF2B5EF4-FFF2-40B4-BE49-F238E27FC236}">
                <a16:creationId xmlns:a16="http://schemas.microsoft.com/office/drawing/2014/main" id="{9340A677-D8A6-7368-B870-A53291650B24}"/>
              </a:ext>
            </a:extLst>
          </p:cNvPr>
          <p:cNvSpPr/>
          <p:nvPr/>
        </p:nvSpPr>
        <p:spPr>
          <a:xfrm>
            <a:off x="1049781" y="504406"/>
            <a:ext cx="3326524" cy="38176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GB" sz="2400"/>
              <a:t>If the Police don’t have robust evidence about what works &amp; what doesn’t during their problem-solving approach, what risks might be involved?</a:t>
            </a:r>
            <a:r>
              <a:rPr lang="en-GB"/>
              <a:t> </a:t>
            </a:r>
          </a:p>
        </p:txBody>
      </p:sp>
      <p:sp>
        <p:nvSpPr>
          <p:cNvPr id="7" name="Rectangle: Rounded Corners 6">
            <a:extLst>
              <a:ext uri="{FF2B5EF4-FFF2-40B4-BE49-F238E27FC236}">
                <a16:creationId xmlns:a16="http://schemas.microsoft.com/office/drawing/2014/main" id="{79476AB3-B93E-ABC7-8E79-7AD676F1086D}"/>
              </a:ext>
            </a:extLst>
          </p:cNvPr>
          <p:cNvSpPr/>
          <p:nvPr/>
        </p:nvSpPr>
        <p:spPr>
          <a:xfrm>
            <a:off x="5989923" y="4807802"/>
            <a:ext cx="3326524" cy="1686910"/>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GB" sz="2000">
                <a:solidFill>
                  <a:schemeClr val="tx1"/>
                </a:solidFill>
              </a:rPr>
              <a:t>How does the Police know what interventions they take is effective</a:t>
            </a:r>
          </a:p>
        </p:txBody>
      </p:sp>
    </p:spTree>
    <p:extLst>
      <p:ext uri="{BB962C8B-B14F-4D97-AF65-F5344CB8AC3E}">
        <p14:creationId xmlns:p14="http://schemas.microsoft.com/office/powerpoint/2010/main" val="708994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E61A0-34E8-37E9-21EF-BF2AD6E5C5B1}"/>
              </a:ext>
            </a:extLst>
          </p:cNvPr>
          <p:cNvSpPr>
            <a:spLocks noGrp="1"/>
          </p:cNvSpPr>
          <p:nvPr>
            <p:ph type="title"/>
          </p:nvPr>
        </p:nvSpPr>
        <p:spPr>
          <a:xfrm>
            <a:off x="838200" y="365125"/>
            <a:ext cx="10515600" cy="1325563"/>
          </a:xfrm>
        </p:spPr>
        <p:txBody>
          <a:bodyPr>
            <a:normAutofit/>
          </a:bodyPr>
          <a:lstStyle/>
          <a:p>
            <a:r>
              <a:rPr lang="en-GB" sz="5400">
                <a:cs typeface="Calibri Light"/>
              </a:rPr>
              <a:t>College of Policing states: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D56663-A69D-6DA5-DE90-6637C8D2B3F9}"/>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400">
                <a:ea typeface="+mn-lt"/>
                <a:cs typeface="+mn-lt"/>
              </a:rPr>
              <a:t>Evidence-based policing (EBP) means that the best available evidence is used to inform and challenge policing policies, practices and decisions.</a:t>
            </a:r>
          </a:p>
          <a:p>
            <a:r>
              <a:rPr lang="en-GB" sz="2400">
                <a:ea typeface="+mn-lt"/>
                <a:cs typeface="+mn-lt"/>
              </a:rPr>
              <a:t>An EBP approach can be used by everyone in policing. It can be supported by collaboration with academics and other partners. </a:t>
            </a:r>
          </a:p>
          <a:p>
            <a:r>
              <a:rPr lang="en-GB" sz="2400">
                <a:ea typeface="+mn-lt"/>
                <a:cs typeface="+mn-lt"/>
              </a:rPr>
              <a:t>Research can be used to:</a:t>
            </a:r>
            <a:endParaRPr lang="en-GB" sz="2400">
              <a:cs typeface="Calibri"/>
            </a:endParaRPr>
          </a:p>
          <a:p>
            <a:r>
              <a:rPr lang="en-GB" sz="2400">
                <a:ea typeface="+mn-lt"/>
                <a:cs typeface="+mn-lt"/>
              </a:rPr>
              <a:t>develop a better understanding of an issue – by describing the nature, extent and possible causes of a problem or looking at how a change was implemented</a:t>
            </a:r>
            <a:endParaRPr lang="en-GB" sz="2400">
              <a:cs typeface="Calibri"/>
            </a:endParaRPr>
          </a:p>
          <a:p>
            <a:r>
              <a:rPr lang="en-GB" sz="2400">
                <a:ea typeface="+mn-lt"/>
                <a:cs typeface="+mn-lt"/>
              </a:rPr>
              <a:t>assess the effect of a policing intervention – by testing the impact of a new initiative in a specific context or exploring the possible consequences of a change in policing</a:t>
            </a:r>
            <a:endParaRPr lang="en-GB" sz="2400"/>
          </a:p>
          <a:p>
            <a:endParaRPr lang="en-GB" sz="2200">
              <a:cs typeface="Calibri"/>
            </a:endParaRPr>
          </a:p>
        </p:txBody>
      </p:sp>
    </p:spTree>
    <p:extLst>
      <p:ext uri="{BB962C8B-B14F-4D97-AF65-F5344CB8AC3E}">
        <p14:creationId xmlns:p14="http://schemas.microsoft.com/office/powerpoint/2010/main" val="3141874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E85813-12A9-53D9-CBCB-A4FB2D77338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Introduction to ATLAS </a:t>
            </a:r>
          </a:p>
        </p:txBody>
      </p:sp>
      <p:sp>
        <p:nvSpPr>
          <p:cNvPr id="3" name="Content Placeholder 2">
            <a:extLst>
              <a:ext uri="{FF2B5EF4-FFF2-40B4-BE49-F238E27FC236}">
                <a16:creationId xmlns:a16="http://schemas.microsoft.com/office/drawing/2014/main" id="{768DD8DA-1095-12A5-9C46-B1BCE7E1C7BA}"/>
              </a:ext>
            </a:extLst>
          </p:cNvPr>
          <p:cNvSpPr>
            <a:spLocks noGrp="1"/>
          </p:cNvSpPr>
          <p:nvPr>
            <p:ph idx="1"/>
          </p:nvPr>
        </p:nvSpPr>
        <p:spPr>
          <a:xfrm>
            <a:off x="4905052" y="2098037"/>
            <a:ext cx="6666833" cy="2758725"/>
          </a:xfrm>
        </p:spPr>
        <p:txBody>
          <a:bodyPr>
            <a:normAutofit lnSpcReduction="10000"/>
          </a:bodyPr>
          <a:lstStyle/>
          <a:p>
            <a:pPr marL="144018" indent="-144018" defTabSz="576072">
              <a:spcBef>
                <a:spcPts val="630"/>
              </a:spcBef>
            </a:pPr>
            <a:r>
              <a:rPr lang="en-GB" sz="3600" kern="1200">
                <a:solidFill>
                  <a:schemeClr val="tx1"/>
                </a:solidFill>
                <a:latin typeface="+mn-lt"/>
                <a:ea typeface="+mn-ea"/>
                <a:cs typeface="+mn-cs"/>
              </a:rPr>
              <a:t>Ask</a:t>
            </a:r>
          </a:p>
          <a:p>
            <a:pPr marL="144018" indent="-144018" defTabSz="576072">
              <a:spcBef>
                <a:spcPts val="630"/>
              </a:spcBef>
            </a:pPr>
            <a:r>
              <a:rPr lang="en-GB" sz="3600" kern="1200">
                <a:solidFill>
                  <a:schemeClr val="tx1"/>
                </a:solidFill>
                <a:latin typeface="+mn-lt"/>
                <a:ea typeface="+mn-ea"/>
                <a:cs typeface="+mn-cs"/>
              </a:rPr>
              <a:t>Test</a:t>
            </a:r>
          </a:p>
          <a:p>
            <a:pPr marL="144018" indent="-144018" defTabSz="576072">
              <a:spcBef>
                <a:spcPts val="630"/>
              </a:spcBef>
            </a:pPr>
            <a:r>
              <a:rPr lang="en-GB" sz="3600" kern="1200">
                <a:solidFill>
                  <a:schemeClr val="tx1"/>
                </a:solidFill>
                <a:latin typeface="+mn-lt"/>
                <a:ea typeface="+mn-ea"/>
                <a:cs typeface="+mn-cs"/>
              </a:rPr>
              <a:t>Learn</a:t>
            </a:r>
          </a:p>
          <a:p>
            <a:pPr marL="144018" indent="-144018" defTabSz="576072">
              <a:spcBef>
                <a:spcPts val="630"/>
              </a:spcBef>
            </a:pPr>
            <a:r>
              <a:rPr lang="en-GB" sz="3600" kern="1200">
                <a:solidFill>
                  <a:schemeClr val="tx1"/>
                </a:solidFill>
                <a:latin typeface="+mn-lt"/>
                <a:ea typeface="+mn-ea"/>
                <a:cs typeface="+mn-cs"/>
              </a:rPr>
              <a:t>Adapt</a:t>
            </a:r>
          </a:p>
          <a:p>
            <a:pPr marL="144018" indent="-144018" defTabSz="576072">
              <a:spcBef>
                <a:spcPts val="630"/>
              </a:spcBef>
            </a:pPr>
            <a:r>
              <a:rPr lang="en-GB" sz="3600" kern="1200">
                <a:solidFill>
                  <a:schemeClr val="tx1"/>
                </a:solidFill>
                <a:latin typeface="+mn-lt"/>
                <a:ea typeface="+mn-ea"/>
                <a:cs typeface="+mn-cs"/>
              </a:rPr>
              <a:t>Share</a:t>
            </a:r>
          </a:p>
          <a:p>
            <a:pPr marL="0" indent="0" defTabSz="576072">
              <a:spcBef>
                <a:spcPts val="630"/>
              </a:spcBef>
              <a:buNone/>
            </a:pPr>
            <a:endParaRPr lang="en-GB" sz="1764" kern="1200">
              <a:solidFill>
                <a:schemeClr val="tx1"/>
              </a:solidFill>
              <a:latin typeface="+mn-lt"/>
              <a:ea typeface="+mn-ea"/>
              <a:cs typeface="+mn-cs"/>
            </a:endParaRPr>
          </a:p>
          <a:p>
            <a:pPr marL="144018" indent="-144018" defTabSz="576072">
              <a:spcBef>
                <a:spcPts val="630"/>
              </a:spcBef>
            </a:pPr>
            <a:endParaRPr lang="en-GB" sz="1764" kern="1200">
              <a:solidFill>
                <a:schemeClr val="tx1"/>
              </a:solidFill>
              <a:latin typeface="+mn-lt"/>
              <a:ea typeface="+mn-ea"/>
              <a:cs typeface="+mn-cs"/>
            </a:endParaRPr>
          </a:p>
          <a:p>
            <a:endParaRPr lang="en-GB"/>
          </a:p>
        </p:txBody>
      </p:sp>
      <p:sp>
        <p:nvSpPr>
          <p:cNvPr id="5" name="Arrow: Right 4">
            <a:extLst>
              <a:ext uri="{FF2B5EF4-FFF2-40B4-BE49-F238E27FC236}">
                <a16:creationId xmlns:a16="http://schemas.microsoft.com/office/drawing/2014/main" id="{F554690E-5415-298B-07F6-C0EBD9FBFFCD}"/>
              </a:ext>
            </a:extLst>
          </p:cNvPr>
          <p:cNvSpPr/>
          <p:nvPr/>
        </p:nvSpPr>
        <p:spPr>
          <a:xfrm>
            <a:off x="6274495" y="2960941"/>
            <a:ext cx="620305" cy="30725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1779B64-938D-2760-E09D-462168D982BE}"/>
              </a:ext>
            </a:extLst>
          </p:cNvPr>
          <p:cNvSpPr/>
          <p:nvPr/>
        </p:nvSpPr>
        <p:spPr>
          <a:xfrm>
            <a:off x="7248358" y="2664359"/>
            <a:ext cx="3880325" cy="15292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defTabSz="576072">
              <a:spcAft>
                <a:spcPts val="600"/>
              </a:spcAft>
            </a:pPr>
            <a:r>
              <a:rPr lang="en-GB" sz="2800" kern="1200">
                <a:latin typeface="+mn-lt"/>
                <a:ea typeface="+mn-ea"/>
                <a:cs typeface="+mn-cs"/>
              </a:rPr>
              <a:t>ATLAS</a:t>
            </a:r>
            <a:endParaRPr lang="en-GB" sz="2800"/>
          </a:p>
        </p:txBody>
      </p:sp>
    </p:spTree>
    <p:extLst>
      <p:ext uri="{BB962C8B-B14F-4D97-AF65-F5344CB8AC3E}">
        <p14:creationId xmlns:p14="http://schemas.microsoft.com/office/powerpoint/2010/main" val="163778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FE377-5CFB-FD67-10BB-51C82B2C14B9}"/>
              </a:ext>
            </a:extLst>
          </p:cNvPr>
          <p:cNvSpPr>
            <a:spLocks noGrp="1"/>
          </p:cNvSpPr>
          <p:nvPr>
            <p:ph type="title"/>
          </p:nvPr>
        </p:nvSpPr>
        <p:spPr>
          <a:xfrm>
            <a:off x="5297762" y="329184"/>
            <a:ext cx="6251110" cy="1783080"/>
          </a:xfrm>
        </p:spPr>
        <p:txBody>
          <a:bodyPr anchor="b">
            <a:normAutofit/>
          </a:bodyPr>
          <a:lstStyle/>
          <a:p>
            <a:r>
              <a:rPr lang="en-GB" sz="5400"/>
              <a:t>Ask</a:t>
            </a:r>
          </a:p>
        </p:txBody>
      </p:sp>
      <p:pic>
        <p:nvPicPr>
          <p:cNvPr id="5" name="Picture 4" descr="Question mark on green pastel background">
            <a:extLst>
              <a:ext uri="{FF2B5EF4-FFF2-40B4-BE49-F238E27FC236}">
                <a16:creationId xmlns:a16="http://schemas.microsoft.com/office/drawing/2014/main" id="{DFF1DADF-5F16-DF21-9FFE-76C05CBBE299}"/>
              </a:ext>
            </a:extLst>
          </p:cNvPr>
          <p:cNvPicPr>
            <a:picLocks noChangeAspect="1"/>
          </p:cNvPicPr>
          <p:nvPr/>
        </p:nvPicPr>
        <p:blipFill rotWithShape="1">
          <a:blip r:embed="rId3"/>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F1E615-ACB7-89F9-F05C-25E73CB249F4}"/>
              </a:ext>
            </a:extLst>
          </p:cNvPr>
          <p:cNvSpPr>
            <a:spLocks noGrp="1"/>
          </p:cNvSpPr>
          <p:nvPr>
            <p:ph idx="1"/>
          </p:nvPr>
        </p:nvSpPr>
        <p:spPr>
          <a:xfrm>
            <a:off x="5297762" y="2706624"/>
            <a:ext cx="6251110" cy="3483864"/>
          </a:xfrm>
        </p:spPr>
        <p:txBody>
          <a:bodyPr>
            <a:normAutofit/>
          </a:bodyPr>
          <a:lstStyle/>
          <a:p>
            <a:r>
              <a:rPr lang="en-GB" sz="2200"/>
              <a:t>The start of the problem-solving cycle involves asking questions that will help to understand a particular problem or area of policing better &amp; then using this understanding to develop a theory (or hypothesis) about the effect of doing things differently</a:t>
            </a:r>
          </a:p>
        </p:txBody>
      </p:sp>
    </p:spTree>
    <p:extLst>
      <p:ext uri="{BB962C8B-B14F-4D97-AF65-F5344CB8AC3E}">
        <p14:creationId xmlns:p14="http://schemas.microsoft.com/office/powerpoint/2010/main" val="1424999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8ED2E2A5-814A-9E6E-8306-697D20FF1B8E}"/>
              </a:ext>
            </a:extLst>
          </p:cNvPr>
          <p:cNvPicPr>
            <a:picLocks noChangeAspect="1"/>
          </p:cNvPicPr>
          <p:nvPr/>
        </p:nvPicPr>
        <p:blipFill rotWithShape="1">
          <a:blip r:embed="rId3"/>
          <a:srcRect l="36810" r="10530"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DD25C-7E52-4AC1-64F1-8B08A402C7C8}"/>
              </a:ext>
            </a:extLst>
          </p:cNvPr>
          <p:cNvSpPr>
            <a:spLocks noGrp="1"/>
          </p:cNvSpPr>
          <p:nvPr>
            <p:ph type="title"/>
          </p:nvPr>
        </p:nvSpPr>
        <p:spPr>
          <a:xfrm>
            <a:off x="6115317" y="405685"/>
            <a:ext cx="5464968" cy="1559301"/>
          </a:xfrm>
        </p:spPr>
        <p:txBody>
          <a:bodyPr>
            <a:normAutofit/>
          </a:bodyPr>
          <a:lstStyle/>
          <a:p>
            <a:r>
              <a:rPr lang="en-GB" sz="4000"/>
              <a:t>Test</a:t>
            </a:r>
          </a:p>
        </p:txBody>
      </p:sp>
      <p:sp>
        <p:nvSpPr>
          <p:cNvPr id="3" name="Content Placeholder 2">
            <a:extLst>
              <a:ext uri="{FF2B5EF4-FFF2-40B4-BE49-F238E27FC236}">
                <a16:creationId xmlns:a16="http://schemas.microsoft.com/office/drawing/2014/main" id="{17AD3B11-340C-CF7E-834B-EDAE72DA3391}"/>
              </a:ext>
            </a:extLst>
          </p:cNvPr>
          <p:cNvSpPr>
            <a:spLocks noGrp="1"/>
          </p:cNvSpPr>
          <p:nvPr>
            <p:ph idx="1"/>
          </p:nvPr>
        </p:nvSpPr>
        <p:spPr>
          <a:xfrm>
            <a:off x="6115317" y="2743200"/>
            <a:ext cx="5247340" cy="3496878"/>
          </a:xfrm>
        </p:spPr>
        <p:txBody>
          <a:bodyPr anchor="ctr">
            <a:normAutofit/>
          </a:bodyPr>
          <a:lstStyle/>
          <a:p>
            <a:r>
              <a:rPr lang="en-GB"/>
              <a:t>This stage helps you to understand whether your response will achieve the effect that you wanted </a:t>
            </a:r>
            <a:r>
              <a:rPr lang="en-GB" err="1"/>
              <a:t>e.g</a:t>
            </a:r>
            <a:r>
              <a:rPr lang="en-GB"/>
              <a:t> reduce antisocial behaviour</a:t>
            </a:r>
          </a:p>
        </p:txBody>
      </p:sp>
    </p:spTree>
    <p:extLst>
      <p:ext uri="{BB962C8B-B14F-4D97-AF65-F5344CB8AC3E}">
        <p14:creationId xmlns:p14="http://schemas.microsoft.com/office/powerpoint/2010/main" val="4256511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70EB1-4CE2-F897-ACFC-6E657BB16A1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Learn</a:t>
            </a:r>
          </a:p>
        </p:txBody>
      </p:sp>
      <p:sp>
        <p:nvSpPr>
          <p:cNvPr id="3" name="Content Placeholder 2">
            <a:extLst>
              <a:ext uri="{FF2B5EF4-FFF2-40B4-BE49-F238E27FC236}">
                <a16:creationId xmlns:a16="http://schemas.microsoft.com/office/drawing/2014/main" id="{2AAA9714-79FD-0CD2-C227-857927A7ED6D}"/>
              </a:ext>
            </a:extLst>
          </p:cNvPr>
          <p:cNvSpPr>
            <a:spLocks noGrp="1"/>
          </p:cNvSpPr>
          <p:nvPr>
            <p:ph idx="1"/>
          </p:nvPr>
        </p:nvSpPr>
        <p:spPr>
          <a:xfrm>
            <a:off x="4810259" y="649480"/>
            <a:ext cx="6555347" cy="5546047"/>
          </a:xfrm>
        </p:spPr>
        <p:txBody>
          <a:bodyPr anchor="ctr">
            <a:normAutofit/>
          </a:bodyPr>
          <a:lstStyle/>
          <a:p>
            <a:r>
              <a:rPr lang="en-GB" sz="3600"/>
              <a:t>Once you have introduced your intervention then you need to measure your outcomes</a:t>
            </a:r>
          </a:p>
        </p:txBody>
      </p:sp>
    </p:spTree>
    <p:extLst>
      <p:ext uri="{BB962C8B-B14F-4D97-AF65-F5344CB8AC3E}">
        <p14:creationId xmlns:p14="http://schemas.microsoft.com/office/powerpoint/2010/main" val="1940492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8C0FC-7981-8AFC-3AEF-6D8901B3B0EE}"/>
              </a:ext>
            </a:extLst>
          </p:cNvPr>
          <p:cNvSpPr>
            <a:spLocks noGrp="1"/>
          </p:cNvSpPr>
          <p:nvPr>
            <p:ph type="title"/>
          </p:nvPr>
        </p:nvSpPr>
        <p:spPr>
          <a:xfrm>
            <a:off x="8643193" y="489507"/>
            <a:ext cx="3091607" cy="1655483"/>
          </a:xfrm>
        </p:spPr>
        <p:txBody>
          <a:bodyPr anchor="b">
            <a:normAutofit/>
          </a:bodyPr>
          <a:lstStyle/>
          <a:p>
            <a:r>
              <a:rPr lang="en-GB" sz="4000"/>
              <a:t>Adapt</a:t>
            </a:r>
          </a:p>
        </p:txBody>
      </p:sp>
      <p:pic>
        <p:nvPicPr>
          <p:cNvPr id="7" name="Picture 6" descr="Wooden blocks with letters on them&#10;&#10;Description automatically generated">
            <a:extLst>
              <a:ext uri="{FF2B5EF4-FFF2-40B4-BE49-F238E27FC236}">
                <a16:creationId xmlns:a16="http://schemas.microsoft.com/office/drawing/2014/main" id="{E4DE2F48-826A-2DE1-E1F9-13798047B933}"/>
              </a:ext>
            </a:extLst>
          </p:cNvPr>
          <p:cNvPicPr>
            <a:picLocks noChangeAspect="1"/>
          </p:cNvPicPr>
          <p:nvPr/>
        </p:nvPicPr>
        <p:blipFill rotWithShape="1">
          <a:blip r:embed="rId3"/>
          <a:srcRect l="4224" r="10614"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7B283E8B-5FC2-599A-46DF-0A0CC8F17681}"/>
              </a:ext>
            </a:extLst>
          </p:cNvPr>
          <p:cNvSpPr>
            <a:spLocks noGrp="1"/>
          </p:cNvSpPr>
          <p:nvPr>
            <p:ph idx="1"/>
          </p:nvPr>
        </p:nvSpPr>
        <p:spPr>
          <a:xfrm>
            <a:off x="8643193" y="2418408"/>
            <a:ext cx="2942813" cy="3540265"/>
          </a:xfrm>
        </p:spPr>
        <p:txBody>
          <a:bodyPr>
            <a:normAutofit/>
          </a:bodyPr>
          <a:lstStyle/>
          <a:p>
            <a:r>
              <a:rPr lang="en-GB" sz="2000"/>
              <a:t>Once you have measured your outcome you should adapt your response to reflect what you found</a:t>
            </a:r>
          </a:p>
        </p:txBody>
      </p:sp>
      <p:sp>
        <p:nvSpPr>
          <p:cNvPr id="25" name="Rectangle 24">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250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93172-73AE-AFC7-F318-F5CADF0C7236}"/>
              </a:ext>
            </a:extLst>
          </p:cNvPr>
          <p:cNvSpPr>
            <a:spLocks noGrp="1"/>
          </p:cNvSpPr>
          <p:nvPr>
            <p:ph type="title"/>
          </p:nvPr>
        </p:nvSpPr>
        <p:spPr>
          <a:xfrm>
            <a:off x="7910285" y="741391"/>
            <a:ext cx="3443514" cy="1616203"/>
          </a:xfrm>
        </p:spPr>
        <p:txBody>
          <a:bodyPr anchor="b">
            <a:normAutofit/>
          </a:bodyPr>
          <a:lstStyle/>
          <a:p>
            <a:r>
              <a:rPr lang="en-GB" sz="3200"/>
              <a:t>Share</a:t>
            </a:r>
          </a:p>
        </p:txBody>
      </p:sp>
      <p:pic>
        <p:nvPicPr>
          <p:cNvPr id="5" name="Picture 4" descr="White bulbs with a yellow one standing out">
            <a:extLst>
              <a:ext uri="{FF2B5EF4-FFF2-40B4-BE49-F238E27FC236}">
                <a16:creationId xmlns:a16="http://schemas.microsoft.com/office/drawing/2014/main" id="{5A3B6465-9425-0D2E-BDF5-A1C65CA89A82}"/>
              </a:ext>
            </a:extLst>
          </p:cNvPr>
          <p:cNvPicPr>
            <a:picLocks noChangeAspect="1"/>
          </p:cNvPicPr>
          <p:nvPr/>
        </p:nvPicPr>
        <p:blipFill rotWithShape="1">
          <a:blip r:embed="rId3"/>
          <a:srcRect l="8589" r="24458" b="-1"/>
          <a:stretch/>
        </p:blipFill>
        <p:spPr>
          <a:xfrm>
            <a:off x="1416021" y="805657"/>
            <a:ext cx="5191735" cy="5176044"/>
          </a:xfrm>
          <a:prstGeom prst="rect">
            <a:avLst/>
          </a:prstGeom>
        </p:spPr>
      </p:pic>
      <p:sp>
        <p:nvSpPr>
          <p:cNvPr id="3" name="Content Placeholder 2">
            <a:extLst>
              <a:ext uri="{FF2B5EF4-FFF2-40B4-BE49-F238E27FC236}">
                <a16:creationId xmlns:a16="http://schemas.microsoft.com/office/drawing/2014/main" id="{DB24787F-39B1-3E60-8D56-9F07B343C0DD}"/>
              </a:ext>
            </a:extLst>
          </p:cNvPr>
          <p:cNvSpPr>
            <a:spLocks noGrp="1"/>
          </p:cNvSpPr>
          <p:nvPr>
            <p:ph idx="1"/>
          </p:nvPr>
        </p:nvSpPr>
        <p:spPr>
          <a:xfrm>
            <a:off x="7910285" y="2533476"/>
            <a:ext cx="3443514" cy="3447832"/>
          </a:xfrm>
        </p:spPr>
        <p:txBody>
          <a:bodyPr anchor="t">
            <a:noAutofit/>
          </a:bodyPr>
          <a:lstStyle/>
          <a:p>
            <a:r>
              <a:rPr lang="en-GB"/>
              <a:t>At all points in the process you should share, for example, your questions, your plans, your findings, your lessons, your experiences of change - &amp; your new questions!</a:t>
            </a:r>
          </a:p>
        </p:txBody>
      </p:sp>
      <p:grpSp>
        <p:nvGrpSpPr>
          <p:cNvPr id="16" name="Group 15">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7" name="Rectangle 16">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66462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3BEEA-2087-C890-4E38-9E48420C02FC}"/>
              </a:ext>
            </a:extLst>
          </p:cNvPr>
          <p:cNvSpPr>
            <a:spLocks noGrp="1"/>
          </p:cNvSpPr>
          <p:nvPr>
            <p:ph type="title"/>
          </p:nvPr>
        </p:nvSpPr>
        <p:spPr>
          <a:xfrm>
            <a:off x="838200" y="365125"/>
            <a:ext cx="10515600" cy="1325563"/>
          </a:xfrm>
        </p:spPr>
        <p:txBody>
          <a:bodyPr>
            <a:normAutofit/>
          </a:bodyPr>
          <a:lstStyle/>
          <a:p>
            <a:r>
              <a:rPr lang="en-GB" sz="5000">
                <a:ea typeface="+mj-lt"/>
                <a:cs typeface="+mj-lt"/>
              </a:rPr>
              <a:t>The Rationale for EBP - Cognitive biases</a:t>
            </a:r>
            <a:endParaRPr lang="en-US" sz="50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A54B82-9F8F-D370-06A8-F99EE1BFD8B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000" b="1">
                <a:ea typeface="+mn-lt"/>
                <a:cs typeface="+mn-lt"/>
              </a:rPr>
              <a:t>Daniel Kahneman 5 Cognitive Biases that affect your Decision-Making</a:t>
            </a:r>
          </a:p>
          <a:p>
            <a:pPr marL="0" indent="0">
              <a:buNone/>
            </a:pPr>
            <a:r>
              <a:rPr lang="en-GB" sz="2000">
                <a:ea typeface="+mn-lt"/>
                <a:cs typeface="+mn-lt"/>
              </a:rPr>
              <a:t>1. Anchoring. Anchoring refers to the idea that we are easily swayed by irrelevant information presented to us prior to making a decision</a:t>
            </a:r>
          </a:p>
          <a:p>
            <a:pPr marL="0" indent="0">
              <a:buNone/>
            </a:pPr>
            <a:r>
              <a:rPr lang="en-GB" sz="2000">
                <a:ea typeface="+mn-lt"/>
                <a:cs typeface="+mn-lt"/>
              </a:rPr>
              <a:t>2. The availability heuristic. The availability heuristic refers to our tendency to make judgments based on information that can be easily recalled from memory.</a:t>
            </a:r>
          </a:p>
          <a:p>
            <a:pPr marL="0" indent="0">
              <a:buNone/>
            </a:pPr>
            <a:r>
              <a:rPr lang="en-GB" sz="2000">
                <a:ea typeface="+mn-lt"/>
                <a:cs typeface="+mn-lt"/>
              </a:rPr>
              <a:t>3. Representative heuristic The representative heuristic is a cognitive bias the leads us to make judgments based on comparisons to something else in mind.</a:t>
            </a:r>
          </a:p>
          <a:p>
            <a:pPr marL="0" indent="0">
              <a:buNone/>
            </a:pPr>
            <a:r>
              <a:rPr lang="en-GB" sz="2000">
                <a:ea typeface="+mn-lt"/>
                <a:cs typeface="+mn-lt"/>
              </a:rPr>
              <a:t>4. Regression to the mean Within the context of psychology, regression to the mean describes our tendency to make biased predictions about the future, because we fail to take into account the power of regression</a:t>
            </a:r>
            <a:endParaRPr lang="en-GB" sz="2000">
              <a:cs typeface="Calibri"/>
            </a:endParaRPr>
          </a:p>
          <a:p>
            <a:pPr marL="0" indent="0">
              <a:buNone/>
            </a:pPr>
            <a:r>
              <a:rPr lang="en-GB" sz="2000">
                <a:ea typeface="+mn-lt"/>
                <a:cs typeface="+mn-lt"/>
              </a:rPr>
              <a:t>5. Hindsight bias Hindsight bias refers to our tendency to look back at past events, adjust our worldview to accommodate the surprise and hold the position that “I-knew-it-all-along.”</a:t>
            </a:r>
            <a:endParaRPr lang="en-GB" sz="2000">
              <a:cs typeface="Calibri"/>
            </a:endParaRPr>
          </a:p>
          <a:p>
            <a:endParaRPr lang="en-GB" sz="2000">
              <a:cs typeface="Calibri"/>
            </a:endParaRPr>
          </a:p>
        </p:txBody>
      </p:sp>
    </p:spTree>
    <p:extLst>
      <p:ext uri="{BB962C8B-B14F-4D97-AF65-F5344CB8AC3E}">
        <p14:creationId xmlns:p14="http://schemas.microsoft.com/office/powerpoint/2010/main" val="781593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3BAE0-8005-974A-6473-61A357E791B6}"/>
              </a:ext>
            </a:extLst>
          </p:cNvPr>
          <p:cNvSpPr>
            <a:spLocks noGrp="1"/>
          </p:cNvSpPr>
          <p:nvPr>
            <p:ph type="title"/>
          </p:nvPr>
        </p:nvSpPr>
        <p:spPr>
          <a:xfrm>
            <a:off x="6417733" y="490537"/>
            <a:ext cx="5291663" cy="1628775"/>
          </a:xfrm>
        </p:spPr>
        <p:txBody>
          <a:bodyPr anchor="b">
            <a:normAutofit/>
          </a:bodyPr>
          <a:lstStyle/>
          <a:p>
            <a:r>
              <a:rPr lang="en-GB" sz="4000">
                <a:ea typeface="+mj-lt"/>
                <a:cs typeface="+mj-lt"/>
              </a:rPr>
              <a:t>Evidenced Based Policing</a:t>
            </a:r>
            <a:endParaRPr lang="en-US" sz="4000"/>
          </a:p>
        </p:txBody>
      </p:sp>
      <p:pic>
        <p:nvPicPr>
          <p:cNvPr id="4" name="Picture 3" descr="Two police officers in reflective vests&#10;&#10;Description automatically generated">
            <a:extLst>
              <a:ext uri="{FF2B5EF4-FFF2-40B4-BE49-F238E27FC236}">
                <a16:creationId xmlns:a16="http://schemas.microsoft.com/office/drawing/2014/main" id="{46A15EBE-BE30-1781-D1C7-C2468DE848C8}"/>
              </a:ext>
            </a:extLst>
          </p:cNvPr>
          <p:cNvPicPr>
            <a:picLocks noChangeAspect="1"/>
          </p:cNvPicPr>
          <p:nvPr/>
        </p:nvPicPr>
        <p:blipFill rotWithShape="1">
          <a:blip r:embed="rId2"/>
          <a:srcRect t="307" r="3" b="3"/>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64D196E1-4486-3118-FDC9-FA0B00FE09C5}"/>
              </a:ext>
            </a:extLst>
          </p:cNvPr>
          <p:cNvSpPr>
            <a:spLocks noGrp="1"/>
          </p:cNvSpPr>
          <p:nvPr>
            <p:ph idx="1"/>
          </p:nvPr>
        </p:nvSpPr>
        <p:spPr>
          <a:xfrm>
            <a:off x="6417734" y="2614612"/>
            <a:ext cx="5291663" cy="3752849"/>
          </a:xfrm>
        </p:spPr>
        <p:txBody>
          <a:bodyPr vert="horz" lIns="91440" tIns="45720" rIns="91440" bIns="45720" rtlCol="0" anchor="t">
            <a:normAutofit/>
          </a:bodyPr>
          <a:lstStyle/>
          <a:p>
            <a:r>
              <a:rPr lang="en-GB" sz="2400">
                <a:ea typeface="+mn-lt"/>
                <a:cs typeface="+mn-lt"/>
              </a:rPr>
              <a:t>One goal of modern policing structures is to ensure that strategic &amp; tactical plans &amp; actions are evidence based</a:t>
            </a:r>
          </a:p>
          <a:p>
            <a:endParaRPr lang="en-GB" sz="2400">
              <a:cs typeface="Calibri"/>
            </a:endParaRPr>
          </a:p>
          <a:p>
            <a:r>
              <a:rPr lang="en-GB" sz="2400">
                <a:ea typeface="+mn-lt"/>
                <a:cs typeface="+mn-lt"/>
              </a:rPr>
              <a:t>Research is the foundation of evidence-based policing &amp; projects &amp; police operations are often evaluated by external agencies such as Universities</a:t>
            </a:r>
          </a:p>
          <a:p>
            <a:endParaRPr lang="en-GB" sz="1800">
              <a:ea typeface="+mn-lt"/>
              <a:cs typeface="+mn-lt"/>
            </a:endParaRPr>
          </a:p>
          <a:p>
            <a:endParaRPr lang="en-GB" sz="1800">
              <a:ea typeface="+mn-lt"/>
              <a:cs typeface="+mn-lt"/>
            </a:endParaRPr>
          </a:p>
        </p:txBody>
      </p:sp>
    </p:spTree>
    <p:extLst>
      <p:ext uri="{BB962C8B-B14F-4D97-AF65-F5344CB8AC3E}">
        <p14:creationId xmlns:p14="http://schemas.microsoft.com/office/powerpoint/2010/main" val="723508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704D-462D-AE16-1896-1CAEE6CC7B56}"/>
              </a:ext>
            </a:extLst>
          </p:cNvPr>
          <p:cNvSpPr>
            <a:spLocks noGrp="1"/>
          </p:cNvSpPr>
          <p:nvPr>
            <p:ph type="title"/>
          </p:nvPr>
        </p:nvSpPr>
        <p:spPr/>
        <p:txBody>
          <a:bodyPr/>
          <a:lstStyle/>
          <a:p>
            <a:r>
              <a:rPr lang="en-GB">
                <a:ea typeface="+mj-lt"/>
                <a:cs typeface="+mj-lt"/>
              </a:rPr>
              <a:t>‘Best Available’ Evidence</a:t>
            </a:r>
            <a:endParaRPr lang="en-US"/>
          </a:p>
        </p:txBody>
      </p:sp>
      <p:sp>
        <p:nvSpPr>
          <p:cNvPr id="3" name="Content Placeholder 2">
            <a:extLst>
              <a:ext uri="{FF2B5EF4-FFF2-40B4-BE49-F238E27FC236}">
                <a16:creationId xmlns:a16="http://schemas.microsoft.com/office/drawing/2014/main" id="{15B19B67-26B8-9D25-E8C7-A3307515E507}"/>
              </a:ext>
            </a:extLst>
          </p:cNvPr>
          <p:cNvSpPr>
            <a:spLocks noGrp="1"/>
          </p:cNvSpPr>
          <p:nvPr>
            <p:ph idx="1"/>
          </p:nvPr>
        </p:nvSpPr>
        <p:spPr/>
        <p:txBody>
          <a:bodyPr vert="horz" lIns="91440" tIns="45720" rIns="91440" bIns="45720" rtlCol="0" anchor="t">
            <a:normAutofit/>
          </a:bodyPr>
          <a:lstStyle/>
          <a:p>
            <a:r>
              <a:rPr lang="en-GB">
                <a:ea typeface="+mn-lt"/>
                <a:cs typeface="+mn-lt"/>
              </a:rPr>
              <a:t>Another part of using an evidence-based approach is to use the ‘best available’ evidence</a:t>
            </a:r>
          </a:p>
          <a:p>
            <a:endParaRPr lang="en-GB">
              <a:ea typeface="+mn-lt"/>
              <a:cs typeface="+mn-lt"/>
            </a:endParaRPr>
          </a:p>
          <a:p>
            <a:r>
              <a:rPr lang="en-GB">
                <a:ea typeface="+mn-lt"/>
                <a:cs typeface="+mn-lt"/>
              </a:rPr>
              <a:t>‘best available’ means evidence based on research which is carefully conducted &amp; peer reviewed, relevant &amp; appropriate to the question being asked, &amp; transparent about how it has reached its conclusions, &amp; about its limitations </a:t>
            </a:r>
            <a:endParaRPr lang="en-GB">
              <a:cs typeface="Calibri"/>
            </a:endParaRPr>
          </a:p>
        </p:txBody>
      </p:sp>
    </p:spTree>
    <p:extLst>
      <p:ext uri="{BB962C8B-B14F-4D97-AF65-F5344CB8AC3E}">
        <p14:creationId xmlns:p14="http://schemas.microsoft.com/office/powerpoint/2010/main" val="2544765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68E35-B29A-9024-64D3-07FD7B9A632D}"/>
              </a:ext>
            </a:extLst>
          </p:cNvPr>
          <p:cNvSpPr>
            <a:spLocks noGrp="1"/>
          </p:cNvSpPr>
          <p:nvPr>
            <p:ph type="title"/>
          </p:nvPr>
        </p:nvSpPr>
        <p:spPr>
          <a:xfrm>
            <a:off x="635000" y="640823"/>
            <a:ext cx="3418659" cy="5583148"/>
          </a:xfrm>
        </p:spPr>
        <p:txBody>
          <a:bodyPr anchor="ctr">
            <a:normAutofit/>
          </a:bodyPr>
          <a:lstStyle/>
          <a:p>
            <a:r>
              <a:rPr lang="en-GB" sz="5400">
                <a:ea typeface="+mj-lt"/>
                <a:cs typeface="+mj-lt"/>
              </a:rPr>
              <a:t>Functions of EBP</a:t>
            </a: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BC44FA-9A47-8A96-B3BE-3566417767B8}"/>
              </a:ext>
            </a:extLst>
          </p:cNvPr>
          <p:cNvGraphicFramePr>
            <a:graphicFrameLocks noGrp="1"/>
          </p:cNvGraphicFramePr>
          <p:nvPr>
            <p:ph idx="1"/>
            <p:extLst>
              <p:ext uri="{D42A27DB-BD31-4B8C-83A1-F6EECF244321}">
                <p14:modId xmlns:p14="http://schemas.microsoft.com/office/powerpoint/2010/main" val="6004121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9298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1B376-F7E1-337C-906C-01C21A791543}"/>
              </a:ext>
            </a:extLst>
          </p:cNvPr>
          <p:cNvSpPr>
            <a:spLocks noGrp="1"/>
          </p:cNvSpPr>
          <p:nvPr>
            <p:ph type="title"/>
          </p:nvPr>
        </p:nvSpPr>
        <p:spPr>
          <a:xfrm>
            <a:off x="761800" y="762001"/>
            <a:ext cx="5334197" cy="1708242"/>
          </a:xfrm>
        </p:spPr>
        <p:txBody>
          <a:bodyPr anchor="ctr">
            <a:normAutofit/>
          </a:bodyPr>
          <a:lstStyle/>
          <a:p>
            <a:r>
              <a:rPr lang="en-GB" sz="4000">
                <a:ea typeface="+mj-lt"/>
                <a:cs typeface="+mj-lt"/>
              </a:rPr>
              <a:t>Stages of EBP</a:t>
            </a:r>
            <a:endParaRPr lang="en-US" sz="4000"/>
          </a:p>
        </p:txBody>
      </p:sp>
      <p:sp>
        <p:nvSpPr>
          <p:cNvPr id="3" name="Content Placeholder 2">
            <a:extLst>
              <a:ext uri="{FF2B5EF4-FFF2-40B4-BE49-F238E27FC236}">
                <a16:creationId xmlns:a16="http://schemas.microsoft.com/office/drawing/2014/main" id="{93DBBAEF-F04B-6F26-5917-D4564976F070}"/>
              </a:ext>
            </a:extLst>
          </p:cNvPr>
          <p:cNvSpPr>
            <a:spLocks noGrp="1"/>
          </p:cNvSpPr>
          <p:nvPr>
            <p:ph idx="1"/>
          </p:nvPr>
        </p:nvSpPr>
        <p:spPr>
          <a:xfrm>
            <a:off x="761800" y="2032800"/>
            <a:ext cx="5334197" cy="4207279"/>
          </a:xfrm>
        </p:spPr>
        <p:txBody>
          <a:bodyPr vert="horz" lIns="91440" tIns="45720" rIns="91440" bIns="45720" rtlCol="0" anchor="ctr">
            <a:normAutofit/>
          </a:bodyPr>
          <a:lstStyle/>
          <a:p>
            <a:r>
              <a:rPr lang="en-GB" sz="2400">
                <a:ea typeface="+mn-lt"/>
                <a:cs typeface="+mn-lt"/>
              </a:rPr>
              <a:t>Identify problem </a:t>
            </a:r>
          </a:p>
          <a:p>
            <a:r>
              <a:rPr lang="en-GB" sz="2400">
                <a:ea typeface="+mn-lt"/>
                <a:cs typeface="+mn-lt"/>
              </a:rPr>
              <a:t>Define problem </a:t>
            </a:r>
          </a:p>
          <a:p>
            <a:r>
              <a:rPr lang="en-GB" sz="2400">
                <a:ea typeface="+mn-lt"/>
                <a:cs typeface="+mn-lt"/>
              </a:rPr>
              <a:t>Understand Problem</a:t>
            </a:r>
          </a:p>
          <a:p>
            <a:r>
              <a:rPr lang="en-GB" sz="2400">
                <a:ea typeface="+mn-lt"/>
                <a:cs typeface="+mn-lt"/>
              </a:rPr>
              <a:t>Develop Ideas </a:t>
            </a:r>
          </a:p>
          <a:p>
            <a:r>
              <a:rPr lang="en-GB" sz="2400">
                <a:ea typeface="+mn-lt"/>
                <a:cs typeface="+mn-lt"/>
              </a:rPr>
              <a:t>Identify Opportunities</a:t>
            </a:r>
          </a:p>
          <a:p>
            <a:r>
              <a:rPr lang="en-GB" sz="2400">
                <a:ea typeface="+mn-lt"/>
                <a:cs typeface="+mn-lt"/>
              </a:rPr>
              <a:t>Plan </a:t>
            </a:r>
          </a:p>
          <a:p>
            <a:r>
              <a:rPr lang="en-GB" sz="2400">
                <a:ea typeface="+mn-lt"/>
                <a:cs typeface="+mn-lt"/>
              </a:rPr>
              <a:t>Implement</a:t>
            </a:r>
          </a:p>
          <a:p>
            <a:r>
              <a:rPr lang="en-GB" sz="2400">
                <a:ea typeface="+mn-lt"/>
                <a:cs typeface="+mn-lt"/>
              </a:rPr>
              <a:t>Evaluate</a:t>
            </a:r>
            <a:endParaRPr lang="en-GB" sz="2400">
              <a:cs typeface="Calibri"/>
            </a:endParaRPr>
          </a:p>
        </p:txBody>
      </p:sp>
      <p:pic>
        <p:nvPicPr>
          <p:cNvPr id="5" name="Picture 4" descr="People working on ideas">
            <a:extLst>
              <a:ext uri="{FF2B5EF4-FFF2-40B4-BE49-F238E27FC236}">
                <a16:creationId xmlns:a16="http://schemas.microsoft.com/office/drawing/2014/main" id="{56E2345B-9021-9E01-940D-AF0F20748B77}"/>
              </a:ext>
            </a:extLst>
          </p:cNvPr>
          <p:cNvPicPr>
            <a:picLocks noChangeAspect="1"/>
          </p:cNvPicPr>
          <p:nvPr/>
        </p:nvPicPr>
        <p:blipFill rotWithShape="1">
          <a:blip r:embed="rId2"/>
          <a:srcRect l="22439" r="2674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84239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B6FBF-4438-7AD8-EAC1-BE8A8D397409}"/>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Considerations when applying EBP</a:t>
            </a:r>
          </a:p>
        </p:txBody>
      </p:sp>
      <p:pic>
        <p:nvPicPr>
          <p:cNvPr id="4" name="Content Placeholder 3" descr="A diagram of a diagram&#10;&#10;Description automatically generated">
            <a:extLst>
              <a:ext uri="{FF2B5EF4-FFF2-40B4-BE49-F238E27FC236}">
                <a16:creationId xmlns:a16="http://schemas.microsoft.com/office/drawing/2014/main" id="{44E84588-B1B7-1959-4B2B-9C032B3A1B21}"/>
              </a:ext>
            </a:extLst>
          </p:cNvPr>
          <p:cNvPicPr>
            <a:picLocks noGrp="1" noChangeAspect="1"/>
          </p:cNvPicPr>
          <p:nvPr>
            <p:ph idx="1"/>
          </p:nvPr>
        </p:nvPicPr>
        <p:blipFill>
          <a:blip r:embed="rId3"/>
          <a:stretch>
            <a:fillRect/>
          </a:stretch>
        </p:blipFill>
        <p:spPr>
          <a:xfrm>
            <a:off x="1766740" y="1675227"/>
            <a:ext cx="8658520" cy="4394199"/>
          </a:xfrm>
          <a:prstGeom prst="rect">
            <a:avLst/>
          </a:prstGeom>
        </p:spPr>
      </p:pic>
    </p:spTree>
    <p:extLst>
      <p:ext uri="{BB962C8B-B14F-4D97-AF65-F5344CB8AC3E}">
        <p14:creationId xmlns:p14="http://schemas.microsoft.com/office/powerpoint/2010/main" val="11611843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C83A0-B2F7-D884-9CB0-6CF2E346A0C9}"/>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Sources of research and support for EBP</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48F9E8-3C5D-6A82-C515-9874CA57287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College of Policing (What Works Centre, College of Policing Knowledge Hub, National Police Library, Global Policing Database</a:t>
            </a:r>
          </a:p>
          <a:p>
            <a:r>
              <a:rPr lang="en-GB">
                <a:ea typeface="+mn-lt"/>
                <a:cs typeface="+mn-lt"/>
              </a:rPr>
              <a:t>Other Police Forces </a:t>
            </a:r>
          </a:p>
          <a:p>
            <a:pPr marL="0" indent="0">
              <a:buNone/>
            </a:pPr>
            <a:r>
              <a:rPr lang="en-GB">
                <a:ea typeface="+mn-lt"/>
                <a:cs typeface="+mn-lt"/>
              </a:rPr>
              <a:t>• HMICFRS </a:t>
            </a:r>
          </a:p>
          <a:p>
            <a:pPr marL="0" indent="0">
              <a:buNone/>
            </a:pPr>
            <a:r>
              <a:rPr lang="en-GB">
                <a:ea typeface="+mn-lt"/>
                <a:cs typeface="+mn-lt"/>
              </a:rPr>
              <a:t>• Campbell Collaboration </a:t>
            </a:r>
          </a:p>
          <a:p>
            <a:pPr marL="0" indent="0">
              <a:buNone/>
            </a:pPr>
            <a:r>
              <a:rPr lang="en-GB">
                <a:ea typeface="+mn-lt"/>
                <a:cs typeface="+mn-lt"/>
              </a:rPr>
              <a:t>• Academic sources and journals </a:t>
            </a:r>
            <a:endParaRPr lang="en-GB"/>
          </a:p>
          <a:p>
            <a:pPr marL="0" indent="0">
              <a:buNone/>
            </a:pPr>
            <a:r>
              <a:rPr lang="en-GB">
                <a:ea typeface="+mn-lt"/>
                <a:cs typeface="+mn-lt"/>
              </a:rPr>
              <a:t>• Government (ONS, Home Office)</a:t>
            </a:r>
          </a:p>
          <a:p>
            <a:pPr marL="0" indent="0">
              <a:buNone/>
            </a:pPr>
            <a:r>
              <a:rPr lang="en-GB">
                <a:ea typeface="+mn-lt"/>
                <a:cs typeface="+mn-lt"/>
              </a:rPr>
              <a:t> • Alliance for Useful Evidence/NESTA </a:t>
            </a:r>
          </a:p>
          <a:p>
            <a:pPr marL="0" indent="0">
              <a:buNone/>
            </a:pPr>
            <a:r>
              <a:rPr lang="en-GB">
                <a:ea typeface="+mn-lt"/>
                <a:cs typeface="+mn-lt"/>
              </a:rPr>
              <a:t>• Society of Evidence-Based Policing</a:t>
            </a:r>
            <a:endParaRPr lang="en-GB">
              <a:cs typeface="Calibri"/>
            </a:endParaRPr>
          </a:p>
          <a:p>
            <a:endParaRPr lang="en-GB">
              <a:cs typeface="Calibri"/>
            </a:endParaRPr>
          </a:p>
        </p:txBody>
      </p:sp>
    </p:spTree>
    <p:extLst>
      <p:ext uri="{BB962C8B-B14F-4D97-AF65-F5344CB8AC3E}">
        <p14:creationId xmlns:p14="http://schemas.microsoft.com/office/powerpoint/2010/main" val="3318545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92577-4041-8B2E-89C2-40CF5DF0F367}"/>
              </a:ext>
            </a:extLst>
          </p:cNvPr>
          <p:cNvSpPr>
            <a:spLocks noGrp="1"/>
          </p:cNvSpPr>
          <p:nvPr>
            <p:ph type="title"/>
          </p:nvPr>
        </p:nvSpPr>
        <p:spPr/>
        <p:txBody>
          <a:bodyPr/>
          <a:lstStyle/>
          <a:p>
            <a:r>
              <a:rPr lang="en-GB">
                <a:cs typeface="Calibri Light"/>
              </a:rPr>
              <a:t>Resources</a:t>
            </a:r>
            <a:endParaRPr lang="en-GB"/>
          </a:p>
        </p:txBody>
      </p:sp>
      <p:sp>
        <p:nvSpPr>
          <p:cNvPr id="3" name="Content Placeholder 2">
            <a:extLst>
              <a:ext uri="{FF2B5EF4-FFF2-40B4-BE49-F238E27FC236}">
                <a16:creationId xmlns:a16="http://schemas.microsoft.com/office/drawing/2014/main" id="{93ECF689-6BEB-D229-6575-F84261CF96BE}"/>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hlinkClick r:id="rId2"/>
              </a:rPr>
              <a:t>https://pure.southwales.ac.uk/ws/portalfiles/portal/3670886/10_1108_JWAM_01_2020_0001.pdf#:~:text=One%20approach%20adopted%20within%20policing%20is%20that%20of,while%20considering%20how%20they%20work%20in%20workplace%20practices.</a:t>
            </a:r>
            <a:endParaRPr lang="en-GB">
              <a:cs typeface="Calibri" panose="020F0502020204030204"/>
            </a:endParaRPr>
          </a:p>
        </p:txBody>
      </p:sp>
    </p:spTree>
    <p:extLst>
      <p:ext uri="{BB962C8B-B14F-4D97-AF65-F5344CB8AC3E}">
        <p14:creationId xmlns:p14="http://schemas.microsoft.com/office/powerpoint/2010/main" val="3634981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Yellow question mark">
            <a:extLst>
              <a:ext uri="{FF2B5EF4-FFF2-40B4-BE49-F238E27FC236}">
                <a16:creationId xmlns:a16="http://schemas.microsoft.com/office/drawing/2014/main" id="{B430846B-6A94-88AB-A779-B47552BC7ADA}"/>
              </a:ext>
            </a:extLst>
          </p:cNvPr>
          <p:cNvPicPr>
            <a:picLocks noChangeAspect="1"/>
          </p:cNvPicPr>
          <p:nvPr/>
        </p:nvPicPr>
        <p:blipFill rotWithShape="1">
          <a:blip r:embed="rId2">
            <a:alphaModFix amt="50000"/>
          </a:blip>
          <a:srcRect r="-2" b="6263"/>
          <a:stretch/>
        </p:blipFill>
        <p:spPr>
          <a:xfrm>
            <a:off x="20" y="1"/>
            <a:ext cx="12191980" cy="6857999"/>
          </a:xfrm>
          <a:prstGeom prst="rect">
            <a:avLst/>
          </a:prstGeom>
        </p:spPr>
      </p:pic>
      <p:sp>
        <p:nvSpPr>
          <p:cNvPr id="2" name="Title 1">
            <a:extLst>
              <a:ext uri="{FF2B5EF4-FFF2-40B4-BE49-F238E27FC236}">
                <a16:creationId xmlns:a16="http://schemas.microsoft.com/office/drawing/2014/main" id="{6B7508CD-2485-0866-97D1-D1A97D6744A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Any Questions</a:t>
            </a:r>
          </a:p>
        </p:txBody>
      </p:sp>
    </p:spTree>
    <p:extLst>
      <p:ext uri="{BB962C8B-B14F-4D97-AF65-F5344CB8AC3E}">
        <p14:creationId xmlns:p14="http://schemas.microsoft.com/office/powerpoint/2010/main" val="9411284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14</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Evidence Based Policing</vt:lpstr>
      <vt:lpstr>Objectives</vt:lpstr>
      <vt:lpstr>What is EBP?</vt:lpstr>
      <vt:lpstr>Where did it come from?</vt:lpstr>
      <vt:lpstr>Why do you think EBP matters today?</vt:lpstr>
      <vt:lpstr>PowerPoint Presentation</vt:lpstr>
      <vt:lpstr>College of Policing states: </vt:lpstr>
      <vt:lpstr>Introduction to ATLAS </vt:lpstr>
      <vt:lpstr>Ask</vt:lpstr>
      <vt:lpstr>Test</vt:lpstr>
      <vt:lpstr>Learn</vt:lpstr>
      <vt:lpstr>Adapt</vt:lpstr>
      <vt:lpstr>Share</vt:lpstr>
      <vt:lpstr>The Rationale for EBP - Cognitive biases</vt:lpstr>
      <vt:lpstr>Evidenced Based Policing</vt:lpstr>
      <vt:lpstr>‘Best Available’ Evidence</vt:lpstr>
      <vt:lpstr>Functions of EBP</vt:lpstr>
      <vt:lpstr>Stages of EBP</vt:lpstr>
      <vt:lpstr>Considerations when applying EBP</vt:lpstr>
      <vt:lpstr>Sources of research and support for EBP</vt:lpstr>
      <vt:lpstr>Resources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Kelly Andrews</dc:creator>
  <cp:revision>1</cp:revision>
  <dcterms:created xsi:type="dcterms:W3CDTF">2023-08-08T10:04:39Z</dcterms:created>
  <dcterms:modified xsi:type="dcterms:W3CDTF">2023-08-30T12:59:26Z</dcterms:modified>
</cp:coreProperties>
</file>