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306" r:id="rId3"/>
    <p:sldId id="259" r:id="rId4"/>
    <p:sldId id="262" r:id="rId5"/>
    <p:sldId id="263" r:id="rId6"/>
    <p:sldId id="264" r:id="rId7"/>
    <p:sldId id="295" r:id="rId8"/>
    <p:sldId id="296" r:id="rId9"/>
    <p:sldId id="265" r:id="rId10"/>
    <p:sldId id="266" r:id="rId11"/>
    <p:sldId id="299" r:id="rId12"/>
    <p:sldId id="301" r:id="rId13"/>
    <p:sldId id="267" r:id="rId14"/>
    <p:sldId id="302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303" r:id="rId25"/>
    <p:sldId id="279" r:id="rId26"/>
    <p:sldId id="281" r:id="rId27"/>
    <p:sldId id="282" r:id="rId28"/>
    <p:sldId id="283" r:id="rId29"/>
    <p:sldId id="287" r:id="rId30"/>
    <p:sldId id="305" r:id="rId31"/>
    <p:sldId id="304" r:id="rId32"/>
    <p:sldId id="288" r:id="rId33"/>
    <p:sldId id="291" r:id="rId34"/>
    <p:sldId id="293" r:id="rId35"/>
    <p:sldId id="298" r:id="rId36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6" autoAdjust="0"/>
    <p:restoredTop sz="94660"/>
  </p:normalViewPr>
  <p:slideViewPr>
    <p:cSldViewPr>
      <p:cViewPr varScale="1">
        <p:scale>
          <a:sx n="111" d="100"/>
          <a:sy n="111" d="100"/>
        </p:scale>
        <p:origin x="234" y="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0506" y="211962"/>
            <a:ext cx="7542987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8739" y="1356183"/>
            <a:ext cx="4224020" cy="3610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9U-r9D6oVw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xLBXCjD-y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er.vimeo.com/video/284115237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cpdonline.co.uk/knowledge-base/care/effective-communication/#why-is-effective-communication-needed-in-health-and-social-care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healthcare-uk" TargetMode="External"/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pdonline.co.uk/knowledge-base/care/effective-communication/#why-is-effective-communication-needed-in-health-and-social-care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ublication/improving-communication-between-health-care-professionals-and-patients-in-the-nhs-in-england/" TargetMode="External"/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2"/>
            <a:ext cx="9144000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8400" y="1582419"/>
            <a:ext cx="4425315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 marR="405130" algn="ctr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FFFFFF"/>
                </a:solidFill>
              </a:rPr>
              <a:t>Module</a:t>
            </a:r>
            <a:r>
              <a:rPr sz="3200" b="0" spc="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200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2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2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2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2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2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43959" y="3785871"/>
            <a:ext cx="16560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3600" spc="80" dirty="0">
                <a:solidFill>
                  <a:srgbClr val="FFFFCC"/>
                </a:solidFill>
                <a:latin typeface="Times New Roman"/>
                <a:cs typeface="Times New Roman"/>
              </a:rPr>
              <a:t> </a:t>
            </a:r>
            <a:r>
              <a:rPr sz="3600" b="1" spc="-50" dirty="0">
                <a:solidFill>
                  <a:srgbClr val="FFFFCC"/>
                </a:solidFill>
                <a:latin typeface="Segoe UI"/>
                <a:cs typeface="Segoe UI"/>
              </a:rPr>
              <a:t>6</a:t>
            </a:r>
            <a:endParaRPr sz="36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29263-F191-9282-0C7B-ADFE632E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06" y="211963"/>
            <a:ext cx="7733894" cy="2215991"/>
          </a:xfrm>
        </p:spPr>
        <p:txBody>
          <a:bodyPr/>
          <a:lstStyle/>
          <a:p>
            <a:r>
              <a:rPr lang="en-GB" dirty="0"/>
              <a:t>Discuss Assessment Brief  A2</a:t>
            </a:r>
            <a:br>
              <a:rPr lang="en-GB" dirty="0"/>
            </a:br>
            <a:r>
              <a:rPr lang="en-GB" dirty="0"/>
              <a:t>			on Moodle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</a:p>
        </p:txBody>
      </p:sp>
      <p:pic>
        <p:nvPicPr>
          <p:cNvPr id="1026" name="Picture 2" descr="How to create effective assessments?">
            <a:extLst>
              <a:ext uri="{FF2B5EF4-FFF2-40B4-BE49-F238E27FC236}">
                <a16:creationId xmlns:a16="http://schemas.microsoft.com/office/drawing/2014/main" id="{58FC3FD2-5374-16E8-E099-219DE2DBB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981200"/>
            <a:ext cx="5181600" cy="310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324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5173" y="40081"/>
            <a:ext cx="4075429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5" dirty="0"/>
              <a:t>Today</a:t>
            </a:r>
            <a:r>
              <a:rPr sz="4400" spc="-140" dirty="0"/>
              <a:t> </a:t>
            </a:r>
            <a:r>
              <a:rPr sz="4400" dirty="0"/>
              <a:t>we</a:t>
            </a:r>
            <a:r>
              <a:rPr sz="4400" spc="-110" dirty="0"/>
              <a:t> </a:t>
            </a:r>
            <a:r>
              <a:rPr sz="4400" spc="-10" dirty="0"/>
              <a:t>will…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304800" y="914400"/>
            <a:ext cx="8413165" cy="462883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469900" marR="829944" indent="-457200">
              <a:lnSpc>
                <a:spcPts val="3240"/>
              </a:lnSpc>
              <a:spcBef>
                <a:spcPts val="770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Examine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8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sz="28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8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sz="28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sz="28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sector.</a:t>
            </a:r>
            <a:endParaRPr lang="en-GB" sz="28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829944">
              <a:lnSpc>
                <a:spcPts val="3240"/>
              </a:lnSpc>
              <a:spcBef>
                <a:spcPts val="770"/>
              </a:spcBef>
              <a:tabLst>
                <a:tab pos="354965" algn="l"/>
                <a:tab pos="355600" algn="l"/>
              </a:tabLst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 indent="-457200">
              <a:lnSpc>
                <a:spcPct val="100000"/>
              </a:lnSpc>
              <a:spcBef>
                <a:spcPts val="315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sz="2800" dirty="0" err="1">
                <a:latin typeface="Arial" panose="020B0604020202020204" pitchFamily="34" charset="0"/>
                <a:cs typeface="Arial" panose="020B0604020202020204" pitchFamily="34" charset="0"/>
              </a:rPr>
              <a:t>xplore</a:t>
            </a:r>
            <a:r>
              <a:rPr sz="28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 err="1">
                <a:latin typeface="Arial" panose="020B0604020202020204" pitchFamily="34" charset="0"/>
                <a:cs typeface="Arial" panose="020B0604020202020204" pitchFamily="34" charset="0"/>
              </a:rPr>
              <a:t>Berlo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’s</a:t>
            </a:r>
            <a:r>
              <a:rPr sz="28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(1960)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8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model.</a:t>
            </a:r>
            <a:endParaRPr lang="en-GB" sz="28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  <a:tabLst>
                <a:tab pos="354965" algn="l"/>
                <a:tab pos="355600" algn="l"/>
              </a:tabLst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 indent="-457200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800" spc="-5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sz="28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barriers to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communication.</a:t>
            </a:r>
            <a:endParaRPr lang="en-GB" sz="28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 marR="5080" indent="-457200">
              <a:lnSpc>
                <a:spcPts val="3240"/>
              </a:lnSpc>
              <a:spcBef>
                <a:spcPts val="770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Examine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sz="28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communicate</a:t>
            </a:r>
            <a:r>
              <a:rPr sz="2800" spc="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28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service users/patients/clients/carers/family members/colleagues.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00225" marR="5080" indent="-178816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What</a:t>
            </a:r>
            <a:r>
              <a:rPr sz="4000" b="0" spc="5" dirty="0">
                <a:latin typeface="Times New Roman"/>
                <a:cs typeface="Times New Roman"/>
              </a:rPr>
              <a:t> </a:t>
            </a:r>
            <a:r>
              <a:rPr sz="4000" dirty="0"/>
              <a:t>are</a:t>
            </a:r>
            <a:r>
              <a:rPr sz="4000" b="0" spc="-10" dirty="0">
                <a:latin typeface="Times New Roman"/>
                <a:cs typeface="Times New Roman"/>
              </a:rPr>
              <a:t> </a:t>
            </a:r>
            <a:r>
              <a:rPr sz="4000" dirty="0"/>
              <a:t>the</a:t>
            </a:r>
            <a:r>
              <a:rPr sz="4000" b="0" spc="-10" dirty="0">
                <a:latin typeface="Times New Roman"/>
                <a:cs typeface="Times New Roman"/>
              </a:rPr>
              <a:t> </a:t>
            </a:r>
            <a:r>
              <a:rPr sz="4000" dirty="0"/>
              <a:t>different</a:t>
            </a:r>
            <a:r>
              <a:rPr sz="4000" b="0" spc="-5" dirty="0">
                <a:latin typeface="Times New Roman"/>
                <a:cs typeface="Times New Roman"/>
              </a:rPr>
              <a:t> </a:t>
            </a:r>
            <a:r>
              <a:rPr sz="4000" dirty="0"/>
              <a:t>forms</a:t>
            </a:r>
            <a:r>
              <a:rPr sz="4000" b="0" spc="-10" dirty="0">
                <a:latin typeface="Times New Roman"/>
                <a:cs typeface="Times New Roman"/>
              </a:rPr>
              <a:t> </a:t>
            </a:r>
            <a:r>
              <a:rPr sz="4000" spc="-25" dirty="0"/>
              <a:t>of</a:t>
            </a:r>
            <a:r>
              <a:rPr sz="4000" b="0" spc="-25" dirty="0">
                <a:latin typeface="Times New Roman"/>
                <a:cs typeface="Times New Roman"/>
              </a:rPr>
              <a:t> </a:t>
            </a:r>
            <a:r>
              <a:rPr sz="4000" spc="-10" dirty="0"/>
              <a:t>communication?</a:t>
            </a:r>
            <a:endParaRPr sz="400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1627" y="1417319"/>
            <a:ext cx="8425815" cy="4244340"/>
            <a:chOff x="71627" y="1417319"/>
            <a:chExt cx="8425815" cy="424434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627" y="1417319"/>
              <a:ext cx="4500370" cy="424433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80916" y="2057400"/>
              <a:ext cx="4216146" cy="225171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363592" y="2085212"/>
            <a:ext cx="4052570" cy="2159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spc="-25" dirty="0">
                <a:latin typeface="Segoe UI"/>
                <a:cs typeface="Segoe UI"/>
              </a:rPr>
              <a:t>You</a:t>
            </a:r>
            <a:r>
              <a:rPr sz="2800" spc="-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-7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one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minute</a:t>
            </a:r>
            <a:r>
              <a:rPr sz="2800" spc="-4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to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log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down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your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ideas,</a:t>
            </a:r>
            <a:r>
              <a:rPr sz="2800" spc="70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then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we’ll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share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them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out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class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come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up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with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comprehensive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list.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0943" y="200609"/>
            <a:ext cx="6598920" cy="1123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/>
              <a:t>Some</a:t>
            </a:r>
            <a:r>
              <a:rPr b="0" spc="4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55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b="0" spc="40" dirty="0">
                <a:latin typeface="Times New Roman"/>
                <a:cs typeface="Times New Roman"/>
              </a:rPr>
              <a:t> </a:t>
            </a:r>
            <a:r>
              <a:rPr dirty="0"/>
              <a:t>different</a:t>
            </a:r>
            <a:r>
              <a:rPr b="0" spc="55" dirty="0">
                <a:latin typeface="Times New Roman"/>
                <a:cs typeface="Times New Roman"/>
              </a:rPr>
              <a:t> </a:t>
            </a:r>
            <a:r>
              <a:rPr dirty="0"/>
              <a:t>forms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spc="-25" dirty="0"/>
              <a:t>of</a:t>
            </a: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dirty="0"/>
              <a:t>communication</a:t>
            </a:r>
            <a:r>
              <a:rPr spc="-55" dirty="0"/>
              <a:t> </a:t>
            </a:r>
            <a:r>
              <a:rPr dirty="0"/>
              <a:t>are</a:t>
            </a:r>
            <a:r>
              <a:rPr spc="-30" dirty="0"/>
              <a:t> </a:t>
            </a:r>
            <a:r>
              <a:rPr spc="-50" dirty="0"/>
              <a:t>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676400"/>
            <a:ext cx="5497195" cy="407483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Verbal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communication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-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spoken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language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25" dirty="0">
                <a:latin typeface="Segoe UI"/>
                <a:cs typeface="Segoe UI"/>
              </a:rPr>
              <a:t>Non-</a:t>
            </a:r>
            <a:r>
              <a:rPr sz="2400" dirty="0">
                <a:latin typeface="Segoe UI"/>
                <a:cs typeface="Segoe UI"/>
              </a:rPr>
              <a:t>verbal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communication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Listening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Segoe UI"/>
                <a:cs typeface="Segoe UI"/>
              </a:rPr>
              <a:t>Sign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language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Written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Electronic/</a:t>
            </a:r>
            <a:r>
              <a:rPr lang="en-GB" sz="2400" spc="-10" dirty="0">
                <a:latin typeface="Segoe UI"/>
                <a:cs typeface="Segoe UI"/>
              </a:rPr>
              <a:t>Digital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Numerical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latin typeface="Segoe UI"/>
                <a:cs typeface="Segoe UI"/>
              </a:rPr>
              <a:t>Music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spc="-20" dirty="0">
                <a:latin typeface="Segoe UI"/>
                <a:cs typeface="Segoe UI"/>
              </a:rPr>
              <a:t>Film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Segoe UI"/>
                <a:cs typeface="Segoe UI"/>
              </a:rPr>
              <a:t>Signs,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pictures,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symbols</a:t>
            </a:r>
            <a:endParaRPr sz="24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7393" y="2209800"/>
            <a:ext cx="4392167" cy="269443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9663" y="240056"/>
            <a:ext cx="8424670" cy="136245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66700" y="1905000"/>
            <a:ext cx="861060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7208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It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is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imperative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H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&amp;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SC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staff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communicate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effectively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maintain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best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lang="en-GB" sz="2400" dirty="0">
                <a:latin typeface="Segoe UI"/>
                <a:cs typeface="Segoe UI"/>
              </a:rPr>
              <a:t>practices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Segoe UI"/>
                <a:cs typeface="Segoe UI"/>
              </a:rPr>
              <a:t>when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communicating</a:t>
            </a:r>
            <a:r>
              <a:rPr sz="2400" spc="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service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users,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patients,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clients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Segoe UI"/>
                <a:cs typeface="Segoe UI"/>
              </a:rPr>
              <a:t>or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lang="en-GB" sz="2400" dirty="0">
                <a:latin typeface="Segoe UI"/>
                <a:cs typeface="Segoe UI"/>
              </a:rPr>
              <a:t>members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interprofessional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team.</a:t>
            </a:r>
            <a:endParaRPr lang="en-GB" sz="2400" spc="-10" dirty="0">
              <a:latin typeface="Segoe UI"/>
              <a:cs typeface="Segoe UI"/>
            </a:endParaRPr>
          </a:p>
          <a:p>
            <a:pPr marL="355600" marR="17208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 dirty="0">
              <a:latin typeface="Segoe UI"/>
              <a:cs typeface="Segoe UI"/>
            </a:endParaRPr>
          </a:p>
          <a:p>
            <a:pPr marL="355600" marR="19621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Good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communication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can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 err="1">
                <a:latin typeface="Segoe UI"/>
                <a:cs typeface="Segoe UI"/>
              </a:rPr>
              <a:t>maximise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potential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Segoe UI"/>
                <a:cs typeface="Segoe UI"/>
              </a:rPr>
              <a:t>to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develop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meaningful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relationships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service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users.</a:t>
            </a:r>
            <a:endParaRPr lang="en-GB" sz="2400" spc="-10" dirty="0">
              <a:latin typeface="Segoe UI"/>
              <a:cs typeface="Segoe UI"/>
            </a:endParaRPr>
          </a:p>
          <a:p>
            <a:pPr marL="355600" marR="196215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 dirty="0">
              <a:latin typeface="Segoe UI"/>
              <a:cs typeface="Segoe UI"/>
            </a:endParaRPr>
          </a:p>
          <a:p>
            <a:pPr marL="355600" marR="88265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Good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communication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interpersonal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skills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Segoe UI"/>
                <a:cs typeface="Segoe UI"/>
              </a:rPr>
              <a:t>are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essential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effective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practice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which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can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lead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Segoe UI"/>
                <a:cs typeface="Segoe UI"/>
              </a:rPr>
              <a:t>good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Segoe UI"/>
                <a:cs typeface="Segoe UI"/>
              </a:rPr>
              <a:t>outcomes.</a:t>
            </a:r>
            <a:endParaRPr sz="24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F44300-2824-986D-69A5-119FA1DB3ACF}"/>
              </a:ext>
            </a:extLst>
          </p:cNvPr>
          <p:cNvSpPr txBox="1"/>
          <p:nvPr/>
        </p:nvSpPr>
        <p:spPr>
          <a:xfrm>
            <a:off x="1143000" y="1505485"/>
            <a:ext cx="62484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just"/>
            <a:endParaRPr lang="en-GB" dirty="0"/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the benefits of effective communication for Healthcare and provide examples to support your arguments.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Free vector group therapy   illustration">
            <a:extLst>
              <a:ext uri="{FF2B5EF4-FFF2-40B4-BE49-F238E27FC236}">
                <a16:creationId xmlns:a16="http://schemas.microsoft.com/office/drawing/2014/main" id="{7C33A59E-DAFD-C0FD-3C36-48D243BEF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3936920"/>
            <a:ext cx="2548222" cy="166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520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A5F92-2939-17A5-3FDB-F252C9A4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820" y="381000"/>
            <a:ext cx="8534400" cy="914400"/>
          </a:xfrm>
        </p:spPr>
        <p:txBody>
          <a:bodyPr/>
          <a:lstStyle/>
          <a:p>
            <a:r>
              <a:rPr lang="en-GB" dirty="0"/>
              <a:t>Benefits of Effective Communication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A79D39-9BBE-6E4A-EFF5-BADB7212B2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7820" y="1295400"/>
            <a:ext cx="8153400" cy="430887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promotes Person-centred care by finding out what matters to the service uses. 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fosters collaboration and teamwork and helps prevent mistakes. 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increase service users’ satisfaction. 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improve patient experience and reduce complaints (NHS, 2021).</a:t>
            </a:r>
          </a:p>
        </p:txBody>
      </p:sp>
    </p:spTree>
    <p:extLst>
      <p:ext uri="{BB962C8B-B14F-4D97-AF65-F5344CB8AC3E}">
        <p14:creationId xmlns:p14="http://schemas.microsoft.com/office/powerpoint/2010/main" val="1980242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3189" y="262254"/>
            <a:ext cx="381698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/>
              <a:t>Communication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3400" y="910588"/>
            <a:ext cx="7955915" cy="4742451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730250" indent="-342900">
              <a:lnSpc>
                <a:spcPts val="3240"/>
              </a:lnSpc>
              <a:spcBef>
                <a:spcPts val="5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exchange information.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 There is always a sender and a receiver. </a:t>
            </a:r>
          </a:p>
          <a:p>
            <a:pPr marL="355600" marR="730250" indent="-342900">
              <a:lnSpc>
                <a:spcPts val="3240"/>
              </a:lnSpc>
              <a:spcBef>
                <a:spcPts val="5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5080">
              <a:lnSpc>
                <a:spcPts val="3240"/>
              </a:lnSpc>
              <a:spcBef>
                <a:spcPts val="770"/>
              </a:spcBef>
              <a:tabLst>
                <a:tab pos="354965" algn="l"/>
                <a:tab pos="355600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sz="2400" spc="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SC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r>
              <a:rPr sz="2400" spc="9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Lee</a:t>
            </a:r>
            <a:r>
              <a:rPr sz="2400" spc="7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(2021)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confirms</a:t>
            </a:r>
            <a:r>
              <a:rPr sz="2400" spc="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that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6880" marR="363220" indent="-436880">
              <a:lnSpc>
                <a:spcPts val="3490"/>
              </a:lnSpc>
              <a:spcBef>
                <a:spcPts val="770"/>
              </a:spcBef>
              <a:buAutoNum type="arabicPeriod"/>
              <a:tabLst>
                <a:tab pos="436880" algn="l"/>
              </a:tabLst>
            </a:pP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-3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sz="2400" spc="-4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sz="2400" spc="-35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-35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sz="2400" spc="-1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workers.</a:t>
            </a:r>
            <a:endParaRPr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6880" marR="130810" indent="-436880">
              <a:lnSpc>
                <a:spcPts val="3490"/>
              </a:lnSpc>
              <a:spcBef>
                <a:spcPts val="1530"/>
              </a:spcBef>
              <a:buAutoNum type="arabicPeriod"/>
              <a:tabLst>
                <a:tab pos="436880" algn="l"/>
              </a:tabLst>
            </a:pP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-2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sz="2400" spc="-35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2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patient/service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</a:t>
            </a:r>
            <a:r>
              <a:rPr sz="2400" spc="-2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(and/or</a:t>
            </a:r>
            <a:r>
              <a:rPr sz="2400" spc="-5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</a:t>
            </a:r>
            <a:r>
              <a:rPr sz="2400" spc="-5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members).</a:t>
            </a:r>
            <a:endParaRPr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2875" y="762000"/>
            <a:ext cx="8858250" cy="1874231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355600" marR="5080" indent="-342900">
              <a:lnSpc>
                <a:spcPct val="87000"/>
              </a:lnSpc>
              <a:spcBef>
                <a:spcPts val="520"/>
              </a:spcBef>
              <a:buSzPct val="37037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Arial"/>
                <a:cs typeface="Arial"/>
              </a:rPr>
              <a:t>Lee</a:t>
            </a:r>
            <a:r>
              <a:rPr lang="en-GB" sz="270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(2021)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affirms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that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communication</a:t>
            </a:r>
            <a:r>
              <a:rPr sz="2700" spc="-2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within</a:t>
            </a:r>
            <a:r>
              <a:rPr sz="2700" spc="-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H</a:t>
            </a:r>
            <a:r>
              <a:rPr sz="2700" spc="-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&amp;</a:t>
            </a:r>
            <a:r>
              <a:rPr sz="2700" spc="-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spc="-25" dirty="0">
                <a:solidFill>
                  <a:srgbClr val="393939"/>
                </a:solidFill>
                <a:latin typeface="Arial"/>
                <a:cs typeface="Arial"/>
              </a:rPr>
              <a:t>SC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settings</a:t>
            </a:r>
            <a:r>
              <a:rPr sz="2700" spc="-5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is</a:t>
            </a:r>
            <a:r>
              <a:rPr sz="2700" spc="-2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considered</a:t>
            </a:r>
            <a:r>
              <a:rPr sz="2700" spc="-4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effective</a:t>
            </a:r>
            <a:r>
              <a:rPr sz="2700" spc="-6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when</a:t>
            </a:r>
            <a:r>
              <a:rPr sz="2700" spc="-3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the</a:t>
            </a:r>
            <a:r>
              <a:rPr sz="2700" spc="-3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receiver,</a:t>
            </a:r>
            <a:r>
              <a:rPr sz="2700" spc="-3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spc="-10" dirty="0">
                <a:solidFill>
                  <a:srgbClr val="393939"/>
                </a:solidFill>
                <a:latin typeface="Arial"/>
                <a:cs typeface="Arial"/>
              </a:rPr>
              <a:t>either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the</a:t>
            </a:r>
            <a:r>
              <a:rPr sz="2700" spc="-4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patient,</a:t>
            </a:r>
            <a:r>
              <a:rPr sz="2700" spc="-5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service</a:t>
            </a:r>
            <a:r>
              <a:rPr sz="2700" spc="-5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user,</a:t>
            </a:r>
            <a:r>
              <a:rPr sz="2700" spc="-5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family</a:t>
            </a:r>
            <a:r>
              <a:rPr sz="2700" spc="-4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member,</a:t>
            </a:r>
            <a:r>
              <a:rPr sz="2700" spc="-3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or</a:t>
            </a:r>
            <a:r>
              <a:rPr sz="2700" spc="-4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the</a:t>
            </a:r>
            <a:r>
              <a:rPr sz="2700" spc="-5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spc="-10" dirty="0">
                <a:solidFill>
                  <a:srgbClr val="393939"/>
                </a:solidFill>
                <a:latin typeface="Arial"/>
                <a:cs typeface="Arial"/>
              </a:rPr>
              <a:t>health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and</a:t>
            </a:r>
            <a:r>
              <a:rPr sz="2700" spc="-5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social</a:t>
            </a:r>
            <a:r>
              <a:rPr sz="2700" spc="-3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care</a:t>
            </a:r>
            <a:r>
              <a:rPr sz="2700" spc="-4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worker,</a:t>
            </a:r>
            <a:r>
              <a:rPr sz="2700" spc="-3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understands</a:t>
            </a:r>
            <a:r>
              <a:rPr sz="2700" spc="-5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clearly</a:t>
            </a:r>
            <a:r>
              <a:rPr sz="2700" spc="-4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spc="-25" dirty="0">
                <a:solidFill>
                  <a:srgbClr val="393939"/>
                </a:solidFill>
                <a:latin typeface="Arial"/>
                <a:cs typeface="Arial"/>
              </a:rPr>
              <a:t>the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message</a:t>
            </a:r>
            <a:r>
              <a:rPr sz="2700" spc="-1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being</a:t>
            </a:r>
            <a:r>
              <a:rPr sz="2700" spc="-1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conveyed</a:t>
            </a:r>
            <a:r>
              <a:rPr sz="2700" spc="-20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dirty="0">
                <a:solidFill>
                  <a:srgbClr val="393939"/>
                </a:solidFill>
                <a:latin typeface="Arial"/>
                <a:cs typeface="Arial"/>
              </a:rPr>
              <a:t>by the</a:t>
            </a:r>
            <a:r>
              <a:rPr sz="2700" spc="5" dirty="0">
                <a:solidFill>
                  <a:srgbClr val="393939"/>
                </a:solidFill>
                <a:latin typeface="Arial"/>
                <a:cs typeface="Arial"/>
              </a:rPr>
              <a:t> </a:t>
            </a:r>
            <a:r>
              <a:rPr sz="2700" spc="-10" dirty="0">
                <a:solidFill>
                  <a:srgbClr val="393939"/>
                </a:solidFill>
                <a:latin typeface="Arial"/>
                <a:cs typeface="Arial"/>
              </a:rPr>
              <a:t>sender.</a:t>
            </a:r>
            <a:endParaRPr sz="2700" dirty="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40708" y="2924555"/>
            <a:ext cx="3843527" cy="265023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40A898-7B9E-251E-24D7-3B7B29CD3ED9}"/>
              </a:ext>
            </a:extLst>
          </p:cNvPr>
          <p:cNvSpPr txBox="1"/>
          <p:nvPr/>
        </p:nvSpPr>
        <p:spPr>
          <a:xfrm>
            <a:off x="533400" y="914400"/>
            <a:ext cx="80772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effective communication?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2050" name="Picture 2" descr="The Need For Effective Communication - Best Practice Group">
            <a:extLst>
              <a:ext uri="{FF2B5EF4-FFF2-40B4-BE49-F238E27FC236}">
                <a16:creationId xmlns:a16="http://schemas.microsoft.com/office/drawing/2014/main" id="{4AA12373-6866-77E1-FE6A-43B3F7A92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2590800"/>
            <a:ext cx="3930004" cy="306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866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51974-3F2A-1096-E4FD-C729146DD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11962"/>
            <a:ext cx="8534400" cy="1107996"/>
          </a:xfrm>
        </p:spPr>
        <p:txBody>
          <a:bodyPr/>
          <a:lstStyle/>
          <a:p>
            <a:r>
              <a:rPr lang="en-GB" dirty="0"/>
              <a:t>	Characteristics of Effective 			         Communication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825DF-C8DD-D8DE-4511-3521FD9C1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7980" y="1490007"/>
            <a:ext cx="8491220" cy="387798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communication to happen effectively the message has to be: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Transparent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Accessible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Inclusive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			(Lee, 2023)</a:t>
            </a:r>
          </a:p>
        </p:txBody>
      </p:sp>
    </p:spTree>
    <p:extLst>
      <p:ext uri="{BB962C8B-B14F-4D97-AF65-F5344CB8AC3E}">
        <p14:creationId xmlns:p14="http://schemas.microsoft.com/office/powerpoint/2010/main" val="632457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9098" y="286334"/>
            <a:ext cx="37680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10" dirty="0"/>
              <a:t>Self-reflection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64479" y="1629155"/>
            <a:ext cx="3566159" cy="33832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1490" y="1173302"/>
            <a:ext cx="4726305" cy="4606901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marR="10795" indent="-342900">
              <a:lnSpc>
                <a:spcPct val="9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Think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an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example</a:t>
            </a:r>
            <a:r>
              <a:rPr sz="2800" spc="6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of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when</a:t>
            </a:r>
            <a:r>
              <a:rPr sz="2800" spc="8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6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communication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process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has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broken</a:t>
            </a:r>
            <a:r>
              <a:rPr sz="2800" spc="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down.</a:t>
            </a:r>
            <a:endParaRPr lang="en-GB" sz="2800" spc="-10" dirty="0">
              <a:latin typeface="Segoe UI"/>
              <a:cs typeface="Segoe UI"/>
            </a:endParaRPr>
          </a:p>
          <a:p>
            <a:pPr marL="355600" marR="10795" indent="-342900">
              <a:lnSpc>
                <a:spcPct val="9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sz="2800" spc="-10" dirty="0">
              <a:latin typeface="Segoe UI"/>
              <a:cs typeface="Segoe UI"/>
            </a:endParaRPr>
          </a:p>
          <a:p>
            <a:pPr marL="355600" marR="10795" indent="-342900">
              <a:lnSpc>
                <a:spcPct val="9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Consider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what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you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think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had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gone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wrong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the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communication</a:t>
            </a:r>
            <a:r>
              <a:rPr sz="2800" spc="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process.</a:t>
            </a:r>
            <a:endParaRPr lang="en-GB" sz="2800" spc="-10" dirty="0">
              <a:latin typeface="Segoe UI"/>
              <a:cs typeface="Segoe UI"/>
            </a:endParaRPr>
          </a:p>
          <a:p>
            <a:pPr marL="355600" marR="10795" indent="-342900">
              <a:lnSpc>
                <a:spcPct val="9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80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9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Reflect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what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you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could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5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done</a:t>
            </a:r>
            <a:r>
              <a:rPr sz="2800" spc="7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differently</a:t>
            </a:r>
            <a:r>
              <a:rPr sz="2800" spc="45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to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help</a:t>
            </a:r>
            <a:r>
              <a:rPr sz="2800" spc="3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Segoe UI"/>
                <a:cs typeface="Segoe UI"/>
              </a:rPr>
              <a:t>improve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25" dirty="0">
                <a:latin typeface="Segoe UI"/>
                <a:cs typeface="Segoe UI"/>
              </a:rPr>
              <a:t>the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situation.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A91C8-A7A2-645D-9A38-C8E8E0F0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07435"/>
            <a:ext cx="8915400" cy="626238"/>
          </a:xfrm>
        </p:spPr>
        <p:txBody>
          <a:bodyPr/>
          <a:lstStyle/>
          <a:p>
            <a:r>
              <a:rPr lang="en-GB" dirty="0"/>
              <a:t>Communication in Health and Social 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D3DC80-81B2-1BE6-14D2-AC54F991B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337" y="1447800"/>
            <a:ext cx="9067800" cy="457200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promote effective communication, one must realise that this is an environment that can be a source of anxiety and fear for service users/patients.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Practitioners should listen to service users and create a space to let them vent their emotions.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reassure and calm patients in moments of fear.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 service users create connections with others(Lee, 2023).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8485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8767" y="1522388"/>
            <a:ext cx="8546465" cy="3813223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467359" indent="-343535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White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(2021</a:t>
            </a:r>
            <a:r>
              <a:rPr sz="3000" spc="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)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confirms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that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communication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happens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when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information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transferred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Segoe UI"/>
                <a:cs typeface="Segoe UI"/>
              </a:rPr>
              <a:t>from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one</a:t>
            </a:r>
            <a:r>
              <a:rPr sz="3000" spc="8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person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or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group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another</a:t>
            </a:r>
            <a:r>
              <a:rPr lang="en-GB" sz="3000" spc="-10" dirty="0">
                <a:latin typeface="Segoe UI"/>
                <a:cs typeface="Segoe UI"/>
              </a:rPr>
              <a:t>.</a:t>
            </a:r>
          </a:p>
          <a:p>
            <a:pPr marL="12065" marR="467359">
              <a:lnSpc>
                <a:spcPts val="2880"/>
              </a:lnSpc>
              <a:spcBef>
                <a:spcPts val="795"/>
              </a:spcBef>
              <a:tabLst>
                <a:tab pos="355600" algn="l"/>
                <a:tab pos="356235" algn="l"/>
              </a:tabLst>
            </a:pPr>
            <a:endParaRPr sz="3000" dirty="0">
              <a:latin typeface="Segoe UI"/>
              <a:cs typeface="Segoe UI"/>
            </a:endParaRPr>
          </a:p>
          <a:p>
            <a:pPr marL="355600" marR="124460" indent="-343535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Communication</a:t>
            </a:r>
            <a:r>
              <a:rPr sz="3000" spc="10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can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be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lang="en-GB" sz="3000" dirty="0">
                <a:latin typeface="Segoe UI"/>
                <a:cs typeface="Segoe UI"/>
              </a:rPr>
              <a:t>straightforward,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or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it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can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be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complicated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involving</a:t>
            </a:r>
            <a:r>
              <a:rPr sz="3000" spc="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several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elements.</a:t>
            </a:r>
            <a:endParaRPr lang="en-GB" sz="3000" spc="-10" dirty="0">
              <a:latin typeface="Segoe UI"/>
              <a:cs typeface="Segoe UI"/>
            </a:endParaRPr>
          </a:p>
          <a:p>
            <a:pPr marL="12065" marR="124460">
              <a:lnSpc>
                <a:spcPct val="80000"/>
              </a:lnSpc>
              <a:spcBef>
                <a:spcPts val="745"/>
              </a:spcBef>
              <a:tabLst>
                <a:tab pos="355600" algn="l"/>
                <a:tab pos="356235" algn="l"/>
              </a:tabLst>
            </a:pPr>
            <a:endParaRPr sz="3000" dirty="0">
              <a:latin typeface="Segoe UI"/>
              <a:cs typeface="Segoe UI"/>
            </a:endParaRPr>
          </a:p>
          <a:p>
            <a:pPr marL="355600" marR="577850" indent="-343535">
              <a:lnSpc>
                <a:spcPts val="2880"/>
              </a:lnSpc>
              <a:spcBef>
                <a:spcPts val="69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Segoe UI"/>
                <a:cs typeface="Segoe UI"/>
              </a:rPr>
              <a:t>Communication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can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have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lots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of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complexities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depending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context.</a:t>
            </a:r>
            <a:endParaRPr sz="30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33037" y="51560"/>
            <a:ext cx="468376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3095" marR="5080" indent="-621030">
              <a:lnSpc>
                <a:spcPct val="100000"/>
              </a:lnSpc>
              <a:spcBef>
                <a:spcPts val="100"/>
              </a:spcBef>
            </a:pPr>
            <a:r>
              <a:rPr dirty="0"/>
              <a:t>Conceptional</a:t>
            </a:r>
            <a:r>
              <a:rPr b="0" spc="114" dirty="0">
                <a:latin typeface="Times New Roman"/>
                <a:cs typeface="Times New Roman"/>
              </a:rPr>
              <a:t> </a:t>
            </a:r>
            <a:r>
              <a:rPr dirty="0"/>
              <a:t>Ideas</a:t>
            </a:r>
            <a:r>
              <a:rPr b="0" spc="85" dirty="0">
                <a:latin typeface="Times New Roman"/>
                <a:cs typeface="Times New Roman"/>
              </a:rPr>
              <a:t> </a:t>
            </a:r>
            <a:r>
              <a:rPr spc="-45" dirty="0"/>
              <a:t>of</a:t>
            </a:r>
            <a:r>
              <a:rPr b="0" spc="-45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453644"/>
            <a:ext cx="8056245" cy="4580613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364490" indent="-343535">
              <a:lnSpc>
                <a:spcPts val="324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perception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nonverbal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cues</a:t>
            </a:r>
            <a:r>
              <a:rPr sz="2400" spc="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have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r>
              <a:rPr sz="2400" spc="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sz="2400" spc="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10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r>
              <a:rPr sz="2400" spc="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receiver.</a:t>
            </a:r>
            <a:endParaRPr lang="en-GB" sz="24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 marR="364490">
              <a:lnSpc>
                <a:spcPts val="3240"/>
              </a:lnSpc>
              <a:spcBef>
                <a:spcPts val="505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448945" indent="-343535">
              <a:lnSpc>
                <a:spcPct val="90000"/>
              </a:lnSpc>
              <a:spcBef>
                <a:spcPts val="67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several</a:t>
            </a:r>
            <a:r>
              <a:rPr sz="24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steps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involved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communicating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confusion,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misunderstanding</a:t>
            </a:r>
            <a:r>
              <a:rPr sz="24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sz="24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interpreted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incorrectly.</a:t>
            </a:r>
            <a:endParaRPr lang="en-GB" sz="24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 marR="448945">
              <a:lnSpc>
                <a:spcPct val="90000"/>
              </a:lnSpc>
              <a:spcBef>
                <a:spcPts val="675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4610" indent="-343535">
              <a:lnSpc>
                <a:spcPts val="3240"/>
              </a:lnSpc>
              <a:spcBef>
                <a:spcPts val="77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7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kind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loop,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component</a:t>
            </a:r>
            <a:r>
              <a:rPr sz="2400" spc="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 (White, 2021).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0198" y="499364"/>
            <a:ext cx="8266430" cy="5096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13030" indent="-3435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misunderstanding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occurs,</a:t>
            </a:r>
            <a:r>
              <a:rPr sz="2400" spc="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sz="2400" spc="9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breakdown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process,</a:t>
            </a:r>
            <a:r>
              <a:rPr sz="2400" spc="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r>
              <a:rPr sz="24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sz="2400" spc="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seek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clarification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engage</a:t>
            </a:r>
            <a:r>
              <a:rPr sz="2400" spc="7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r>
              <a:rPr sz="2400" spc="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sent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been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understood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correctly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(White,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12065" marR="113030">
              <a:lnSpc>
                <a:spcPct val="10000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1014094" indent="-3435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responsibility</a:t>
            </a:r>
            <a:r>
              <a:rPr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falls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heavily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message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receiver.</a:t>
            </a:r>
            <a:endParaRPr lang="en-GB" sz="24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65" marR="1014094">
              <a:lnSpc>
                <a:spcPct val="100000"/>
              </a:lnSpc>
              <a:spcBef>
                <a:spcPts val="720"/>
              </a:spcBef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080" indent="-343535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sender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therefore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precise</a:t>
            </a:r>
            <a:r>
              <a:rPr sz="24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4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400" spc="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sz="2400" spc="7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clear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400" spc="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understood</a:t>
            </a:r>
            <a:r>
              <a:rPr sz="2400" spc="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sz="24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receiver.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822" y="206755"/>
            <a:ext cx="82880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Berlo</a:t>
            </a:r>
            <a:r>
              <a:rPr b="0" spc="65" dirty="0">
                <a:latin typeface="Times New Roman"/>
                <a:cs typeface="Times New Roman"/>
              </a:rPr>
              <a:t> </a:t>
            </a:r>
            <a:r>
              <a:rPr dirty="0"/>
              <a:t>(1960)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Model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0133" y="1074163"/>
            <a:ext cx="8607425" cy="4410823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355600" marR="41910" indent="-342900">
              <a:lnSpc>
                <a:spcPct val="80000"/>
              </a:lnSpc>
              <a:spcBef>
                <a:spcPts val="695"/>
              </a:spcBef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latin typeface="Arial"/>
                <a:cs typeface="Arial"/>
              </a:rPr>
              <a:t>In</a:t>
            </a:r>
            <a:r>
              <a:rPr sz="2500" spc="-4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1960,</a:t>
            </a:r>
            <a:r>
              <a:rPr sz="2500" spc="-5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David</a:t>
            </a:r>
            <a:r>
              <a:rPr sz="2500" spc="-3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Berlo</a:t>
            </a:r>
            <a:r>
              <a:rPr sz="2500" spc="-4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came</a:t>
            </a:r>
            <a:r>
              <a:rPr sz="2500" spc="-3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up</a:t>
            </a:r>
            <a:r>
              <a:rPr sz="2500" spc="-5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with</a:t>
            </a:r>
            <a:r>
              <a:rPr sz="2500" spc="-4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the</a:t>
            </a:r>
            <a:r>
              <a:rPr sz="2500" spc="-50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Sender-Message- </a:t>
            </a:r>
            <a:r>
              <a:rPr sz="2500" spc="-20" dirty="0">
                <a:latin typeface="Arial"/>
                <a:cs typeface="Arial"/>
              </a:rPr>
              <a:t>Channel-</a:t>
            </a:r>
            <a:r>
              <a:rPr sz="2500" dirty="0">
                <a:latin typeface="Arial"/>
                <a:cs typeface="Arial"/>
              </a:rPr>
              <a:t>Receiver</a:t>
            </a:r>
            <a:r>
              <a:rPr sz="2500" spc="-10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(SMCR)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model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of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communication</a:t>
            </a:r>
            <a:r>
              <a:rPr sz="2500" spc="-80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which </a:t>
            </a:r>
            <a:r>
              <a:rPr sz="2500" dirty="0">
                <a:latin typeface="Arial"/>
                <a:cs typeface="Arial"/>
              </a:rPr>
              <a:t>was</a:t>
            </a:r>
            <a:r>
              <a:rPr sz="2500" spc="-8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adapted</a:t>
            </a:r>
            <a:r>
              <a:rPr sz="2500" spc="-7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from</a:t>
            </a:r>
            <a:r>
              <a:rPr sz="2500" spc="-4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Shannon</a:t>
            </a:r>
            <a:r>
              <a:rPr sz="2500" spc="-10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Weaver’s</a:t>
            </a:r>
            <a:r>
              <a:rPr sz="2500" spc="-4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Model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spc="-25" dirty="0">
                <a:latin typeface="Arial"/>
                <a:cs typeface="Arial"/>
              </a:rPr>
              <a:t>of </a:t>
            </a:r>
            <a:r>
              <a:rPr sz="2500" dirty="0">
                <a:latin typeface="Arial"/>
                <a:cs typeface="Arial"/>
              </a:rPr>
              <a:t>Communication</a:t>
            </a:r>
            <a:r>
              <a:rPr sz="2500" spc="-160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(1949).</a:t>
            </a:r>
            <a:endParaRPr lang="en-GB" sz="2500" spc="-10" dirty="0">
              <a:latin typeface="Arial"/>
              <a:cs typeface="Arial"/>
            </a:endParaRPr>
          </a:p>
          <a:p>
            <a:pPr marL="12700" marR="41910">
              <a:lnSpc>
                <a:spcPct val="80000"/>
              </a:lnSpc>
              <a:spcBef>
                <a:spcPts val="695"/>
              </a:spcBef>
              <a:tabLst>
                <a:tab pos="354965" algn="l"/>
                <a:tab pos="355600" algn="l"/>
              </a:tabLst>
            </a:pPr>
            <a:endParaRPr sz="2500" dirty="0">
              <a:latin typeface="Arial"/>
              <a:cs typeface="Arial"/>
            </a:endParaRPr>
          </a:p>
          <a:p>
            <a:pPr marL="355600" marR="497205" indent="-342900">
              <a:lnSpc>
                <a:spcPts val="2400"/>
              </a:lnSpc>
              <a:spcBef>
                <a:spcPts val="580"/>
              </a:spcBef>
              <a:buChar char="•"/>
              <a:tabLst>
                <a:tab pos="354965" algn="l"/>
                <a:tab pos="355600" algn="l"/>
              </a:tabLst>
            </a:pPr>
            <a:r>
              <a:rPr sz="2500" dirty="0">
                <a:latin typeface="Arial"/>
                <a:cs typeface="Arial"/>
              </a:rPr>
              <a:t>Berlo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(1960)</a:t>
            </a:r>
            <a:r>
              <a:rPr sz="2500" spc="-7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described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factors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affecting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the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individual </a:t>
            </a:r>
            <a:r>
              <a:rPr sz="2500" dirty="0">
                <a:latin typeface="Arial"/>
                <a:cs typeface="Arial"/>
              </a:rPr>
              <a:t>components</a:t>
            </a:r>
            <a:r>
              <a:rPr sz="2500" spc="-9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in</a:t>
            </a:r>
            <a:r>
              <a:rPr sz="2500" spc="-9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the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communication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process,</a:t>
            </a:r>
            <a:r>
              <a:rPr sz="2500" spc="-8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making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spc="-25" dirty="0">
                <a:latin typeface="Arial"/>
                <a:cs typeface="Arial"/>
              </a:rPr>
              <a:t>the </a:t>
            </a:r>
            <a:r>
              <a:rPr sz="2500" dirty="0">
                <a:latin typeface="Arial"/>
                <a:cs typeface="Arial"/>
              </a:rPr>
              <a:t>communication</a:t>
            </a:r>
            <a:r>
              <a:rPr sz="2500" spc="-114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more</a:t>
            </a:r>
            <a:r>
              <a:rPr sz="2500" spc="-10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efficient.</a:t>
            </a:r>
            <a:endParaRPr lang="en-GB" sz="2500" spc="-10" dirty="0">
              <a:latin typeface="Arial"/>
              <a:cs typeface="Arial"/>
            </a:endParaRPr>
          </a:p>
          <a:p>
            <a:pPr marL="12700" marR="497205">
              <a:lnSpc>
                <a:spcPts val="2400"/>
              </a:lnSpc>
              <a:spcBef>
                <a:spcPts val="580"/>
              </a:spcBef>
              <a:tabLst>
                <a:tab pos="354965" algn="l"/>
                <a:tab pos="355600" algn="l"/>
              </a:tabLst>
            </a:pPr>
            <a:endParaRPr sz="2500" dirty="0">
              <a:latin typeface="Arial"/>
              <a:cs typeface="Arial"/>
            </a:endParaRPr>
          </a:p>
          <a:p>
            <a:pPr marL="354965" marR="844550" indent="-342900">
              <a:lnSpc>
                <a:spcPts val="2400"/>
              </a:lnSpc>
              <a:spcBef>
                <a:spcPts val="600"/>
              </a:spcBef>
              <a:buChar char="•"/>
              <a:tabLst>
                <a:tab pos="354965" algn="l"/>
                <a:tab pos="355600" algn="l"/>
              </a:tabLst>
            </a:pPr>
            <a:r>
              <a:rPr sz="2500" dirty="0" err="1">
                <a:latin typeface="Arial"/>
                <a:cs typeface="Arial"/>
              </a:rPr>
              <a:t>Berlo’s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model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(1960)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has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spc="-20" dirty="0">
                <a:latin typeface="Arial"/>
                <a:cs typeface="Arial"/>
              </a:rPr>
              <a:t>mainly,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four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components</a:t>
            </a:r>
            <a:r>
              <a:rPr sz="2500" spc="-90" dirty="0">
                <a:latin typeface="Arial"/>
                <a:cs typeface="Arial"/>
              </a:rPr>
              <a:t> </a:t>
            </a:r>
            <a:r>
              <a:rPr sz="2500" spc="-25" dirty="0">
                <a:latin typeface="Arial"/>
                <a:cs typeface="Arial"/>
              </a:rPr>
              <a:t>to </a:t>
            </a:r>
            <a:r>
              <a:rPr sz="2500" dirty="0">
                <a:latin typeface="Arial"/>
                <a:cs typeface="Arial"/>
              </a:rPr>
              <a:t>describe</a:t>
            </a:r>
            <a:r>
              <a:rPr sz="2500" spc="-10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the</a:t>
            </a:r>
            <a:r>
              <a:rPr sz="2500" spc="-9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communication</a:t>
            </a:r>
            <a:r>
              <a:rPr sz="2500" spc="-9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process.</a:t>
            </a:r>
            <a:r>
              <a:rPr sz="2500" spc="-120" dirty="0">
                <a:latin typeface="Arial"/>
                <a:cs typeface="Arial"/>
              </a:rPr>
              <a:t> </a:t>
            </a:r>
            <a:r>
              <a:rPr sz="2500" spc="-20" dirty="0">
                <a:latin typeface="Arial"/>
                <a:cs typeface="Arial"/>
              </a:rPr>
              <a:t>They</a:t>
            </a:r>
            <a:endParaRPr sz="2500" dirty="0">
              <a:latin typeface="Arial"/>
              <a:cs typeface="Arial"/>
            </a:endParaRPr>
          </a:p>
          <a:p>
            <a:pPr marL="354965" marR="388620">
              <a:lnSpc>
                <a:spcPct val="80000"/>
              </a:lnSpc>
              <a:spcBef>
                <a:spcPts val="25"/>
              </a:spcBef>
            </a:pPr>
            <a:r>
              <a:rPr sz="2500" dirty="0">
                <a:latin typeface="Arial"/>
                <a:cs typeface="Arial"/>
              </a:rPr>
              <a:t>are</a:t>
            </a:r>
            <a:r>
              <a:rPr sz="2500" spc="-7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sender,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message,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channel</a:t>
            </a:r>
            <a:r>
              <a:rPr sz="2500" spc="-8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and</a:t>
            </a:r>
            <a:r>
              <a:rPr sz="2500" spc="-8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receiver.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Each</a:t>
            </a:r>
            <a:r>
              <a:rPr sz="2500" spc="-8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of</a:t>
            </a:r>
            <a:r>
              <a:rPr sz="2500" spc="-65" dirty="0">
                <a:latin typeface="Arial"/>
                <a:cs typeface="Arial"/>
              </a:rPr>
              <a:t> </a:t>
            </a:r>
            <a:r>
              <a:rPr sz="2500" spc="-25" dirty="0">
                <a:latin typeface="Arial"/>
                <a:cs typeface="Arial"/>
              </a:rPr>
              <a:t>the </a:t>
            </a:r>
            <a:r>
              <a:rPr sz="2500" dirty="0">
                <a:latin typeface="Arial"/>
                <a:cs typeface="Arial"/>
              </a:rPr>
              <a:t>component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is</a:t>
            </a:r>
            <a:r>
              <a:rPr sz="2500" spc="-75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affected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by</a:t>
            </a:r>
            <a:r>
              <a:rPr sz="2500" spc="-70" dirty="0">
                <a:latin typeface="Arial"/>
                <a:cs typeface="Arial"/>
              </a:rPr>
              <a:t> </a:t>
            </a:r>
            <a:r>
              <a:rPr sz="2500" dirty="0">
                <a:latin typeface="Arial"/>
                <a:cs typeface="Arial"/>
              </a:rPr>
              <a:t>many</a:t>
            </a:r>
            <a:r>
              <a:rPr sz="2500" spc="-55" dirty="0">
                <a:latin typeface="Arial"/>
                <a:cs typeface="Arial"/>
              </a:rPr>
              <a:t> </a:t>
            </a:r>
            <a:r>
              <a:rPr sz="2500" spc="-10" dirty="0">
                <a:latin typeface="Arial"/>
                <a:cs typeface="Arial"/>
              </a:rPr>
              <a:t>factors</a:t>
            </a:r>
            <a:r>
              <a:rPr sz="2500" spc="-10" dirty="0">
                <a:latin typeface="Segoe UI"/>
                <a:cs typeface="Segoe UI"/>
              </a:rPr>
              <a:t>.</a:t>
            </a:r>
            <a:endParaRPr sz="25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60" y="188976"/>
            <a:ext cx="8641079" cy="547268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834" y="1225298"/>
            <a:ext cx="1761741" cy="101802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61289" y="1368044"/>
            <a:ext cx="8228330" cy="40328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27860" marR="5080">
              <a:lnSpc>
                <a:spcPct val="100000"/>
              </a:lnSpc>
              <a:spcBef>
                <a:spcPts val="105"/>
              </a:spcBef>
            </a:pPr>
            <a:r>
              <a:rPr sz="1400" dirty="0">
                <a:latin typeface="Arial"/>
                <a:cs typeface="Arial"/>
              </a:rPr>
              <a:t>Sender</a:t>
            </a:r>
            <a:r>
              <a:rPr sz="1400" spc="-4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is</a:t>
            </a:r>
            <a:r>
              <a:rPr sz="1400" spc="-1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source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message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or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person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who</a:t>
            </a:r>
            <a:r>
              <a:rPr sz="1400" spc="-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originates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message.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person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or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source</a:t>
            </a:r>
            <a:r>
              <a:rPr sz="1400" spc="-5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sends</a:t>
            </a:r>
            <a:r>
              <a:rPr sz="1400" spc="-3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message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to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receiver.</a:t>
            </a:r>
            <a:r>
              <a:rPr sz="1400" spc="-5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following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are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spc="-25" dirty="0">
                <a:latin typeface="Arial"/>
                <a:cs typeface="Arial"/>
              </a:rPr>
              <a:t>the </a:t>
            </a:r>
            <a:r>
              <a:rPr sz="1400" dirty="0">
                <a:latin typeface="Arial"/>
                <a:cs typeface="Arial"/>
              </a:rPr>
              <a:t>factors</a:t>
            </a:r>
            <a:r>
              <a:rPr sz="1400" spc="-6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related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to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sender</a:t>
            </a:r>
            <a:r>
              <a:rPr sz="1400" spc="-4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and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is</a:t>
            </a:r>
            <a:r>
              <a:rPr sz="1400" spc="-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also</a:t>
            </a:r>
            <a:r>
              <a:rPr sz="1400" spc="-25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same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in</a:t>
            </a:r>
            <a:r>
              <a:rPr sz="1400" spc="-1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the</a:t>
            </a:r>
            <a:r>
              <a:rPr sz="1400" spc="-2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case</a:t>
            </a:r>
            <a:r>
              <a:rPr sz="1400" spc="-30" dirty="0">
                <a:latin typeface="Arial"/>
                <a:cs typeface="Arial"/>
              </a:rPr>
              <a:t> </a:t>
            </a:r>
            <a:r>
              <a:rPr sz="1400" dirty="0">
                <a:latin typeface="Arial"/>
                <a:cs typeface="Arial"/>
              </a:rPr>
              <a:t>of</a:t>
            </a:r>
            <a:r>
              <a:rPr sz="1400" spc="-15" dirty="0">
                <a:latin typeface="Arial"/>
                <a:cs typeface="Arial"/>
              </a:rPr>
              <a:t> </a:t>
            </a:r>
            <a:r>
              <a:rPr sz="1400" spc="-10" dirty="0">
                <a:latin typeface="Arial"/>
                <a:cs typeface="Arial"/>
              </a:rPr>
              <a:t>receiver.</a:t>
            </a:r>
            <a:endParaRPr sz="1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Communication </a:t>
            </a:r>
            <a:r>
              <a:rPr sz="1200" b="1" spc="-10" dirty="0">
                <a:latin typeface="Arial"/>
                <a:cs typeface="Arial"/>
              </a:rPr>
              <a:t>Skills</a:t>
            </a:r>
            <a:endParaRPr sz="1200" dirty="0">
              <a:latin typeface="Arial"/>
              <a:cs typeface="Arial"/>
            </a:endParaRPr>
          </a:p>
          <a:p>
            <a:pPr marL="355600" marR="310515" indent="-342900">
              <a:lnSpc>
                <a:spcPct val="100000"/>
              </a:lnSpc>
              <a:spcBef>
                <a:spcPts val="290"/>
              </a:spcBef>
              <a:buChar char="•"/>
              <a:tabLst>
                <a:tab pos="354965" algn="l"/>
                <a:tab pos="355600" algn="l"/>
              </a:tabLst>
            </a:pPr>
            <a:r>
              <a:rPr sz="1200" dirty="0">
                <a:latin typeface="Arial"/>
                <a:cs typeface="Arial"/>
              </a:rPr>
              <a:t>Communication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skills of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person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is a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factor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affects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communication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process.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If the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sender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has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20" dirty="0">
                <a:latin typeface="Arial"/>
                <a:cs typeface="Arial"/>
              </a:rPr>
              <a:t>good </a:t>
            </a:r>
            <a:r>
              <a:rPr sz="1200" dirty="0">
                <a:latin typeface="Arial"/>
                <a:cs typeface="Arial"/>
              </a:rPr>
              <a:t>communication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skills,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message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will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communicated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better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if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sender’s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communication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skills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25" dirty="0">
                <a:latin typeface="Arial"/>
                <a:cs typeface="Arial"/>
              </a:rPr>
              <a:t>not </a:t>
            </a:r>
            <a:r>
              <a:rPr sz="1200" spc="-10" dirty="0">
                <a:latin typeface="Arial"/>
                <a:cs typeface="Arial"/>
              </a:rPr>
              <a:t>good.</a:t>
            </a: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b="1" spc="-10" dirty="0">
                <a:latin typeface="Arial"/>
                <a:cs typeface="Arial"/>
              </a:rPr>
              <a:t>Attitude</a:t>
            </a:r>
            <a:endParaRPr sz="12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Char char="•"/>
              <a:tabLst>
                <a:tab pos="354965" algn="l"/>
                <a:tab pos="355600" algn="l"/>
              </a:tabLst>
            </a:pPr>
            <a:r>
              <a:rPr sz="1200" dirty="0">
                <a:latin typeface="Arial"/>
                <a:cs typeface="Arial"/>
              </a:rPr>
              <a:t>The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attitude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of 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sender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receiver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creates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of 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message.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person’s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attitude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towards</a:t>
            </a:r>
            <a:r>
              <a:rPr sz="1200" spc="-10" dirty="0">
                <a:latin typeface="Arial"/>
                <a:cs typeface="Arial"/>
              </a:rPr>
              <a:t> self,</a:t>
            </a:r>
            <a:endParaRPr sz="120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receiver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environment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changes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meaning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of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0" dirty="0">
                <a:latin typeface="Arial"/>
                <a:cs typeface="Arial"/>
              </a:rPr>
              <a:t> message.</a:t>
            </a: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b="1" spc="-10" dirty="0">
                <a:latin typeface="Segoe UI"/>
                <a:cs typeface="Segoe UI"/>
              </a:rPr>
              <a:t>Knowledge</a:t>
            </a:r>
            <a:endParaRPr sz="1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200" dirty="0">
                <a:latin typeface="Segoe UI"/>
                <a:cs typeface="Segoe UI"/>
              </a:rPr>
              <a:t>Familiarity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with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subject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of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message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makes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communicated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message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have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its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effect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more.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Knowledge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spc="-25" dirty="0">
                <a:latin typeface="Segoe UI"/>
                <a:cs typeface="Segoe UI"/>
              </a:rPr>
              <a:t>on</a:t>
            </a:r>
            <a:endParaRPr sz="1200" dirty="0">
              <a:latin typeface="Segoe UI"/>
              <a:cs typeface="Segoe UI"/>
            </a:endParaRPr>
          </a:p>
          <a:p>
            <a:pPr marL="355600">
              <a:lnSpc>
                <a:spcPct val="100000"/>
              </a:lnSpc>
            </a:pP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subject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matter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makes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communicator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send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message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Segoe UI"/>
                <a:cs typeface="Segoe UI"/>
              </a:rPr>
              <a:t>effectively.</a:t>
            </a:r>
            <a:endParaRPr sz="12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1200" b="1" dirty="0">
                <a:latin typeface="Segoe UI"/>
                <a:cs typeface="Segoe UI"/>
              </a:rPr>
              <a:t>Social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b="1" spc="-10" dirty="0">
                <a:latin typeface="Segoe UI"/>
                <a:cs typeface="Segoe UI"/>
              </a:rPr>
              <a:t>Systems</a:t>
            </a:r>
            <a:endParaRPr sz="1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200" spc="-10" dirty="0">
                <a:latin typeface="Segoe UI"/>
                <a:cs typeface="Segoe UI"/>
              </a:rPr>
              <a:t>Values,</a:t>
            </a:r>
            <a:r>
              <a:rPr sz="1200" spc="-30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beliefs,</a:t>
            </a:r>
            <a:r>
              <a:rPr sz="1200" spc="-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laws,</a:t>
            </a:r>
            <a:r>
              <a:rPr sz="1200" spc="-1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rules,</a:t>
            </a:r>
            <a:r>
              <a:rPr sz="1200" spc="-1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religion</a:t>
            </a:r>
            <a:r>
              <a:rPr sz="1200" spc="-40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and</a:t>
            </a:r>
            <a:r>
              <a:rPr sz="1200" spc="-3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many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other</a:t>
            </a:r>
            <a:r>
              <a:rPr sz="1200" spc="-30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social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factors</a:t>
            </a:r>
            <a:r>
              <a:rPr sz="1200" spc="-40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affect</a:t>
            </a:r>
            <a:r>
              <a:rPr sz="1200" spc="-10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sender’s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way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of</a:t>
            </a:r>
            <a:r>
              <a:rPr sz="1200" spc="-25" dirty="0">
                <a:latin typeface="Segoe UI"/>
                <a:cs typeface="Segoe UI"/>
              </a:rPr>
              <a:t> </a:t>
            </a:r>
            <a:r>
              <a:rPr sz="1200" dirty="0">
                <a:latin typeface="Segoe UI"/>
                <a:cs typeface="Segoe UI"/>
              </a:rPr>
              <a:t>communicating</a:t>
            </a:r>
            <a:r>
              <a:rPr sz="1200" spc="-40" dirty="0">
                <a:latin typeface="Segoe UI"/>
                <a:cs typeface="Segoe UI"/>
              </a:rPr>
              <a:t> </a:t>
            </a:r>
            <a:r>
              <a:rPr sz="1200" spc="-25" dirty="0">
                <a:latin typeface="Segoe UI"/>
                <a:cs typeface="Segoe UI"/>
              </a:rPr>
              <a:t>the</a:t>
            </a:r>
            <a:endParaRPr sz="1200" dirty="0">
              <a:latin typeface="Segoe UI"/>
              <a:cs typeface="Segoe UI"/>
            </a:endParaRPr>
          </a:p>
          <a:p>
            <a:pPr marL="355600">
              <a:lnSpc>
                <a:spcPct val="100000"/>
              </a:lnSpc>
            </a:pPr>
            <a:r>
              <a:rPr sz="1200" dirty="0">
                <a:latin typeface="Segoe UI"/>
                <a:cs typeface="Segoe UI"/>
              </a:rPr>
              <a:t>message.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It</a:t>
            </a:r>
            <a:r>
              <a:rPr sz="1200" spc="2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creates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difference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in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the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generation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of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message.</a:t>
            </a:r>
            <a:r>
              <a:rPr sz="1200" spc="3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Place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and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situation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also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fall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under</a:t>
            </a:r>
            <a:r>
              <a:rPr sz="1200" spc="-1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social</a:t>
            </a:r>
            <a:r>
              <a:rPr sz="1200" spc="1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Segoe UI"/>
                <a:cs typeface="Segoe UI"/>
              </a:rPr>
              <a:t>systems.</a:t>
            </a:r>
            <a:endParaRPr sz="12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1200" b="1" spc="-10" dirty="0">
                <a:latin typeface="Segoe UI"/>
                <a:cs typeface="Segoe UI"/>
              </a:rPr>
              <a:t>Culture</a:t>
            </a:r>
            <a:endParaRPr sz="1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200" dirty="0">
                <a:latin typeface="Segoe UI"/>
                <a:cs typeface="Segoe UI"/>
              </a:rPr>
              <a:t>Cultural</a:t>
            </a:r>
            <a:r>
              <a:rPr sz="1200" spc="-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differences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make</a:t>
            </a:r>
            <a:r>
              <a:rPr sz="1200" spc="-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messages</a:t>
            </a:r>
            <a:r>
              <a:rPr sz="1200" spc="4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different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(various</a:t>
            </a:r>
            <a:r>
              <a:rPr sz="1200" spc="-1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beliefs,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behaviours</a:t>
            </a:r>
            <a:r>
              <a:rPr sz="1200" spc="-25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Segoe UI"/>
                <a:cs typeface="Segoe UI"/>
              </a:rPr>
              <a:t>and</a:t>
            </a:r>
            <a:r>
              <a:rPr sz="1200" spc="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Segoe UI"/>
                <a:cs typeface="Segoe UI"/>
              </a:rPr>
              <a:t>languages).</a:t>
            </a:r>
            <a:endParaRPr sz="12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48565" y="0"/>
            <a:ext cx="610235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7975" marR="5080" indent="-295910">
              <a:lnSpc>
                <a:spcPct val="100000"/>
              </a:lnSpc>
              <a:spcBef>
                <a:spcPts val="100"/>
              </a:spcBef>
            </a:pPr>
            <a:r>
              <a:rPr dirty="0"/>
              <a:t>Components</a:t>
            </a:r>
            <a:r>
              <a:rPr b="0" spc="5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Berlo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spc="-10" dirty="0"/>
              <a:t>(1960)</a:t>
            </a:r>
            <a:r>
              <a:rPr b="0" spc="-10" dirty="0">
                <a:latin typeface="Times New Roman"/>
                <a:cs typeface="Times New Roman"/>
              </a:rPr>
              <a:t> </a:t>
            </a:r>
            <a:r>
              <a:rPr dirty="0"/>
              <a:t>Model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8517" y="1417319"/>
            <a:ext cx="1694686" cy="98145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97257" y="1296161"/>
            <a:ext cx="8298180" cy="4116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214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Segoe UI"/>
                <a:cs typeface="Segoe UI"/>
              </a:rPr>
              <a:t>Message</a:t>
            </a:r>
            <a:endParaRPr sz="1800">
              <a:latin typeface="Segoe UI"/>
              <a:cs typeface="Segoe UI"/>
            </a:endParaRPr>
          </a:p>
          <a:p>
            <a:pPr marL="1847214" marR="467359">
              <a:lnSpc>
                <a:spcPct val="100000"/>
              </a:lnSpc>
              <a:spcBef>
                <a:spcPts val="5"/>
              </a:spcBef>
            </a:pPr>
            <a:r>
              <a:rPr sz="1600" dirty="0">
                <a:latin typeface="Segoe UI"/>
                <a:cs typeface="Segoe UI"/>
              </a:rPr>
              <a:t>A</a:t>
            </a:r>
            <a:r>
              <a:rPr sz="1600" spc="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message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is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substance</a:t>
            </a:r>
            <a:r>
              <a:rPr sz="1600" spc="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that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is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being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sent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by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sender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Segoe UI"/>
                <a:cs typeface="Segoe UI"/>
              </a:rPr>
              <a:t>the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Segoe UI"/>
                <a:cs typeface="Segoe UI"/>
              </a:rPr>
              <a:t>receiver.</a:t>
            </a:r>
            <a:r>
              <a:rPr sz="1600" spc="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It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might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form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voice,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audio,</a:t>
            </a:r>
            <a:r>
              <a:rPr sz="1600" spc="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text,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video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other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media.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key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factors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affecting</a:t>
            </a:r>
            <a:r>
              <a:rPr sz="1600" spc="-3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message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Segoe UI"/>
                <a:cs typeface="Segoe UI"/>
              </a:rPr>
              <a:t>are:</a:t>
            </a:r>
            <a:endParaRPr sz="16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1400" b="1" spc="-10" dirty="0">
                <a:latin typeface="Segoe UI"/>
                <a:cs typeface="Segoe UI"/>
              </a:rPr>
              <a:t>Content</a:t>
            </a:r>
            <a:endParaRPr sz="1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400" dirty="0">
                <a:latin typeface="Segoe UI"/>
                <a:cs typeface="Segoe UI"/>
              </a:rPr>
              <a:t>Content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thing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message.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whole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from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beginning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end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content.</a:t>
            </a:r>
            <a:endParaRPr sz="1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b="1" spc="-10" dirty="0">
                <a:latin typeface="Segoe UI"/>
                <a:cs typeface="Segoe UI"/>
              </a:rPr>
              <a:t>Elements</a:t>
            </a:r>
            <a:endParaRPr sz="1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400" dirty="0">
                <a:latin typeface="Segoe UI"/>
                <a:cs typeface="Segoe UI"/>
              </a:rPr>
              <a:t>Elements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are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non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verbal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things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tag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along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with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content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like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gestures,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signs,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language,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Segoe UI"/>
                <a:cs typeface="Segoe UI"/>
              </a:rPr>
              <a:t>etc.</a:t>
            </a:r>
            <a:endParaRPr sz="1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b="1" spc="-10" dirty="0">
                <a:latin typeface="Segoe UI"/>
                <a:cs typeface="Segoe UI"/>
              </a:rPr>
              <a:t>Treatment</a:t>
            </a:r>
            <a:endParaRPr sz="1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400" spc="-10" dirty="0">
                <a:latin typeface="Segoe UI"/>
                <a:cs typeface="Segoe UI"/>
              </a:rPr>
              <a:t>Treatment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way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which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conveyed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receiver.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Treatment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also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effects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25" dirty="0">
                <a:latin typeface="Segoe UI"/>
                <a:cs typeface="Segoe UI"/>
              </a:rPr>
              <a:t>the</a:t>
            </a:r>
            <a:endParaRPr sz="1400">
              <a:latin typeface="Segoe UI"/>
              <a:cs typeface="Segoe UI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Segoe UI"/>
                <a:cs typeface="Segoe UI"/>
              </a:rPr>
              <a:t>feedback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receiver.</a:t>
            </a:r>
            <a:endParaRPr sz="1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b="1" spc="-10" dirty="0">
                <a:latin typeface="Segoe UI"/>
                <a:cs typeface="Segoe UI"/>
              </a:rPr>
              <a:t>Structure</a:t>
            </a:r>
            <a:endParaRPr sz="1400">
              <a:latin typeface="Segoe UI"/>
              <a:cs typeface="Segoe UI"/>
            </a:endParaRPr>
          </a:p>
          <a:p>
            <a:pPr marL="355600" marR="9652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structure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or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way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it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has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been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structured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or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arranged,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affects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effectiveness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message.</a:t>
            </a:r>
            <a:endParaRPr sz="1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b="1" spc="-20" dirty="0">
                <a:latin typeface="Segoe UI"/>
                <a:cs typeface="Segoe UI"/>
              </a:rPr>
              <a:t>Code</a:t>
            </a:r>
            <a:endParaRPr sz="14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400" dirty="0">
                <a:latin typeface="Segoe UI"/>
                <a:cs typeface="Segoe UI"/>
              </a:rPr>
              <a:t>Code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form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which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sent.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It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might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form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language,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text,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video,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Segoe UI"/>
                <a:cs typeface="Segoe UI"/>
              </a:rPr>
              <a:t>etc.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20445" y="59254"/>
            <a:ext cx="610235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7975" marR="5080" indent="-295910">
              <a:lnSpc>
                <a:spcPct val="100000"/>
              </a:lnSpc>
              <a:spcBef>
                <a:spcPts val="100"/>
              </a:spcBef>
            </a:pPr>
            <a:r>
              <a:rPr dirty="0"/>
              <a:t>Components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Berlo</a:t>
            </a:r>
            <a:r>
              <a:rPr b="0" spc="65" dirty="0">
                <a:latin typeface="Times New Roman"/>
                <a:cs typeface="Times New Roman"/>
              </a:rPr>
              <a:t> </a:t>
            </a:r>
            <a:r>
              <a:rPr spc="-10" dirty="0"/>
              <a:t>(1960)</a:t>
            </a:r>
            <a:r>
              <a:rPr b="0" spc="-10" dirty="0">
                <a:latin typeface="Times New Roman"/>
                <a:cs typeface="Times New Roman"/>
              </a:rPr>
              <a:t> </a:t>
            </a:r>
            <a:r>
              <a:rPr dirty="0"/>
              <a:t>Model</a:t>
            </a:r>
            <a:r>
              <a:rPr b="0" spc="4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55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557527"/>
            <a:ext cx="1952244" cy="101803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86331" y="1728978"/>
            <a:ext cx="8632190" cy="34436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8468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latin typeface="Segoe UI"/>
                <a:cs typeface="Segoe UI"/>
              </a:rPr>
              <a:t>Channel</a:t>
            </a:r>
            <a:endParaRPr sz="1800">
              <a:latin typeface="Segoe UI"/>
              <a:cs typeface="Segoe UI"/>
            </a:endParaRPr>
          </a:p>
          <a:p>
            <a:pPr marL="1884680" marR="323215">
              <a:lnSpc>
                <a:spcPct val="100000"/>
              </a:lnSpc>
              <a:spcBef>
                <a:spcPts val="5"/>
              </a:spcBef>
            </a:pPr>
            <a:r>
              <a:rPr sz="1600" dirty="0">
                <a:latin typeface="Segoe UI"/>
                <a:cs typeface="Segoe UI"/>
              </a:rPr>
              <a:t>Channel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medium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used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send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message.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1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Segoe UI"/>
                <a:cs typeface="Segoe UI"/>
              </a:rPr>
              <a:t>mass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communication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other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forms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communication,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technical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machines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might</a:t>
            </a:r>
            <a:r>
              <a:rPr sz="1600" spc="-3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used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as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channel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like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telephone,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internet,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etc.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interpersonal</a:t>
            </a:r>
            <a:endParaRPr sz="1600">
              <a:latin typeface="Segoe UI"/>
              <a:cs typeface="Segoe UI"/>
            </a:endParaRPr>
          </a:p>
          <a:p>
            <a:pPr marL="1884680" marR="5080">
              <a:lnSpc>
                <a:spcPct val="100000"/>
              </a:lnSpc>
              <a:spcBef>
                <a:spcPts val="5"/>
              </a:spcBef>
            </a:pPr>
            <a:r>
              <a:rPr sz="1600" dirty="0">
                <a:latin typeface="Segoe UI"/>
                <a:cs typeface="Segoe UI"/>
              </a:rPr>
              <a:t>communication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our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five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senses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become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important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as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channel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used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spc="-25" dirty="0">
                <a:latin typeface="Segoe UI"/>
                <a:cs typeface="Segoe UI"/>
              </a:rPr>
              <a:t>may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involve</a:t>
            </a:r>
            <a:r>
              <a:rPr sz="1600" spc="-50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Segoe UI"/>
                <a:cs typeface="Segoe UI"/>
              </a:rPr>
              <a:t>them.</a:t>
            </a:r>
            <a:endParaRPr sz="1600">
              <a:latin typeface="Segoe UI"/>
              <a:cs typeface="Segoe UI"/>
            </a:endParaRPr>
          </a:p>
          <a:p>
            <a:pPr marL="167640" indent="-155575">
              <a:lnSpc>
                <a:spcPct val="100000"/>
              </a:lnSpc>
              <a:spcBef>
                <a:spcPts val="1835"/>
              </a:spcBef>
              <a:buSzPct val="112500"/>
              <a:buChar char="-"/>
              <a:tabLst>
                <a:tab pos="168275" algn="l"/>
                <a:tab pos="1096010" algn="l"/>
              </a:tabLst>
            </a:pPr>
            <a:r>
              <a:rPr sz="1600" b="1" spc="-10" dirty="0">
                <a:latin typeface="Segoe UI"/>
                <a:cs typeface="Segoe UI"/>
              </a:rPr>
              <a:t>Hearing</a:t>
            </a:r>
            <a:r>
              <a:rPr sz="1600" dirty="0">
                <a:latin typeface="Times New Roman"/>
                <a:cs typeface="Times New Roman"/>
              </a:rPr>
              <a:t>	</a:t>
            </a:r>
            <a:r>
              <a:rPr sz="1600" dirty="0">
                <a:latin typeface="Segoe UI"/>
                <a:cs typeface="Segoe UI"/>
              </a:rPr>
              <a:t>–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We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receive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message</a:t>
            </a:r>
            <a:r>
              <a:rPr sz="1600" spc="-3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through</a:t>
            </a:r>
            <a:r>
              <a:rPr sz="1600" spc="-3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hearing.</a:t>
            </a:r>
            <a:endParaRPr sz="1600">
              <a:latin typeface="Segoe UI"/>
              <a:cs typeface="Segoe UI"/>
            </a:endParaRPr>
          </a:p>
          <a:p>
            <a:pPr marL="151130" indent="-139065">
              <a:lnSpc>
                <a:spcPct val="100000"/>
              </a:lnSpc>
              <a:spcBef>
                <a:spcPts val="390"/>
              </a:spcBef>
              <a:buChar char="-"/>
              <a:tabLst>
                <a:tab pos="151765" algn="l"/>
                <a:tab pos="1066800" algn="l"/>
              </a:tabLst>
            </a:pPr>
            <a:r>
              <a:rPr sz="1600" b="1" spc="-10" dirty="0">
                <a:latin typeface="Segoe UI"/>
                <a:cs typeface="Segoe UI"/>
              </a:rPr>
              <a:t>Seeing</a:t>
            </a:r>
            <a:r>
              <a:rPr sz="1600" dirty="0">
                <a:latin typeface="Times New Roman"/>
                <a:cs typeface="Times New Roman"/>
              </a:rPr>
              <a:t>	</a:t>
            </a:r>
            <a:r>
              <a:rPr sz="1600" dirty="0">
                <a:latin typeface="Segoe UI"/>
                <a:cs typeface="Segoe UI"/>
              </a:rPr>
              <a:t>–</a:t>
            </a:r>
            <a:r>
              <a:rPr sz="1600" spc="-6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perceive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through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seeing.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We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also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get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non-</a:t>
            </a:r>
            <a:r>
              <a:rPr sz="1600" dirty="0">
                <a:latin typeface="Segoe UI"/>
                <a:cs typeface="Segoe UI"/>
              </a:rPr>
              <a:t>verbal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messages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by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seeing.</a:t>
            </a:r>
            <a:endParaRPr sz="1600">
              <a:latin typeface="Segoe UI"/>
              <a:cs typeface="Segoe UI"/>
            </a:endParaRPr>
          </a:p>
          <a:p>
            <a:pPr marL="151765" marR="600710" indent="-151765">
              <a:lnSpc>
                <a:spcPct val="100000"/>
              </a:lnSpc>
              <a:spcBef>
                <a:spcPts val="385"/>
              </a:spcBef>
              <a:buChar char="-"/>
              <a:tabLst>
                <a:tab pos="151765" algn="l"/>
              </a:tabLst>
            </a:pPr>
            <a:r>
              <a:rPr sz="1600" b="1" spc="-20" dirty="0">
                <a:latin typeface="Segoe UI"/>
                <a:cs typeface="Segoe UI"/>
              </a:rPr>
              <a:t>Touching</a:t>
            </a:r>
            <a:r>
              <a:rPr sz="1600" spc="-2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–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Many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spc="-20" dirty="0">
                <a:latin typeface="Segoe UI"/>
                <a:cs typeface="Segoe UI"/>
              </a:rPr>
              <a:t>non-</a:t>
            </a:r>
            <a:r>
              <a:rPr sz="1600" dirty="0">
                <a:latin typeface="Segoe UI"/>
                <a:cs typeface="Segoe UI"/>
              </a:rPr>
              <a:t>verbal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communication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happens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from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touching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like</a:t>
            </a:r>
            <a:r>
              <a:rPr sz="1600" spc="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holding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hands.</a:t>
            </a:r>
            <a:endParaRPr sz="1600">
              <a:latin typeface="Segoe UI"/>
              <a:cs typeface="Segoe UI"/>
            </a:endParaRPr>
          </a:p>
          <a:p>
            <a:pPr marL="151130" indent="-139065">
              <a:lnSpc>
                <a:spcPct val="100000"/>
              </a:lnSpc>
              <a:spcBef>
                <a:spcPts val="384"/>
              </a:spcBef>
              <a:buChar char="-"/>
              <a:tabLst>
                <a:tab pos="151765" algn="l"/>
              </a:tabLst>
            </a:pPr>
            <a:r>
              <a:rPr sz="1600" b="1" dirty="0">
                <a:latin typeface="Segoe UI"/>
                <a:cs typeface="Segoe UI"/>
              </a:rPr>
              <a:t>Smelling</a:t>
            </a:r>
            <a:r>
              <a:rPr sz="1600" spc="-5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–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We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collect</a:t>
            </a:r>
            <a:r>
              <a:rPr sz="1600" spc="-1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information</a:t>
            </a:r>
            <a:r>
              <a:rPr sz="1600" spc="-3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from</a:t>
            </a:r>
            <a:r>
              <a:rPr sz="1600" spc="-20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smelling.</a:t>
            </a:r>
            <a:endParaRPr sz="1600">
              <a:latin typeface="Segoe UI"/>
              <a:cs typeface="Segoe UI"/>
            </a:endParaRPr>
          </a:p>
          <a:p>
            <a:pPr marL="151130" indent="-139065">
              <a:lnSpc>
                <a:spcPct val="100000"/>
              </a:lnSpc>
              <a:spcBef>
                <a:spcPts val="385"/>
              </a:spcBef>
              <a:buChar char="-"/>
              <a:tabLst>
                <a:tab pos="151765" algn="l"/>
                <a:tab pos="1001394" algn="l"/>
              </a:tabLst>
            </a:pPr>
            <a:r>
              <a:rPr sz="1600" b="1" spc="-10" dirty="0">
                <a:latin typeface="Segoe UI"/>
                <a:cs typeface="Segoe UI"/>
              </a:rPr>
              <a:t>Tasting</a:t>
            </a:r>
            <a:r>
              <a:rPr sz="1600" dirty="0">
                <a:latin typeface="Times New Roman"/>
                <a:cs typeface="Times New Roman"/>
              </a:rPr>
              <a:t>	</a:t>
            </a:r>
            <a:r>
              <a:rPr sz="1600" dirty="0">
                <a:latin typeface="Segoe UI"/>
                <a:cs typeface="Segoe UI"/>
              </a:rPr>
              <a:t>–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spc="-25" dirty="0">
                <a:latin typeface="Segoe UI"/>
                <a:cs typeface="Segoe UI"/>
              </a:rPr>
              <a:t>Taste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also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provides</a:t>
            </a:r>
            <a:r>
              <a:rPr sz="1600" spc="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information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sent</a:t>
            </a:r>
            <a:r>
              <a:rPr sz="1600" spc="-1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as</a:t>
            </a:r>
            <a:r>
              <a:rPr sz="1600" dirty="0">
                <a:latin typeface="Times New Roman"/>
                <a:cs typeface="Times New Roman"/>
              </a:rPr>
              <a:t> </a:t>
            </a:r>
            <a:r>
              <a:rPr sz="1600" dirty="0">
                <a:latin typeface="Segoe UI"/>
                <a:cs typeface="Segoe UI"/>
              </a:rPr>
              <a:t>a</a:t>
            </a:r>
            <a:r>
              <a:rPr sz="1600" spc="-5" dirty="0">
                <a:latin typeface="Times New Roman"/>
                <a:cs typeface="Times New Roman"/>
              </a:rPr>
              <a:t> </a:t>
            </a:r>
            <a:r>
              <a:rPr sz="1600" spc="-10" dirty="0">
                <a:latin typeface="Segoe UI"/>
                <a:cs typeface="Segoe UI"/>
              </a:rPr>
              <a:t>message.</a:t>
            </a:r>
            <a:endParaRPr sz="1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7376" rIns="0" bIns="0" rtlCol="0">
            <a:spAutoFit/>
          </a:bodyPr>
          <a:lstStyle/>
          <a:p>
            <a:pPr marL="931544" marR="5080" indent="-295910">
              <a:lnSpc>
                <a:spcPct val="100000"/>
              </a:lnSpc>
              <a:spcBef>
                <a:spcPts val="100"/>
              </a:spcBef>
            </a:pPr>
            <a:r>
              <a:rPr dirty="0"/>
              <a:t>Components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55" dirty="0">
                <a:latin typeface="Times New Roman"/>
                <a:cs typeface="Times New Roman"/>
              </a:rPr>
              <a:t> </a:t>
            </a:r>
            <a:r>
              <a:rPr dirty="0"/>
              <a:t>Berlo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spc="-10" dirty="0"/>
              <a:t>(1960)</a:t>
            </a:r>
            <a:r>
              <a:rPr b="0" spc="-10" dirty="0">
                <a:latin typeface="Times New Roman"/>
                <a:cs typeface="Times New Roman"/>
              </a:rPr>
              <a:t> </a:t>
            </a:r>
            <a:r>
              <a:rPr dirty="0"/>
              <a:t>Model</a:t>
            </a:r>
            <a:r>
              <a:rPr b="0" spc="3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40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37" y="1914526"/>
            <a:ext cx="8077834" cy="34480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65630" marR="5080">
              <a:lnSpc>
                <a:spcPct val="100000"/>
              </a:lnSpc>
              <a:spcBef>
                <a:spcPts val="105"/>
              </a:spcBef>
            </a:pPr>
            <a:r>
              <a:rPr sz="1400" dirty="0">
                <a:latin typeface="Segoe UI"/>
                <a:cs typeface="Segoe UI"/>
              </a:rPr>
              <a:t>Receiver</a:t>
            </a:r>
            <a:r>
              <a:rPr sz="1400" spc="6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person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who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gets</a:t>
            </a:r>
            <a:r>
              <a:rPr sz="1400" spc="4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sent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process.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This</a:t>
            </a:r>
            <a:r>
              <a:rPr sz="1400" spc="4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model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believes</a:t>
            </a:r>
            <a:r>
              <a:rPr sz="1400" spc="5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thinking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pattern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all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other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factors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mentioned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above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Segoe UI"/>
                <a:cs typeface="Segoe UI"/>
              </a:rPr>
              <a:t>must</a:t>
            </a:r>
            <a:r>
              <a:rPr sz="1400" spc="-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sync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sender</a:t>
            </a:r>
            <a:r>
              <a:rPr sz="1400" spc="4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for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communication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effective.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spc="-25" dirty="0">
                <a:latin typeface="Segoe UI"/>
                <a:cs typeface="Segoe UI"/>
              </a:rPr>
              <a:t>The</a:t>
            </a:r>
            <a:r>
              <a:rPr sz="1400" spc="-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might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not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have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same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effect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as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intended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if</a:t>
            </a:r>
            <a:r>
              <a:rPr sz="1400" spc="4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receiver</a:t>
            </a:r>
            <a:r>
              <a:rPr sz="1400" spc="6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sender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are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not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similar.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receiver</a:t>
            </a:r>
            <a:r>
              <a:rPr sz="1400" spc="6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must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also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have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very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good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listening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skill.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Other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factors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are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similar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sender.</a:t>
            </a:r>
            <a:endParaRPr sz="1400">
              <a:latin typeface="Segoe UI"/>
              <a:cs typeface="Segoe UI"/>
            </a:endParaRPr>
          </a:p>
          <a:p>
            <a:pPr marL="12700" marR="3133090">
              <a:lnSpc>
                <a:spcPct val="200000"/>
              </a:lnSpc>
              <a:spcBef>
                <a:spcPts val="55"/>
              </a:spcBef>
            </a:pPr>
            <a:r>
              <a:rPr sz="1400" b="1" dirty="0">
                <a:latin typeface="Segoe UI"/>
                <a:cs typeface="Segoe UI"/>
              </a:rPr>
              <a:t>Communication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Segoe UI"/>
                <a:cs typeface="Segoe UI"/>
              </a:rPr>
              <a:t>skills</a:t>
            </a:r>
            <a:r>
              <a:rPr sz="1400" spc="4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– ability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speak,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write,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read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listen.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Segoe UI"/>
                <a:cs typeface="Segoe UI"/>
              </a:rPr>
              <a:t>Attitudes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–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towards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audience,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subject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one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Segoe UI"/>
                <a:cs typeface="Segoe UI"/>
              </a:rPr>
              <a:t>self</a:t>
            </a:r>
            <a:r>
              <a:rPr sz="1400" spc="-20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Segoe UI"/>
                <a:cs typeface="Segoe UI"/>
              </a:rPr>
              <a:t>Knowledge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–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about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subject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that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will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communicated</a:t>
            </a:r>
            <a:endParaRPr sz="1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5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latin typeface="Segoe UI"/>
                <a:cs typeface="Segoe UI"/>
              </a:rPr>
              <a:t>Social</a:t>
            </a:r>
            <a:r>
              <a:rPr sz="1400" spc="-25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Segoe UI"/>
                <a:cs typeface="Segoe UI"/>
              </a:rPr>
              <a:t>Systems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–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values,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beliefs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culture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(where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communication</a:t>
            </a:r>
            <a:r>
              <a:rPr sz="1400" spc="-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takes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place)</a:t>
            </a:r>
            <a:endParaRPr sz="14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25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1400" b="1" dirty="0">
                <a:latin typeface="Segoe UI"/>
                <a:cs typeface="Segoe UI"/>
              </a:rPr>
              <a:t>Culture</a:t>
            </a:r>
            <a:r>
              <a:rPr sz="1400" spc="20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Segoe UI"/>
                <a:cs typeface="Segoe UI"/>
              </a:rPr>
              <a:t>-</a:t>
            </a:r>
            <a:r>
              <a:rPr sz="1400" spc="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Cultural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differences</a:t>
            </a:r>
            <a:r>
              <a:rPr sz="1400" spc="3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make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messages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different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(various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beliefs,</a:t>
            </a:r>
            <a:r>
              <a:rPr sz="1400" spc="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behaviours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1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Segoe UI"/>
                <a:cs typeface="Segoe UI"/>
              </a:rPr>
              <a:t>languages).</a:t>
            </a:r>
            <a:endParaRPr sz="1400">
              <a:latin typeface="Segoe UI"/>
              <a:cs typeface="Segoe U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917195"/>
            <a:ext cx="1696211" cy="943352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20444" y="422275"/>
            <a:ext cx="610298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7975" marR="5080" indent="-295910">
              <a:lnSpc>
                <a:spcPct val="100000"/>
              </a:lnSpc>
              <a:spcBef>
                <a:spcPts val="100"/>
              </a:spcBef>
            </a:pPr>
            <a:r>
              <a:rPr dirty="0"/>
              <a:t>Components</a:t>
            </a:r>
            <a:r>
              <a:rPr b="0" spc="6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Berlo</a:t>
            </a:r>
            <a:r>
              <a:rPr b="0" spc="70" dirty="0">
                <a:latin typeface="Times New Roman"/>
                <a:cs typeface="Times New Roman"/>
              </a:rPr>
              <a:t> </a:t>
            </a:r>
            <a:r>
              <a:rPr spc="-10" dirty="0"/>
              <a:t>(1960)</a:t>
            </a:r>
            <a:r>
              <a:rPr b="0" spc="-10" dirty="0">
                <a:latin typeface="Times New Roman"/>
                <a:cs typeface="Times New Roman"/>
              </a:rPr>
              <a:t> </a:t>
            </a:r>
            <a:r>
              <a:rPr dirty="0"/>
              <a:t>Model</a:t>
            </a:r>
            <a:r>
              <a:rPr b="0" spc="45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b="0" spc="50" dirty="0">
                <a:latin typeface="Times New Roman"/>
                <a:cs typeface="Times New Roman"/>
              </a:rPr>
              <a:t> </a:t>
            </a:r>
            <a:r>
              <a:rPr spc="-10" dirty="0"/>
              <a:t>Communication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1019D-376C-B613-1C0A-135EFEC1D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06" y="211962"/>
            <a:ext cx="7542987" cy="553998"/>
          </a:xfrm>
        </p:spPr>
        <p:txBody>
          <a:bodyPr/>
          <a:lstStyle/>
          <a:p>
            <a:r>
              <a:rPr lang="en-GB" dirty="0"/>
              <a:t>		     ACTIVITY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CC7C7-EC2F-0A4F-7B50-CA11215C7466}"/>
              </a:ext>
            </a:extLst>
          </p:cNvPr>
          <p:cNvSpPr txBox="1"/>
          <p:nvPr/>
        </p:nvSpPr>
        <p:spPr>
          <a:xfrm>
            <a:off x="419100" y="765960"/>
            <a:ext cx="830580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the following video and write down the communication approach adopted by the nurse in the following two scenarios.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Then discuss the video as a group.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2"/>
              </a:rPr>
              <a:t>Proper Patient Care - Communication Techniques - YouTube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861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1486" y="483234"/>
            <a:ext cx="710120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Barriers</a:t>
            </a:r>
            <a:r>
              <a:rPr sz="4400" b="0" spc="95" dirty="0">
                <a:latin typeface="Times New Roman"/>
                <a:cs typeface="Times New Roman"/>
              </a:rPr>
              <a:t> </a:t>
            </a:r>
            <a:r>
              <a:rPr sz="4400" dirty="0"/>
              <a:t>to</a:t>
            </a:r>
            <a:r>
              <a:rPr sz="4400" b="0" spc="85" dirty="0">
                <a:latin typeface="Times New Roman"/>
                <a:cs typeface="Times New Roman"/>
              </a:rPr>
              <a:t> </a:t>
            </a:r>
            <a:r>
              <a:rPr sz="4400" spc="-10" dirty="0"/>
              <a:t>Communication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78739" y="1356183"/>
            <a:ext cx="4224020" cy="4049057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/>
              <a:t>The</a:t>
            </a:r>
            <a:r>
              <a:rPr spc="-30" dirty="0">
                <a:latin typeface="Times New Roman"/>
                <a:cs typeface="Times New Roman"/>
              </a:rPr>
              <a:t> </a:t>
            </a:r>
            <a:r>
              <a:rPr dirty="0"/>
              <a:t>word</a:t>
            </a:r>
            <a:r>
              <a:rPr spc="-30" dirty="0">
                <a:latin typeface="Times New Roman"/>
                <a:cs typeface="Times New Roman"/>
              </a:rPr>
              <a:t> </a:t>
            </a:r>
            <a:r>
              <a:rPr dirty="0"/>
              <a:t>barrier</a:t>
            </a:r>
            <a:r>
              <a:rPr spc="-30" dirty="0">
                <a:latin typeface="Times New Roman"/>
                <a:cs typeface="Times New Roman"/>
              </a:rPr>
              <a:t> </a:t>
            </a:r>
            <a:r>
              <a:rPr spc="-10" dirty="0"/>
              <a:t>means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an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dirty="0"/>
              <a:t>obstacle,</a:t>
            </a:r>
            <a:r>
              <a:rPr spc="-5" dirty="0">
                <a:latin typeface="Times New Roman"/>
                <a:cs typeface="Times New Roman"/>
              </a:rPr>
              <a:t> </a:t>
            </a:r>
            <a:r>
              <a:rPr dirty="0"/>
              <a:t>a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-10" dirty="0"/>
              <a:t>hindrance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or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simply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a</a:t>
            </a:r>
            <a:r>
              <a:rPr spc="-5" dirty="0">
                <a:latin typeface="Times New Roman"/>
                <a:cs typeface="Times New Roman"/>
              </a:rPr>
              <a:t> </a:t>
            </a:r>
            <a:r>
              <a:rPr dirty="0"/>
              <a:t>problem</a:t>
            </a:r>
            <a:r>
              <a:rPr dirty="0">
                <a:latin typeface="Times New Roman"/>
                <a:cs typeface="Times New Roman"/>
              </a:rPr>
              <a:t> </a:t>
            </a:r>
            <a:r>
              <a:rPr spc="-20" dirty="0"/>
              <a:t>that</a:t>
            </a:r>
            <a:r>
              <a:rPr spc="-20" dirty="0">
                <a:latin typeface="Times New Roman"/>
                <a:cs typeface="Times New Roman"/>
              </a:rPr>
              <a:t> </a:t>
            </a:r>
            <a:r>
              <a:rPr dirty="0"/>
              <a:t>comes</a:t>
            </a:r>
            <a:r>
              <a:rPr spc="-5" dirty="0">
                <a:latin typeface="Times New Roman"/>
                <a:cs typeface="Times New Roman"/>
              </a:rPr>
              <a:t> </a:t>
            </a:r>
            <a:r>
              <a:rPr dirty="0"/>
              <a:t>in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10" dirty="0">
                <a:latin typeface="Times New Roman"/>
                <a:cs typeface="Times New Roman"/>
              </a:rPr>
              <a:t> </a:t>
            </a:r>
            <a:r>
              <a:rPr dirty="0"/>
              <a:t>way</a:t>
            </a:r>
            <a:r>
              <a:rPr spc="15" dirty="0">
                <a:latin typeface="Times New Roman"/>
                <a:cs typeface="Times New Roman"/>
              </a:rPr>
              <a:t> </a:t>
            </a:r>
            <a:r>
              <a:rPr spc="-25" dirty="0"/>
              <a:t>of</a:t>
            </a:r>
            <a:r>
              <a:rPr spc="-25" dirty="0">
                <a:latin typeface="Times New Roman"/>
                <a:cs typeface="Times New Roman"/>
              </a:rPr>
              <a:t> </a:t>
            </a:r>
            <a:r>
              <a:rPr dirty="0"/>
              <a:t>transmission</a:t>
            </a:r>
            <a:r>
              <a:rPr spc="-50" dirty="0">
                <a:latin typeface="Times New Roman"/>
                <a:cs typeface="Times New Roman"/>
              </a:rPr>
              <a:t> </a:t>
            </a:r>
            <a:r>
              <a:rPr dirty="0"/>
              <a:t>of</a:t>
            </a:r>
            <a:r>
              <a:rPr spc="-55" dirty="0">
                <a:latin typeface="Times New Roman"/>
                <a:cs typeface="Times New Roman"/>
              </a:rPr>
              <a:t> </a:t>
            </a:r>
            <a:r>
              <a:rPr spc="-50" dirty="0"/>
              <a:t>a</a:t>
            </a:r>
            <a:r>
              <a:rPr spc="-50" dirty="0">
                <a:latin typeface="Times New Roman"/>
                <a:cs typeface="Times New Roman"/>
              </a:rPr>
              <a:t> </a:t>
            </a:r>
            <a:r>
              <a:rPr dirty="0"/>
              <a:t>message</a:t>
            </a:r>
            <a:r>
              <a:rPr spc="-30" dirty="0">
                <a:latin typeface="Times New Roman"/>
                <a:cs typeface="Times New Roman"/>
              </a:rPr>
              <a:t> </a:t>
            </a:r>
            <a:r>
              <a:rPr dirty="0"/>
              <a:t>and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blocks</a:t>
            </a:r>
            <a:r>
              <a:rPr spc="-35" dirty="0">
                <a:latin typeface="Times New Roman"/>
                <a:cs typeface="Times New Roman"/>
              </a:rPr>
              <a:t> </a:t>
            </a:r>
            <a:r>
              <a:rPr spc="-25" dirty="0"/>
              <a:t>the</a:t>
            </a:r>
            <a:r>
              <a:rPr spc="-25" dirty="0">
                <a:latin typeface="Times New Roman"/>
                <a:cs typeface="Times New Roman"/>
              </a:rPr>
              <a:t> </a:t>
            </a:r>
            <a:r>
              <a:rPr dirty="0"/>
              <a:t>process,</a:t>
            </a:r>
            <a:r>
              <a:rPr spc="-85" dirty="0">
                <a:latin typeface="Times New Roman"/>
                <a:cs typeface="Times New Roman"/>
              </a:rPr>
              <a:t> </a:t>
            </a:r>
            <a:r>
              <a:rPr spc="-10" dirty="0"/>
              <a:t>either</a:t>
            </a:r>
            <a:r>
              <a:rPr spc="-10" dirty="0">
                <a:latin typeface="Times New Roman"/>
                <a:cs typeface="Times New Roman"/>
              </a:rPr>
              <a:t> </a:t>
            </a:r>
            <a:r>
              <a:rPr dirty="0"/>
              <a:t>completely</a:t>
            </a:r>
            <a:r>
              <a:rPr spc="-50" dirty="0">
                <a:latin typeface="Times New Roman"/>
                <a:cs typeface="Times New Roman"/>
              </a:rPr>
              <a:t> </a:t>
            </a:r>
            <a:r>
              <a:rPr dirty="0"/>
              <a:t>or</a:t>
            </a:r>
            <a:r>
              <a:rPr spc="-35" dirty="0">
                <a:latin typeface="Times New Roman"/>
                <a:cs typeface="Times New Roman"/>
              </a:rPr>
              <a:t> </a:t>
            </a:r>
            <a:r>
              <a:rPr spc="-10" dirty="0"/>
              <a:t>partially.</a:t>
            </a:r>
          </a:p>
          <a:p>
            <a:pPr marL="355600" marR="629285" indent="-342900">
              <a:lnSpc>
                <a:spcPts val="2690"/>
              </a:lnSpc>
              <a:spcBef>
                <a:spcPts val="6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lang="en-GB" dirty="0"/>
          </a:p>
          <a:p>
            <a:pPr marL="355600" marR="629285" indent="-342900">
              <a:lnSpc>
                <a:spcPts val="2690"/>
              </a:lnSpc>
              <a:spcBef>
                <a:spcPts val="6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dirty="0"/>
              <a:t>Watch</a:t>
            </a:r>
            <a:r>
              <a:rPr spc="-55" dirty="0">
                <a:latin typeface="Times New Roman"/>
                <a:cs typeface="Times New Roman"/>
              </a:rPr>
              <a:t> </a:t>
            </a:r>
            <a:r>
              <a:rPr dirty="0"/>
              <a:t>the</a:t>
            </a:r>
            <a:r>
              <a:rPr spc="-50" dirty="0">
                <a:latin typeface="Times New Roman"/>
                <a:cs typeface="Times New Roman"/>
              </a:rPr>
              <a:t> </a:t>
            </a:r>
            <a:r>
              <a:rPr dirty="0"/>
              <a:t>video</a:t>
            </a:r>
            <a:r>
              <a:rPr spc="-50" dirty="0">
                <a:latin typeface="Times New Roman"/>
                <a:cs typeface="Times New Roman"/>
              </a:rPr>
              <a:t> </a:t>
            </a:r>
            <a:r>
              <a:rPr spc="-25" dirty="0"/>
              <a:t>and</a:t>
            </a:r>
            <a:r>
              <a:rPr spc="-25" dirty="0">
                <a:latin typeface="Times New Roman"/>
                <a:cs typeface="Times New Roman"/>
              </a:rPr>
              <a:t> </a:t>
            </a:r>
            <a:r>
              <a:rPr dirty="0"/>
              <a:t>note</a:t>
            </a:r>
            <a:r>
              <a:rPr spc="-15" dirty="0">
                <a:latin typeface="Times New Roman"/>
                <a:cs typeface="Times New Roman"/>
              </a:rPr>
              <a:t> </a:t>
            </a:r>
            <a:r>
              <a:rPr dirty="0"/>
              <a:t>down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dirty="0"/>
              <a:t>what</a:t>
            </a:r>
            <a:r>
              <a:rPr spc="5" dirty="0">
                <a:latin typeface="Times New Roman"/>
                <a:cs typeface="Times New Roman"/>
              </a:rPr>
              <a:t> </a:t>
            </a:r>
            <a:r>
              <a:rPr spc="-25" dirty="0"/>
              <a:t>you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640" y="4856486"/>
            <a:ext cx="1832610" cy="8867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endParaRPr lang="en-GB" sz="28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Segoe UI"/>
                <a:cs typeface="Segoe UI"/>
              </a:rPr>
              <a:t>learnt.</a:t>
            </a:r>
            <a:endParaRPr sz="2800" dirty="0">
              <a:latin typeface="Segoe UI"/>
              <a:cs typeface="Segoe UI"/>
            </a:endParaRPr>
          </a:p>
        </p:txBody>
      </p:sp>
      <p:pic>
        <p:nvPicPr>
          <p:cNvPr id="5" name="object 5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48200" y="1988820"/>
            <a:ext cx="4038599" cy="274167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77155" y="5009375"/>
            <a:ext cx="3915918" cy="37415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4760721" y="5041138"/>
            <a:ext cx="360552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Barriers</a:t>
            </a:r>
            <a:r>
              <a:rPr sz="1800" spc="30" dirty="0">
                <a:solidFill>
                  <a:srgbClr val="0000FF"/>
                </a:solidFill>
                <a:latin typeface="Times New Roman"/>
                <a:cs typeface="Times New Roman"/>
                <a:hlinkClick r:id="rId2"/>
              </a:rPr>
              <a:t> </a:t>
            </a:r>
            <a:r>
              <a:rPr sz="1800" b="1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to</a:t>
            </a:r>
            <a:r>
              <a:rPr sz="1800" spc="30" dirty="0">
                <a:solidFill>
                  <a:srgbClr val="0000FF"/>
                </a:solidFill>
                <a:latin typeface="Times New Roman"/>
                <a:cs typeface="Times New Roman"/>
                <a:hlinkClick r:id="rId2"/>
              </a:rPr>
              <a:t> </a:t>
            </a:r>
            <a:r>
              <a:rPr sz="1800" b="1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communication</a:t>
            </a:r>
            <a:r>
              <a:rPr sz="1800" spc="35" dirty="0">
                <a:solidFill>
                  <a:srgbClr val="0000FF"/>
                </a:solidFill>
                <a:latin typeface="Times New Roman"/>
                <a:cs typeface="Times New Roman"/>
                <a:hlinkClick r:id="rId2"/>
              </a:rPr>
              <a:t>  </a:t>
            </a:r>
            <a:r>
              <a:rPr sz="1800" b="1" spc="-10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video</a:t>
            </a:r>
            <a:endParaRPr sz="1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3659" rIns="0" bIns="0" rtlCol="0">
            <a:spAutoFit/>
          </a:bodyPr>
          <a:lstStyle/>
          <a:p>
            <a:pPr marL="1139825" marR="5080" indent="-794385">
              <a:lnSpc>
                <a:spcPct val="100000"/>
              </a:lnSpc>
              <a:spcBef>
                <a:spcPts val="100"/>
              </a:spcBef>
            </a:pPr>
            <a:r>
              <a:rPr dirty="0"/>
              <a:t>Communicating</a:t>
            </a:r>
            <a:r>
              <a:rPr b="0" spc="15" dirty="0">
                <a:latin typeface="Times New Roman"/>
                <a:cs typeface="Times New Roman"/>
              </a:rPr>
              <a:t> </a:t>
            </a:r>
            <a:r>
              <a:rPr dirty="0"/>
              <a:t>Effectively</a:t>
            </a:r>
            <a:r>
              <a:rPr b="0" spc="-5" dirty="0">
                <a:latin typeface="Times New Roman"/>
                <a:cs typeface="Times New Roman"/>
              </a:rPr>
              <a:t> </a:t>
            </a:r>
            <a:r>
              <a:rPr spc="-20" dirty="0"/>
              <a:t>with</a:t>
            </a:r>
            <a:r>
              <a:rPr b="0" spc="-20" dirty="0">
                <a:latin typeface="Times New Roman"/>
                <a:cs typeface="Times New Roman"/>
              </a:rPr>
              <a:t> </a:t>
            </a:r>
            <a:r>
              <a:rPr dirty="0"/>
              <a:t>Service</a:t>
            </a:r>
            <a:r>
              <a:rPr b="0" spc="114" dirty="0">
                <a:latin typeface="Times New Roman"/>
                <a:cs typeface="Times New Roman"/>
              </a:rPr>
              <a:t> </a:t>
            </a:r>
            <a:r>
              <a:rPr dirty="0"/>
              <a:t>Users</a:t>
            </a:r>
            <a:r>
              <a:rPr b="0" spc="135" dirty="0">
                <a:latin typeface="Times New Roman"/>
                <a:cs typeface="Times New Roman"/>
              </a:rPr>
              <a:t> </a:t>
            </a:r>
            <a:r>
              <a:rPr dirty="0"/>
              <a:t>and</a:t>
            </a:r>
            <a:r>
              <a:rPr b="0" spc="110" dirty="0">
                <a:latin typeface="Times New Roman"/>
                <a:cs typeface="Times New Roman"/>
              </a:rPr>
              <a:t> </a:t>
            </a:r>
            <a:r>
              <a:rPr spc="-10" dirty="0"/>
              <a:t>others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5904" y="1600200"/>
            <a:ext cx="7776970" cy="3916679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0200" y="297307"/>
            <a:ext cx="8394065" cy="52583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400"/>
              </a:lnSpc>
              <a:spcBef>
                <a:spcPts val="100"/>
              </a:spcBef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LISTEN</a:t>
            </a:r>
            <a:r>
              <a:rPr sz="20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b="1" spc="-10" dirty="0">
                <a:latin typeface="Arial" panose="020B0604020202020204" pitchFamily="34" charset="0"/>
                <a:cs typeface="Arial" panose="020B0604020202020204" pitchFamily="34" charset="0"/>
              </a:rPr>
              <a:t>ACTIVELY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899794" indent="-343535">
              <a:lnSpc>
                <a:spcPct val="8000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someone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talks,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hear,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 but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too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sz="21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do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spc="30" dirty="0">
                <a:latin typeface="Arial" panose="020B0604020202020204" pitchFamily="34" charset="0"/>
                <a:cs typeface="Arial" panose="020B0604020202020204" pitchFamily="34" charset="0"/>
              </a:rPr>
              <a:t>actively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listen.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43535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meaning,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whereas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hearing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passive.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indent="-343535">
              <a:lnSpc>
                <a:spcPts val="227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listening,</a:t>
            </a:r>
            <a:r>
              <a:rPr sz="21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receiver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putting</a:t>
            </a:r>
            <a:r>
              <a:rPr sz="2100" spc="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31470">
              <a:lnSpc>
                <a:spcPct val="80000"/>
              </a:lnSpc>
              <a:spcBef>
                <a:spcPts val="254"/>
              </a:spcBef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show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5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being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communicate.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>
              <a:lnSpc>
                <a:spcPts val="2400"/>
              </a:lnSpc>
              <a:spcBef>
                <a:spcPts val="2400"/>
              </a:spcBef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CONSTRAIN</a:t>
            </a:r>
            <a:r>
              <a:rPr sz="20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000" b="1" spc="-10" dirty="0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433705" indent="-343535" algn="just">
              <a:lnSpc>
                <a:spcPts val="2020"/>
              </a:lnSpc>
              <a:spcBef>
                <a:spcPts val="484"/>
              </a:spcBef>
              <a:buFont typeface="Arial"/>
              <a:buChar char="•"/>
              <a:tabLst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naïve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assume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patients/service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users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always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communicate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rational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manner</a:t>
            </a:r>
            <a:r>
              <a:rPr sz="21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communicating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5" dirty="0">
                <a:latin typeface="Arial" panose="020B0604020202020204" pitchFamily="34" charset="0"/>
                <a:cs typeface="Arial" panose="020B0604020202020204" pitchFamily="34" charset="0"/>
              </a:rPr>
              <a:t>us.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85090" indent="-343535" algn="just">
              <a:lnSpc>
                <a:spcPts val="2020"/>
              </a:lnSpc>
              <a:spcBef>
                <a:spcPts val="495"/>
              </a:spcBef>
              <a:buFont typeface="Arial"/>
              <a:buChar char="•"/>
              <a:tabLst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sz="21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upset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over an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issue</a:t>
            </a:r>
            <a:r>
              <a:rPr sz="21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sz="21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likely</a:t>
            </a:r>
            <a:r>
              <a:rPr sz="21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5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100" spc="-25" dirty="0">
                <a:latin typeface="Arial" panose="020B0604020202020204" pitchFamily="34" charset="0"/>
                <a:cs typeface="Arial" panose="020B0604020202020204" pitchFamily="34" charset="0"/>
              </a:rPr>
              <a:t>misinterpret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incoming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fail</a:t>
            </a:r>
            <a:r>
              <a:rPr sz="2100" spc="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communicate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his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5" dirty="0">
                <a:latin typeface="Arial" panose="020B0604020202020204" pitchFamily="34" charset="0"/>
                <a:cs typeface="Arial" panose="020B0604020202020204" pitchFamily="34" charset="0"/>
              </a:rPr>
              <a:t>her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outgoing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clearly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accurately.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42545" indent="-343535">
              <a:lnSpc>
                <a:spcPts val="2020"/>
              </a:lnSpc>
              <a:spcBef>
                <a:spcPts val="49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do?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1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simplest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answer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remain</a:t>
            </a:r>
            <a:r>
              <a:rPr sz="21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calm</a:t>
            </a:r>
            <a:r>
              <a:rPr sz="21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sz="2100" spc="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2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e.g.,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sz="21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as frustration,</a:t>
            </a:r>
            <a:r>
              <a:rPr sz="21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anger, before</a:t>
            </a:r>
            <a:r>
              <a:rPr sz="21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communicating </a:t>
            </a: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21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100" spc="-10" dirty="0">
                <a:latin typeface="Arial" panose="020B0604020202020204" pitchFamily="34" charset="0"/>
                <a:cs typeface="Arial" panose="020B0604020202020204" pitchFamily="34" charset="0"/>
              </a:rPr>
              <a:t>them.</a:t>
            </a:r>
            <a:endParaRPr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6330" y="129997"/>
            <a:ext cx="8613140" cy="55410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45" dirty="0">
                <a:latin typeface="Segoe UI"/>
                <a:cs typeface="Segoe UI"/>
              </a:rPr>
              <a:t>WATCH</a:t>
            </a:r>
            <a:r>
              <a:rPr sz="2700" dirty="0">
                <a:latin typeface="Times New Roman"/>
                <a:cs typeface="Times New Roman"/>
              </a:rPr>
              <a:t> </a:t>
            </a:r>
            <a:r>
              <a:rPr sz="2700" b="1" spc="-10" dirty="0">
                <a:latin typeface="Segoe UI"/>
                <a:cs typeface="Segoe UI"/>
              </a:rPr>
              <a:t>NON-</a:t>
            </a:r>
            <a:r>
              <a:rPr sz="2700" b="1" dirty="0">
                <a:latin typeface="Segoe UI"/>
                <a:cs typeface="Segoe UI"/>
              </a:rPr>
              <a:t>VERBAL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b="1" spc="-20" dirty="0">
                <a:latin typeface="Segoe UI"/>
                <a:cs typeface="Segoe UI"/>
              </a:rPr>
              <a:t>CUES</a:t>
            </a:r>
            <a:endParaRPr sz="2700">
              <a:latin typeface="Segoe UI"/>
              <a:cs typeface="Segoe UI"/>
            </a:endParaRPr>
          </a:p>
          <a:p>
            <a:pPr marL="355600" indent="-342900">
              <a:lnSpc>
                <a:spcPts val="2915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Segoe UI"/>
                <a:cs typeface="Segoe UI"/>
              </a:rPr>
              <a:t>If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actions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speak</a:t>
            </a:r>
            <a:r>
              <a:rPr sz="2700" spc="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louder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than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words,</a:t>
            </a:r>
            <a:r>
              <a:rPr sz="2700" spc="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then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it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important</a:t>
            </a:r>
            <a:endParaRPr sz="2700">
              <a:latin typeface="Segoe UI"/>
              <a:cs typeface="Segoe UI"/>
            </a:endParaRPr>
          </a:p>
          <a:p>
            <a:pPr marL="355600" marR="126364">
              <a:lnSpc>
                <a:spcPct val="80000"/>
              </a:lnSpc>
              <a:spcBef>
                <a:spcPts val="320"/>
              </a:spcBef>
            </a:pPr>
            <a:r>
              <a:rPr sz="2700" dirty="0">
                <a:latin typeface="Segoe UI"/>
                <a:cs typeface="Segoe UI"/>
              </a:rPr>
              <a:t>to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make</a:t>
            </a:r>
            <a:r>
              <a:rPr sz="2700" spc="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sure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your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actions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align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with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reinforce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Segoe UI"/>
                <a:cs typeface="Segoe UI"/>
              </a:rPr>
              <a:t>the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words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that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go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along</a:t>
            </a:r>
            <a:r>
              <a:rPr sz="2700" spc="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with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them.</a:t>
            </a:r>
            <a:endParaRPr sz="2700">
              <a:latin typeface="Segoe UI"/>
              <a:cs typeface="Segoe UI"/>
            </a:endParaRPr>
          </a:p>
          <a:p>
            <a:pPr marL="355600" marR="545465" indent="-342900">
              <a:lnSpc>
                <a:spcPct val="80000"/>
              </a:lnSpc>
              <a:spcBef>
                <a:spcPts val="6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Segoe UI"/>
                <a:cs typeface="Segoe UI"/>
              </a:rPr>
              <a:t>An</a:t>
            </a:r>
            <a:r>
              <a:rPr sz="2700" spc="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effective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communicator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watches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his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or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her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Segoe UI"/>
                <a:cs typeface="Segoe UI"/>
              </a:rPr>
              <a:t>non-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verbal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cues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ensure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that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they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convey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desired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message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in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their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body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language.</a:t>
            </a:r>
            <a:endParaRPr sz="27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24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700" b="1" dirty="0">
                <a:latin typeface="Segoe UI"/>
                <a:cs typeface="Segoe UI"/>
              </a:rPr>
              <a:t>SIMPLIFY</a:t>
            </a:r>
            <a:r>
              <a:rPr sz="2700" spc="20" dirty="0">
                <a:latin typeface="Times New Roman"/>
                <a:cs typeface="Times New Roman"/>
              </a:rPr>
              <a:t> </a:t>
            </a:r>
            <a:r>
              <a:rPr sz="2700" b="1" spc="-10" dirty="0">
                <a:latin typeface="Segoe UI"/>
                <a:cs typeface="Segoe UI"/>
              </a:rPr>
              <a:t>LANGUAGE.</a:t>
            </a:r>
            <a:endParaRPr sz="2700">
              <a:latin typeface="Segoe UI"/>
              <a:cs typeface="Segoe UI"/>
            </a:endParaRPr>
          </a:p>
          <a:p>
            <a:pPr marL="355600" indent="-342900">
              <a:lnSpc>
                <a:spcPts val="29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Segoe UI"/>
                <a:cs typeface="Segoe UI"/>
              </a:rPr>
              <a:t>Because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language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can</a:t>
            </a:r>
            <a:r>
              <a:rPr sz="2700" spc="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be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barrier,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health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social</a:t>
            </a:r>
            <a:endParaRPr sz="2700">
              <a:latin typeface="Segoe UI"/>
              <a:cs typeface="Segoe UI"/>
            </a:endParaRPr>
          </a:p>
          <a:p>
            <a:pPr marL="355600">
              <a:lnSpc>
                <a:spcPts val="2590"/>
              </a:lnSpc>
            </a:pPr>
            <a:r>
              <a:rPr sz="2700" dirty="0">
                <a:latin typeface="Segoe UI"/>
                <a:cs typeface="Segoe UI"/>
              </a:rPr>
              <a:t>care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professionals</a:t>
            </a:r>
            <a:r>
              <a:rPr sz="2700" spc="9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should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consider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audience</a:t>
            </a:r>
            <a:r>
              <a:rPr sz="2700" spc="40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Segoe UI"/>
                <a:cs typeface="Segoe UI"/>
              </a:rPr>
              <a:t>to</a:t>
            </a:r>
            <a:endParaRPr sz="2700">
              <a:latin typeface="Segoe UI"/>
              <a:cs typeface="Segoe UI"/>
            </a:endParaRPr>
          </a:p>
          <a:p>
            <a:pPr marL="355600" marR="55880">
              <a:lnSpc>
                <a:spcPct val="80000"/>
              </a:lnSpc>
              <a:spcBef>
                <a:spcPts val="325"/>
              </a:spcBef>
            </a:pPr>
            <a:r>
              <a:rPr sz="2700" dirty="0">
                <a:latin typeface="Segoe UI"/>
                <a:cs typeface="Segoe UI"/>
              </a:rPr>
              <a:t>whom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message</a:t>
            </a:r>
            <a:r>
              <a:rPr sz="2700" spc="6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directed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4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tailor</a:t>
            </a:r>
            <a:r>
              <a:rPr sz="2700" spc="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the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language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for</a:t>
            </a:r>
            <a:r>
              <a:rPr sz="2700" spc="6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them.</a:t>
            </a:r>
            <a:endParaRPr sz="2700">
              <a:latin typeface="Segoe UI"/>
              <a:cs typeface="Segoe UI"/>
            </a:endParaRPr>
          </a:p>
          <a:p>
            <a:pPr marL="355600" marR="93345" indent="-342900">
              <a:lnSpc>
                <a:spcPts val="2590"/>
              </a:lnSpc>
              <a:spcBef>
                <a:spcPts val="6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20" dirty="0">
                <a:latin typeface="Segoe UI"/>
                <a:cs typeface="Segoe UI"/>
              </a:rPr>
              <a:t>Remember,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effective</a:t>
            </a:r>
            <a:r>
              <a:rPr sz="2700" spc="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communication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achieved</a:t>
            </a:r>
            <a:r>
              <a:rPr sz="2700" spc="10" dirty="0">
                <a:latin typeface="Times New Roman"/>
                <a:cs typeface="Times New Roman"/>
              </a:rPr>
              <a:t> </a:t>
            </a:r>
            <a:r>
              <a:rPr sz="2700" spc="-20" dirty="0">
                <a:latin typeface="Segoe UI"/>
                <a:cs typeface="Segoe UI"/>
              </a:rPr>
              <a:t>when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message</a:t>
            </a:r>
            <a:r>
              <a:rPr sz="2700" spc="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is</a:t>
            </a:r>
            <a:r>
              <a:rPr sz="2700" spc="5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both</a:t>
            </a:r>
            <a:r>
              <a:rPr sz="2700" spc="3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received</a:t>
            </a:r>
            <a:r>
              <a:rPr sz="2700" spc="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5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Segoe UI"/>
                <a:cs typeface="Segoe UI"/>
              </a:rPr>
              <a:t>understood.</a:t>
            </a:r>
            <a:endParaRPr sz="27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28800" y="304800"/>
            <a:ext cx="49326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spc="-10" dirty="0"/>
              <a:t>	  </a:t>
            </a:r>
            <a:r>
              <a:rPr sz="4000" spc="-10" dirty="0"/>
              <a:t>Activity</a:t>
            </a:r>
            <a:endParaRPr sz="40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2437" y="1371600"/>
            <a:ext cx="8239125" cy="37702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r>
              <a:rPr lang="en-GB" sz="3000" dirty="0">
                <a:latin typeface="Arial"/>
                <a:cs typeface="Arial"/>
              </a:rPr>
              <a:t>Watch the video and discuss the practices used by the nurse to establish effective communication with the service user. </a:t>
            </a:r>
          </a:p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endParaRPr lang="en-GB" sz="3000" dirty="0">
              <a:latin typeface="Arial"/>
              <a:cs typeface="Arial"/>
            </a:endParaRPr>
          </a:p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endParaRPr lang="en-GB" sz="3000" dirty="0">
              <a:latin typeface="Arial"/>
              <a:cs typeface="Arial"/>
            </a:endParaRPr>
          </a:p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r>
              <a:rPr lang="en-GB" sz="3200" dirty="0">
                <a:hlinkClick r:id="rId2"/>
              </a:rPr>
              <a:t>CUSP: Effective Patient and Family Communication - YouTube</a:t>
            </a:r>
            <a:endParaRPr lang="en-GB" sz="3000" dirty="0">
              <a:latin typeface="Arial"/>
              <a:cs typeface="Arial"/>
            </a:endParaRPr>
          </a:p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endParaRPr lang="en-GB" sz="3000" dirty="0">
              <a:latin typeface="Arial"/>
              <a:cs typeface="Arial"/>
            </a:endParaRPr>
          </a:p>
          <a:p>
            <a:pPr marL="12065">
              <a:lnSpc>
                <a:spcPts val="3240"/>
              </a:lnSpc>
              <a:spcBef>
                <a:spcPts val="100"/>
              </a:spcBef>
              <a:tabLst>
                <a:tab pos="355600" algn="l"/>
                <a:tab pos="356235" algn="l"/>
              </a:tabLst>
            </a:pPr>
            <a:endParaRPr sz="3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1B92-3352-CE1D-DB17-9940417E9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06" y="211962"/>
            <a:ext cx="7542987" cy="553998"/>
          </a:xfrm>
        </p:spPr>
        <p:txBody>
          <a:bodyPr/>
          <a:lstStyle/>
          <a:p>
            <a:r>
              <a:rPr lang="en-GB" dirty="0"/>
              <a:t>		Additional 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D5E05-4B7E-9D67-174C-9B624A9EB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59121"/>
            <a:ext cx="8382000" cy="43510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Watch the following video and discuss what good communication, both written and in person, looks like.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https://player.vimeo.com/video/284115237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1183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8073" y="405841"/>
            <a:ext cx="49326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/>
              <a:t>Group</a:t>
            </a:r>
            <a:r>
              <a:rPr sz="4000" b="0" spc="-60" dirty="0">
                <a:latin typeface="Times New Roman"/>
                <a:cs typeface="Times New Roman"/>
              </a:rPr>
              <a:t> </a:t>
            </a:r>
            <a:r>
              <a:rPr sz="4000" dirty="0"/>
              <a:t>Work</a:t>
            </a:r>
            <a:r>
              <a:rPr sz="4000" b="0" spc="-60" dirty="0">
                <a:latin typeface="Times New Roman"/>
                <a:cs typeface="Times New Roman"/>
              </a:rPr>
              <a:t> </a:t>
            </a:r>
            <a:r>
              <a:rPr sz="4000" spc="-10" dirty="0"/>
              <a:t>Activity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30200" y="1127586"/>
            <a:ext cx="8239125" cy="46782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3535">
              <a:lnSpc>
                <a:spcPts val="3240"/>
              </a:lnSpc>
              <a:spcBef>
                <a:spcPts val="100"/>
              </a:spcBef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Arial"/>
                <a:cs typeface="Arial"/>
              </a:rPr>
              <a:t>Read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sections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in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following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article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- </a:t>
            </a:r>
            <a:r>
              <a:rPr sz="3000" spc="-20" dirty="0">
                <a:latin typeface="Arial"/>
                <a:cs typeface="Arial"/>
              </a:rPr>
              <a:t>Lee,</a:t>
            </a:r>
            <a:endParaRPr sz="3000" dirty="0">
              <a:latin typeface="Arial"/>
              <a:cs typeface="Arial"/>
            </a:endParaRPr>
          </a:p>
          <a:p>
            <a:pPr marL="355600" marR="330835">
              <a:lnSpc>
                <a:spcPct val="80000"/>
              </a:lnSpc>
              <a:spcBef>
                <a:spcPts val="360"/>
              </a:spcBef>
            </a:pPr>
            <a:r>
              <a:rPr sz="3000" dirty="0">
                <a:latin typeface="Arial"/>
                <a:cs typeface="Arial"/>
              </a:rPr>
              <a:t>E.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(2021)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Effective</a:t>
            </a:r>
            <a:r>
              <a:rPr sz="3000" spc="-1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Communication</a:t>
            </a:r>
            <a:r>
              <a:rPr sz="3000" spc="-5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in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Health </a:t>
            </a:r>
            <a:r>
              <a:rPr sz="3000" dirty="0">
                <a:latin typeface="Arial"/>
                <a:cs typeface="Arial"/>
                <a:hlinkClick r:id="rId2"/>
              </a:rPr>
              <a:t>and</a:t>
            </a:r>
            <a:r>
              <a:rPr sz="3000" spc="-45" dirty="0">
                <a:latin typeface="Arial"/>
                <a:cs typeface="Arial"/>
                <a:hlinkClick r:id="rId2"/>
              </a:rPr>
              <a:t> </a:t>
            </a:r>
            <a:r>
              <a:rPr sz="3000" dirty="0">
                <a:latin typeface="Arial"/>
                <a:cs typeface="Arial"/>
                <a:hlinkClick r:id="rId2"/>
              </a:rPr>
              <a:t>Social</a:t>
            </a:r>
            <a:r>
              <a:rPr sz="3000" spc="-35" dirty="0">
                <a:latin typeface="Arial"/>
                <a:cs typeface="Arial"/>
                <a:hlinkClick r:id="rId2"/>
              </a:rPr>
              <a:t> </a:t>
            </a:r>
            <a:r>
              <a:rPr sz="3000" dirty="0">
                <a:latin typeface="Arial"/>
                <a:cs typeface="Arial"/>
                <a:hlinkClick r:id="rId2"/>
              </a:rPr>
              <a:t>Care.</a:t>
            </a:r>
            <a:r>
              <a:rPr sz="3000" spc="-10" dirty="0"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Effective</a:t>
            </a:r>
            <a:r>
              <a:rPr sz="3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Communication</a:t>
            </a:r>
            <a:r>
              <a:rPr sz="3000" u="sng" spc="-5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In</a:t>
            </a:r>
            <a:r>
              <a:rPr sz="3000" spc="-25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Health</a:t>
            </a:r>
            <a:r>
              <a:rPr sz="30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&amp;</a:t>
            </a:r>
            <a:r>
              <a:rPr sz="3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Social</a:t>
            </a:r>
            <a:r>
              <a:rPr sz="30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Care</a:t>
            </a:r>
            <a:r>
              <a:rPr sz="30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|</a:t>
            </a:r>
            <a:r>
              <a:rPr sz="3000" u="sng" spc="-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Techniques,</a:t>
            </a:r>
            <a:r>
              <a:rPr sz="3000" u="sng" spc="-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0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Tips</a:t>
            </a:r>
            <a:r>
              <a:rPr sz="3000" spc="-20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3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(cpdonline.co.uk)</a:t>
            </a:r>
            <a:endParaRPr lang="en-GB" sz="3000" u="sng" spc="-10" dirty="0">
              <a:solidFill>
                <a:srgbClr val="0000FF"/>
              </a:solidFill>
              <a:uFill>
                <a:solidFill>
                  <a:srgbClr val="0000FF"/>
                </a:solidFill>
              </a:uFill>
              <a:latin typeface="Arial"/>
              <a:cs typeface="Arial"/>
            </a:endParaRPr>
          </a:p>
          <a:p>
            <a:pPr marL="355600" marR="330835">
              <a:lnSpc>
                <a:spcPct val="80000"/>
              </a:lnSpc>
              <a:spcBef>
                <a:spcPts val="360"/>
              </a:spcBef>
            </a:pPr>
            <a:endParaRPr sz="3000" dirty="0">
              <a:latin typeface="Arial"/>
              <a:cs typeface="Arial"/>
            </a:endParaRPr>
          </a:p>
          <a:p>
            <a:pPr marL="355600" marR="132080" indent="-343535">
              <a:lnSpc>
                <a:spcPct val="80000"/>
              </a:lnSpc>
              <a:spcBef>
                <a:spcPts val="720"/>
              </a:spcBef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Arial"/>
                <a:cs typeface="Arial"/>
              </a:rPr>
              <a:t>Once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you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have</a:t>
            </a:r>
            <a:r>
              <a:rPr sz="3000" spc="-3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read the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section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allocated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spc="-25" dirty="0">
                <a:latin typeface="Arial"/>
                <a:cs typeface="Arial"/>
              </a:rPr>
              <a:t>to </a:t>
            </a:r>
            <a:r>
              <a:rPr sz="3000" dirty="0">
                <a:latin typeface="Arial"/>
                <a:cs typeface="Arial"/>
              </a:rPr>
              <a:t>your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group</a:t>
            </a:r>
            <a:r>
              <a:rPr sz="3000" spc="-1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consider</a:t>
            </a:r>
            <a:r>
              <a:rPr sz="3000" spc="-3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other</a:t>
            </a:r>
            <a:r>
              <a:rPr sz="3000" spc="-1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items which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spc="-25" dirty="0">
                <a:latin typeface="Arial"/>
                <a:cs typeface="Arial"/>
              </a:rPr>
              <a:t>can </a:t>
            </a:r>
            <a:r>
              <a:rPr sz="3000" dirty="0">
                <a:latin typeface="Arial"/>
                <a:cs typeface="Arial"/>
              </a:rPr>
              <a:t>added</a:t>
            </a:r>
            <a:r>
              <a:rPr sz="3000" spc="-4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to</a:t>
            </a:r>
            <a:r>
              <a:rPr sz="3000" spc="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enhance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ideas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presented</a:t>
            </a:r>
            <a:r>
              <a:rPr sz="3000" spc="-3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in </a:t>
            </a:r>
            <a:r>
              <a:rPr sz="3000" spc="-25" dirty="0">
                <a:latin typeface="Arial"/>
                <a:cs typeface="Arial"/>
              </a:rPr>
              <a:t>the </a:t>
            </a:r>
            <a:r>
              <a:rPr sz="3000" dirty="0">
                <a:latin typeface="Arial"/>
                <a:cs typeface="Arial"/>
              </a:rPr>
              <a:t>article.</a:t>
            </a:r>
            <a:r>
              <a:rPr sz="3000" spc="-3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In your groups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present</a:t>
            </a:r>
            <a:r>
              <a:rPr sz="3000" spc="-1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back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what </a:t>
            </a:r>
            <a:r>
              <a:rPr sz="3000" spc="-25" dirty="0">
                <a:latin typeface="Arial"/>
                <a:cs typeface="Arial"/>
              </a:rPr>
              <a:t>is </a:t>
            </a:r>
            <a:r>
              <a:rPr sz="3000" dirty="0">
                <a:latin typeface="Arial"/>
                <a:cs typeface="Arial"/>
              </a:rPr>
              <a:t>your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view</a:t>
            </a:r>
            <a:r>
              <a:rPr sz="3000" spc="-1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of the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contents ideas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and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relate it </a:t>
            </a:r>
            <a:r>
              <a:rPr sz="3000" spc="-25" dirty="0">
                <a:latin typeface="Arial"/>
                <a:cs typeface="Arial"/>
              </a:rPr>
              <a:t>to </a:t>
            </a:r>
            <a:r>
              <a:rPr sz="3000" dirty="0">
                <a:latin typeface="Arial"/>
                <a:cs typeface="Arial"/>
              </a:rPr>
              <a:t>a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service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user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group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of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your </a:t>
            </a:r>
            <a:r>
              <a:rPr sz="3000" spc="-10" dirty="0">
                <a:latin typeface="Arial"/>
                <a:cs typeface="Arial"/>
              </a:rPr>
              <a:t>choice.</a:t>
            </a:r>
            <a:endParaRPr sz="3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96818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5643" y="55245"/>
            <a:ext cx="7652384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Allocated</a:t>
            </a:r>
            <a:r>
              <a:rPr sz="4400" b="0" spc="15" dirty="0">
                <a:latin typeface="Times New Roman"/>
                <a:cs typeface="Times New Roman"/>
              </a:rPr>
              <a:t> </a:t>
            </a:r>
            <a:r>
              <a:rPr sz="4400" dirty="0"/>
              <a:t>Sections</a:t>
            </a:r>
            <a:r>
              <a:rPr sz="4400" b="0" spc="5" dirty="0">
                <a:latin typeface="Times New Roman"/>
                <a:cs typeface="Times New Roman"/>
              </a:rPr>
              <a:t> </a:t>
            </a:r>
            <a:r>
              <a:rPr sz="4400" dirty="0"/>
              <a:t>Per</a:t>
            </a:r>
            <a:r>
              <a:rPr sz="4400" b="0" spc="35" dirty="0">
                <a:latin typeface="Times New Roman"/>
                <a:cs typeface="Times New Roman"/>
              </a:rPr>
              <a:t> </a:t>
            </a:r>
            <a:r>
              <a:rPr sz="4400" spc="-10" dirty="0"/>
              <a:t>Group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39" y="767841"/>
            <a:ext cx="8676005" cy="496443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4965" marR="34036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dirty="0">
                <a:solidFill>
                  <a:srgbClr val="FF0000"/>
                </a:solidFill>
                <a:latin typeface="Segoe UI"/>
                <a:cs typeface="Segoe UI"/>
              </a:rPr>
              <a:t>Red</a:t>
            </a:r>
            <a:r>
              <a:rPr sz="3000" spc="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FF0000"/>
                </a:solidFill>
                <a:latin typeface="Segoe UI"/>
                <a:cs typeface="Segoe UI"/>
              </a:rPr>
              <a:t>group</a:t>
            </a:r>
            <a:r>
              <a:rPr sz="3000" spc="7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–.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What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poor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communication</a:t>
            </a:r>
            <a:r>
              <a:rPr sz="3000" spc="9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and</a:t>
            </a:r>
            <a:r>
              <a:rPr sz="3000" spc="-2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what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are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6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knock-</a:t>
            </a:r>
            <a:r>
              <a:rPr sz="3000" dirty="0">
                <a:latin typeface="Segoe UI"/>
                <a:cs typeface="Segoe UI"/>
              </a:rPr>
              <a:t>on</a:t>
            </a:r>
            <a:r>
              <a:rPr sz="3000" spc="10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effects?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Segoe UI"/>
                <a:cs typeface="Segoe UI"/>
              </a:rPr>
              <a:t>10).</a:t>
            </a:r>
            <a:endParaRPr sz="3000">
              <a:latin typeface="Segoe UI"/>
              <a:cs typeface="Segoe UI"/>
            </a:endParaRPr>
          </a:p>
          <a:p>
            <a:pPr marL="355600" marR="900430" indent="-342900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dirty="0">
                <a:solidFill>
                  <a:srgbClr val="006FC0"/>
                </a:solidFill>
                <a:latin typeface="Segoe UI"/>
                <a:cs typeface="Segoe UI"/>
              </a:rPr>
              <a:t>Blue</a:t>
            </a:r>
            <a:r>
              <a:rPr sz="3000" spc="40" dirty="0">
                <a:solidFill>
                  <a:srgbClr val="006FC0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006FC0"/>
                </a:solidFill>
                <a:latin typeface="Segoe UI"/>
                <a:cs typeface="Segoe UI"/>
              </a:rPr>
              <a:t>group</a:t>
            </a:r>
            <a:r>
              <a:rPr sz="3000" spc="90" dirty="0">
                <a:solidFill>
                  <a:srgbClr val="006FC0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How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formal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communication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effective?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8).</a:t>
            </a:r>
            <a:endParaRPr sz="3000">
              <a:latin typeface="Segoe UI"/>
              <a:cs typeface="Segoe UI"/>
            </a:endParaRPr>
          </a:p>
          <a:p>
            <a:pPr marL="355600" marR="5080" indent="-342900">
              <a:lnSpc>
                <a:spcPts val="2880"/>
              </a:lnSpc>
              <a:spcBef>
                <a:spcPts val="7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spc="-10" dirty="0">
                <a:solidFill>
                  <a:srgbClr val="FFFF00"/>
                </a:solidFill>
                <a:latin typeface="Segoe UI"/>
                <a:cs typeface="Segoe UI"/>
              </a:rPr>
              <a:t>Yellow</a:t>
            </a:r>
            <a:r>
              <a:rPr sz="3000" spc="15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FFFF00"/>
                </a:solidFill>
                <a:latin typeface="Segoe UI"/>
                <a:cs typeface="Segoe UI"/>
              </a:rPr>
              <a:t>group</a:t>
            </a:r>
            <a:r>
              <a:rPr sz="3000" spc="35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</a:t>
            </a:r>
            <a:r>
              <a:rPr sz="3000" spc="-5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How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1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communicate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effectively?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3).</a:t>
            </a:r>
            <a:endParaRPr sz="3000">
              <a:latin typeface="Segoe UI"/>
              <a:cs typeface="Segoe UI"/>
            </a:endParaRPr>
          </a:p>
          <a:p>
            <a:pPr marL="354965" marR="1203325" indent="-342900">
              <a:lnSpc>
                <a:spcPts val="288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dirty="0">
                <a:solidFill>
                  <a:srgbClr val="FFC000"/>
                </a:solidFill>
                <a:latin typeface="Segoe UI"/>
                <a:cs typeface="Segoe UI"/>
              </a:rPr>
              <a:t>Orange</a:t>
            </a:r>
            <a:r>
              <a:rPr sz="3000" spc="30" dirty="0">
                <a:solidFill>
                  <a:srgbClr val="FFC000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FFC000"/>
                </a:solidFill>
                <a:latin typeface="Segoe UI"/>
                <a:cs typeface="Segoe UI"/>
              </a:rPr>
              <a:t>group</a:t>
            </a:r>
            <a:r>
              <a:rPr sz="3000" spc="80" dirty="0">
                <a:solidFill>
                  <a:srgbClr val="FFC000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–How</a:t>
            </a:r>
            <a:r>
              <a:rPr sz="3000" spc="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to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promote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effective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communication?</a:t>
            </a:r>
            <a:r>
              <a:rPr sz="3000" spc="9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4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2).</a:t>
            </a:r>
            <a:endParaRPr sz="3000">
              <a:latin typeface="Segoe UI"/>
              <a:cs typeface="Segoe UI"/>
            </a:endParaRPr>
          </a:p>
          <a:p>
            <a:pPr marL="355600" marR="695325" indent="-342900">
              <a:lnSpc>
                <a:spcPts val="288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dirty="0">
                <a:solidFill>
                  <a:srgbClr val="00AF50"/>
                </a:solidFill>
                <a:latin typeface="Segoe UI"/>
                <a:cs typeface="Segoe UI"/>
              </a:rPr>
              <a:t>Green</a:t>
            </a:r>
            <a:r>
              <a:rPr sz="3000" spc="50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00AF50"/>
                </a:solidFill>
                <a:latin typeface="Segoe UI"/>
                <a:cs typeface="Segoe UI"/>
              </a:rPr>
              <a:t>group</a:t>
            </a:r>
            <a:r>
              <a:rPr sz="3000" spc="75" dirty="0">
                <a:solidFill>
                  <a:srgbClr val="00AF50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How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5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verbal</a:t>
            </a:r>
            <a:r>
              <a:rPr sz="3000" spc="3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communication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effective?</a:t>
            </a:r>
            <a:r>
              <a:rPr sz="3000" spc="7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5).</a:t>
            </a:r>
            <a:endParaRPr sz="3000">
              <a:latin typeface="Segoe UI"/>
              <a:cs typeface="Segoe UI"/>
            </a:endParaRPr>
          </a:p>
          <a:p>
            <a:pPr marL="355600" marR="442595" indent="-342900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b="1" dirty="0">
                <a:solidFill>
                  <a:srgbClr val="6F2F9F"/>
                </a:solidFill>
                <a:latin typeface="Segoe UI"/>
                <a:cs typeface="Segoe UI"/>
              </a:rPr>
              <a:t>Purple</a:t>
            </a:r>
            <a:r>
              <a:rPr sz="3000" spc="4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000" b="1" dirty="0">
                <a:solidFill>
                  <a:srgbClr val="6F2F9F"/>
                </a:solidFill>
                <a:latin typeface="Segoe UI"/>
                <a:cs typeface="Segoe UI"/>
              </a:rPr>
              <a:t>group</a:t>
            </a:r>
            <a:r>
              <a:rPr sz="3000" spc="10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–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How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is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written</a:t>
            </a:r>
            <a:r>
              <a:rPr sz="3000" spc="2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Segoe UI"/>
                <a:cs typeface="Segoe UI"/>
              </a:rPr>
              <a:t>communication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effective</a:t>
            </a:r>
            <a:r>
              <a:rPr sz="3000" spc="5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?</a:t>
            </a:r>
            <a:r>
              <a:rPr sz="3000" spc="8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Segoe UI"/>
                <a:cs typeface="Segoe UI"/>
              </a:rPr>
              <a:t>(section</a:t>
            </a:r>
            <a:r>
              <a:rPr sz="3000" spc="7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Segoe UI"/>
                <a:cs typeface="Segoe UI"/>
              </a:rPr>
              <a:t>7).</a:t>
            </a:r>
            <a:endParaRPr sz="3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212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/>
              <a:t>Questions?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599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/>
              <a:t>References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252730" y="1371600"/>
            <a:ext cx="8638540" cy="315663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0" indent="-342900">
              <a:lnSpc>
                <a:spcPct val="100000"/>
              </a:lnSpc>
              <a:spcBef>
                <a:spcPts val="95"/>
              </a:spcBef>
              <a:buClr>
                <a:srgbClr val="000000"/>
              </a:buClr>
              <a:buFont typeface="Arial"/>
              <a:buChar char="•"/>
              <a:tabLst>
                <a:tab pos="380365" algn="l"/>
                <a:tab pos="381000" algn="l"/>
                <a:tab pos="3320415" algn="l"/>
              </a:tabLst>
            </a:pP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Barriers</a:t>
            </a:r>
            <a:r>
              <a:rPr sz="19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 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to</a:t>
            </a:r>
            <a:r>
              <a:rPr sz="19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 </a:t>
            </a:r>
            <a:r>
              <a:rPr sz="19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communication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"/>
              </a:rPr>
              <a:t>	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video</a:t>
            </a:r>
            <a:r>
              <a:rPr sz="1900" dirty="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1900" dirty="0">
                <a:latin typeface="Segoe UI"/>
                <a:cs typeface="Segoe UI"/>
              </a:rPr>
              <a:t>(September</a:t>
            </a:r>
            <a:r>
              <a:rPr sz="1900" spc="-40" dirty="0">
                <a:latin typeface="Times New Roman"/>
                <a:cs typeface="Times New Roman"/>
              </a:rPr>
              <a:t> </a:t>
            </a:r>
            <a:r>
              <a:rPr sz="1900" spc="-10" dirty="0">
                <a:latin typeface="Segoe UI"/>
                <a:cs typeface="Segoe UI"/>
              </a:rPr>
              <a:t>2022).</a:t>
            </a:r>
            <a:endParaRPr sz="1900" dirty="0">
              <a:latin typeface="Segoe UI"/>
              <a:cs typeface="Segoe UI"/>
            </a:endParaRPr>
          </a:p>
          <a:p>
            <a:pPr marL="381000" marR="30480" indent="-342900">
              <a:lnSpc>
                <a:spcPct val="80000"/>
              </a:lnSpc>
              <a:spcBef>
                <a:spcPts val="415"/>
              </a:spcBef>
              <a:buChar char="•"/>
              <a:tabLst>
                <a:tab pos="380365" algn="l"/>
                <a:tab pos="381000" algn="l"/>
              </a:tabLst>
            </a:pPr>
            <a:r>
              <a:rPr sz="1700" dirty="0">
                <a:latin typeface="Arial"/>
                <a:cs typeface="Arial"/>
              </a:rPr>
              <a:t>Chambers,</a:t>
            </a:r>
            <a:r>
              <a:rPr sz="1700" spc="-2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D. ,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Cantrell,</a:t>
            </a:r>
            <a:r>
              <a:rPr sz="1700" spc="-1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A. and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Booth,</a:t>
            </a:r>
            <a:r>
              <a:rPr sz="1700" spc="-8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A.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(2021) Rapid</a:t>
            </a:r>
            <a:r>
              <a:rPr sz="1700" spc="-2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evidence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review</a:t>
            </a:r>
            <a:r>
              <a:rPr sz="1700" spc="-1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: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challenges </a:t>
            </a:r>
            <a:r>
              <a:rPr sz="1700" dirty="0">
                <a:latin typeface="Arial"/>
                <a:cs typeface="Arial"/>
              </a:rPr>
              <a:t>to implementing digital</a:t>
            </a:r>
            <a:r>
              <a:rPr sz="1700" spc="-1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and data-driven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technologies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in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health and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social</a:t>
            </a:r>
            <a:r>
              <a:rPr sz="1700" spc="-1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care.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Report. </a:t>
            </a:r>
            <a:r>
              <a:rPr sz="1700" dirty="0">
                <a:latin typeface="Arial"/>
                <a:cs typeface="Arial"/>
              </a:rPr>
              <a:t>The</a:t>
            </a:r>
            <a:r>
              <a:rPr sz="1700" spc="-3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University</a:t>
            </a:r>
            <a:r>
              <a:rPr sz="1700" spc="-3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of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Sheffield ,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Sheffield.</a:t>
            </a:r>
            <a:endParaRPr sz="1700" dirty="0">
              <a:latin typeface="Arial"/>
              <a:cs typeface="Arial"/>
            </a:endParaRPr>
          </a:p>
          <a:p>
            <a:pPr marL="381000" marR="42545" indent="-342900">
              <a:lnSpc>
                <a:spcPct val="80000"/>
              </a:lnSpc>
              <a:spcBef>
                <a:spcPts val="409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1700" spc="-10" dirty="0">
                <a:latin typeface="Arial"/>
                <a:cs typeface="Arial"/>
              </a:rPr>
              <a:t>Glasby,</a:t>
            </a:r>
            <a:r>
              <a:rPr lang="en-GB" sz="1700" spc="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J.</a:t>
            </a:r>
            <a:r>
              <a:rPr lang="en-GB" sz="1700" spc="-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(2017)</a:t>
            </a:r>
            <a:r>
              <a:rPr lang="en-GB" sz="1700" spc="-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Understanding health and social</a:t>
            </a:r>
            <a:r>
              <a:rPr lang="en-GB" sz="1700" spc="-1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care</a:t>
            </a:r>
            <a:r>
              <a:rPr lang="en-GB" sz="1700" spc="-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(3</a:t>
            </a:r>
            <a:r>
              <a:rPr lang="en-GB" sz="1650" baseline="25252" dirty="0">
                <a:latin typeface="Arial"/>
                <a:cs typeface="Arial"/>
              </a:rPr>
              <a:t>rd</a:t>
            </a:r>
            <a:r>
              <a:rPr lang="en-GB" sz="1650" spc="247" baseline="25252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edition)</a:t>
            </a:r>
            <a:r>
              <a:rPr lang="en-GB" sz="1700" spc="-15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Bristol:</a:t>
            </a:r>
            <a:r>
              <a:rPr lang="en-GB" sz="1700" spc="-50" dirty="0">
                <a:latin typeface="Arial"/>
                <a:cs typeface="Arial"/>
              </a:rPr>
              <a:t> </a:t>
            </a:r>
            <a:r>
              <a:rPr lang="en-GB" sz="1700" dirty="0">
                <a:latin typeface="Arial"/>
                <a:cs typeface="Arial"/>
              </a:rPr>
              <a:t>The</a:t>
            </a:r>
            <a:r>
              <a:rPr lang="en-GB" sz="1700" spc="-5" dirty="0">
                <a:latin typeface="Arial"/>
                <a:cs typeface="Arial"/>
              </a:rPr>
              <a:t> </a:t>
            </a:r>
            <a:r>
              <a:rPr lang="en-GB" sz="1700" spc="-10" dirty="0">
                <a:latin typeface="Arial"/>
                <a:cs typeface="Arial"/>
              </a:rPr>
              <a:t>Policy Press.</a:t>
            </a:r>
            <a:endParaRPr lang="en-GB" sz="1700" dirty="0">
              <a:latin typeface="Arial"/>
              <a:cs typeface="Arial"/>
            </a:endParaRPr>
          </a:p>
          <a:p>
            <a:pPr marL="381000" marR="139065" indent="-342900">
              <a:lnSpc>
                <a:spcPct val="80000"/>
              </a:lnSpc>
              <a:spcBef>
                <a:spcPts val="405"/>
              </a:spcBef>
              <a:buChar char="•"/>
              <a:tabLst>
                <a:tab pos="380365" algn="l"/>
                <a:tab pos="381000" algn="l"/>
              </a:tabLst>
            </a:pPr>
            <a:r>
              <a:rPr sz="1700" spc="-10" dirty="0">
                <a:latin typeface="Arial"/>
                <a:cs typeface="Arial"/>
              </a:rPr>
              <a:t>Glasby, </a:t>
            </a:r>
            <a:r>
              <a:rPr sz="1700" dirty="0">
                <a:latin typeface="Arial"/>
                <a:cs typeface="Arial"/>
              </a:rPr>
              <a:t>J.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&amp;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Dickinson,</a:t>
            </a:r>
            <a:r>
              <a:rPr sz="1700" spc="-4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H.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(2014)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Partnership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working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in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health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and</a:t>
            </a:r>
            <a:r>
              <a:rPr sz="1700" spc="-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social</a:t>
            </a:r>
            <a:r>
              <a:rPr sz="1700" spc="-2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care: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spc="-20" dirty="0">
                <a:latin typeface="Arial"/>
                <a:cs typeface="Arial"/>
              </a:rPr>
              <a:t>what </a:t>
            </a:r>
            <a:r>
              <a:rPr sz="1700" dirty="0">
                <a:latin typeface="Arial"/>
                <a:cs typeface="Arial"/>
              </a:rPr>
              <a:t>is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integrated</a:t>
            </a:r>
            <a:r>
              <a:rPr sz="1700" spc="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care</a:t>
            </a:r>
            <a:r>
              <a:rPr sz="1700" spc="-1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and how can we</a:t>
            </a:r>
            <a:r>
              <a:rPr sz="1700" spc="1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deliver</a:t>
            </a:r>
            <a:r>
              <a:rPr sz="1700" spc="-2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it?</a:t>
            </a:r>
            <a:r>
              <a:rPr sz="1700" spc="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Bristol:</a:t>
            </a:r>
            <a:r>
              <a:rPr sz="1700" spc="42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The</a:t>
            </a:r>
            <a:r>
              <a:rPr sz="1700" spc="-25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Policy</a:t>
            </a:r>
            <a:r>
              <a:rPr sz="1700" spc="-20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Press.</a:t>
            </a:r>
            <a:endParaRPr sz="1700" dirty="0">
              <a:latin typeface="Arial"/>
              <a:cs typeface="Arial"/>
            </a:endParaRPr>
          </a:p>
          <a:p>
            <a:pPr marL="381000" indent="-342900">
              <a:lnSpc>
                <a:spcPct val="100000"/>
              </a:lnSpc>
              <a:spcBef>
                <a:spcPts val="5"/>
              </a:spcBef>
              <a:buClr>
                <a:srgbClr val="000000"/>
              </a:buClr>
              <a:buChar char="•"/>
              <a:tabLst>
                <a:tab pos="380365" algn="l"/>
                <a:tab pos="381000" algn="l"/>
              </a:tabLst>
            </a:pP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Healthcare</a:t>
            </a:r>
            <a:r>
              <a:rPr sz="17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UK</a:t>
            </a:r>
            <a:r>
              <a:rPr sz="17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-</a:t>
            </a:r>
            <a:r>
              <a:rPr sz="17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GOV.UK</a:t>
            </a:r>
            <a:r>
              <a:rPr sz="17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7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(www.gov.uk)</a:t>
            </a:r>
            <a:r>
              <a:rPr sz="1700" spc="2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(Access</a:t>
            </a:r>
            <a:r>
              <a:rPr sz="1700" spc="-114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August</a:t>
            </a:r>
            <a:r>
              <a:rPr sz="1700" spc="-15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2022)</a:t>
            </a:r>
            <a:endParaRPr sz="1700" dirty="0">
              <a:latin typeface="Arial"/>
              <a:cs typeface="Arial"/>
            </a:endParaRPr>
          </a:p>
          <a:p>
            <a:pPr marL="381000" marR="948055" indent="-342900" algn="just">
              <a:lnSpc>
                <a:spcPct val="80000"/>
              </a:lnSpc>
              <a:spcBef>
                <a:spcPts val="409"/>
              </a:spcBef>
              <a:buChar char="•"/>
              <a:tabLst>
                <a:tab pos="381000" algn="l"/>
              </a:tabLst>
            </a:pPr>
            <a:r>
              <a:rPr sz="1700" dirty="0">
                <a:latin typeface="Arial"/>
                <a:cs typeface="Arial"/>
                <a:hlinkClick r:id="rId4"/>
              </a:rPr>
              <a:t>Lee,</a:t>
            </a:r>
            <a:r>
              <a:rPr sz="1700" spc="-10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E.</a:t>
            </a:r>
            <a:r>
              <a:rPr sz="1700" spc="-10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(2021)</a:t>
            </a:r>
            <a:r>
              <a:rPr sz="1700" spc="-5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Effective</a:t>
            </a:r>
            <a:r>
              <a:rPr sz="1700" spc="-5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Communication</a:t>
            </a:r>
            <a:r>
              <a:rPr sz="1700" spc="-25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in</a:t>
            </a:r>
            <a:r>
              <a:rPr sz="1700" spc="-10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Health</a:t>
            </a:r>
            <a:r>
              <a:rPr sz="1700" spc="-15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and</a:t>
            </a:r>
            <a:r>
              <a:rPr sz="1700" spc="10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Social</a:t>
            </a:r>
            <a:r>
              <a:rPr sz="1700" spc="-25" dirty="0">
                <a:latin typeface="Arial"/>
                <a:cs typeface="Arial"/>
                <a:hlinkClick r:id="rId4"/>
              </a:rPr>
              <a:t> </a:t>
            </a:r>
            <a:r>
              <a:rPr sz="1700" dirty="0">
                <a:latin typeface="Arial"/>
                <a:cs typeface="Arial"/>
                <a:hlinkClick r:id="rId4"/>
              </a:rPr>
              <a:t>Care.</a:t>
            </a:r>
            <a:r>
              <a:rPr sz="1700" spc="10" dirty="0">
                <a:latin typeface="Arial"/>
                <a:cs typeface="Arial"/>
                <a:hlinkClick r:id="rId4"/>
              </a:rPr>
              <a:t> </a:t>
            </a:r>
            <a:r>
              <a:rPr sz="17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Effective</a:t>
            </a:r>
            <a:r>
              <a:rPr sz="1700" spc="-1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Communication</a:t>
            </a:r>
            <a:r>
              <a:rPr sz="17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In Health</a:t>
            </a:r>
            <a:r>
              <a:rPr sz="17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&amp; Social</a:t>
            </a:r>
            <a:r>
              <a:rPr sz="17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Care</a:t>
            </a:r>
            <a:r>
              <a:rPr sz="17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|</a:t>
            </a:r>
            <a:r>
              <a:rPr sz="17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Techniques,</a:t>
            </a:r>
            <a:r>
              <a:rPr sz="17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Tips</a:t>
            </a:r>
            <a:r>
              <a:rPr sz="17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 </a:t>
            </a:r>
            <a:r>
              <a:rPr sz="17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(cpdonline.co.uk)</a:t>
            </a:r>
            <a:r>
              <a:rPr sz="1700" spc="-1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(September</a:t>
            </a:r>
            <a:r>
              <a:rPr sz="1700" spc="-10" dirty="0">
                <a:latin typeface="Arial"/>
                <a:cs typeface="Arial"/>
              </a:rPr>
              <a:t> 2022)</a:t>
            </a:r>
            <a:endParaRPr sz="17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</a:pPr>
            <a:r>
              <a:rPr sz="1900" spc="-5" dirty="0">
                <a:latin typeface="Arial"/>
                <a:cs typeface="Arial"/>
              </a:rPr>
              <a:t>•</a:t>
            </a:r>
            <a:endParaRPr sz="19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748F1-93BB-97BD-CC85-2213AE086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06" y="211962"/>
            <a:ext cx="7542987" cy="55399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C4F38C-875C-C2F0-6EAE-E293B42B82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739" y="1356183"/>
            <a:ext cx="8608062" cy="3121367"/>
          </a:xfrm>
        </p:spPr>
        <p:txBody>
          <a:bodyPr/>
          <a:lstStyle/>
          <a:p>
            <a:pPr marL="381000" marR="424180" lvl="0" indent="-342900" defTabSz="914400" eaLnBrk="1" fontAlgn="auto" latinLnBrk="0" hangingPunct="1">
              <a:lnSpc>
                <a:spcPct val="80000"/>
              </a:lnSpc>
              <a:spcBef>
                <a:spcPts val="445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380365" algn="l"/>
                <a:tab pos="381000" algn="l"/>
              </a:tabLst>
              <a:defRPr/>
            </a:pPr>
            <a:r>
              <a:rPr kumimoji="0" lang="en-GB" sz="1900" b="0" i="0" u="none" strike="noStrike" kern="0" cap="none" spc="-2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Jijo's</a:t>
            </a:r>
            <a:r>
              <a:rPr kumimoji="0" lang="en-GB" sz="1900" b="0" i="0" u="none" strike="noStrike" kern="0" cap="none" spc="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Skill</a:t>
            </a:r>
            <a:r>
              <a:rPr kumimoji="0" lang="en-GB" sz="19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Factory</a:t>
            </a:r>
            <a:r>
              <a:rPr kumimoji="0" lang="en-GB" sz="1900" b="0" i="0" u="none" strike="noStrike" kern="0" cap="none" spc="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(2020)</a:t>
            </a:r>
            <a:r>
              <a:rPr kumimoji="0" lang="en-GB" sz="19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10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Barriers</a:t>
            </a:r>
            <a:r>
              <a:rPr kumimoji="0" lang="en-GB" sz="19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to</a:t>
            </a:r>
            <a:r>
              <a:rPr kumimoji="0" lang="en-GB" sz="1900" b="0" i="0" u="none" strike="noStrike" kern="0" cap="none" spc="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Effective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Communication,</a:t>
            </a:r>
            <a:r>
              <a:rPr kumimoji="0" lang="en-GB" sz="1900" b="0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[video],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Available</a:t>
            </a:r>
            <a:r>
              <a:rPr kumimoji="0" lang="en-GB" sz="1900" b="0" i="0" u="none" strike="noStrike" kern="0" cap="none" spc="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at:</a:t>
            </a:r>
            <a:r>
              <a:rPr kumimoji="0" lang="en-GB" sz="1900" b="0" i="0" u="none" strike="noStrike" kern="0" cap="none" spc="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sng" strike="noStrike" kern="0" cap="none" spc="-2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https://www.youtube.com/watch?v=f5Tao6KHV5w</a:t>
            </a:r>
            <a:r>
              <a:rPr kumimoji="0" lang="en-GB" sz="1900" b="0" i="0" u="none" strike="noStrike" kern="0" cap="none" spc="85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(Accessed: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May</a:t>
            </a:r>
            <a:r>
              <a:rPr kumimoji="0" lang="en-GB" sz="19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2020).</a:t>
            </a:r>
          </a:p>
          <a:p>
            <a:pPr marL="381000" marR="424180" lvl="0" indent="-342900" defTabSz="914400" eaLnBrk="1" fontAlgn="auto" latinLnBrk="0" hangingPunct="1">
              <a:lnSpc>
                <a:spcPct val="80000"/>
              </a:lnSpc>
              <a:spcBef>
                <a:spcPts val="445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380365" algn="l"/>
                <a:tab pos="381000" algn="l"/>
              </a:tabLst>
              <a:defRPr/>
            </a:pP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NHS (2021) </a:t>
            </a:r>
            <a:r>
              <a:rPr kumimoji="0" lang="en-GB" sz="1900" b="0" i="1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Improving communication between Healthcare professionals.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Available at: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  <a:hlinkClick r:id="rId3"/>
              </a:rPr>
              <a:t>https://www.england.nhs.uk/publication/improving-communication-between-health-care-professionals-and-patients-in-the-nhs-in-england/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 (Accessed: 18</a:t>
            </a:r>
            <a:r>
              <a:rPr kumimoji="0" lang="en-GB" sz="1900" b="0" i="0" u="none" strike="noStrike" kern="0" cap="none" spc="-10" normalizeH="0" baseline="3000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th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 July 2023).</a:t>
            </a:r>
            <a:endParaRPr kumimoji="0" lang="en-GB" sz="19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cs typeface="Segoe UI"/>
            </a:endParaRPr>
          </a:p>
          <a:p>
            <a:pPr marL="381000" marR="738505" lvl="0" indent="-342900" defTabSz="914400" eaLnBrk="1" fontAlgn="auto" latinLnBrk="0" hangingPunct="1">
              <a:lnSpc>
                <a:spcPct val="80000"/>
              </a:lnSpc>
              <a:spcBef>
                <a:spcPts val="455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380365" algn="l"/>
                <a:tab pos="381000" algn="l"/>
              </a:tabLst>
              <a:defRPr/>
            </a:pP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Rayudu,</a:t>
            </a:r>
            <a:r>
              <a:rPr kumimoji="0" lang="en-GB" sz="1900" b="0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C.,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(2009)</a:t>
            </a:r>
            <a:r>
              <a:rPr kumimoji="0" lang="en-GB" sz="1900" b="0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Communication,</a:t>
            </a:r>
            <a:r>
              <a:rPr kumimoji="0" lang="en-GB" sz="19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Global</a:t>
            </a:r>
            <a:r>
              <a:rPr kumimoji="0" lang="en-GB" sz="19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Media,</a:t>
            </a:r>
            <a:r>
              <a:rPr kumimoji="0" lang="en-GB" sz="19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Mumbai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.</a:t>
            </a:r>
            <a:r>
              <a:rPr kumimoji="0" lang="en-GB" sz="19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Available</a:t>
            </a:r>
            <a:r>
              <a:rPr kumimoji="0" lang="en-GB" sz="1900" b="0" i="0" u="none" strike="noStrike" kern="0" cap="none" spc="-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at:</a:t>
            </a:r>
            <a:r>
              <a:rPr kumimoji="0" lang="en-GB" sz="19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ProQuest</a:t>
            </a:r>
            <a:r>
              <a:rPr kumimoji="0" lang="en-GB" sz="1900" b="0" i="0" u="none" strike="noStrike" kern="0" cap="none" spc="-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Ebook</a:t>
            </a:r>
            <a:r>
              <a:rPr kumimoji="0" lang="en-GB" sz="19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Central.</a:t>
            </a:r>
            <a:r>
              <a:rPr kumimoji="0" lang="en-GB" sz="1900" b="0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(Accessed:</a:t>
            </a:r>
            <a:r>
              <a:rPr kumimoji="0" lang="en-GB" sz="19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May</a:t>
            </a:r>
            <a:r>
              <a:rPr kumimoji="0" lang="en-GB" sz="1900" b="0" i="0" u="none" strike="noStrike" kern="0" cap="none" spc="-3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9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2020).</a:t>
            </a:r>
            <a:endParaRPr kumimoji="0" lang="en-GB" sz="19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cs typeface="Segoe UI"/>
            </a:endParaRPr>
          </a:p>
          <a:p>
            <a:pPr marL="381000" marR="269240" lvl="0" indent="-342900" defTabSz="914400" eaLnBrk="1" fontAlgn="auto" latinLnBrk="0" hangingPunct="1">
              <a:lnSpc>
                <a:spcPct val="80000"/>
              </a:lnSpc>
              <a:spcBef>
                <a:spcPts val="420"/>
              </a:spcBef>
              <a:spcAft>
                <a:spcPts val="0"/>
              </a:spcAft>
              <a:buClrTx/>
              <a:buSzTx/>
              <a:buFont typeface="Arial"/>
              <a:buChar char="•"/>
              <a:tabLst>
                <a:tab pos="380365" algn="l"/>
                <a:tab pos="381000" algn="l"/>
              </a:tabLst>
              <a:defRPr/>
            </a:pP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White,</a:t>
            </a:r>
            <a:r>
              <a:rPr kumimoji="0" lang="en-GB" sz="17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D.</a:t>
            </a:r>
            <a:r>
              <a:rPr kumimoji="0" lang="en-GB" sz="17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(2021)</a:t>
            </a:r>
            <a:r>
              <a:rPr kumimoji="0" lang="en-GB" sz="17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Communication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Skills</a:t>
            </a:r>
            <a:r>
              <a:rPr kumimoji="0" lang="en-GB" sz="1700" b="0" i="0" u="none" strike="noStrike" kern="0" cap="none" spc="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–</a:t>
            </a:r>
            <a:r>
              <a:rPr kumimoji="0" lang="en-GB" sz="17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 </a:t>
            </a:r>
            <a:r>
              <a:rPr kumimoji="0" lang="en-GB" sz="17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Your</a:t>
            </a:r>
            <a:r>
              <a:rPr kumimoji="0" lang="en-GB" sz="1700" b="0" i="0" u="none" strike="noStrike" kern="0" cap="none" spc="-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Guide</a:t>
            </a:r>
            <a:r>
              <a:rPr kumimoji="0" lang="en-GB" sz="1700" b="0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to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Improving</a:t>
            </a:r>
            <a:r>
              <a:rPr kumimoji="0" lang="en-GB" sz="1700" b="0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Social</a:t>
            </a:r>
            <a:r>
              <a:rPr kumimoji="0" lang="en-GB" sz="1700" b="0" i="0" u="none" strike="noStrike" kern="0" cap="none" spc="-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Intelligence,</a:t>
            </a:r>
            <a:r>
              <a:rPr kumimoji="0" lang="en-GB" sz="17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Developing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Charisma,</a:t>
            </a:r>
            <a:r>
              <a:rPr kumimoji="0" lang="en-GB" sz="1700" b="0" i="0" u="none" strike="noStrike" kern="0" cap="none" spc="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and</a:t>
            </a:r>
            <a:r>
              <a:rPr kumimoji="0" lang="en-GB" sz="1700" b="0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Learning</a:t>
            </a:r>
            <a:r>
              <a:rPr kumimoji="0" lang="en-GB" sz="17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How</a:t>
            </a:r>
            <a:r>
              <a:rPr kumimoji="0" lang="en-GB" sz="1700" b="0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to</a:t>
            </a:r>
            <a:r>
              <a:rPr kumimoji="0" lang="en-GB" sz="1700" b="0" i="0" u="none" strike="noStrike" kern="0" cap="none" spc="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Talk</a:t>
            </a:r>
            <a:r>
              <a:rPr kumimoji="0" lang="en-GB" sz="1700" b="0" i="0" u="none" strike="noStrike" kern="0" cap="none" spc="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to</a:t>
            </a:r>
            <a:r>
              <a:rPr kumimoji="0" lang="en-GB" sz="1700" b="0" i="0" u="none" strike="noStrike" kern="0" cap="none" spc="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17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Segoe UI"/>
                <a:cs typeface="Segoe UI"/>
              </a:rPr>
              <a:t>Anyone.</a:t>
            </a:r>
            <a:r>
              <a:rPr kumimoji="0" lang="en-GB" sz="1700" b="0" i="0" u="none" strike="noStrike" kern="0" cap="none" spc="4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endParaRPr kumimoji="0" lang="en-GB" sz="27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Segoe UI"/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117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2364</Words>
  <Application>Microsoft Office PowerPoint</Application>
  <PresentationFormat>On-screen Show (4:3)</PresentationFormat>
  <Paragraphs>236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Segoe UI</vt:lpstr>
      <vt:lpstr>Times New Roman</vt:lpstr>
      <vt:lpstr>Office Theme</vt:lpstr>
      <vt:lpstr>Module LCHS4003 Introduction to Health and Social Care</vt:lpstr>
      <vt:lpstr>Discuss Assessment Brief  A2    on Moodle      </vt:lpstr>
      <vt:lpstr>Today we will…</vt:lpstr>
      <vt:lpstr>What are the different forms of communication?</vt:lpstr>
      <vt:lpstr>Some of the different forms of communication are …</vt:lpstr>
      <vt:lpstr>PowerPoint Presentation</vt:lpstr>
      <vt:lpstr>PowerPoint Presentation</vt:lpstr>
      <vt:lpstr>Benefits of Effective Communication </vt:lpstr>
      <vt:lpstr>Communication</vt:lpstr>
      <vt:lpstr>PowerPoint Presentation</vt:lpstr>
      <vt:lpstr>PowerPoint Presentation</vt:lpstr>
      <vt:lpstr> Characteristics of Effective             Communication </vt:lpstr>
      <vt:lpstr>Self-reflection</vt:lpstr>
      <vt:lpstr>Communication in Health and Social Care</vt:lpstr>
      <vt:lpstr>Conceptional Ideas of Communication</vt:lpstr>
      <vt:lpstr>PowerPoint Presentation</vt:lpstr>
      <vt:lpstr>PowerPoint Presentation</vt:lpstr>
      <vt:lpstr>Berlo (1960) Model of Communication</vt:lpstr>
      <vt:lpstr>PowerPoint Presentation</vt:lpstr>
      <vt:lpstr>Components of Berlo (1960) Model of Communication</vt:lpstr>
      <vt:lpstr>Components of Berlo (1960) Model of Communication</vt:lpstr>
      <vt:lpstr>Components of Berlo (1960) Model of Communication</vt:lpstr>
      <vt:lpstr>Components of Berlo (1960) Model of Communication</vt:lpstr>
      <vt:lpstr>       ACTIVITY </vt:lpstr>
      <vt:lpstr>Barriers to Communication</vt:lpstr>
      <vt:lpstr>Communicating Effectively with Service Users and others</vt:lpstr>
      <vt:lpstr>PowerPoint Presentation</vt:lpstr>
      <vt:lpstr>PowerPoint Presentation</vt:lpstr>
      <vt:lpstr>   Activity</vt:lpstr>
      <vt:lpstr>  Additional Activity </vt:lpstr>
      <vt:lpstr>Group Work Activity</vt:lpstr>
      <vt:lpstr>Allocated Sections Per Group</vt:lpstr>
      <vt:lpstr>Questions?</vt:lpstr>
      <vt:lpstr>References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Patronella Ganza</cp:lastModifiedBy>
  <cp:revision>10</cp:revision>
  <dcterms:created xsi:type="dcterms:W3CDTF">2022-10-19T13:27:27Z</dcterms:created>
  <dcterms:modified xsi:type="dcterms:W3CDTF">2024-03-18T11:53:21Z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2022-10-19T00:00:00Z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2022-10-19T00:00:00Z</vt:filetime>
  </property>
</Properties>
</file>