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7"/>
  </p:notesMasterIdLst>
  <p:sldIdLst>
    <p:sldId id="256" r:id="rId2"/>
    <p:sldId id="259" r:id="rId3"/>
    <p:sldId id="257" r:id="rId4"/>
    <p:sldId id="260" r:id="rId5"/>
    <p:sldId id="303" r:id="rId6"/>
    <p:sldId id="261" r:id="rId7"/>
    <p:sldId id="262" r:id="rId8"/>
    <p:sldId id="266" r:id="rId9"/>
    <p:sldId id="267" r:id="rId10"/>
    <p:sldId id="304" r:id="rId11"/>
    <p:sldId id="268" r:id="rId12"/>
    <p:sldId id="269" r:id="rId13"/>
    <p:sldId id="270" r:id="rId14"/>
    <p:sldId id="271" r:id="rId15"/>
    <p:sldId id="272" r:id="rId16"/>
    <p:sldId id="273" r:id="rId17"/>
    <p:sldId id="274" r:id="rId18"/>
    <p:sldId id="275" r:id="rId19"/>
    <p:sldId id="276" r:id="rId20"/>
    <p:sldId id="277" r:id="rId21"/>
    <p:sldId id="278" r:id="rId22"/>
    <p:sldId id="281" r:id="rId23"/>
    <p:sldId id="294" r:id="rId24"/>
    <p:sldId id="305" r:id="rId25"/>
    <p:sldId id="306" r:id="rId26"/>
  </p:sldIdLst>
  <p:sldSz cx="9144000" cy="6858000" type="screen4x3"/>
  <p:notesSz cx="6858000" cy="9144000"/>
  <p:defaultTextStyle>
    <a:defPPr>
      <a:defRPr lang="en-GB"/>
    </a:defPPr>
    <a:lvl1pPr algn="l" rtl="0" fontAlgn="base">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68193" autoAdjust="0"/>
  </p:normalViewPr>
  <p:slideViewPr>
    <p:cSldViewPr>
      <p:cViewPr varScale="1">
        <p:scale>
          <a:sx n="77" d="100"/>
          <a:sy n="77" d="100"/>
        </p:scale>
        <p:origin x="1952" y="6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77E824C-F4AA-4849-A9A2-E12E1ACB5029}" type="datetimeFigureOut">
              <a:rPr lang="en-GB" smtClean="0"/>
              <a:t>22/06/2026</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BED5171-3FE4-494B-A669-DACD4E162328}" type="slidenum">
              <a:rPr lang="en-GB" smtClean="0"/>
              <a:t>‹#›</a:t>
            </a:fld>
            <a:endParaRPr lang="en-GB"/>
          </a:p>
        </p:txBody>
      </p:sp>
    </p:spTree>
    <p:extLst>
      <p:ext uri="{BB962C8B-B14F-4D97-AF65-F5344CB8AC3E}">
        <p14:creationId xmlns:p14="http://schemas.microsoft.com/office/powerpoint/2010/main" val="14457128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chapter examines the anatomy of policy and policy-making in central government, focusing on its stages, together with some theories relating to the process, before concluding with a look at two case studies where outcome failed to match expectations. Accordingly, the chapter delves briefly into the complex area of policy studies, an area that has attracted attention because it deals with important political outcomes and draws together so many elements embodying so much of the political universe: process, influence, power and pressure as well as the impact of personality. Consequently, policy studies, despite a relative dearth of recent UK studies, has emerged as a kind of sub-discipline with some claim to be a focus for a social science approach to human interaction involving such subjects as psychology, sociology, economics, history, philosophy and political science. Policy studies was essentially born in the USA, so some of the chapter focuses on American examples and policy environments, but more generally it draws on public policy in Western liberal democracies as a whole. The Bibliography provides an introduction to some of the voluminous literature in the field.</a:t>
            </a:r>
          </a:p>
        </p:txBody>
      </p:sp>
      <p:sp>
        <p:nvSpPr>
          <p:cNvPr id="4" name="Slide Number Placeholder 3"/>
          <p:cNvSpPr>
            <a:spLocks noGrp="1"/>
          </p:cNvSpPr>
          <p:nvPr>
            <p:ph type="sldNum" sz="quarter" idx="5"/>
          </p:nvPr>
        </p:nvSpPr>
        <p:spPr/>
        <p:txBody>
          <a:bodyPr/>
          <a:lstStyle/>
          <a:p>
            <a:fld id="{0BED5171-3FE4-494B-A669-DACD4E162328}" type="slidenum">
              <a:rPr lang="en-GB" smtClean="0"/>
              <a:t>3</a:t>
            </a:fld>
            <a:endParaRPr lang="en-GB"/>
          </a:p>
        </p:txBody>
      </p:sp>
    </p:spTree>
    <p:extLst>
      <p:ext uri="{BB962C8B-B14F-4D97-AF65-F5344CB8AC3E}">
        <p14:creationId xmlns:p14="http://schemas.microsoft.com/office/powerpoint/2010/main" val="270987733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How policy is made</a:t>
            </a:r>
          </a:p>
          <a:p>
            <a:r>
              <a:rPr lang="en-GB" dirty="0"/>
              <a:t>Policy can be defined as a set of ideas and proposals for action culminating in a government decision; to study policy, therefore, is to study how decisions are made. Government decisions can take many forms. Burch (1979: 108) distinguishes between two broad kinds, as follows:</a:t>
            </a:r>
          </a:p>
          <a:p>
            <a:endParaRPr lang="en-GB" dirty="0"/>
          </a:p>
          <a:p>
            <a:r>
              <a:rPr lang="en-GB" dirty="0"/>
              <a:t>1Rules, regulations and public pronouncements: for example, Acts of Parliament, Orders in Council, White Papers, ministerial and departmental announcements.</a:t>
            </a:r>
          </a:p>
          <a:p>
            <a:endParaRPr lang="en-GB" dirty="0"/>
          </a:p>
          <a:p>
            <a:r>
              <a:rPr lang="en-GB" dirty="0"/>
              <a:t>2Public expenditure, its raising via taxation and its distribution: the government spends well over £800 billion per annum (2019), mostly on public goods and services (e.g. education, hospitals) and transfer payments (e.g. social security payments and unemployment benefit).</a:t>
            </a:r>
          </a:p>
          <a:p>
            <a:endParaRPr lang="en-GB" dirty="0"/>
          </a:p>
          <a:p>
            <a:r>
              <a:rPr lang="en-GB" dirty="0"/>
              <a:t>Figure 24.1 portrays the government as a system that has as its input political demands together with resources available and its ‘output’ as the different kinds of government decision. The latter impact on society and influence future ‘inputs’, so the process is circular and constant.</a:t>
            </a:r>
          </a:p>
          <a:p>
            <a:endParaRPr lang="en-GB" dirty="0"/>
          </a:p>
          <a:p>
            <a:r>
              <a:rPr lang="en-GB" dirty="0"/>
              <a:t>Both Burch and Wood (1990) and Jordan and Richardson (1987) review a number of different analyses as ‘models’: possible or approximate versions of what happens in reality. Eight models are summarised below. For a fuller account of the available models, see the older texts: Parsons (1995), John (1998), Hill (2000). For an excellent, more recent study, see Dorey (2014).</a:t>
            </a:r>
          </a:p>
        </p:txBody>
      </p:sp>
      <p:sp>
        <p:nvSpPr>
          <p:cNvPr id="4" name="Slide Number Placeholder 3"/>
          <p:cNvSpPr>
            <a:spLocks noGrp="1"/>
          </p:cNvSpPr>
          <p:nvPr>
            <p:ph type="sldNum" sz="quarter" idx="5"/>
          </p:nvPr>
        </p:nvSpPr>
        <p:spPr/>
        <p:txBody>
          <a:bodyPr/>
          <a:lstStyle/>
          <a:p>
            <a:fld id="{0BED5171-3FE4-494B-A669-DACD4E162328}" type="slidenum">
              <a:rPr lang="en-GB" smtClean="0"/>
              <a:t>4</a:t>
            </a:fld>
            <a:endParaRPr lang="en-GB"/>
          </a:p>
        </p:txBody>
      </p:sp>
    </p:spTree>
    <p:extLst>
      <p:ext uri="{BB962C8B-B14F-4D97-AF65-F5344CB8AC3E}">
        <p14:creationId xmlns:p14="http://schemas.microsoft.com/office/powerpoint/2010/main" val="80629498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BED5171-3FE4-494B-A669-DACD4E162328}" type="slidenum">
              <a:rPr lang="en-GB" smtClean="0"/>
              <a:t>5</a:t>
            </a:fld>
            <a:endParaRPr lang="en-GB"/>
          </a:p>
        </p:txBody>
      </p:sp>
    </p:spTree>
    <p:extLst>
      <p:ext uri="{BB962C8B-B14F-4D97-AF65-F5344CB8AC3E}">
        <p14:creationId xmlns:p14="http://schemas.microsoft.com/office/powerpoint/2010/main" val="349905205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Models of policy-making</a:t>
            </a:r>
          </a:p>
          <a:p>
            <a:r>
              <a:rPr lang="en-GB" dirty="0"/>
              <a:t>1The conventional model: This is the ‘official’ explanation of policy-making found in Central Office of Information publications and the utterances of civil servants in public (though seldom in private). This maintains that Parliament represents and interprets the public will through its representatives, who support government ministers, who in turn formulate executive policies, which are thereupon faithfully and impartially implemented by civil servants. The notion that a ‘thin red line’ of democracy connects voters with civil servants via the nominee of a political party in Parliament strikes many as tenuous but, despite its shortcomings, this is the officially sanctioned theory of how policy is made: voters elect MPs; majority party elected forms government; PM, Cabinet and other ministers form policy; civil servants, assisted by certain other agencies, enact policy.</a:t>
            </a:r>
          </a:p>
          <a:p>
            <a:endParaRPr lang="en-GB" dirty="0"/>
          </a:p>
          <a:p>
            <a:r>
              <a:rPr lang="en-GB" dirty="0"/>
              <a:t>2The ruling-class model: This is effectively the Marxist assertion that those empowered with taking key decisions in the state – civil servants and politicians – subscribe consciously or unconsciously to the values of the dominant economic class, the property-owning upper middle classes. It follows that ‘the executive of the modern state is but a committee for managing the common affairs of the whole bourgeoisie’ (Marx and Engels 1848). According to this view, most policy outputs will have the effect merely of protecting and advancing dominant group interests. It also assumes that the superstructure of democracy is all false, hiding the true ‘hegemony’ of the economic class. Ralph Miliband (1969) provides a good critique of this approach (though, ironically, both his sons went on to become key players in this very system); for a summary of the argument, see John (1998: Chapter 5).The following two models attribute decisive importance to differing elements within the political system:</a:t>
            </a:r>
          </a:p>
          <a:p>
            <a:endParaRPr lang="en-GB" dirty="0"/>
          </a:p>
          <a:p>
            <a:r>
              <a:rPr lang="en-GB" dirty="0"/>
              <a:t>3The pluralist model: This is often associated with the US political scientist Robert Dahl. It assumes that power is dispersed within society to the various interest groups that constitute it – business, labour, agriculture and so forth – and that they can ‘make themselves heard effectively at some crucial stage in the process of decision’ (Jordan and Richardson 1987: 16). According to this view, interest groups interact and negotiate policy with each other in a kind of free open market, with government acting as a more or less neutral referee. Critics of this ‘neutrality’ point out the vastly disproportionate influences exercised by rich corporations and popular representative bodies like trade unions, charities and the like.</a:t>
            </a:r>
          </a:p>
          <a:p>
            <a:endParaRPr lang="en-GB" dirty="0"/>
          </a:p>
          <a:p>
            <a:r>
              <a:rPr lang="en-GB" dirty="0"/>
              <a:t>4Corporatism: This is associated with the work of Philippe </a:t>
            </a:r>
            <a:r>
              <a:rPr lang="en-GB" dirty="0" err="1"/>
              <a:t>Schmitter</a:t>
            </a:r>
            <a:r>
              <a:rPr lang="en-GB" dirty="0"/>
              <a:t> and is offered as an alternative to pluralism. This model perceives an alliance between ministers, civil servants and the leaders of pressure groups in which the latter are given a central role in the policy-making process in exchange for exerting pressure upon their members to conform with or accept government decisions. In this view, therefore, interest groups become an extension – or even a quasi-form – of government. Corporatism has also been used pejoratively by British politicians of the left (Benn), right (Thatcher) and centre (Owen) to describe the decision-making style of the much criticised 1974–9 Labour Government.</a:t>
            </a:r>
          </a:p>
          <a:p>
            <a:endParaRPr lang="en-GB" dirty="0"/>
          </a:p>
          <a:p>
            <a:r>
              <a:rPr lang="en-GB" dirty="0"/>
              <a:t>The next two models ascribe key importance to two specific elements of the system:</a:t>
            </a:r>
          </a:p>
          <a:p>
            <a:endParaRPr lang="en-GB" dirty="0"/>
          </a:p>
          <a:p>
            <a:r>
              <a:rPr lang="en-GB" dirty="0"/>
              <a:t>5The party government model: The stress here is on political parties and the assertion that they provide the major channel for policy formulation. Some, like Wilensky (1975), regard ‘politics’ as peripheral to the formation of policy, while others, like Castles (1989), maintain that the agenda is shaped by the processes of liberal democracy (Parsons 1995: section 2.11).</a:t>
            </a:r>
          </a:p>
          <a:p>
            <a:endParaRPr lang="en-GB" dirty="0"/>
          </a:p>
          <a:p>
            <a:r>
              <a:rPr lang="en-GB" dirty="0"/>
              <a:t>6The Whitehall model: This contends that civil servants either initiate major policy or so alter it as it passes through their hands as to make it substantially theirs – thus making them the key influence on policy. Allison (1971) argued that bureaucracies do not meekly do the bidding of elected masters but are fragmented, competing centres of power: in John’s words, ‘Policy often arrives as the outcome of an uncoordinated fight between government bureaus’ (John 1998: 44). Ministers discuss possible future actions with their very experienced and able advisers. If a trusted senior civil servant advises against a new initiative, this is bound to give the minister pause for more thought and adjustments might be made or the idea might even be dropped completely. Whitehall is not just ‘in the loop’ of policy-making, it is an essential part of this loop.</a:t>
            </a:r>
          </a:p>
          <a:p>
            <a:endParaRPr lang="en-GB" dirty="0"/>
          </a:p>
          <a:p>
            <a:r>
              <a:rPr lang="en-GB" dirty="0"/>
              <a:t>The final two theories concentrate upon the way in which decision-makers set about their tasks:</a:t>
            </a:r>
          </a:p>
          <a:p>
            <a:endParaRPr lang="en-GB" dirty="0"/>
          </a:p>
          <a:p>
            <a:r>
              <a:rPr lang="en-GB" dirty="0"/>
              <a:t>7Rational decision-making: This approach assumes that decision-makers behave in a logical, sequential fashion. Accordingly, they will identify their objectives, formulate possible strategies, think through their implications and finally choose the course of action that on balance best achieves their objectives. This approach is consistent with the traditional model in that civil servants undertake the analysis and then offer up the options for popularly elected politicians to take the decisions (see Parsons 1995: section 3.4; John 1998: Chapter 6).</a:t>
            </a:r>
          </a:p>
          <a:p>
            <a:endParaRPr lang="en-GB" dirty="0"/>
          </a:p>
          <a:p>
            <a:r>
              <a:rPr lang="en-GB" dirty="0"/>
              <a:t>8Incrementalism: This approach, associated with the hugely influential work of Charles Lindblom, denies that policy- makers are so rational and argues that in practice they usually try to cope or ‘muddle through’. They tend to start with the status quo and make what adjustments they can to manage or at least accommodate new situations. In other words, policy-makers do not thoroughly ‘solve’ problems but merely adjust to them. The case of privatisation argues against this ‘adjusting’ approach in that when Nigel Lawson came to consider it in the early 1980s the cupboard, in terms of relevant files and experience, was totally bare. Instead, Conservative ministers had to devise wholly new approaches and, whatever one’s views on the outcome, it is perhaps to their credit that – even allowing for a determined Prime Minister and a large majority – they succeeded in a government culture so resistant to radical innovation.</a:t>
            </a:r>
          </a:p>
          <a:p>
            <a:endParaRPr lang="en-GB" dirty="0"/>
          </a:p>
          <a:p>
            <a:r>
              <a:rPr lang="en-GB" dirty="0"/>
              <a:t>It is clear that most of these models are basically descriptive, while others, like the rational choice and conventional models, are also partially prescriptive – they offer an ideal approach as to how policies should be made – but cannot necessarily tell us how decisions are actually made.</a:t>
            </a:r>
          </a:p>
          <a:p>
            <a:endParaRPr lang="en-GB" dirty="0"/>
          </a:p>
          <a:p>
            <a:r>
              <a:rPr lang="en-GB" dirty="0"/>
              <a:t>It is also obvious that echoing somewhere within each approach is the ring of truth. It would not be too difficult to find examples in support of any of the above models. The truth is that policy-making is such a protean, dense area of activity that it is extremely difficult to generalise and be accurate in all cases. Nevertheless, the search for valid statements is worth the effort, otherwise our political system will remain incomprehensible. We will therefore look at the process in greater detail in a search for some generally true propositions about it.</a:t>
            </a:r>
          </a:p>
        </p:txBody>
      </p:sp>
      <p:sp>
        <p:nvSpPr>
          <p:cNvPr id="4" name="Slide Number Placeholder 3"/>
          <p:cNvSpPr>
            <a:spLocks noGrp="1"/>
          </p:cNvSpPr>
          <p:nvPr>
            <p:ph type="sldNum" sz="quarter" idx="5"/>
          </p:nvPr>
        </p:nvSpPr>
        <p:spPr/>
        <p:txBody>
          <a:bodyPr/>
          <a:lstStyle/>
          <a:p>
            <a:fld id="{0BED5171-3FE4-494B-A669-DACD4E162328}" type="slidenum">
              <a:rPr lang="en-GB" smtClean="0"/>
              <a:t>6</a:t>
            </a:fld>
            <a:endParaRPr lang="en-GB"/>
          </a:p>
        </p:txBody>
      </p:sp>
    </p:spTree>
    <p:extLst>
      <p:ext uri="{BB962C8B-B14F-4D97-AF65-F5344CB8AC3E}">
        <p14:creationId xmlns:p14="http://schemas.microsoft.com/office/powerpoint/2010/main" val="213750795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policy cycle</a:t>
            </a:r>
          </a:p>
          <a:p>
            <a:r>
              <a:rPr lang="en-GB" dirty="0"/>
              <a:t>If they agree on nothing else, policy study scholars seem to agree that policy-making can be understood better as a ‘cycle’; a problem arrives on the agenda and is processed by the system until something approaching an answer is found. Analyses of the cycle can be quite sophisticated. Hogwood and Gunn (1984) discern a number of stages: deciding to decide (issue search and agenda setting); deciding how to decide (issue definition, forecasting; setting objectives and priorities); options analysis (policy implementation, monitoring and control; evaluation and review); and policy maintenance (succession or termination). Lindblom and Woodhouse disagree with this stately progressing of stages. They argue that ‘Deliberate or orderly steps … are not an accurate portrayal of how the policy process actually works. Policy making is, instead, a complexly interactive process without beginning or end’ (Lindblom and Woodhouse 1993: 11, quoted in Parsons 1995: 22). However, policy studies can appear overly abstract and removed from reality at times; for the limited purposes of this chapter, three easily understood stages will suffice: initiation, formulation and implementation. These are considered below, but first a brief look at how ‘problems’ come to be defined as such and how they come to be seen as requiring solutions.</a:t>
            </a:r>
          </a:p>
        </p:txBody>
      </p:sp>
      <p:sp>
        <p:nvSpPr>
          <p:cNvPr id="4" name="Slide Number Placeholder 3"/>
          <p:cNvSpPr>
            <a:spLocks noGrp="1"/>
          </p:cNvSpPr>
          <p:nvPr>
            <p:ph type="sldNum" sz="quarter" idx="5"/>
          </p:nvPr>
        </p:nvSpPr>
        <p:spPr/>
        <p:txBody>
          <a:bodyPr/>
          <a:lstStyle/>
          <a:p>
            <a:fld id="{0BED5171-3FE4-494B-A669-DACD4E162328}" type="slidenum">
              <a:rPr lang="en-GB" smtClean="0"/>
              <a:t>7</a:t>
            </a:fld>
            <a:endParaRPr lang="en-GB"/>
          </a:p>
        </p:txBody>
      </p:sp>
    </p:spTree>
    <p:extLst>
      <p:ext uri="{BB962C8B-B14F-4D97-AF65-F5344CB8AC3E}">
        <p14:creationId xmlns:p14="http://schemas.microsoft.com/office/powerpoint/2010/main" val="174943660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‘Social construction’ of problems</a:t>
            </a:r>
          </a:p>
          <a:p>
            <a:r>
              <a:rPr lang="en-GB" dirty="0"/>
              <a:t>This concept appears in Dorey (2006: 8–11) and relates to the evolving nature of things requiring action. In the nineteenth century women were denied certain basic rights and could even be beaten or raped by their husbands with impunity. It has taken a long while, but societal values have changed so that women have acquired the vote and legal protection against what is now seen as abuse. Similarly homosexuals – once persecuted and imprisoned – are now allowed to be themselves outside the reach of the criminal law. Attitudes towards legal drug use (alcohol, nicotine) and illegal use (cannabis, heroin, cocaine) are also in a constant state of change and influence related frameworks (for example, smoking is now seen as seriously unhealthy and is banned in workplaces).</a:t>
            </a:r>
          </a:p>
          <a:p>
            <a:endParaRPr lang="en-GB" dirty="0"/>
          </a:p>
          <a:p>
            <a:r>
              <a:rPr lang="en-GB" dirty="0"/>
              <a:t>Dorey also points out how wider values and ideological changes influence political action. Poverty was once not seen as a problem – prosperity was a personal responsibility – but by the twentieth century as Liberal ideology was becoming the new orthodoxy tax-funded state assistance began to be introduced to alleviate problems of old age, illness and unemployment. Moreover, the extension of the vote to lower socio-economic strata meant ‘inaction’ – which favoured employers and owners of property – was no longer so easy to maintain. Interestingly in the USA medical care is not (yet?) seen as a right but as a commodity (e.g. a car?) to be bought according to choice and expense. ‘Obamacare’ seemed to bring closer the kind of ‘citizen entitlement’ to health care common in Western Europe. President Trump (2016–21) did his best to exorcise Obama’s achievement and replace it with his own superior system: he managed neither.</a:t>
            </a:r>
          </a:p>
          <a:p>
            <a:endParaRPr lang="en-GB" dirty="0"/>
          </a:p>
          <a:p>
            <a:r>
              <a:rPr lang="en-GB" dirty="0"/>
              <a:t>Agenda setting</a:t>
            </a:r>
          </a:p>
          <a:p>
            <a:r>
              <a:rPr lang="en-GB" dirty="0"/>
              <a:t>John </a:t>
            </a:r>
            <a:r>
              <a:rPr lang="en-GB" dirty="0" err="1"/>
              <a:t>Kingdon</a:t>
            </a:r>
            <a:r>
              <a:rPr lang="en-GB" dirty="0"/>
              <a:t> (1995; see Dorey 2006: 27–31) perceived it necessary for three ‘streams’ to conjoin for an item to be added to public policy: the recognition of something as a problem (problem stream); the identification of possible solutions (policy stream); and the requisite opportunities – time, accession to power of a party prepared to act and so forth (political stream). For example, as we saw above, poverty was not seen as a legitimate concern of government until Liberalism and Socialism emerged to suggest it might be and no action was taken until the Liberal and Labour parties gained power for periods in the twentieth century.</a:t>
            </a:r>
          </a:p>
        </p:txBody>
      </p:sp>
      <p:sp>
        <p:nvSpPr>
          <p:cNvPr id="4" name="Slide Number Placeholder 3"/>
          <p:cNvSpPr>
            <a:spLocks noGrp="1"/>
          </p:cNvSpPr>
          <p:nvPr>
            <p:ph type="sldNum" sz="quarter" idx="5"/>
          </p:nvPr>
        </p:nvSpPr>
        <p:spPr/>
        <p:txBody>
          <a:bodyPr/>
          <a:lstStyle/>
          <a:p>
            <a:fld id="{0BED5171-3FE4-494B-A669-DACD4E162328}" type="slidenum">
              <a:rPr lang="en-GB" smtClean="0"/>
              <a:t>8</a:t>
            </a:fld>
            <a:endParaRPr lang="en-GB"/>
          </a:p>
        </p:txBody>
      </p:sp>
    </p:spTree>
    <p:extLst>
      <p:ext uri="{BB962C8B-B14F-4D97-AF65-F5344CB8AC3E}">
        <p14:creationId xmlns:p14="http://schemas.microsoft.com/office/powerpoint/2010/main" val="373985757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Policy initiation: setting agendas</a:t>
            </a:r>
          </a:p>
          <a:p>
            <a:r>
              <a:rPr lang="en-GB" dirty="0"/>
              <a:t>Each government decision usually has a long and complex provenance, but all must start somewhere. It is tempting to think that they originate, eureka-like, in the minds of single individuals, but they are more often the product of debate or a general climate of opinion involving many minds. Policy initiatives, moreover, can originate in all parts of the political system. Setting the political agenda is a curiously elusive process. Items can be deliberately introduced by government, and clearly it has many routes available to it: for example, Tony Blair in the summer of 1999 announcing in an interview that fox hunting really would be banned or David Cameron announcing in 2013 that his party would offer a referendum on EU membership in the 2015 election as his way of neutralising the electoral threat of UKIP. The media too have enormous power to set the agenda: Michael </a:t>
            </a:r>
            <a:r>
              <a:rPr lang="en-GB" dirty="0" err="1"/>
              <a:t>Buerk’s</a:t>
            </a:r>
            <a:r>
              <a:rPr lang="en-GB" dirty="0"/>
              <a:t> 1984 reports from Ethiopia detailing a scale of famine that touched the nation and initiated assistance; and The Daily Telegraph’s carefully staged revelations in 2009 of MPs who fiddled their expenses.</a:t>
            </a:r>
          </a:p>
          <a:p>
            <a:endParaRPr lang="en-GB" dirty="0"/>
          </a:p>
          <a:p>
            <a:r>
              <a:rPr lang="en-GB" dirty="0"/>
              <a:t>Figure 24.2 (next slide) depicts six groups of possible policy initiators placed on a continuum starting from the periphery and moving in towards the nerve centre of government in No. 10. The figure uses the idea of ‘distance from the centre’, capturing the truth that the routes into policy-making are many and varied (see also Parsons 1995: section 2.4).</a:t>
            </a:r>
          </a:p>
        </p:txBody>
      </p:sp>
      <p:sp>
        <p:nvSpPr>
          <p:cNvPr id="4" name="Slide Number Placeholder 3"/>
          <p:cNvSpPr>
            <a:spLocks noGrp="1"/>
          </p:cNvSpPr>
          <p:nvPr>
            <p:ph type="sldNum" sz="quarter" idx="5"/>
          </p:nvPr>
        </p:nvSpPr>
        <p:spPr/>
        <p:txBody>
          <a:bodyPr/>
          <a:lstStyle/>
          <a:p>
            <a:fld id="{0BED5171-3FE4-494B-A669-DACD4E162328}" type="slidenum">
              <a:rPr lang="en-GB" smtClean="0"/>
              <a:t>9</a:t>
            </a:fld>
            <a:endParaRPr lang="en-GB"/>
          </a:p>
        </p:txBody>
      </p:sp>
    </p:spTree>
    <p:extLst>
      <p:ext uri="{BB962C8B-B14F-4D97-AF65-F5344CB8AC3E}">
        <p14:creationId xmlns:p14="http://schemas.microsoft.com/office/powerpoint/2010/main" val="248241479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BED5171-3FE4-494B-A669-DACD4E162328}" type="slidenum">
              <a:rPr lang="en-GB" smtClean="0"/>
              <a:t>10</a:t>
            </a:fld>
            <a:endParaRPr lang="en-GB"/>
          </a:p>
        </p:txBody>
      </p:sp>
    </p:spTree>
    <p:extLst>
      <p:ext uri="{BB962C8B-B14F-4D97-AF65-F5344CB8AC3E}">
        <p14:creationId xmlns:p14="http://schemas.microsoft.com/office/powerpoint/2010/main" val="40456258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General public</a:t>
            </a:r>
          </a:p>
          <a:p>
            <a:r>
              <a:rPr lang="en-GB" dirty="0"/>
              <a:t>The public’s role in policy-making is usually limited to (the democratically vital function of) voting for a particular policy package at general elections. They do have other occasional opportunities, however – for example, the referendums on the EU and Scottish and Welsh devolution in the 1970s – and pressures can be built up through lobbying MPs, as when, in the mid-1980s, Sir Keith Joseph was forced to withdraw his proposals to charge parents for a proportion of their children’s university tuition fees. Occasionally, events occur that create widespread public concern, and governments often take action in the wake of them. For example, legislation on dogs was enacted after a spate of attacks by dogs on children one summer in the 1980s, and handguns were banned after the Dunblane shootings of March 1996. In many cases – as in the two just cited – such precipitate action, in reaction to the sudden rousing of public opinion, proves to be poorly framed and goes on to have limited success. In more recent years public opinion has been roused by the proposed fox hunting ban and the war in Iraq in February 2003. Both attracted huge demonstrations in London; in the former case they had some observable effect in delaying and altering proposed measures, but in the latter case, Tony Blair carried on, convinced that he was right, and ignored the public outcry of a million marchers. During the Brexit debate, there were two huge marches in London in favour of a second referendum on EU membership but neither halted UK’s eventual exit. However, the repercussions and damage of ignoring public and party opposition may take years to make themselves felt; what is without doubt is that Blair paid a heavy and damning price in political support for ignoring the protesters. From another angle on popular dissent, Jeremy Corbyn’s five- year stint as leader saw him enthuse 600,000 young and other left-of-centre voters into his party membership but the 2019 election revealed that, despite his membership achievements, he had failed to convert the nationwide majority of voters. Conservatives won convincingly with 44% of the vote to Labour’s 32% plus a thumping majority of 80 seats.</a:t>
            </a:r>
          </a:p>
          <a:p>
            <a:endParaRPr lang="en-GB" dirty="0"/>
          </a:p>
          <a:p>
            <a:r>
              <a:rPr lang="en-GB" dirty="0"/>
              <a:t>Marcus Rashford campaign, June 2020</a:t>
            </a:r>
          </a:p>
          <a:p>
            <a:r>
              <a:rPr lang="en-GB" dirty="0"/>
              <a:t>It’s true that for most individuals, influencing government policy is nigh impossible but there are a few exceptions. A highly respected former PM, like Sir John Major, might well influence government thinking, if not policy-making; a celebrity like Joanna Lumley in 2009 campaigned successfully for retired Gurkhas to settle in the UK – 8,000 went on to do so in the following two years (BBC, 2011). A more dramatic example was provided by the Manchester United soccer star Marcus Rashford. He led a campaign, during the coronavirus lockdown, for the government to continue paying for school meals for poor children throughout the summer months (cost about £105m). Explaining how he and his mother plus siblings had relied so much on free school meals he found instant support from several quarters including a raft of Tory MPs. Immediately the government performed a U-turn and Boris Johnson rang up Rashford to compliment him on his effective campaign. Certainly, the sportsman’s simple eloquence was equal to a generally favourable situation and his celebrity perhaps did the rest. As Robert Colville reckoned in The Sunday Times: ‘when a campaign such as Rashford’s gains momentum, the government is almost always going to have to cave in’ (Colville 2020). When Rashford tried to repeat his success in October 2020, the Commons voted not to extend free school meals over the holidays up to Easter 2021. But Rashford was not to be denied; after further pressure Johnson performed another U-turn in November 2020, also proving Colville’s observation correct a second time over.</a:t>
            </a:r>
          </a:p>
        </p:txBody>
      </p:sp>
      <p:sp>
        <p:nvSpPr>
          <p:cNvPr id="4" name="Slide Number Placeholder 3"/>
          <p:cNvSpPr>
            <a:spLocks noGrp="1"/>
          </p:cNvSpPr>
          <p:nvPr>
            <p:ph type="sldNum" sz="quarter" idx="5"/>
          </p:nvPr>
        </p:nvSpPr>
        <p:spPr/>
        <p:txBody>
          <a:bodyPr/>
          <a:lstStyle/>
          <a:p>
            <a:fld id="{0BED5171-3FE4-494B-A669-DACD4E162328}" type="slidenum">
              <a:rPr lang="en-GB" smtClean="0"/>
              <a:t>11</a:t>
            </a:fld>
            <a:endParaRPr lang="en-GB"/>
          </a:p>
        </p:txBody>
      </p:sp>
    </p:spTree>
    <p:extLst>
      <p:ext uri="{BB962C8B-B14F-4D97-AF65-F5344CB8AC3E}">
        <p14:creationId xmlns:p14="http://schemas.microsoft.com/office/powerpoint/2010/main" val="51492137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Cause groups, media and academic experts</a:t>
            </a:r>
          </a:p>
          <a:p>
            <a:r>
              <a:rPr lang="en-GB" dirty="0"/>
              <a:t>Many cause groups (see also Chapter 12) operate in the ‘wilderness’ – their values antithetical to government and not listened to – and many also stay there, but some do influence public opinion and decision-makers and after years of struggle achieve action on issues such as abortion, capital punishment, the constitution and the environment. Others achieve success on specific issues after an extended period of campaigning, such as Des Wilson’s campaign to reduce lead in our petrol. Some groups achieve success via a single, well-publicised event such as the Countryside Alliance’s march on the Labour Party conference in 1999, which caused the government to postpone action on fox-hunting during the succeeding session (despite Blair’s assurances that he would act). Certain policy ‘environments’ will include a bewildering array of pressure groups, all of which seek to lean on the policy-making tiller. Local government associations, for example, are particularly important in areas like education, housing and social services.</a:t>
            </a:r>
          </a:p>
          <a:p>
            <a:endParaRPr lang="en-GB" dirty="0"/>
          </a:p>
          <a:p>
            <a:r>
              <a:rPr lang="en-GB" dirty="0"/>
              <a:t>Media coverage heavily affects the climate in which policy is discussed, and important policy proposals occasionally emerge from television programmes, newspaper editorials, articles in journals and so forth. One editorial on its own would have little effect, but a near consensus in the press might well stimulate action. It is often suggested prime ministers are influenced by particular newspapers: the Conservatives by mass-selling tabloids The Sun and Daily Mail, not to mention the latter’s powerful owner, Rupert Murdoch. Occasionally ideas are picked up from individual journalists – Thatcher used to be advised regularly by right-wing journalists such as Woodrow Wyatt, Paul Johnson and Simon </a:t>
            </a:r>
            <a:r>
              <a:rPr lang="en-GB" dirty="0" err="1"/>
              <a:t>Heffer</a:t>
            </a:r>
            <a:r>
              <a:rPr lang="en-GB" dirty="0"/>
              <a:t>. Other media figures who used to be consulted regularly on policy matters by Margaret Thatcher included the press magnates Rupert Murdoch and Conrad Black. Murdoch was also rumoured to advise Blair whenever he chose to visit Downing Street and where, because of his massive media clout, he was assured of a warm welcome. One commentator even argued Murdoch was virtually an additional member of the Cabinet (</a:t>
            </a:r>
            <a:r>
              <a:rPr lang="en-GB" dirty="0" err="1"/>
              <a:t>Wilby</a:t>
            </a:r>
            <a:r>
              <a:rPr lang="en-GB" dirty="0"/>
              <a:t> 2006). We also know that a wide range of influential people were regularly invited to dine with the Blairs at the PM’s official rural retreat, Chequers, and almost certainly such high-level dinner-table conversation must occasionally result in some kind of action. Lord Levy, a tennis partner of Tony Blair, eventually found himself acting as Blair’s emissary to the Middle East and later as a key fundraiser (in March 2006 controversially so, when the ‘loans for peerages’ row erupted) for the Labour Party.</a:t>
            </a:r>
          </a:p>
          <a:p>
            <a:endParaRPr lang="en-GB" dirty="0"/>
          </a:p>
          <a:p>
            <a:r>
              <a:rPr lang="en-GB" dirty="0"/>
              <a:t>Occasionally the media provide crucial information. The classic example of this was in 1987, when Nigel Lawson, as Chancellor, denied entry to the ERM by prime ministerial veto, had tried to achieve his object by other means, namely manipulating the value of the pound to shadow that of the Deutschmark. When Financial Times journalists interviewed Margaret Thatcher, they questioned her about this policy. She denied any knowledge of it but when they produced definitive evidence in the form of charts she accepted, somewhat surprised and alarmed, that they were correct, and the stage was set for the mammoth argument that resulted in Lawson’s damaging resignation two years later and the beginning of the end for her reign in No. 10 (for more on the media and agenda-setting, see Parsons 1995: section 2.3).</a:t>
            </a:r>
          </a:p>
          <a:p>
            <a:endParaRPr lang="en-GB" dirty="0"/>
          </a:p>
          <a:p>
            <a:r>
              <a:rPr lang="en-GB" dirty="0"/>
              <a:t>All these agencies in the ‘outer rim’ (see Figure 24.2) interact to provide that intangible climate of discussion that encourages the emergence of certain proposals and inhibits others. Each policy environment has its own climate created by its specialist press, pressure groups, academics, practitioners and the like, who frequently meet in conferences and on advisory committees. Specific policy environments therefore exist in their ‘own’ world but also exist in a wider, overarching reality – e.g. an economic recession, an overseas war – which sets limits to and influences policy content.</a:t>
            </a:r>
          </a:p>
          <a:p>
            <a:endParaRPr lang="en-GB" dirty="0"/>
          </a:p>
          <a:p>
            <a:r>
              <a:rPr lang="en-GB" dirty="0"/>
              <a:t>However, an interesting feature of these peripheral bodies is that from time to time they are blessed with favour, their arguments listened to, their proposals adopted, their leaders embraced by government and given advisory or even executive status. It is almost as if, godlike, the government has reached down and plucked them up to place them – albeit temporarily – on high.</a:t>
            </a:r>
          </a:p>
          <a:p>
            <a:endParaRPr lang="en-GB" dirty="0"/>
          </a:p>
          <a:p>
            <a:endParaRPr lang="en-GB" dirty="0"/>
          </a:p>
        </p:txBody>
      </p:sp>
      <p:sp>
        <p:nvSpPr>
          <p:cNvPr id="4" name="Slide Number Placeholder 3"/>
          <p:cNvSpPr>
            <a:spLocks noGrp="1"/>
          </p:cNvSpPr>
          <p:nvPr>
            <p:ph type="sldNum" sz="quarter" idx="5"/>
          </p:nvPr>
        </p:nvSpPr>
        <p:spPr/>
        <p:txBody>
          <a:bodyPr/>
          <a:lstStyle/>
          <a:p>
            <a:fld id="{0BED5171-3FE4-494B-A669-DACD4E162328}" type="slidenum">
              <a:rPr lang="en-GB" smtClean="0"/>
              <a:t>12</a:t>
            </a:fld>
            <a:endParaRPr lang="en-GB"/>
          </a:p>
        </p:txBody>
      </p:sp>
    </p:spTree>
    <p:extLst>
      <p:ext uri="{BB962C8B-B14F-4D97-AF65-F5344CB8AC3E}">
        <p14:creationId xmlns:p14="http://schemas.microsoft.com/office/powerpoint/2010/main" val="48238485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Extra-parliamentary parties and party groupings</a:t>
            </a:r>
          </a:p>
          <a:p>
            <a:r>
              <a:rPr lang="en-GB" dirty="0"/>
              <a:t>Both the Labour and Conservative extra-parliamentary parties find it easier to influence their respective leaders in opposition than in government. As Chapter 10 noted, Labour’s system of internal democracy gave a substantial policy-making role to the trade unions, the National Executive Committee and the party conference during the 1930s and up until the 1970s (New Labour somewhat emasculated conference during and since the 1990s). This never prevented the Conservatives from claiming that Labour was ‘in the pocket of the unions’. The Conservative Party is far less democratic, but: conference can set the mood for policy formulation; the Research Department can initiate important proposals; and the Advisory Committee on Policy reformulated the main outlines of Conservative policy in the late 1970s.</a:t>
            </a:r>
          </a:p>
          <a:p>
            <a:endParaRPr lang="en-GB" dirty="0"/>
          </a:p>
          <a:p>
            <a:r>
              <a:rPr lang="en-GB" dirty="0"/>
              <a:t>Party groupings – many of which have contacts with Parliament – can also exert influence. The Fabian Society, founded in 1884, has long acted as a kind of left-wing think tank (see Box 24.2), and in the 1980s the once left-wing Labour Coordinating Committee was influential in advising Neil Kinnock as he shifted Labour’s policies towards the centre. Similarly, the No Turning Back Group in the Conservatives sought to keep the party on the right-wing track indicated by their heroine Margaret Thatcher, both before and after her fall from power, and it took the ‘Cameron uprising’ in the autumn of 2005 to remove what many perceived as its dead hand. The Institute for Public Policy Research (IPPR) has established itself over the past decade as a kind of Labour think tank, constantly on hand to feed in relevant ideas and research findings. After Jeremy Corbyn became Labour leader in 2015 the internal body Momentum was set up to act as an activist conduit to spread Corbyn’s policy ideas throughout the party and to secure influential positions in the various power centres of the party.</a:t>
            </a:r>
          </a:p>
        </p:txBody>
      </p:sp>
      <p:sp>
        <p:nvSpPr>
          <p:cNvPr id="4" name="Slide Number Placeholder 3"/>
          <p:cNvSpPr>
            <a:spLocks noGrp="1"/>
          </p:cNvSpPr>
          <p:nvPr>
            <p:ph type="sldNum" sz="quarter" idx="5"/>
          </p:nvPr>
        </p:nvSpPr>
        <p:spPr/>
        <p:txBody>
          <a:bodyPr/>
          <a:lstStyle/>
          <a:p>
            <a:fld id="{0BED5171-3FE4-494B-A669-DACD4E162328}" type="slidenum">
              <a:rPr lang="en-GB" smtClean="0"/>
              <a:t>13</a:t>
            </a:fld>
            <a:endParaRPr lang="en-GB"/>
          </a:p>
        </p:txBody>
      </p:sp>
    </p:spTree>
    <p:extLst>
      <p:ext uri="{BB962C8B-B14F-4D97-AF65-F5344CB8AC3E}">
        <p14:creationId xmlns:p14="http://schemas.microsoft.com/office/powerpoint/2010/main" val="136808816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Parliament</a:t>
            </a:r>
          </a:p>
          <a:p>
            <a:r>
              <a:rPr lang="en-GB" dirty="0"/>
              <a:t>The role of Parliament in initiating policy can be considered under two headings: party sources and party groups, and non-party sources. In government, parliamentary parties have to work through their backbench committees, although individual MPs seek to use their easy access to ministers to exert influence and press their own solutions. One Conservative MP, David Evans, pulled off the remarkable coup of convincing his Prime Minister that the identity card system introduced by Luton Town Football Club should be compulsorily introduced nationwide. His success was short-lived: the scheme was dropped in January 1990 (though it did not die – see the section on identity cards towards the end of this chapter).</a:t>
            </a:r>
          </a:p>
          <a:p>
            <a:endParaRPr lang="en-GB" dirty="0"/>
          </a:p>
          <a:p>
            <a:r>
              <a:rPr lang="en-GB" dirty="0"/>
              <a:t>The Opposition is concerned to prepare its policies for when and if it takes over the reins of government. Neil Kinnock wrested future policy-making out of the party’s NEC with his policy review exercise (1987–9), involving leading members of his frontbench team in the process. However, the Opposition also has to make policy ‘on the hoof’ in reaction to political events. It is their function and in their interests to oppose, to offer alternatives to government – but this is not easy. Opposition spokesmen lack the detailed information and support enjoyed by government; they need to react to events in a way that is consistent with their other policy positions, keep their ideas within reasonable spending limits, as well as provide enough detail to offer a credible alternative, yet avoid ‘hostages to fortune’, and enough wiggle room to close certain options should they win power. The Conservatives, after their 1997 defeat, found it hard to perform as an effective Opposition, through splits in their ranks and uncertain leadership. Most commentators judged that this was not good for the health of the nation’s democracy; the election of the young and dynamic new leader, David Cameron, in December 2005 transformed this situation. Unsurprisingly, he initially poured energy into changing the unpopular image and ‘brand’ of his party, and his policy statements were little more than statements of intent, designed to drag the party into the middle ground on social justice and the environment. Creating detailed policies, announced Oliver Letwin in April 2006, would take another 18 months of focused effort. Received wisdom for Parliamentary Oppositions is that such exercises are best left until close to the election; an abiding problem is that any good ideas they might come up with can be stolen by government and represented as its own. Labour under Corbyn were also accused of being ineffective; some blamed internal feuding and leadership challenges; others the alleged incompetence and inexperience of Corbyn operating at the highest level in British politics. In the spring of 2017 few disagreed with either analysis but after Corbyn’s astonishing success in the June election, Labour was viewed for a while as ‘the government in waiting’ and the Tories were nervously dismissive of any election despite their lack of a majority. Corbyn’s appeal seemed to decline rapidly after 2017 and by December 2019 his rating hit a record low for any Opposition leader – the election result was a disaster for Labour and caused Corbyn’s resignation.</a:t>
            </a:r>
          </a:p>
          <a:p>
            <a:endParaRPr lang="en-GB" dirty="0"/>
          </a:p>
          <a:p>
            <a:r>
              <a:rPr lang="en-GB" dirty="0"/>
              <a:t>Party groups (some of which have membership outside Parliament) such as the Bow Group, Monday Club, Tribune and Campaign Group can all have peripheral – but rarely direct – influence on policy-making.</a:t>
            </a:r>
          </a:p>
          <a:p>
            <a:endParaRPr lang="en-GB" dirty="0"/>
          </a:p>
          <a:p>
            <a:r>
              <a:rPr lang="en-GB" dirty="0"/>
              <a:t>Select committees The 17 departmental select committees regularly make reports and recommendations, some of which are adopted. Most experts agree that these committees are much more important now that their proceedings can be televised, especially the Treasury Committee, which summoned so many senior finance people for interrogation in the wake of the banking collapse in 2008. Most reports represent cross-party consensus on specific issues but others, such as the Social Services Committee, once chaired by the much admired (and briefly a minister) Frank Field, can offer wide-ranging and coherent alternatives to government policy. Individual MPs probably have a better chance of influencing specific, usually very specific, policy areas through the opportunities available to move private members’ bills (see Chapter 17).</a:t>
            </a:r>
          </a:p>
          <a:p>
            <a:endParaRPr lang="en-GB" dirty="0"/>
          </a:p>
          <a:p>
            <a:r>
              <a:rPr lang="en-GB" dirty="0"/>
              <a:t>Failure to utilise the policy-making machinery provided by the governing party can lead to dissent. In May 2003 certain Labour MPs were complaining that the Prime Minister, set on ignoring Parliament, was now introducing policy – especially that relating to universities – that had originated wholly in his own office, at a distance from the governing party. Party critics claimed ‘top-up fees’ in higher education in the autumn of 2003 were the product of Downing Street adviser Andrew Adonis – appointed and not elected, of course. After a cliff-hanging process of accommodation by the government of these internal criticisms, the bill eventually became an Act on 27 January 2004 by a majority of only five. The highly able Adonis was later elevated to the peerage, made Schools Minister after the 2005 election and later Transport Secretary by Gordon Brown.</a:t>
            </a:r>
          </a:p>
          <a:p>
            <a:endParaRPr lang="en-GB" dirty="0"/>
          </a:p>
          <a:p>
            <a:r>
              <a:rPr lang="en-GB" dirty="0"/>
              <a:t>Impact of the coronavirus The total lockdown imposed by the government in March 2020 included parliament itself. Select committees, relatively small in size, were able to continue via online proceedings and the Commons also adopted procedures whereby a given number of MPs were allowed to sit in the chamber, sitting at a ‘social distance’ from any colleague and with other MPs joining the debate via online devices. Most MPs agreed this was better than nothing but it robbed debates of much of their passion and any exciting interaction. PMQs took place every week but seemed eerily quiet without MPs noisily backing up their leaders with shouting and heckling. Johnson formed a small coronavirus Cabinet, or ‘quad’, comprising Dominic Raab, Rishi Sunak, Matt Hancock and Michael Gove, to direct decision-making in the crucial area between scientific advice (some of which clashed) and their view of what was both politically necessary and achievable. Interestingly, when Johnson chose to make a speech based upon the quad’s deliberations on how lockdown might be relaxed, other Cabinet ministers ‘raged’, according to one report, at not being included in consultations (Menendez 2020). Initially Boris Johnson received high poll ratings for his stewardship of the nation’s response to the virus, especially when he caught it himself and only narrowly survived its impact on his body. As May 2020 progressed, more dissent became noticeable, not unconnected with Keir Starmer’s forensic questioning at PMQs. On 17 May, Andrew </a:t>
            </a:r>
            <a:r>
              <a:rPr lang="en-GB" dirty="0" err="1"/>
              <a:t>Rawnsley</a:t>
            </a:r>
            <a:r>
              <a:rPr lang="en-GB" dirty="0"/>
              <a:t> in the Observer commented:</a:t>
            </a:r>
          </a:p>
          <a:p>
            <a:endParaRPr lang="en-GB" dirty="0"/>
          </a:p>
          <a:p>
            <a:r>
              <a:rPr lang="en-GB" dirty="0"/>
              <a:t>It is now taken as given that there will be the mother of all public inquiries when this is finally over. Key players at the centre of events are writing private records of who did what when and who failed to do what when. One senior official tells me: ‘We are all keeping notes.’</a:t>
            </a:r>
          </a:p>
          <a:p>
            <a:endParaRPr lang="en-GB" dirty="0"/>
          </a:p>
          <a:p>
            <a:r>
              <a:rPr lang="en-GB" dirty="0"/>
              <a:t>Ministers have made it worse for themselves by setting targets, especially for supplies of essential equipment and testing and tracking of infection, that they then don’t fulfil. The Opinium poll that we publish today indicates a nine-point plunge in public confidence in the government’s ability to handle the epidemic. Its approval rating is now negative for the first time since the emergency began. Opinium also reports that Britons now think that only the US has handled the crisis worse than their own country.</a:t>
            </a:r>
          </a:p>
        </p:txBody>
      </p:sp>
      <p:sp>
        <p:nvSpPr>
          <p:cNvPr id="4" name="Slide Number Placeholder 3"/>
          <p:cNvSpPr>
            <a:spLocks noGrp="1"/>
          </p:cNvSpPr>
          <p:nvPr>
            <p:ph type="sldNum" sz="quarter" idx="5"/>
          </p:nvPr>
        </p:nvSpPr>
        <p:spPr/>
        <p:txBody>
          <a:bodyPr/>
          <a:lstStyle/>
          <a:p>
            <a:fld id="{0BED5171-3FE4-494B-A669-DACD4E162328}" type="slidenum">
              <a:rPr lang="en-GB" smtClean="0"/>
              <a:t>14</a:t>
            </a:fld>
            <a:endParaRPr lang="en-GB"/>
          </a:p>
        </p:txBody>
      </p:sp>
    </p:spTree>
    <p:extLst>
      <p:ext uri="{BB962C8B-B14F-4D97-AF65-F5344CB8AC3E}">
        <p14:creationId xmlns:p14="http://schemas.microsoft.com/office/powerpoint/2010/main" val="73156196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Ministers, departments, official inquiries and ‘think tanks’</a:t>
            </a:r>
          </a:p>
          <a:p>
            <a:r>
              <a:rPr lang="en-GB" dirty="0"/>
              <a:t>Ministers are at the heart of British government. ‘In legal terms they are the most powerful figures in government’, writes Philip Norton in this book.</a:t>
            </a:r>
          </a:p>
          <a:p>
            <a:endParaRPr lang="en-GB" dirty="0"/>
          </a:p>
          <a:p>
            <a:r>
              <a:rPr lang="en-GB" dirty="0"/>
              <a:t>The Political Editor of The Sunday Times, Tim Shipman, explained their role as follows:</a:t>
            </a:r>
          </a:p>
          <a:p>
            <a:endParaRPr lang="en-GB" dirty="0"/>
          </a:p>
          <a:p>
            <a:r>
              <a:rPr lang="en-GB" dirty="0"/>
              <a:t>But the buck stops with ministers. ‘If officials are failing, it is the job of ministers to get as grip and squeeze the system so it works’, said one Whitehall official.</a:t>
            </a:r>
          </a:p>
          <a:p>
            <a:endParaRPr lang="en-GB" dirty="0"/>
          </a:p>
          <a:p>
            <a:r>
              <a:rPr lang="en-GB" dirty="0"/>
              <a:t>(Shipman 2020)</a:t>
            </a:r>
          </a:p>
          <a:p>
            <a:endParaRPr lang="en-GB" dirty="0"/>
          </a:p>
          <a:p>
            <a:r>
              <a:rPr lang="en-GB" dirty="0"/>
              <a:t>Strong-minded ministers will always develop policy ideas of their own either as a reflection of their own convictions or to get noticed and further their ambitions. Michael Heseltine, in the wake of the (1981) Toxteth troubles, probably shared both motivations when he submitted a paper to the Cabinet called ‘It Took a Riot’, proposing a new and decidedly un-Thatcherite approach to inner-city regeneration: the policy was not accepted by Cabinet but eventually was partially implemented in Merseyside, though not elsewhere. Such major initiatives are not the province of civil servants, but through their day-to-day involvement in running the country they are constantly proposing detailed improvements and adjustments to existing arrangements. Such initiatives are not necessarily the preserve of senior officials: even junior officers can propose changes that can be taken up and implemented.</a:t>
            </a:r>
          </a:p>
          <a:p>
            <a:endParaRPr lang="en-GB" dirty="0"/>
          </a:p>
          <a:p>
            <a:r>
              <a:rPr lang="en-GB" dirty="0"/>
              <a:t>A Royal Commission can be the precursor to major policy changes (for example, the Redcliffe–Maud Royal Commission on Local Government, 1966–9), but Margaret Thatcher was not well disposed towards such time-consuming, essentially disinterested procedures – she always felt she knew what needed doing – and during the 1980s none was set up. Major, however, set up the Royal Commission on Criminal Justice, and Blair the Royal Commission on the House of Lords in 2000 chaired by the Tory Lord </a:t>
            </a:r>
            <a:r>
              <a:rPr lang="en-GB" dirty="0" err="1"/>
              <a:t>Wakeham</a:t>
            </a:r>
            <a:r>
              <a:rPr lang="en-GB" dirty="0"/>
              <a:t>. He also initiated scores of task forces and inquiries to prepare the ground for new legislation. Departments regularly establish their own inquiries, often employing outside experts from the private sector, which go on to make important policy recommendations.</a:t>
            </a:r>
          </a:p>
          <a:p>
            <a:endParaRPr lang="en-GB" dirty="0"/>
          </a:p>
          <a:p>
            <a:r>
              <a:rPr lang="en-GB" dirty="0"/>
              <a:t>Right-wing think tanks were especially favoured by Margaret Thatcher (see Box 24.2). The Economist (6 May 1989) noted how she spurned Oxbridge dons – the traditional source of advice for No. 10 – and suggested that ‘the civil service is constitutionally incapable of generating the policy innovation which the prime minister craves’. Instead, as a reforming premier she instinctively listened to the advice of ‘people who have been uncorrupted by the old establishment’. Think-tank advice was often channelled to Margaret Thatcher via the No. 10 Policy Unit. Their radical suggestions acted as a sounding board when published and helped to push the climate of debate further to the right. If new ideas are received in a hostile fashion, ministers could easily disavow them. The ‘privatisation’ of government advice in the form of think tanks was a striking feature of Margaret Thatcher’s impact upon policy-making and declined once she exited the political stage</a:t>
            </a:r>
          </a:p>
        </p:txBody>
      </p:sp>
      <p:sp>
        <p:nvSpPr>
          <p:cNvPr id="4" name="Slide Number Placeholder 3"/>
          <p:cNvSpPr>
            <a:spLocks noGrp="1"/>
          </p:cNvSpPr>
          <p:nvPr>
            <p:ph type="sldNum" sz="quarter" idx="5"/>
          </p:nvPr>
        </p:nvSpPr>
        <p:spPr/>
        <p:txBody>
          <a:bodyPr/>
          <a:lstStyle/>
          <a:p>
            <a:fld id="{0BED5171-3FE4-494B-A669-DACD4E162328}" type="slidenum">
              <a:rPr lang="en-GB" smtClean="0"/>
              <a:t>15</a:t>
            </a:fld>
            <a:endParaRPr lang="en-GB"/>
          </a:p>
        </p:txBody>
      </p:sp>
    </p:spTree>
    <p:extLst>
      <p:ext uri="{BB962C8B-B14F-4D97-AF65-F5344CB8AC3E}">
        <p14:creationId xmlns:p14="http://schemas.microsoft.com/office/powerpoint/2010/main" val="96750737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Prime Minister and Cabinet</a:t>
            </a:r>
          </a:p>
          <a:p>
            <a:r>
              <a:rPr lang="en-GB" dirty="0"/>
              <a:t>This is the nerve centre of government, supported by the high-powered network of Cabinet committees, the Cabinet Office, the No. 10 Policy Unit and sundry policy advisers. After a period of ten years in office, it is likely that any Prime Minister will dominate policy-making. Chapter 20 made it clear that, while many sought to whisper policy suggestions in her ear, Margaret Thatcher’s radical beliefs provided her with an apparently full agenda of her own. The evidence of her extraordinary personal impact on major policy areas is plain to see: privatisation, trade union legislation, the environment, the exchange rate, sanctions against South Africa, the poll tax and Europe – the list could go on. However, she was also unusual in taking a personal interest in less weighty matters such as her (ill-starred) attempt to clean up litter from Britain’s streets following a visit to litter-free Israel. Harold Wilson saw himself as a ‘deep lying halfback feeding the ball forward to the chaps who score the goals’ (Goodman 1995). Thatcher was not content with such a secondary role: she wanted to score the goals as well. Wilson also said that a Prime Minister governs by ‘interest and curiosity’: Thatcher had insatiable appetites in both respects and an energy – she slept only 3–4 hours a night – that enabled her to feed them to a remarkable degree. Under her, assisted by her own relentless energy and a constitution that delivers so much power to the executive, the office of Prime Minister took on a policy-initiating role comparable, perhaps, with that of the US President. John Major was also exceptionally hard-working, as premiers must be, but he was happy to delegate more than his predecessor and to listen to voices around the Cabinet table, especially that of his powerful deputy, Michael Heseltine. Blair proved to be a premier more in the Thatcher mould, by-passing Cabinet and making decisions in small groups of close advisers, especially his ‘kitchen cabinet’, which originally included Alastair Campbell, Jonathan Powell and, more often than not, other unelected aides rather than elected politicians (see Chapter 20). Blair continued the ‘</a:t>
            </a:r>
            <a:r>
              <a:rPr lang="en-GB" dirty="0" err="1"/>
              <a:t>presidentialising</a:t>
            </a:r>
            <a:r>
              <a:rPr lang="en-GB" dirty="0"/>
              <a:t>’ tendency in British politics, dominating the spotlight of national attention and conducting a very personal style of government. The decision to back George W. Bush in his assault on Iraq in 2003 was very much the result of Blair’s own passionate determination that this policy was the morally correct one. In her evidence to the Foreign Affairs Select Committee on 17 June 2003, Clare Short claimed a ‘shocking collapse in proper government procedure’ in that all the main decisions were made by Blair and a small unelected entourage of Blair, Alistair Campbell, Lady (Sally) Morgan, Jonathan Powell and (adviser) David Manning. Throughout the process, Foreign Secretary Jack Straw, it was claimed, had been a mere ‘cypher’. Gordon Brown claimed he would seek a return to more traditional policy-making, but in practice – for example over the 2008 economic crisis – this did not appear to be the case (see Box 24.3 later in this chapter).</a:t>
            </a:r>
          </a:p>
          <a:p>
            <a:endParaRPr lang="en-GB" dirty="0"/>
          </a:p>
          <a:p>
            <a:r>
              <a:rPr lang="en-GB" dirty="0"/>
              <a:t>Emergency measures During times of crisis decision-making is concentrated to shorten reaction time and focus attention. During the two world wars cabinets were reduced in size and during the First World War even included an ‘outsider’, the South African General Smuts, invited into the centre of policy-making by David Lloyd George. Reduced-size cabinets were also created for the 1982 Falklands War and for the Coalition Government 2010–15, where a four-strong ‘Quad’ was formed, as it was to deal with the coronavirus in 2020.</a:t>
            </a:r>
          </a:p>
          <a:p>
            <a:endParaRPr lang="en-GB" dirty="0"/>
          </a:p>
          <a:p>
            <a:r>
              <a:rPr lang="en-GB" dirty="0"/>
              <a:t>Quangos and their policy accountability these ‘quasi-non-governmental organisations’ were set up, on efficiency grounds, as ‘arms length’ from government bodies in order to fulfil executive functions. By the 1980s there were around 800 in existence, a number culled down to over 600 in the present day but still accounting for around £40bn of public expenditure. One of the main problems with quangos has been the lack of clarity regarding ‘ministerial accountability’. Quangos ultimately come under the control of a secretary of state but their ‘arms-length’ character attenuates and weakens the degree of accountability: is it the quango head who is accountable or the Cabinet minister?</a:t>
            </a:r>
          </a:p>
          <a:p>
            <a:endParaRPr lang="en-GB" dirty="0"/>
          </a:p>
          <a:p>
            <a:r>
              <a:rPr lang="en-GB" dirty="0"/>
              <a:t>The A-level fiasco in August 2020 shone an unflattering light on this when the quango Ofqual, in charge of examinations under the Secretary of Education during the coronavirus lockdown, applied an algorithm to pupil results at A-level and GCSE exams designed to square the circle of reducing grade inflation yet maintaining fairness to those denied the chance to take their exams. The algorithm ended up lowering 40% of A-level marks, causing outrage to pupils and parents alike when hoped-for university places were lost. After much public uproar, Ofqual finally relented, dismissed their algorithm and allowed teachers’ predicted grades to be the criterion.</a:t>
            </a:r>
          </a:p>
          <a:p>
            <a:endParaRPr lang="en-GB" dirty="0"/>
          </a:p>
          <a:p>
            <a:r>
              <a:rPr lang="en-GB" dirty="0"/>
              <a:t>Many called for the head of Gavin Williamson but others, including the minister, blamed Ofqual. Robert Colville, Sunday Times columnist, argued that, given the quango’s legal responsibility, ‘Gavin Williamson had no official power to order a change of heart’ (Colville 2020). Who is correct? My fellow editor and colleague Philip Norton argues that if the Secretary of State considers that the chair [of the quangos] is unfit for the job, he can remove him; so you could say that ultimately the minister has the whip hand. Both arguments could well be true, illuminating the lack of clarity over who controls policy when it comes to quangos.</a:t>
            </a:r>
          </a:p>
        </p:txBody>
      </p:sp>
      <p:sp>
        <p:nvSpPr>
          <p:cNvPr id="4" name="Slide Number Placeholder 3"/>
          <p:cNvSpPr>
            <a:spLocks noGrp="1"/>
          </p:cNvSpPr>
          <p:nvPr>
            <p:ph type="sldNum" sz="quarter" idx="5"/>
          </p:nvPr>
        </p:nvSpPr>
        <p:spPr/>
        <p:txBody>
          <a:bodyPr/>
          <a:lstStyle/>
          <a:p>
            <a:fld id="{0BED5171-3FE4-494B-A669-DACD4E162328}" type="slidenum">
              <a:rPr lang="en-GB" smtClean="0"/>
              <a:t>16</a:t>
            </a:fld>
            <a:endParaRPr lang="en-GB"/>
          </a:p>
        </p:txBody>
      </p:sp>
    </p:spTree>
    <p:extLst>
      <p:ext uri="{BB962C8B-B14F-4D97-AF65-F5344CB8AC3E}">
        <p14:creationId xmlns:p14="http://schemas.microsoft.com/office/powerpoint/2010/main" val="220114994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concept of the core executive</a:t>
            </a:r>
          </a:p>
          <a:p>
            <a:r>
              <a:rPr lang="en-GB" dirty="0"/>
              <a:t>This approach to understanding the nerve centre of British government has come into its own in recent years as it provides a clearer picture of how decision-making occurs, while supplying a number of useful correctives to more traditional thinking (for a fuller discussion see Chapter 20). The basic idea of the core executive is that decision-making takes place at the highest level, constituted by a body of leading figures drawn, depending on the issue, from the Prime Minister’s Office, the Cabinet and Cabinet Office plus the head officials of the departments concerned with the particular issue. This is a more helpful concept in that it reduces the notion of a simple hierarchy and replaces the idea of a tip to the pyramid with that of a halo or circle of key people. This is also useful in that it avoids the diversion of the difference between the political and administrative, the minister and civil servant. Anyone who has been involved in policy-making will describe how civil servants – in theory policy ‘eunuchs’ who merely stand by loyally while politicians undertake this democratically driven function – participate in its evolution as centrally as any politician. And the same goes, in recent years, for the top political advisers like Theresa May’s joint chiefs of staff, Nick Timothy and Fiona Hill; Boris Johnson, of course, had, until their defenestration in November 2020, Dominic Cummings and Lee Cain. It also embraces the idea of a permanent core of central ‘players’ on the policy-making stage plus a regular cast who visit according to the issue on the agenda. One of the best short accounts of the core executive – Moran (2005 and 2011), Politics and Governance in the UK – elaborates shrewdly on the modern PM’s office:</a:t>
            </a:r>
          </a:p>
          <a:p>
            <a:endParaRPr lang="en-GB" dirty="0"/>
          </a:p>
          <a:p>
            <a:r>
              <a:rPr lang="en-GB" dirty="0"/>
              <a:t>The details [of the PM’s Office] constantly change, partly because prime ministers constantly worry about whether they are being adequately served, and partly because life at the centre has a frenetic, hothouse quality: little empires are constantly being built (and dismantled) as different people struggle for the ear of the prime minister and for their own personal advancement. The atmosphere is rather like that of the court of a monarch, where the skill lies in catching the ear and the eye of the powerful one.</a:t>
            </a:r>
          </a:p>
          <a:p>
            <a:endParaRPr lang="en-GB" dirty="0"/>
          </a:p>
          <a:p>
            <a:r>
              <a:rPr lang="en-GB" dirty="0"/>
              <a:t>(Moran 2005: 118)</a:t>
            </a:r>
          </a:p>
          <a:p>
            <a:endParaRPr lang="en-GB" dirty="0"/>
          </a:p>
          <a:p>
            <a:r>
              <a:rPr lang="en-GB" dirty="0"/>
              <a:t>So, private secretaries will process the information and paper which goes before the top person; combinations of civil servants and political advisers will feed in policy advice; and the press office will seek to ensure that what disseminates out to the wider political system, and beyond that to voters themselves, is formulated – with great sensitivity and sophistication – in a way which will advance policy objectives and not undermine them.</a:t>
            </a:r>
          </a:p>
          <a:p>
            <a:endParaRPr lang="en-GB" dirty="0"/>
          </a:p>
          <a:p>
            <a:r>
              <a:rPr lang="en-GB" dirty="0"/>
              <a:t>From this brief and admittedly selective description, it is clear that:</a:t>
            </a:r>
          </a:p>
          <a:p>
            <a:endParaRPr lang="en-GB" dirty="0"/>
          </a:p>
          <a:p>
            <a:r>
              <a:rPr lang="en-GB" dirty="0"/>
              <a:t>Policy can be initiated at both the micro and macro levels from within any part of the political system, but the frequency and importance of initiatives grow as one moves from the periphery towards the centre.</a:t>
            </a:r>
          </a:p>
          <a:p>
            <a:r>
              <a:rPr lang="en-GB" dirty="0"/>
              <a:t>Even peripheral influences can be swiftly drawn into the centre should the centre wish it.</a:t>
            </a:r>
          </a:p>
          <a:p>
            <a:r>
              <a:rPr lang="en-GB" dirty="0"/>
              <a:t>Each policy environment is to some extent a world unto itself with its own distinctive characteristics.</a:t>
            </a:r>
          </a:p>
          <a:p>
            <a:r>
              <a:rPr lang="en-GB" dirty="0"/>
              <a:t>The core executive, comprising the system’s top decision- makers, will be complicit in formulating high policy and directing it outwards and downwards to the relevant parts of the government machine. The role of political advisers has grown substantially over the past two decades.</a:t>
            </a:r>
          </a:p>
          <a:p>
            <a:r>
              <a:rPr lang="en-GB" dirty="0"/>
              <a:t>Higher-education policy-making, for example, will include, just for starters, the Prime Minister, the Cabinet, the No. 10 Policy Unit, plus senior officials from Education (the core executive) assisted by think tanks, numerous parliamentary and party committees, more middle-ranking officials from the Departments of Education and Skills, the Treasury, the funding councils for the universities, the Committee of Vice-Chancellors and Principals, the University and College Union and other unions and The Times Higher Education Supplement, together with a galaxy of academic experts on any and every aspect of the subject. Downing Street policy – not just the PM but his/her network of aides and advisers – is now of key importance in this high-profile policy area.</a:t>
            </a:r>
          </a:p>
          <a:p>
            <a:endParaRPr lang="en-GB" dirty="0"/>
          </a:p>
          <a:p>
            <a:r>
              <a:rPr lang="en-GB" dirty="0"/>
              <a:t>‘Sofa government’ In theory prime ministers should consult widely among Cabinet members regarding new policies but this creates lengthy meetings at which submitted papers are considered. Tony Blair and to some extent Margaret Thatcher became frustrated at how this slowed down decision-making and preferred to rely on small groups. Blair relied on his unelected aides Alastair Campbell, Jonathan Powell and a few others. In 2010 The Better Government Initiative’s ‘Good Government: Reforming Parliament and the Executive’ criticised Labour’s reliance on political advisers to develop policy, bypassing experienced civil servants (C. Hope, The Daily Telegraph, 23 January 2010). More recently Theresa May was criticised heavily for relying on her two chiefs of staff, Fiona Hill and Nick Timothy, both brought with her to No. 10 from her stint at the Home Office. They were accused of treating other ministers with little respect and shielding their boss from the kind of consultation she clearly needed to avoid making mistakes. After her disastrous 2017 election campaign she was forced to sack the two people on whom she had most come to rely. Another controversial occupant of Boris Johnson’s ‘sofa’ was the maverick Dominic Cummings. This exceedingly clever and combative, but clearly maverick, chief political adviser to Johnson had directed the successful Leave campaign and then advised Johnson once he became PM in July 2019. Cummings was said by some to be central to all major decisions and during the coronavirus crisis his decision to reject the ‘herd immunity’ approach, based on scientific advice that it might lead to half a million deaths, was said to have helped pivot the government in favour of its total lockdown policy. Later there were objections when it was revealed the non-scientist Cummings was attending the regular meetings of the Scientific Advisory Group for Emergencies (SAGE), membership of which the government (unreasonably) initially insisted should be kept secret.</a:t>
            </a:r>
          </a:p>
        </p:txBody>
      </p:sp>
      <p:sp>
        <p:nvSpPr>
          <p:cNvPr id="4" name="Slide Number Placeholder 3"/>
          <p:cNvSpPr>
            <a:spLocks noGrp="1"/>
          </p:cNvSpPr>
          <p:nvPr>
            <p:ph type="sldNum" sz="quarter" idx="5"/>
          </p:nvPr>
        </p:nvSpPr>
        <p:spPr/>
        <p:txBody>
          <a:bodyPr/>
          <a:lstStyle/>
          <a:p>
            <a:fld id="{0BED5171-3FE4-494B-A669-DACD4E162328}" type="slidenum">
              <a:rPr lang="en-GB" smtClean="0"/>
              <a:t>17</a:t>
            </a:fld>
            <a:endParaRPr lang="en-GB"/>
          </a:p>
        </p:txBody>
      </p:sp>
    </p:spTree>
    <p:extLst>
      <p:ext uri="{BB962C8B-B14F-4D97-AF65-F5344CB8AC3E}">
        <p14:creationId xmlns:p14="http://schemas.microsoft.com/office/powerpoint/2010/main" val="73824807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Policy formulation</a:t>
            </a:r>
          </a:p>
          <a:p>
            <a:r>
              <a:rPr lang="en-GB" dirty="0"/>
              <a:t>Once a policy idea has received political endorsement it is fed into the system for detailed elaboration. This process involves certain key players from the initiation process, principally civil servants, possibly key pressure-group leaders and outside experts (who usually are also political sympathisers) and, usually at a later stage, ministers. In the case of a major measure, there is often a learning phase in which civil servants and ministers acquaint themselves with the detail of the measure: this may require close consultation with experts and practitioners in the relevant policy environment. The measure, if it requires legislation, then has to chart a course first through the bureaucracy and then the legislature.</a:t>
            </a:r>
          </a:p>
        </p:txBody>
      </p:sp>
      <p:sp>
        <p:nvSpPr>
          <p:cNvPr id="4" name="Slide Number Placeholder 3"/>
          <p:cNvSpPr>
            <a:spLocks noGrp="1"/>
          </p:cNvSpPr>
          <p:nvPr>
            <p:ph type="sldNum" sz="quarter" idx="5"/>
          </p:nvPr>
        </p:nvSpPr>
        <p:spPr/>
        <p:txBody>
          <a:bodyPr/>
          <a:lstStyle/>
          <a:p>
            <a:fld id="{0BED5171-3FE4-494B-A669-DACD4E162328}" type="slidenum">
              <a:rPr lang="en-GB" smtClean="0"/>
              <a:t>18</a:t>
            </a:fld>
            <a:endParaRPr lang="en-GB"/>
          </a:p>
        </p:txBody>
      </p:sp>
    </p:spTree>
    <p:extLst>
      <p:ext uri="{BB962C8B-B14F-4D97-AF65-F5344CB8AC3E}">
        <p14:creationId xmlns:p14="http://schemas.microsoft.com/office/powerpoint/2010/main" val="401222325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bureaucratic process</a:t>
            </a:r>
          </a:p>
          <a:p>
            <a:r>
              <a:rPr lang="en-GB" dirty="0"/>
              <a:t>This will entail numerous information-gathering and advisory committee meetings and a sequence of coordinating meetings with other ministries, especially the Treasury if finance is involved. Some of these meetings might be coordinated by the Cabinet Office, and when ministers become involved the measures will be progressed in Cabinet committees and ultimately full Cabinet before being passed on to parliamentary counsel, the expert drafters of parliamentary bills.</a:t>
            </a:r>
          </a:p>
        </p:txBody>
      </p:sp>
      <p:sp>
        <p:nvSpPr>
          <p:cNvPr id="4" name="Slide Number Placeholder 3"/>
          <p:cNvSpPr>
            <a:spLocks noGrp="1"/>
          </p:cNvSpPr>
          <p:nvPr>
            <p:ph type="sldNum" sz="quarter" idx="5"/>
          </p:nvPr>
        </p:nvSpPr>
        <p:spPr/>
        <p:txBody>
          <a:bodyPr/>
          <a:lstStyle/>
          <a:p>
            <a:fld id="{0BED5171-3FE4-494B-A669-DACD4E162328}" type="slidenum">
              <a:rPr lang="en-GB" smtClean="0"/>
              <a:t>19</a:t>
            </a:fld>
            <a:endParaRPr lang="en-GB"/>
          </a:p>
        </p:txBody>
      </p:sp>
    </p:spTree>
    <p:extLst>
      <p:ext uri="{BB962C8B-B14F-4D97-AF65-F5344CB8AC3E}">
        <p14:creationId xmlns:p14="http://schemas.microsoft.com/office/powerpoint/2010/main" val="413430571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legislative process</a:t>
            </a:r>
          </a:p>
          <a:p>
            <a:r>
              <a:rPr lang="en-GB" dirty="0"/>
              <a:t>As Chapters 17, 18 and 19 explained, this process involves several readings and debates in both chambers. Studies show that most legislation passes through unscathed, but controversial measures will face a number of hazards, which may influence their eventual shape. Opposition MPs and peers may seek to delay and move hostile amendments, but more important are rebellions within the government party: for example, determined backbench Labour opposition to the university top-up fees legislation in January 2004 produced a series of amendments to the measure which made the original proposal almost unrecognisable – though such examples are rare. Some bills can be hurried through. Theresa May’s bill to empower her application for Article 50 of the Lisbon Treaty to facilitate exit from the EU sped through the Commons without amendment, attracted two of them while passing through the Lords but, when they were overruled by the Commons, the bill became an Act all within a fortnight. The task of piloting measures through the legislature falls to ministers, closely advised by senior officials, and this is often when junior ministers can show their mettle and make a case for their advancement.</a:t>
            </a:r>
          </a:p>
          <a:p>
            <a:endParaRPr lang="en-GB" dirty="0"/>
          </a:p>
          <a:p>
            <a:r>
              <a:rPr lang="en-GB" dirty="0"/>
              <a:t>From this brief description it is clear that four sets of actors dominate the policy formulation process: ministers, civil servants, pressure-group leaders and an array of experts appropriate to the subject. Some scholars calculate that the key personnel involved in policy formulation might number no more than 3,500, though this will vary according to the policy concerned. As in policy initiation, Margaret Thatcher also played an unusually interventionist role in this process. Reportedly she regularly called ministers and civil servants into No. 10 to speed things up, shift developments on to the desired track or discourage those with whom she disagreed. It would seem that Tony Blair was in the same mould and maybe more so, raging in public and private at the inertia of the public sector and the more general ‘forces of conservatism’ he criticised at the 1999 Bournemouth party conference. Dynamic politicians like Thatcher and Blair become impatient at the slowness with which the wheels of government turn and so seek to catalyse its progress through personal interventions.</a:t>
            </a:r>
          </a:p>
          <a:p>
            <a:endParaRPr lang="en-GB" dirty="0"/>
          </a:p>
          <a:p>
            <a:r>
              <a:rPr lang="en-GB" dirty="0"/>
              <a:t>Lord Butler of Brockwell, former Cabinet Secretary, was a well-known sceptic of Blair’s methods involving non-elected political aides and meetings on the Number 10 sofa. His July 2004 Review of Intelligence on Weapons of Mass Destruction, arising from the decision to invade Iraq alongside US forces, contained a section on the machinery of government. In it, the report cited evidence from two former Cabinet members who ‘expressed their concern about the informal nature of much of the Government’s decision-making process, and the relative lack of use of established Cabinet Committee machinery’ (pp. 146–7). Specifically, the report pointed out that from April 2002 to the outbreak of hostilities, the Defence and Overseas Policy Committee did not meet once, yet there were ‘some 25 meetings attended by key Ministers, officials and military officers most closely involved [who] provided the framework of discussion and decision making within Government’ (Butler 2004). Theresa May’s approach was more formal than some of her predecessors’, but, like Thatcher, she studiously did her homework and early on relied upon a small group of aides. Nick Timothy and Fiona Hill, her joint chiefs of staff, were criticised for acting like ‘deputy prime ministers’ and were sacked after May’s June 2017 election debacle. Boris Johnson seems to be more in the Thatcher/Blair mould, with a number of close aides, especially Cummings, during early days, playing major roles. However, during the coronavirus crisis he insisted his decisions were, he claimed, ‘science led’, and the daily crisis briefings centrally involved leading scientific medical advisers. Unfortunately this did not preclude the need for judicious political decision-making. Scientists often disagree as completely as politicians and choosing which scientific path to follow often involves agonising judgments; a professor of Global Public Health Management, David McCoy, explained the limitations of scientific modelling for pandemics: ‘models are useful but experience and sound judgement are crucial’ (McCoy 2020). For example Johnson’s government initially followed the ‘herd immunity’ approach – that the nation should be allowed to catch the virus until sufficiently numerous people – it was reckoned about 60% – had caught the disease and recovered, thus gaining immunity – for the pandemic to lose its capacity for infection. Professor Neil Ferguson from Imperial College London then stepped up to point out that such a policy could cause up to 500,000 deaths, a wholly unacceptable toll. The policy switched to total lockdown instead.</a:t>
            </a:r>
          </a:p>
        </p:txBody>
      </p:sp>
      <p:sp>
        <p:nvSpPr>
          <p:cNvPr id="4" name="Slide Number Placeholder 3"/>
          <p:cNvSpPr>
            <a:spLocks noGrp="1"/>
          </p:cNvSpPr>
          <p:nvPr>
            <p:ph type="sldNum" sz="quarter" idx="5"/>
          </p:nvPr>
        </p:nvSpPr>
        <p:spPr/>
        <p:txBody>
          <a:bodyPr/>
          <a:lstStyle/>
          <a:p>
            <a:fld id="{0BED5171-3FE4-494B-A669-DACD4E162328}" type="slidenum">
              <a:rPr lang="en-GB" smtClean="0"/>
              <a:t>20</a:t>
            </a:fld>
            <a:endParaRPr lang="en-GB"/>
          </a:p>
        </p:txBody>
      </p:sp>
    </p:spTree>
    <p:extLst>
      <p:ext uri="{BB962C8B-B14F-4D97-AF65-F5344CB8AC3E}">
        <p14:creationId xmlns:p14="http://schemas.microsoft.com/office/powerpoint/2010/main" val="118729333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Policy implementation</a:t>
            </a:r>
          </a:p>
          <a:p>
            <a:r>
              <a:rPr lang="en-GB" dirty="0"/>
              <a:t>It is easy to assume that once the government has acted on something or legislated on an issue it is more or less closed. Certainly the record of government action reveals any number of measures that have fulfilled their objectives: for example, the Attlee Government wished to establish a National Health Service and did so; in the 1980s Conservative governments wished to sell off houses to council tenants and did so. But there are always problems that impede or sometimes frustrate implementation or that produce undesired side-effects. Between legislation and implementation many factors intervene. Jordan and Richardson (1982: 234–5) quote the conditions that Hood suggests need to be fulfilled to achieve perfect implementation:</a:t>
            </a:r>
          </a:p>
          <a:p>
            <a:endParaRPr lang="en-GB" dirty="0"/>
          </a:p>
          <a:p>
            <a:r>
              <a:rPr lang="en-GB" dirty="0"/>
              <a:t>1There must be a unitary administrative system rather like a huge army with a single line of authority. Conflict of authority could weaken control, and all information should be centralised in order to avoid </a:t>
            </a:r>
            <a:r>
              <a:rPr lang="en-GB" dirty="0" err="1"/>
              <a:t>compartmentalism</a:t>
            </a:r>
            <a:r>
              <a:rPr lang="en-GB" dirty="0"/>
              <a:t>.</a:t>
            </a:r>
          </a:p>
          <a:p>
            <a:endParaRPr lang="en-GB" dirty="0"/>
          </a:p>
          <a:p>
            <a:r>
              <a:rPr lang="en-GB" dirty="0"/>
              <a:t>2The norms and rules enforced by the system have to be uniform. Similarly, objectives must be kept uniform if the unitary administrative system is to be really effective.</a:t>
            </a:r>
          </a:p>
          <a:p>
            <a:endParaRPr lang="en-GB" dirty="0"/>
          </a:p>
          <a:p>
            <a:r>
              <a:rPr lang="en-GB" dirty="0"/>
              <a:t>3There must be perfect obedience or perfect control.</a:t>
            </a:r>
          </a:p>
          <a:p>
            <a:endParaRPr lang="en-GB" dirty="0"/>
          </a:p>
          <a:p>
            <a:r>
              <a:rPr lang="en-GB" dirty="0"/>
              <a:t>4There must be perfect information and perfect communication – as well as perfect coordination.</a:t>
            </a:r>
          </a:p>
          <a:p>
            <a:endParaRPr lang="en-GB" dirty="0"/>
          </a:p>
          <a:p>
            <a:r>
              <a:rPr lang="en-GB" dirty="0"/>
              <a:t>5There must be sufficient time for administrative resources to be mobilised.</a:t>
            </a:r>
          </a:p>
          <a:p>
            <a:endParaRPr lang="en-GB" dirty="0"/>
          </a:p>
          <a:p>
            <a:endParaRPr lang="en-GB" dirty="0"/>
          </a:p>
          <a:p>
            <a:r>
              <a:rPr lang="en-GB" dirty="0"/>
              <a:t>To fulfil wholly any, let alone all, of these conditions would be rare indeed, so some degree of failure is inevitable with any government programme. Examples are easy to find.</a:t>
            </a:r>
          </a:p>
          <a:p>
            <a:r>
              <a:rPr lang="en-GB" dirty="0"/>
              <a:t>Education</a:t>
            </a:r>
          </a:p>
          <a:p>
            <a:r>
              <a:rPr lang="en-GB" dirty="0"/>
              <a:t>The 1944 Education Act intended that the new grammar, technical and secondary modern schools were to be different but share a ‘parity of esteem’. In practice this parity did not happen: grammar schools became easily the most prestigious and recruited disproportionately from the middle classes: the government could not control parental choice. To remedy this, comprehensive schools were set up in the 1950s and 1960s, but it was the middle-class children who still performed best in examinations. The better-off families of course, sent their children to private schools (see Chapter 8). Reformers also neglected one crucial and in retrospect blindingly obvious factor: comprehensive schools recruit from their own hinterlands, so inner-city schools draw children from predominantly working-class areas with a culture tending to produce lower educational standards, while suburban schools are drawn from more middle-class families who place a high value on education and whose children consequently achieve higher standards. The government made policy on the basis of inadequate information and awareness. Interestingly Theresa May announced an intention to expand grammar schools when becoming Prime Minister. Graham Brady MP, the inexhaustible advocate of grammars, was delighted but critics from all sides weighed in regarding the downsides of selective education and Brexit concerns resulted in this pledge soon being forgotten.</a:t>
            </a:r>
          </a:p>
          <a:p>
            <a:endParaRPr lang="en-GB" dirty="0"/>
          </a:p>
          <a:p>
            <a:r>
              <a:rPr lang="en-GB" dirty="0"/>
              <a:t>Poll tax</a:t>
            </a:r>
          </a:p>
          <a:p>
            <a:r>
              <a:rPr lang="en-GB" dirty="0"/>
              <a:t>The euphemistically named ‘community charge’ – known as the ‘poll tax’ – was the brainchild variously of right-wing think tanks, Kenneth Baker, William Waldegrave and others (although following its collapse most people were keen to disclaim parentage – political failures, unsurprisingly, are always ‘orphans’). The political rationale behind it was logical: local taxes – the ‘rates’ – were based on property but penalised the (often Tory-voting) wealthy, who paid more on big properties. However, over half of the smaller dwellings (more likely to be Labour-voting) were either exempted or received rebates yet still enjoyed similar benefits of local services; consequently, they had no reason to vote for lower rates and were not ‘accountable’ for them, according to Thatcher, a keen supporter of the scheme. The new tax was to be a flat-rate one and payable by all to some degree, even students and the unemployed. The obvious unfairness of taxing the poor as heavily as the rich was widely recognised, even by Conservative voters. Yet Thatcher’s personal support, defiant style and the pusillanimous nature of many MPs and ministers – Michael Portillo, then a junior minister, informed party conference that he was not daunted but ‘delighted’ to be placed in charge of it – let a clearly flawed law onto the statute book. In March 1990 polls showed a huge majority opposed to it and on 7 April a riot erupted in London. When John Major succeeded Thatcher, he quickly replaced the measure with one more closely resembling the old property-based rates, and the heat soon left the issue of local government finance. Programme failure also often results from the operation of constraints that constantly bear upon policy-makers. See Crewe and King, The Blunders of Our Governments (2013)</a:t>
            </a:r>
          </a:p>
        </p:txBody>
      </p:sp>
      <p:sp>
        <p:nvSpPr>
          <p:cNvPr id="4" name="Slide Number Placeholder 3"/>
          <p:cNvSpPr>
            <a:spLocks noGrp="1"/>
          </p:cNvSpPr>
          <p:nvPr>
            <p:ph type="sldNum" sz="quarter" idx="5"/>
          </p:nvPr>
        </p:nvSpPr>
        <p:spPr/>
        <p:txBody>
          <a:bodyPr/>
          <a:lstStyle/>
          <a:p>
            <a:fld id="{0BED5171-3FE4-494B-A669-DACD4E162328}" type="slidenum">
              <a:rPr lang="en-GB" smtClean="0"/>
              <a:t>21</a:t>
            </a:fld>
            <a:endParaRPr lang="en-GB"/>
          </a:p>
        </p:txBody>
      </p:sp>
    </p:spTree>
    <p:extLst>
      <p:ext uri="{BB962C8B-B14F-4D97-AF65-F5344CB8AC3E}">
        <p14:creationId xmlns:p14="http://schemas.microsoft.com/office/powerpoint/2010/main" val="311829394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Constraints upon policy-makers</a:t>
            </a:r>
          </a:p>
          <a:p>
            <a:r>
              <a:rPr lang="en-GB" dirty="0"/>
              <a:t>Financial resources</a:t>
            </a:r>
          </a:p>
          <a:p>
            <a:r>
              <a:rPr lang="en-GB" dirty="0"/>
              <a:t>Policy-makers have to operate within available financial resources, which are a function of the nation’s economic health at any particular time, and the willingness of key decision-makers, especially in the Treasury, to make appropriate provision from funds available to government.</a:t>
            </a:r>
          </a:p>
          <a:p>
            <a:endParaRPr lang="en-GB" dirty="0"/>
          </a:p>
          <a:p>
            <a:r>
              <a:rPr lang="en-GB" dirty="0"/>
              <a:t>Political support</a:t>
            </a:r>
          </a:p>
          <a:p>
            <a:r>
              <a:rPr lang="en-GB" dirty="0"/>
              <a:t>This is initially necessary to gain endorsement for a policy idea, but support is also necessary throughout the often extended and complex policy-making process. Lack of it, for example, characterised the tortured birth of the poll tax as well as its ignominious demise. Support at the political level is also crucial, but it is highly desirable within the bureaucracy and elsewhere in the policy environment. Resistance to policies can kill them off </a:t>
            </a:r>
            <a:r>
              <a:rPr lang="en-GB" dirty="0" err="1"/>
              <a:t>en</a:t>
            </a:r>
            <a:r>
              <a:rPr lang="en-GB" dirty="0"/>
              <a:t> route, and anticipated resistance is also important; as Jordan and Richardson (1982: 238) hypothesised: ‘There are probably more policies which are never introduced because of the anticipation of resistance, than policies which have failed because of resistance’. Some departments now seek to gauge levels of popular support through the use of focus groups, a technique borrowed from commercial and political marketing (see Chapter 9 and below).</a:t>
            </a:r>
          </a:p>
          <a:p>
            <a:endParaRPr lang="en-GB" dirty="0"/>
          </a:p>
          <a:p>
            <a:r>
              <a:rPr lang="en-GB" dirty="0"/>
              <a:t>Brexit Perhaps the biggest policy quagmire of all was the Remain cause’s loss of the 2016 referendum and then its three-year </a:t>
            </a:r>
            <a:r>
              <a:rPr lang="en-GB" dirty="0" err="1"/>
              <a:t>rearguard</a:t>
            </a:r>
            <a:r>
              <a:rPr lang="en-GB" dirty="0"/>
              <a:t> action to prevent its happening. Theresa May at first welcomed the opportunity to deliver the result of the poll but because her party could not agree what kind of an exit it wanted to pursue, ‘soft’ or ‘hard’, Norwegian- or Canadian-style trade deal, she found her self gridlocked when in 2017 her snap election resulted in a hung parliament. This fraught three-year period inflicted great damage on UK’s usually quite calm political culture. It took a determined and ruthless Boris Johnson to cut through the Gordian knot of Brexit but many of the scars still remain.</a:t>
            </a:r>
          </a:p>
          <a:p>
            <a:endParaRPr lang="en-GB" dirty="0"/>
          </a:p>
          <a:p>
            <a:r>
              <a:rPr lang="en-GB" dirty="0"/>
              <a:t>Competence of key personnel</a:t>
            </a:r>
          </a:p>
          <a:p>
            <a:r>
              <a:rPr lang="en-GB" dirty="0"/>
              <a:t>An able, energetic minister is likely to push policy measures through; a weak minister is not. Civil servants are famously able in Britain, but even they need to work hard to be up to the task of mastering rapidly the detail of new measures; their failure will impede the progress of a measure and limit its efficacy. Tony Blair created (maybe necessary) waves in the civil service by emphasising the primacy of ‘delivery’ and set up a unit bearing that name led by Michael Barber. Civil servants must be able to achieve practical things as well as advise ministers.</a:t>
            </a:r>
          </a:p>
          <a:p>
            <a:endParaRPr lang="en-GB" dirty="0"/>
          </a:p>
          <a:p>
            <a:r>
              <a:rPr lang="en-GB" dirty="0"/>
              <a:t>Time</a:t>
            </a:r>
          </a:p>
          <a:p>
            <a:r>
              <a:rPr lang="en-GB" dirty="0"/>
              <a:t>New legislative initiatives need to carve space out of a timetable so overcrowded that winners of private members’ ballots are lobbied by departments themselves to adopt bills awaiting parliamentary consideration. Moreover, the whole system is arguably over-centralised and, some would say, chronically overloaded.</a:t>
            </a:r>
          </a:p>
          <a:p>
            <a:endParaRPr lang="en-GB" dirty="0"/>
          </a:p>
          <a:p>
            <a:r>
              <a:rPr lang="en-GB" dirty="0"/>
              <a:t>Timing</a:t>
            </a:r>
          </a:p>
          <a:p>
            <a:r>
              <a:rPr lang="en-GB" dirty="0"/>
              <a:t>Measures can fail if timing is not propitious. Just after a general election, for example, is a good time to introduce controversial measures. Margaret Thatcher, it will be recalled, was unable to secure the sale of British Leyland to an American company in the spring of 1986 because she had lost so much support over the Westland episode.</a:t>
            </a:r>
          </a:p>
          <a:p>
            <a:endParaRPr lang="en-GB" dirty="0"/>
          </a:p>
          <a:p>
            <a:r>
              <a:rPr lang="en-GB" dirty="0"/>
              <a:t>Coordination</a:t>
            </a:r>
          </a:p>
          <a:p>
            <a:r>
              <a:rPr lang="en-GB" dirty="0"/>
              <a:t>Whitehall departments divide up the work of government in a particular way: proposals that fall between ministries are often at a disadvantage, and the job of coordinating diverse departments is not, in the view of critics, managed with particular efficiency. Burch (1979: 133) also notes that:</a:t>
            </a:r>
          </a:p>
          <a:p>
            <a:endParaRPr lang="en-GB" dirty="0"/>
          </a:p>
          <a:p>
            <a:r>
              <a:rPr lang="en-GB" dirty="0"/>
              <a:t>Too often policy making becomes a conflict between departments for a share of the limited resources available. This is … especially true of expenditure politics when departments fight for their own corner at the cost of broader policy objectives.</a:t>
            </a:r>
          </a:p>
          <a:p>
            <a:endParaRPr lang="en-GB" dirty="0"/>
          </a:p>
          <a:p>
            <a:r>
              <a:rPr lang="en-GB" dirty="0"/>
              <a:t>Personality factors</a:t>
            </a:r>
          </a:p>
          <a:p>
            <a:r>
              <a:rPr lang="en-GB" dirty="0"/>
              <a:t>Key decision-makers are not as rational as perhaps they ought to be. They might have personal objectives – ambition, desire for image and status, and rivalries – which lead them to oppose rather than support certain policy objectives. The best recent examples concern rows between Prime Ministers and their Chancellors: for example, Margaret Thatcher and Nigel Lawson in the late 1980s. Blair and Brown clashed bitterly over very many issues – for example, entering the single currency, the euro; Blair was enthusiastic and Chancellor Brown cautious to the point of applying a veto to such a move.</a:t>
            </a:r>
          </a:p>
          <a:p>
            <a:endParaRPr lang="en-GB" dirty="0"/>
          </a:p>
          <a:p>
            <a:r>
              <a:rPr lang="en-GB" dirty="0"/>
              <a:t>Geographical factors</a:t>
            </a:r>
          </a:p>
          <a:p>
            <a:r>
              <a:rPr lang="en-GB" dirty="0"/>
              <a:t>A bias in favour of the South-East is often detectable in government policies – for example, in the granting of defence contracts – partly because decision-makers in our centralised system live in the home counties, partly because the South-East has a more buoyant economy and partly as a result of political factors: this after all is the heartland of the traditional party of government. (For a subtle and controversial analysis of territorial politics in the UK, see </a:t>
            </a:r>
            <a:r>
              <a:rPr lang="en-GB" dirty="0" err="1"/>
              <a:t>Bulpitt</a:t>
            </a:r>
            <a:r>
              <a:rPr lang="en-GB" dirty="0"/>
              <a:t> 1983.) After he won the 2019 election, Boris Johnson promised to reward voters in the depressed former Labour strongholds in the north and Midlands who had voted Tory for the first time in order to bring Brexit to a conclusion.</a:t>
            </a:r>
          </a:p>
          <a:p>
            <a:endParaRPr lang="en-GB" dirty="0"/>
          </a:p>
          <a:p>
            <a:r>
              <a:rPr lang="en-GB" dirty="0"/>
              <a:t>International events</a:t>
            </a:r>
          </a:p>
          <a:p>
            <a:r>
              <a:rPr lang="en-GB" dirty="0"/>
              <a:t>The increasing interdependence of the large economies has made events such as the quadrupling of oil prices in the early 1970s major constraints upon policy-making. In some cases these constraints are formal, as when the International Monetary Fund attached strict public expenditure conditions to its 1976 loan to Callaghan’s Labour Government. Political events such as the Falklands War can clearly have an enormous impact upon major policy areas, while the 1989 revolutions in the communist countries changed the whole context within which foreign policy is formulated. The greatest perturbations in the present century were caused initially by the terrorist attacks of 11 September 2001 followed by the successive US-led wars in Afghanistan and Iraq. However, in 2019 the coronavirus emerged from a live animal market in Wuhan and rapidly spread worldwide. Remedial measures entailed a virtually worldwide ‘lockdown’ with families corralled up within their own homes while the world’s economy ground to a near halt. Britain, along with everywhere else, was deeply affected by the crisis, which still persists at the time of writing. Journalist Gaby </a:t>
            </a:r>
            <a:r>
              <a:rPr lang="en-GB" dirty="0" err="1"/>
              <a:t>Hinsliff</a:t>
            </a:r>
            <a:r>
              <a:rPr lang="en-GB" dirty="0"/>
              <a:t> harked back to Gordon Brown’s role in the 2008 financial crisis: ‘Brown was working 20-hour days, knowing that if his recapitalisation plan failed and banking collapsed then anarchy could follow. What advice can he give leaders operating now under similar pressure?’</a:t>
            </a:r>
          </a:p>
          <a:p>
            <a:endParaRPr lang="en-GB" dirty="0"/>
          </a:p>
          <a:p>
            <a:r>
              <a:rPr lang="en-GB" dirty="0"/>
              <a:t>Brown himself, looking back at his pivotal role in saving Britain’s banking industry during the 2008 meltdown, comments:</a:t>
            </a:r>
          </a:p>
          <a:p>
            <a:endParaRPr lang="en-GB" dirty="0"/>
          </a:p>
          <a:p>
            <a:r>
              <a:rPr lang="en-GB" dirty="0"/>
              <a:t>For me, it was a huge challenge. You know people didn’t always agree with the way I did it … but you’ve got to quickly understand what’s needed to be done, and then you’ve got to mobilise every possible resource to do it. Some of the methods you use are controversial, but you’ve got to take the widest possible view.</a:t>
            </a:r>
          </a:p>
          <a:p>
            <a:endParaRPr lang="en-GB" dirty="0"/>
          </a:p>
          <a:p>
            <a:r>
              <a:rPr lang="en-GB" dirty="0"/>
              <a:t>(</a:t>
            </a:r>
            <a:r>
              <a:rPr lang="en-GB" dirty="0" err="1"/>
              <a:t>Hinsliff</a:t>
            </a:r>
            <a:r>
              <a:rPr lang="en-GB" dirty="0"/>
              <a:t> 2020)</a:t>
            </a:r>
          </a:p>
          <a:p>
            <a:endParaRPr lang="en-GB" dirty="0"/>
          </a:p>
          <a:p>
            <a:r>
              <a:rPr lang="en-GB" dirty="0"/>
              <a:t>The influence of Europe</a:t>
            </a:r>
          </a:p>
          <a:p>
            <a:r>
              <a:rPr lang="en-GB" dirty="0"/>
              <a:t>Treaty obligations and the growing power of Community institutions imposed increasingly powerful constraints upon the freedom of action that British policy-makers have enjoyed (see Chapter 28). British policy-making was well embedded into the Brussels machinery, with senior civil servants constantly travelling on the shuttle to Brussels, Strasbourg and Luxembourg. However, the Brexit vote in June 2016 set the UK on a separate course of extraction from EU policy-making (see Chapter 7).</a:t>
            </a:r>
          </a:p>
          <a:p>
            <a:endParaRPr lang="en-GB" dirty="0"/>
          </a:p>
          <a:p>
            <a:r>
              <a:rPr lang="en-GB" dirty="0"/>
              <a:t>Academic studies</a:t>
            </a:r>
          </a:p>
          <a:p>
            <a:r>
              <a:rPr lang="en-GB" dirty="0"/>
              <a:t>Policy networks</a:t>
            </a:r>
          </a:p>
          <a:p>
            <a:r>
              <a:rPr lang="en-GB" dirty="0"/>
              <a:t>Jordan and Richardson (1987) argued that policy-making in Britain is not uniform; every aspect has its own specific characteristics. They lay less stress on manifestos or the activities of Parliament but point to the mass of interconnecting bodies that have an interest in the policy area: the ‘policy community’.</a:t>
            </a:r>
          </a:p>
          <a:p>
            <a:endParaRPr lang="en-GB" dirty="0"/>
          </a:p>
          <a:p>
            <a:r>
              <a:rPr lang="en-GB" dirty="0"/>
              <a:t>To some extent this is a theory about how interest groups interact with government to help formulate policy. Access to the policy community is restricted to actors prepared to play the game: act constitutionally, accept that the government has the last word, keep agreements and make reasonable demands. These rules automatically exclude radical groups with high-profile campaigning styles in most cases, although the accession to power of a radical political message can alter this, as in the case of Thatcherism. To exercise real clout, a group has to become an ‘insider’ (see Chapter 13). Communities have a core and a periphery – rather like that suggested in Figure 24.3 – with the stable core continuously involved in the policy process and a secondary group, less stable in membership, involved from time to time but lacking the resources to be in the core.</a:t>
            </a:r>
          </a:p>
          <a:p>
            <a:endParaRPr lang="en-GB" dirty="0"/>
          </a:p>
          <a:p>
            <a:r>
              <a:rPr lang="en-GB" dirty="0"/>
              <a:t>Professor Rod Rhodes developed this idea but saw that often the policy community was not cohesive or sharply defined; he began to discern a more fragmented and more accessible form: a ‘policy network’ with a very large and constantly changing membership, often with conflicting views. Baggott’s diagram (Figure 24.3) shows the contrast between the two ideas with some clarity. Baggott (1995: 26) criticises the approach for not explaining the provenance of the networks and over-concentrating on the group–government nexus to the exclusion of the broader political environment.</a:t>
            </a:r>
          </a:p>
        </p:txBody>
      </p:sp>
      <p:sp>
        <p:nvSpPr>
          <p:cNvPr id="4" name="Slide Number Placeholder 3"/>
          <p:cNvSpPr>
            <a:spLocks noGrp="1"/>
          </p:cNvSpPr>
          <p:nvPr>
            <p:ph type="sldNum" sz="quarter" idx="5"/>
          </p:nvPr>
        </p:nvSpPr>
        <p:spPr/>
        <p:txBody>
          <a:bodyPr/>
          <a:lstStyle/>
          <a:p>
            <a:fld id="{0BED5171-3FE4-494B-A669-DACD4E162328}" type="slidenum">
              <a:rPr lang="en-GB" smtClean="0"/>
              <a:t>22</a:t>
            </a:fld>
            <a:endParaRPr lang="en-GB"/>
          </a:p>
        </p:txBody>
      </p:sp>
    </p:spTree>
    <p:extLst>
      <p:ext uri="{BB962C8B-B14F-4D97-AF65-F5344CB8AC3E}">
        <p14:creationId xmlns:p14="http://schemas.microsoft.com/office/powerpoint/2010/main" val="267505292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Case studies in policy-making</a:t>
            </a:r>
          </a:p>
          <a:p>
            <a:r>
              <a:rPr lang="en-GB" dirty="0"/>
              <a:t>Policy-making is often presented by government as if it is a smooth, well-oiled professional process drawing upon the accumulated wisdom of vastly experienced and able public servants and elected officers of state. However, as we have already seen, many policies fail to achieve their objectives while others are exposed as very poorly thought through. One such example is the law passed by David Cameron against increasing income tax until 2020. A close policy aide to Cameron, </a:t>
            </a:r>
            <a:r>
              <a:rPr lang="en-GB" dirty="0" err="1"/>
              <a:t>Ameet</a:t>
            </a:r>
            <a:r>
              <a:rPr lang="en-GB" dirty="0"/>
              <a:t> Gill, explained to Radio 4’s Week in Westminster:</a:t>
            </a:r>
          </a:p>
          <a:p>
            <a:endParaRPr lang="en-GB" dirty="0"/>
          </a:p>
          <a:p>
            <a:r>
              <a:rPr lang="en-GB" dirty="0"/>
              <a:t>Towards the end of the general election campaign in 2015, we did the five-year tax lock. It’s when we committed to put in legislation that we would not increase taxes. It was probably the dumbest economic policy that anyone could make, but we kind of cooked it up on the hoof a couple of days before, because we had a hole in the grid and we needed to fill it. Sometimes when a vacuum is there, it makes the Government do some stupid things. When I was in Government, we made some announcements on the hoof just to fill that vacuum.</a:t>
            </a:r>
          </a:p>
          <a:p>
            <a:endParaRPr lang="en-GB" dirty="0"/>
          </a:p>
          <a:p>
            <a:r>
              <a:rPr lang="en-GB" dirty="0"/>
              <a:t>(BBC News 2016)</a:t>
            </a:r>
          </a:p>
          <a:p>
            <a:endParaRPr lang="en-GB" dirty="0"/>
          </a:p>
          <a:p>
            <a:r>
              <a:rPr lang="en-GB" dirty="0"/>
              <a:t>This chapter concludes with three case studies: an examination of policy formulation and implementation in the Millennium Dome, issue of identity cards, and the HS2 project.</a:t>
            </a:r>
          </a:p>
          <a:p>
            <a:endParaRPr lang="en-GB" dirty="0"/>
          </a:p>
          <a:p>
            <a:r>
              <a:rPr lang="en-GB" dirty="0"/>
              <a:t>The Millennium Dome</a:t>
            </a:r>
          </a:p>
          <a:p>
            <a:r>
              <a:rPr lang="en-GB" dirty="0"/>
              <a:t>It was Michael Heseltine who kept John Major’s original idea alive when Deputy Prime Minister and who ‘sold’ it to Tony Blair before the 1997 election. The project faced much scepticism from Labour Cabinet members, including Gordon Brown, but Blair’s enthusiasm for Mandelson’s vision of a huge symbolic, all-inclusive dome to celebrate ‘the rebirth of Britain under New Labour’ finally won the day. The Richard Rogers-designed structure was to cover nearly 20 acres divided into six zones for the purposes of the exhibition, including a Learning Zone and a Faith Zone, but negative publicity about conflict behind the scenes, late completion and an escalating cost from £200 million to close on £1 billion made the Dome a hugely controversial project.</a:t>
            </a:r>
          </a:p>
          <a:p>
            <a:endParaRPr lang="en-GB" dirty="0"/>
          </a:p>
          <a:p>
            <a:r>
              <a:rPr lang="en-GB" dirty="0"/>
              <a:t>The large invited audience to the opening on New Year’s Eve 1999 was marred by a transport breakdown which left hundreds of key opinion-formers waiting for three hours at a freezing East London station, during which they sharpened their pens and then dipped them in vitriol for the next day’s papers. Even New Labour’s famed spin machine could not save the Dome from a comprehensive panning. Whilst the exhibition received reasonably good reviews less than half the 12 million required for break-even actually paid the £20 entrance fee. Andrew </a:t>
            </a:r>
            <a:r>
              <a:rPr lang="en-GB" dirty="0" err="1"/>
              <a:t>Rawnsley</a:t>
            </a:r>
            <a:r>
              <a:rPr lang="en-GB" dirty="0"/>
              <a:t> commented, ‘The Dome was the vapid glorification of marketing over content, fashion over creation, ephemera over achievement … it was a folie de bombast’ (2000: 327–30). After yet more subsidies and changes of management the government tried to sell the Dome but there were no takers. In the end the building was virtually given away – in exchange for a share of putative profits – to a company which successfully turned it into a rock-concert venue. In retrospect the Dome was an example of how governments can be seduced by what Moran calls ‘icon politics’: projects adopted for their symbolic significance. When things began to go pear-shaped, Blair could have dropped the idea but decided to persevere and brazen out the consequences. </a:t>
            </a:r>
            <a:r>
              <a:rPr lang="en-GB" dirty="0" err="1"/>
              <a:t>Rawnsley</a:t>
            </a:r>
            <a:r>
              <a:rPr lang="en-GB" dirty="0"/>
              <a:t> concluded: ‘A vacuous temple to political vanity’ (2000: 374).</a:t>
            </a:r>
          </a:p>
          <a:p>
            <a:endParaRPr lang="en-GB" dirty="0"/>
          </a:p>
          <a:p>
            <a:r>
              <a:rPr lang="en-GB" dirty="0"/>
              <a:t>Identity cards</a:t>
            </a:r>
          </a:p>
          <a:p>
            <a:r>
              <a:rPr lang="en-GB" dirty="0"/>
              <a:t>In 2002 Home Secretary David Blunkett announced the launch of an ‘entitlement card’ apparently to prevent benefit fraud and deter terrorism. Critics immediately rounded on the £1 billion cost and the erosion of civil liberties: Britain didn’t ‘do’ identity cards, which were a badge of autocratic regimes. The scheme was repackaged and offered as a staged process, delaying a decision on a compulsory scheme until 2013. Reintroduced after the 2005 election, it was to include biometric information of a subject’s face, fingerprints and iris. Tory MP David Davis led a spirited attack on its utility, likelihood of success, cost-effectiveness and damage to civil liberties.</a:t>
            </a:r>
          </a:p>
          <a:p>
            <a:endParaRPr lang="en-GB" dirty="0"/>
          </a:p>
          <a:p>
            <a:r>
              <a:rPr lang="en-GB" dirty="0"/>
              <a:t>After a tough legislative struggle the House of Lords approved the measure in 2006. Anyone seeking a passport after 2010 would be obliged to acquire an ID card. A loss of 25 million names by HMRC in March 2008 delayed introduction further though from 2011–2 everyone applying for passports would have facial scans and fingerprints added. Tories combined with Liberal Democrats in opposition on civil liberties grounds and when they joined the 2010 Coalition, the new government’s Queen’s Speech finally made the ID card measure null and void in January 2011. A decade of partisan conflict and legislative confusion had wasted hundreds of hours on a plan which arguably should never have been introduced.</a:t>
            </a:r>
          </a:p>
          <a:p>
            <a:endParaRPr lang="en-GB" dirty="0"/>
          </a:p>
          <a:p>
            <a:r>
              <a:rPr lang="en-GB" dirty="0"/>
              <a:t>Anyone wishing to learn about more of similar government disasters should consult the excellent and entertaining Ivor Crewe and Anthony King (2013), The Blunders of Our Governments (</a:t>
            </a:r>
            <a:r>
              <a:rPr lang="en-GB" dirty="0" err="1"/>
              <a:t>Oneworld</a:t>
            </a:r>
            <a:r>
              <a:rPr lang="en-GB" dirty="0"/>
              <a:t>).</a:t>
            </a:r>
          </a:p>
          <a:p>
            <a:endParaRPr lang="en-GB" dirty="0"/>
          </a:p>
          <a:p>
            <a:r>
              <a:rPr lang="en-GB" dirty="0"/>
              <a:t>A third mega policy proposal has been the high-speed rail network, originally initiated by Labour in 2009 but also endorsed by three succeeding Tory governments.</a:t>
            </a:r>
          </a:p>
          <a:p>
            <a:endParaRPr lang="en-GB" dirty="0"/>
          </a:p>
          <a:p>
            <a:r>
              <a:rPr lang="en-GB" dirty="0"/>
              <a:t>The ‘HS’ Project</a:t>
            </a:r>
          </a:p>
          <a:p>
            <a:r>
              <a:rPr lang="en-GB" dirty="0"/>
              <a:t>This long-standing project has survived years of critical comment and soaring cost estimates but at the time of writing still wins warm support from the government of the day. It was first suggested by Andrew (Lord) Adonis, a fecund source of Labour policy ideas in 2009 when Gordon Brown’s Transport Secretary. Its original estimated cost was around £50bn and it was anticipated to involve 1,000 civil servants working on it. High-speed railway infrastructure has been present in Japan since the 1960s, with France not far behind. Adonis argued that if Britain wanted to keep pace with rival economies such an expansion of rail capacity capable of 100 mph speeds was essential.</a:t>
            </a:r>
          </a:p>
          <a:p>
            <a:endParaRPr lang="en-GB" dirty="0"/>
          </a:p>
          <a:p>
            <a:r>
              <a:rPr lang="en-GB" dirty="0"/>
              <a:t>Much of the UK rail network dates back to the nineteenth century and is frequently heavily overloaded. The plan was to drive a new route from London to Birmingham with offshoots up to Manchester and Leeds. Critics argue that spending huge amounts to reduce travel times by only a few minutes for major journeys is not cost-effective expenditure, that it will cause excessive environmental damage and will require a constantly spiralling amount of funding, probably finally exceeding £120bn. Moreover, critics argued that improving existing rail connections, including the faltering quality of the Liverpool to Hull east-west route, would deliver much better value for money. Finally the coronavirus pandemic in 2020 encouraged a major shift of working patterns whereby home working replaced the need to commute or travel long distances to attend business meetings.</a:t>
            </a:r>
          </a:p>
          <a:p>
            <a:endParaRPr lang="en-GB" dirty="0"/>
          </a:p>
          <a:p>
            <a:r>
              <a:rPr lang="en-GB" dirty="0"/>
              <a:t>The project survived such criticisms and several critical progress reports, first under the Brown Government, then </a:t>
            </a:r>
          </a:p>
        </p:txBody>
      </p:sp>
      <p:sp>
        <p:nvSpPr>
          <p:cNvPr id="4" name="Slide Number Placeholder 3"/>
          <p:cNvSpPr>
            <a:spLocks noGrp="1"/>
          </p:cNvSpPr>
          <p:nvPr>
            <p:ph type="sldNum" sz="quarter" idx="5"/>
          </p:nvPr>
        </p:nvSpPr>
        <p:spPr/>
        <p:txBody>
          <a:bodyPr/>
          <a:lstStyle/>
          <a:p>
            <a:fld id="{0BED5171-3FE4-494B-A669-DACD4E162328}" type="slidenum">
              <a:rPr lang="en-GB" smtClean="0"/>
              <a:t>23</a:t>
            </a:fld>
            <a:endParaRPr lang="en-GB"/>
          </a:p>
        </p:txBody>
      </p:sp>
    </p:spTree>
    <p:extLst>
      <p:ext uri="{BB962C8B-B14F-4D97-AF65-F5344CB8AC3E}">
        <p14:creationId xmlns:p14="http://schemas.microsoft.com/office/powerpoint/2010/main" val="71973553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45A84B-E8EB-DCE9-9698-59FF8A497269}"/>
              </a:ext>
            </a:extLst>
          </p:cNvPr>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6EFAC22-61BC-BFFC-C1BA-6749FA3721EF}"/>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D9CBEA2-FB0E-C721-215F-981374553693}"/>
              </a:ext>
            </a:extLst>
          </p:cNvPr>
          <p:cNvSpPr>
            <a:spLocks noGrp="1"/>
          </p:cNvSpPr>
          <p:nvPr>
            <p:ph type="dt" sz="half" idx="10"/>
          </p:nvPr>
        </p:nvSpPr>
        <p:spPr/>
        <p:txBody>
          <a:bodyPr/>
          <a:lstStyle>
            <a:lvl1pPr>
              <a:defRPr/>
            </a:lvl1pPr>
          </a:lstStyle>
          <a:p>
            <a:endParaRPr lang="en-GB" altLang="en-US"/>
          </a:p>
        </p:txBody>
      </p:sp>
      <p:sp>
        <p:nvSpPr>
          <p:cNvPr id="5" name="Footer Placeholder 4">
            <a:extLst>
              <a:ext uri="{FF2B5EF4-FFF2-40B4-BE49-F238E27FC236}">
                <a16:creationId xmlns:a16="http://schemas.microsoft.com/office/drawing/2014/main" id="{9C161AA4-1051-29FA-3A94-5AD6297AB1E2}"/>
              </a:ext>
            </a:extLst>
          </p:cNvPr>
          <p:cNvSpPr>
            <a:spLocks noGrp="1"/>
          </p:cNvSpPr>
          <p:nvPr>
            <p:ph type="ftr" sz="quarter" idx="11"/>
          </p:nvPr>
        </p:nvSpPr>
        <p:spPr/>
        <p:txBody>
          <a:bodyPr/>
          <a:lstStyle>
            <a:lvl1pPr>
              <a:defRPr/>
            </a:lvl1pPr>
          </a:lstStyle>
          <a:p>
            <a:endParaRPr lang="en-GB" altLang="en-US"/>
          </a:p>
        </p:txBody>
      </p:sp>
      <p:sp>
        <p:nvSpPr>
          <p:cNvPr id="6" name="Slide Number Placeholder 5">
            <a:extLst>
              <a:ext uri="{FF2B5EF4-FFF2-40B4-BE49-F238E27FC236}">
                <a16:creationId xmlns:a16="http://schemas.microsoft.com/office/drawing/2014/main" id="{515CACB2-F572-136C-0440-3192088E4FF7}"/>
              </a:ext>
            </a:extLst>
          </p:cNvPr>
          <p:cNvSpPr>
            <a:spLocks noGrp="1"/>
          </p:cNvSpPr>
          <p:nvPr>
            <p:ph type="sldNum" sz="quarter" idx="12"/>
          </p:nvPr>
        </p:nvSpPr>
        <p:spPr/>
        <p:txBody>
          <a:bodyPr/>
          <a:lstStyle>
            <a:lvl1pPr>
              <a:defRPr/>
            </a:lvl1pPr>
          </a:lstStyle>
          <a:p>
            <a:fld id="{C90E2552-CB92-432E-AAC4-92FAEF2E5165}" type="slidenum">
              <a:rPr lang="en-GB" altLang="en-US"/>
              <a:pPr/>
              <a:t>‹#›</a:t>
            </a:fld>
            <a:endParaRPr lang="en-GB" altLang="en-US"/>
          </a:p>
        </p:txBody>
      </p:sp>
    </p:spTree>
    <p:extLst>
      <p:ext uri="{BB962C8B-B14F-4D97-AF65-F5344CB8AC3E}">
        <p14:creationId xmlns:p14="http://schemas.microsoft.com/office/powerpoint/2010/main" val="2600926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6FED55-3385-B008-8EDF-208CBB43E0A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0D7C80C-C3FE-1508-7685-8DB452830EE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BD8232E-AE22-DDFB-4002-F211B610E1B8}"/>
              </a:ext>
            </a:extLst>
          </p:cNvPr>
          <p:cNvSpPr>
            <a:spLocks noGrp="1"/>
          </p:cNvSpPr>
          <p:nvPr>
            <p:ph type="dt" sz="half" idx="10"/>
          </p:nvPr>
        </p:nvSpPr>
        <p:spPr/>
        <p:txBody>
          <a:bodyPr/>
          <a:lstStyle>
            <a:lvl1pPr>
              <a:defRPr/>
            </a:lvl1pPr>
          </a:lstStyle>
          <a:p>
            <a:endParaRPr lang="en-GB" altLang="en-US"/>
          </a:p>
        </p:txBody>
      </p:sp>
      <p:sp>
        <p:nvSpPr>
          <p:cNvPr id="5" name="Footer Placeholder 4">
            <a:extLst>
              <a:ext uri="{FF2B5EF4-FFF2-40B4-BE49-F238E27FC236}">
                <a16:creationId xmlns:a16="http://schemas.microsoft.com/office/drawing/2014/main" id="{CA13D810-BB63-FA67-45C1-9EDEE9502BEE}"/>
              </a:ext>
            </a:extLst>
          </p:cNvPr>
          <p:cNvSpPr>
            <a:spLocks noGrp="1"/>
          </p:cNvSpPr>
          <p:nvPr>
            <p:ph type="ftr" sz="quarter" idx="11"/>
          </p:nvPr>
        </p:nvSpPr>
        <p:spPr/>
        <p:txBody>
          <a:bodyPr/>
          <a:lstStyle>
            <a:lvl1pPr>
              <a:defRPr/>
            </a:lvl1pPr>
          </a:lstStyle>
          <a:p>
            <a:endParaRPr lang="en-GB" altLang="en-US"/>
          </a:p>
        </p:txBody>
      </p:sp>
      <p:sp>
        <p:nvSpPr>
          <p:cNvPr id="6" name="Slide Number Placeholder 5">
            <a:extLst>
              <a:ext uri="{FF2B5EF4-FFF2-40B4-BE49-F238E27FC236}">
                <a16:creationId xmlns:a16="http://schemas.microsoft.com/office/drawing/2014/main" id="{DDC7B269-B5D8-F792-5E64-B3EFED4962EA}"/>
              </a:ext>
            </a:extLst>
          </p:cNvPr>
          <p:cNvSpPr>
            <a:spLocks noGrp="1"/>
          </p:cNvSpPr>
          <p:nvPr>
            <p:ph type="sldNum" sz="quarter" idx="12"/>
          </p:nvPr>
        </p:nvSpPr>
        <p:spPr/>
        <p:txBody>
          <a:bodyPr/>
          <a:lstStyle>
            <a:lvl1pPr>
              <a:defRPr/>
            </a:lvl1pPr>
          </a:lstStyle>
          <a:p>
            <a:fld id="{33BEC0C8-8930-417B-8F2E-719996393709}" type="slidenum">
              <a:rPr lang="en-GB" altLang="en-US"/>
              <a:pPr/>
              <a:t>‹#›</a:t>
            </a:fld>
            <a:endParaRPr lang="en-GB" altLang="en-US"/>
          </a:p>
        </p:txBody>
      </p:sp>
    </p:spTree>
    <p:extLst>
      <p:ext uri="{BB962C8B-B14F-4D97-AF65-F5344CB8AC3E}">
        <p14:creationId xmlns:p14="http://schemas.microsoft.com/office/powerpoint/2010/main" val="5202199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23D20-691F-7D26-644A-F60E2BF05B1A}"/>
              </a:ext>
            </a:extLst>
          </p:cNvPr>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1B41585-2A10-B603-19D3-D52C68BE94FA}"/>
              </a:ext>
            </a:extLst>
          </p:cNvPr>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Click to edit Master text styles</a:t>
            </a:r>
          </a:p>
        </p:txBody>
      </p:sp>
      <p:sp>
        <p:nvSpPr>
          <p:cNvPr id="4" name="Date Placeholder 3">
            <a:extLst>
              <a:ext uri="{FF2B5EF4-FFF2-40B4-BE49-F238E27FC236}">
                <a16:creationId xmlns:a16="http://schemas.microsoft.com/office/drawing/2014/main" id="{AA468C47-DFA6-B569-3831-161A7500B737}"/>
              </a:ext>
            </a:extLst>
          </p:cNvPr>
          <p:cNvSpPr>
            <a:spLocks noGrp="1"/>
          </p:cNvSpPr>
          <p:nvPr>
            <p:ph type="dt" sz="half" idx="10"/>
          </p:nvPr>
        </p:nvSpPr>
        <p:spPr/>
        <p:txBody>
          <a:bodyPr/>
          <a:lstStyle>
            <a:lvl1pPr>
              <a:defRPr/>
            </a:lvl1pPr>
          </a:lstStyle>
          <a:p>
            <a:endParaRPr lang="en-GB" altLang="en-US"/>
          </a:p>
        </p:txBody>
      </p:sp>
      <p:sp>
        <p:nvSpPr>
          <p:cNvPr id="5" name="Footer Placeholder 4">
            <a:extLst>
              <a:ext uri="{FF2B5EF4-FFF2-40B4-BE49-F238E27FC236}">
                <a16:creationId xmlns:a16="http://schemas.microsoft.com/office/drawing/2014/main" id="{4761AAAD-E1A9-36FF-4911-83A7B0414837}"/>
              </a:ext>
            </a:extLst>
          </p:cNvPr>
          <p:cNvSpPr>
            <a:spLocks noGrp="1"/>
          </p:cNvSpPr>
          <p:nvPr>
            <p:ph type="ftr" sz="quarter" idx="11"/>
          </p:nvPr>
        </p:nvSpPr>
        <p:spPr/>
        <p:txBody>
          <a:bodyPr/>
          <a:lstStyle>
            <a:lvl1pPr>
              <a:defRPr/>
            </a:lvl1pPr>
          </a:lstStyle>
          <a:p>
            <a:endParaRPr lang="en-GB" altLang="en-US"/>
          </a:p>
        </p:txBody>
      </p:sp>
      <p:sp>
        <p:nvSpPr>
          <p:cNvPr id="6" name="Slide Number Placeholder 5">
            <a:extLst>
              <a:ext uri="{FF2B5EF4-FFF2-40B4-BE49-F238E27FC236}">
                <a16:creationId xmlns:a16="http://schemas.microsoft.com/office/drawing/2014/main" id="{129DD69B-533B-A993-AED4-6CEBDF6A8F96}"/>
              </a:ext>
            </a:extLst>
          </p:cNvPr>
          <p:cNvSpPr>
            <a:spLocks noGrp="1"/>
          </p:cNvSpPr>
          <p:nvPr>
            <p:ph type="sldNum" sz="quarter" idx="12"/>
          </p:nvPr>
        </p:nvSpPr>
        <p:spPr/>
        <p:txBody>
          <a:bodyPr/>
          <a:lstStyle>
            <a:lvl1pPr>
              <a:defRPr/>
            </a:lvl1pPr>
          </a:lstStyle>
          <a:p>
            <a:fld id="{8AF5BD96-F278-4D90-BE6D-AF32329C5308}" type="slidenum">
              <a:rPr lang="en-GB" altLang="en-US"/>
              <a:pPr/>
              <a:t>‹#›</a:t>
            </a:fld>
            <a:endParaRPr lang="en-GB" altLang="en-US"/>
          </a:p>
        </p:txBody>
      </p:sp>
    </p:spTree>
    <p:extLst>
      <p:ext uri="{BB962C8B-B14F-4D97-AF65-F5344CB8AC3E}">
        <p14:creationId xmlns:p14="http://schemas.microsoft.com/office/powerpoint/2010/main" val="7529493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308926-5993-594D-7301-A6883F873E1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4DE09C8-FAD8-FAE9-5FE1-C165D522E63E}"/>
              </a:ext>
            </a:extLst>
          </p:cNvPr>
          <p:cNvSpPr>
            <a:spLocks noGrp="1"/>
          </p:cNvSpPr>
          <p:nvPr>
            <p:ph sz="half" idx="1"/>
          </p:nvPr>
        </p:nvSpPr>
        <p:spPr>
          <a:xfrm>
            <a:off x="457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4267827-9B71-7A79-9E02-1330F387B25D}"/>
              </a:ext>
            </a:extLst>
          </p:cNvPr>
          <p:cNvSpPr>
            <a:spLocks noGrp="1"/>
          </p:cNvSpPr>
          <p:nvPr>
            <p:ph sz="half" idx="2"/>
          </p:nvPr>
        </p:nvSpPr>
        <p:spPr>
          <a:xfrm>
            <a:off x="4648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F637902-04F7-4EEA-A1A6-4FFFB315AD44}"/>
              </a:ext>
            </a:extLst>
          </p:cNvPr>
          <p:cNvSpPr>
            <a:spLocks noGrp="1"/>
          </p:cNvSpPr>
          <p:nvPr>
            <p:ph type="dt" sz="half" idx="10"/>
          </p:nvPr>
        </p:nvSpPr>
        <p:spPr/>
        <p:txBody>
          <a:bodyPr/>
          <a:lstStyle>
            <a:lvl1pPr>
              <a:defRPr/>
            </a:lvl1pPr>
          </a:lstStyle>
          <a:p>
            <a:endParaRPr lang="en-GB" altLang="en-US"/>
          </a:p>
        </p:txBody>
      </p:sp>
      <p:sp>
        <p:nvSpPr>
          <p:cNvPr id="6" name="Footer Placeholder 5">
            <a:extLst>
              <a:ext uri="{FF2B5EF4-FFF2-40B4-BE49-F238E27FC236}">
                <a16:creationId xmlns:a16="http://schemas.microsoft.com/office/drawing/2014/main" id="{B27CD619-0003-32C1-A883-911D7413923E}"/>
              </a:ext>
            </a:extLst>
          </p:cNvPr>
          <p:cNvSpPr>
            <a:spLocks noGrp="1"/>
          </p:cNvSpPr>
          <p:nvPr>
            <p:ph type="ftr" sz="quarter" idx="11"/>
          </p:nvPr>
        </p:nvSpPr>
        <p:spPr/>
        <p:txBody>
          <a:bodyPr/>
          <a:lstStyle>
            <a:lvl1pPr>
              <a:defRPr/>
            </a:lvl1pPr>
          </a:lstStyle>
          <a:p>
            <a:endParaRPr lang="en-GB" altLang="en-US"/>
          </a:p>
        </p:txBody>
      </p:sp>
      <p:sp>
        <p:nvSpPr>
          <p:cNvPr id="7" name="Slide Number Placeholder 6">
            <a:extLst>
              <a:ext uri="{FF2B5EF4-FFF2-40B4-BE49-F238E27FC236}">
                <a16:creationId xmlns:a16="http://schemas.microsoft.com/office/drawing/2014/main" id="{67863863-42A8-C9CC-500A-A2B14CC47E58}"/>
              </a:ext>
            </a:extLst>
          </p:cNvPr>
          <p:cNvSpPr>
            <a:spLocks noGrp="1"/>
          </p:cNvSpPr>
          <p:nvPr>
            <p:ph type="sldNum" sz="quarter" idx="12"/>
          </p:nvPr>
        </p:nvSpPr>
        <p:spPr/>
        <p:txBody>
          <a:bodyPr/>
          <a:lstStyle>
            <a:lvl1pPr>
              <a:defRPr/>
            </a:lvl1pPr>
          </a:lstStyle>
          <a:p>
            <a:fld id="{69B23E09-50D6-4EA5-80D0-46677A04FAB2}" type="slidenum">
              <a:rPr lang="en-GB" altLang="en-US"/>
              <a:pPr/>
              <a:t>‹#›</a:t>
            </a:fld>
            <a:endParaRPr lang="en-GB" altLang="en-US"/>
          </a:p>
        </p:txBody>
      </p:sp>
    </p:spTree>
    <p:extLst>
      <p:ext uri="{BB962C8B-B14F-4D97-AF65-F5344CB8AC3E}">
        <p14:creationId xmlns:p14="http://schemas.microsoft.com/office/powerpoint/2010/main" val="1483818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F20AED-E071-DD44-FCB8-6B96B15C2D0F}"/>
              </a:ext>
            </a:extLst>
          </p:cNvPr>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6C11498-0DF2-9C4E-886A-619074A74503}"/>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CAA52A2-6957-13F7-8EDC-DF66E1D8C6C2}"/>
              </a:ext>
            </a:extLst>
          </p:cNvPr>
          <p:cNvSpPr>
            <a:spLocks noGrp="1"/>
          </p:cNvSpPr>
          <p:nvPr>
            <p:ph sz="half" idx="2"/>
          </p:nvPr>
        </p:nvSpPr>
        <p:spPr>
          <a:xfrm>
            <a:off x="630238" y="2505075"/>
            <a:ext cx="386873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BD71F5B-F7F9-F71A-FBD7-ECCF12A9ECC5}"/>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1D12E62-E0CF-334D-5B0C-96428269C305}"/>
              </a:ext>
            </a:extLst>
          </p:cNvPr>
          <p:cNvSpPr>
            <a:spLocks noGrp="1"/>
          </p:cNvSpPr>
          <p:nvPr>
            <p:ph sz="quarter" idx="4"/>
          </p:nvPr>
        </p:nvSpPr>
        <p:spPr>
          <a:xfrm>
            <a:off x="4629150" y="2505075"/>
            <a:ext cx="38877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11A8D3E-2170-3F03-99AD-223758770F26}"/>
              </a:ext>
            </a:extLst>
          </p:cNvPr>
          <p:cNvSpPr>
            <a:spLocks noGrp="1"/>
          </p:cNvSpPr>
          <p:nvPr>
            <p:ph type="dt" sz="half" idx="10"/>
          </p:nvPr>
        </p:nvSpPr>
        <p:spPr/>
        <p:txBody>
          <a:bodyPr/>
          <a:lstStyle>
            <a:lvl1pPr>
              <a:defRPr/>
            </a:lvl1pPr>
          </a:lstStyle>
          <a:p>
            <a:endParaRPr lang="en-GB" altLang="en-US"/>
          </a:p>
        </p:txBody>
      </p:sp>
      <p:sp>
        <p:nvSpPr>
          <p:cNvPr id="8" name="Footer Placeholder 7">
            <a:extLst>
              <a:ext uri="{FF2B5EF4-FFF2-40B4-BE49-F238E27FC236}">
                <a16:creationId xmlns:a16="http://schemas.microsoft.com/office/drawing/2014/main" id="{19500F4C-2611-BEE9-C8DE-86221E542F6E}"/>
              </a:ext>
            </a:extLst>
          </p:cNvPr>
          <p:cNvSpPr>
            <a:spLocks noGrp="1"/>
          </p:cNvSpPr>
          <p:nvPr>
            <p:ph type="ftr" sz="quarter" idx="11"/>
          </p:nvPr>
        </p:nvSpPr>
        <p:spPr/>
        <p:txBody>
          <a:bodyPr/>
          <a:lstStyle>
            <a:lvl1pPr>
              <a:defRPr/>
            </a:lvl1pPr>
          </a:lstStyle>
          <a:p>
            <a:endParaRPr lang="en-GB" altLang="en-US"/>
          </a:p>
        </p:txBody>
      </p:sp>
      <p:sp>
        <p:nvSpPr>
          <p:cNvPr id="9" name="Slide Number Placeholder 8">
            <a:extLst>
              <a:ext uri="{FF2B5EF4-FFF2-40B4-BE49-F238E27FC236}">
                <a16:creationId xmlns:a16="http://schemas.microsoft.com/office/drawing/2014/main" id="{A52CC218-D8A6-1B1C-8A59-D38B3BBD336B}"/>
              </a:ext>
            </a:extLst>
          </p:cNvPr>
          <p:cNvSpPr>
            <a:spLocks noGrp="1"/>
          </p:cNvSpPr>
          <p:nvPr>
            <p:ph type="sldNum" sz="quarter" idx="12"/>
          </p:nvPr>
        </p:nvSpPr>
        <p:spPr/>
        <p:txBody>
          <a:bodyPr/>
          <a:lstStyle>
            <a:lvl1pPr>
              <a:defRPr/>
            </a:lvl1pPr>
          </a:lstStyle>
          <a:p>
            <a:fld id="{C221DBEE-41E3-4224-A93B-88986F17F965}" type="slidenum">
              <a:rPr lang="en-GB" altLang="en-US"/>
              <a:pPr/>
              <a:t>‹#›</a:t>
            </a:fld>
            <a:endParaRPr lang="en-GB" altLang="en-US"/>
          </a:p>
        </p:txBody>
      </p:sp>
    </p:spTree>
    <p:extLst>
      <p:ext uri="{BB962C8B-B14F-4D97-AF65-F5344CB8AC3E}">
        <p14:creationId xmlns:p14="http://schemas.microsoft.com/office/powerpoint/2010/main" val="16184044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C12260-896F-91F8-1D71-0DC2860AA1F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80CBCC8-5497-CEC5-B58A-5CCC57BB3BDE}"/>
              </a:ext>
            </a:extLst>
          </p:cNvPr>
          <p:cNvSpPr>
            <a:spLocks noGrp="1"/>
          </p:cNvSpPr>
          <p:nvPr>
            <p:ph type="dt" sz="half" idx="10"/>
          </p:nvPr>
        </p:nvSpPr>
        <p:spPr/>
        <p:txBody>
          <a:bodyPr/>
          <a:lstStyle>
            <a:lvl1pPr>
              <a:defRPr/>
            </a:lvl1pPr>
          </a:lstStyle>
          <a:p>
            <a:endParaRPr lang="en-GB" altLang="en-US"/>
          </a:p>
        </p:txBody>
      </p:sp>
      <p:sp>
        <p:nvSpPr>
          <p:cNvPr id="4" name="Footer Placeholder 3">
            <a:extLst>
              <a:ext uri="{FF2B5EF4-FFF2-40B4-BE49-F238E27FC236}">
                <a16:creationId xmlns:a16="http://schemas.microsoft.com/office/drawing/2014/main" id="{56130D55-E217-9197-7C84-0F9F1011C609}"/>
              </a:ext>
            </a:extLst>
          </p:cNvPr>
          <p:cNvSpPr>
            <a:spLocks noGrp="1"/>
          </p:cNvSpPr>
          <p:nvPr>
            <p:ph type="ftr" sz="quarter" idx="11"/>
          </p:nvPr>
        </p:nvSpPr>
        <p:spPr/>
        <p:txBody>
          <a:bodyPr/>
          <a:lstStyle>
            <a:lvl1pPr>
              <a:defRPr/>
            </a:lvl1pPr>
          </a:lstStyle>
          <a:p>
            <a:endParaRPr lang="en-GB" altLang="en-US"/>
          </a:p>
        </p:txBody>
      </p:sp>
      <p:sp>
        <p:nvSpPr>
          <p:cNvPr id="5" name="Slide Number Placeholder 4">
            <a:extLst>
              <a:ext uri="{FF2B5EF4-FFF2-40B4-BE49-F238E27FC236}">
                <a16:creationId xmlns:a16="http://schemas.microsoft.com/office/drawing/2014/main" id="{9B9C5A39-208E-51DF-3E0F-FC4E556DCBE0}"/>
              </a:ext>
            </a:extLst>
          </p:cNvPr>
          <p:cNvSpPr>
            <a:spLocks noGrp="1"/>
          </p:cNvSpPr>
          <p:nvPr>
            <p:ph type="sldNum" sz="quarter" idx="12"/>
          </p:nvPr>
        </p:nvSpPr>
        <p:spPr/>
        <p:txBody>
          <a:bodyPr/>
          <a:lstStyle>
            <a:lvl1pPr>
              <a:defRPr/>
            </a:lvl1pPr>
          </a:lstStyle>
          <a:p>
            <a:fld id="{C44C420A-88DB-4F36-9F21-5C2106D25D5D}" type="slidenum">
              <a:rPr lang="en-GB" altLang="en-US"/>
              <a:pPr/>
              <a:t>‹#›</a:t>
            </a:fld>
            <a:endParaRPr lang="en-GB" altLang="en-US"/>
          </a:p>
        </p:txBody>
      </p:sp>
    </p:spTree>
    <p:extLst>
      <p:ext uri="{BB962C8B-B14F-4D97-AF65-F5344CB8AC3E}">
        <p14:creationId xmlns:p14="http://schemas.microsoft.com/office/powerpoint/2010/main" val="20168800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3151BE7-E726-C551-BFEE-E45811269419}"/>
              </a:ext>
            </a:extLst>
          </p:cNvPr>
          <p:cNvSpPr>
            <a:spLocks noGrp="1"/>
          </p:cNvSpPr>
          <p:nvPr>
            <p:ph type="dt" sz="half" idx="10"/>
          </p:nvPr>
        </p:nvSpPr>
        <p:spPr/>
        <p:txBody>
          <a:bodyPr/>
          <a:lstStyle>
            <a:lvl1pPr>
              <a:defRPr/>
            </a:lvl1pPr>
          </a:lstStyle>
          <a:p>
            <a:endParaRPr lang="en-GB" altLang="en-US"/>
          </a:p>
        </p:txBody>
      </p:sp>
      <p:sp>
        <p:nvSpPr>
          <p:cNvPr id="3" name="Footer Placeholder 2">
            <a:extLst>
              <a:ext uri="{FF2B5EF4-FFF2-40B4-BE49-F238E27FC236}">
                <a16:creationId xmlns:a16="http://schemas.microsoft.com/office/drawing/2014/main" id="{454D0E2D-934C-78A3-FD73-526C2E213D55}"/>
              </a:ext>
            </a:extLst>
          </p:cNvPr>
          <p:cNvSpPr>
            <a:spLocks noGrp="1"/>
          </p:cNvSpPr>
          <p:nvPr>
            <p:ph type="ftr" sz="quarter" idx="11"/>
          </p:nvPr>
        </p:nvSpPr>
        <p:spPr/>
        <p:txBody>
          <a:bodyPr/>
          <a:lstStyle>
            <a:lvl1pPr>
              <a:defRPr/>
            </a:lvl1pPr>
          </a:lstStyle>
          <a:p>
            <a:endParaRPr lang="en-GB" altLang="en-US"/>
          </a:p>
        </p:txBody>
      </p:sp>
      <p:sp>
        <p:nvSpPr>
          <p:cNvPr id="4" name="Slide Number Placeholder 3">
            <a:extLst>
              <a:ext uri="{FF2B5EF4-FFF2-40B4-BE49-F238E27FC236}">
                <a16:creationId xmlns:a16="http://schemas.microsoft.com/office/drawing/2014/main" id="{CF09B21F-D48E-E8E7-9C5D-B82FFB1878DF}"/>
              </a:ext>
            </a:extLst>
          </p:cNvPr>
          <p:cNvSpPr>
            <a:spLocks noGrp="1"/>
          </p:cNvSpPr>
          <p:nvPr>
            <p:ph type="sldNum" sz="quarter" idx="12"/>
          </p:nvPr>
        </p:nvSpPr>
        <p:spPr/>
        <p:txBody>
          <a:bodyPr/>
          <a:lstStyle>
            <a:lvl1pPr>
              <a:defRPr/>
            </a:lvl1pPr>
          </a:lstStyle>
          <a:p>
            <a:fld id="{CD50DAFC-9CAC-486E-AFE2-16619CB248B6}" type="slidenum">
              <a:rPr lang="en-GB" altLang="en-US"/>
              <a:pPr/>
              <a:t>‹#›</a:t>
            </a:fld>
            <a:endParaRPr lang="en-GB" altLang="en-US"/>
          </a:p>
        </p:txBody>
      </p:sp>
    </p:spTree>
    <p:extLst>
      <p:ext uri="{BB962C8B-B14F-4D97-AF65-F5344CB8AC3E}">
        <p14:creationId xmlns:p14="http://schemas.microsoft.com/office/powerpoint/2010/main" val="29532258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027431-4B9B-D106-5E20-C5E6B4DB5EF5}"/>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1D059C1-CDAC-8D65-FB1E-4F0C91FE9995}"/>
              </a:ext>
            </a:extLst>
          </p:cNvPr>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D75C368-E808-0DBD-12F9-698799EA1CF0}"/>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135ECC9-618F-683C-4FB1-06FDF5651186}"/>
              </a:ext>
            </a:extLst>
          </p:cNvPr>
          <p:cNvSpPr>
            <a:spLocks noGrp="1"/>
          </p:cNvSpPr>
          <p:nvPr>
            <p:ph type="dt" sz="half" idx="10"/>
          </p:nvPr>
        </p:nvSpPr>
        <p:spPr/>
        <p:txBody>
          <a:bodyPr/>
          <a:lstStyle>
            <a:lvl1pPr>
              <a:defRPr/>
            </a:lvl1pPr>
          </a:lstStyle>
          <a:p>
            <a:endParaRPr lang="en-GB" altLang="en-US"/>
          </a:p>
        </p:txBody>
      </p:sp>
      <p:sp>
        <p:nvSpPr>
          <p:cNvPr id="6" name="Footer Placeholder 5">
            <a:extLst>
              <a:ext uri="{FF2B5EF4-FFF2-40B4-BE49-F238E27FC236}">
                <a16:creationId xmlns:a16="http://schemas.microsoft.com/office/drawing/2014/main" id="{5DE13CAE-A2C5-37E8-600A-7049064CA60F}"/>
              </a:ext>
            </a:extLst>
          </p:cNvPr>
          <p:cNvSpPr>
            <a:spLocks noGrp="1"/>
          </p:cNvSpPr>
          <p:nvPr>
            <p:ph type="ftr" sz="quarter" idx="11"/>
          </p:nvPr>
        </p:nvSpPr>
        <p:spPr/>
        <p:txBody>
          <a:bodyPr/>
          <a:lstStyle>
            <a:lvl1pPr>
              <a:defRPr/>
            </a:lvl1pPr>
          </a:lstStyle>
          <a:p>
            <a:endParaRPr lang="en-GB" altLang="en-US"/>
          </a:p>
        </p:txBody>
      </p:sp>
      <p:sp>
        <p:nvSpPr>
          <p:cNvPr id="7" name="Slide Number Placeholder 6">
            <a:extLst>
              <a:ext uri="{FF2B5EF4-FFF2-40B4-BE49-F238E27FC236}">
                <a16:creationId xmlns:a16="http://schemas.microsoft.com/office/drawing/2014/main" id="{828D0917-5915-5F55-F892-079A373F2C6A}"/>
              </a:ext>
            </a:extLst>
          </p:cNvPr>
          <p:cNvSpPr>
            <a:spLocks noGrp="1"/>
          </p:cNvSpPr>
          <p:nvPr>
            <p:ph type="sldNum" sz="quarter" idx="12"/>
          </p:nvPr>
        </p:nvSpPr>
        <p:spPr/>
        <p:txBody>
          <a:bodyPr/>
          <a:lstStyle>
            <a:lvl1pPr>
              <a:defRPr/>
            </a:lvl1pPr>
          </a:lstStyle>
          <a:p>
            <a:fld id="{586B9739-16AF-49F9-82CC-85ECEDE33E09}" type="slidenum">
              <a:rPr lang="en-GB" altLang="en-US"/>
              <a:pPr/>
              <a:t>‹#›</a:t>
            </a:fld>
            <a:endParaRPr lang="en-GB" altLang="en-US"/>
          </a:p>
        </p:txBody>
      </p:sp>
    </p:spTree>
    <p:extLst>
      <p:ext uri="{BB962C8B-B14F-4D97-AF65-F5344CB8AC3E}">
        <p14:creationId xmlns:p14="http://schemas.microsoft.com/office/powerpoint/2010/main" val="22528575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F58C93-DFC1-93C4-ADCC-C26E0131E322}"/>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F9F74CB-840D-B3A9-B129-0EA5DFD7E2AA}"/>
              </a:ext>
            </a:extLst>
          </p:cNvPr>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606E6E0-98FD-250B-B173-60A9FE9B008E}"/>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5044AC7-E009-5BEA-0339-1F5EDDCDF325}"/>
              </a:ext>
            </a:extLst>
          </p:cNvPr>
          <p:cNvSpPr>
            <a:spLocks noGrp="1"/>
          </p:cNvSpPr>
          <p:nvPr>
            <p:ph type="dt" sz="half" idx="10"/>
          </p:nvPr>
        </p:nvSpPr>
        <p:spPr/>
        <p:txBody>
          <a:bodyPr/>
          <a:lstStyle>
            <a:lvl1pPr>
              <a:defRPr/>
            </a:lvl1pPr>
          </a:lstStyle>
          <a:p>
            <a:endParaRPr lang="en-GB" altLang="en-US"/>
          </a:p>
        </p:txBody>
      </p:sp>
      <p:sp>
        <p:nvSpPr>
          <p:cNvPr id="6" name="Footer Placeholder 5">
            <a:extLst>
              <a:ext uri="{FF2B5EF4-FFF2-40B4-BE49-F238E27FC236}">
                <a16:creationId xmlns:a16="http://schemas.microsoft.com/office/drawing/2014/main" id="{7179BF2D-56DE-94E1-52CB-EDE3D8F72D3F}"/>
              </a:ext>
            </a:extLst>
          </p:cNvPr>
          <p:cNvSpPr>
            <a:spLocks noGrp="1"/>
          </p:cNvSpPr>
          <p:nvPr>
            <p:ph type="ftr" sz="quarter" idx="11"/>
          </p:nvPr>
        </p:nvSpPr>
        <p:spPr/>
        <p:txBody>
          <a:bodyPr/>
          <a:lstStyle>
            <a:lvl1pPr>
              <a:defRPr/>
            </a:lvl1pPr>
          </a:lstStyle>
          <a:p>
            <a:endParaRPr lang="en-GB" altLang="en-US"/>
          </a:p>
        </p:txBody>
      </p:sp>
      <p:sp>
        <p:nvSpPr>
          <p:cNvPr id="7" name="Slide Number Placeholder 6">
            <a:extLst>
              <a:ext uri="{FF2B5EF4-FFF2-40B4-BE49-F238E27FC236}">
                <a16:creationId xmlns:a16="http://schemas.microsoft.com/office/drawing/2014/main" id="{4640918A-251C-DA47-917B-D35B7BEC6DCA}"/>
              </a:ext>
            </a:extLst>
          </p:cNvPr>
          <p:cNvSpPr>
            <a:spLocks noGrp="1"/>
          </p:cNvSpPr>
          <p:nvPr>
            <p:ph type="sldNum" sz="quarter" idx="12"/>
          </p:nvPr>
        </p:nvSpPr>
        <p:spPr/>
        <p:txBody>
          <a:bodyPr/>
          <a:lstStyle>
            <a:lvl1pPr>
              <a:defRPr/>
            </a:lvl1pPr>
          </a:lstStyle>
          <a:p>
            <a:fld id="{6D626A83-4605-4F3F-88BB-BEA6AE1C8B20}" type="slidenum">
              <a:rPr lang="en-GB" altLang="en-US"/>
              <a:pPr/>
              <a:t>‹#›</a:t>
            </a:fld>
            <a:endParaRPr lang="en-GB" altLang="en-US"/>
          </a:p>
        </p:txBody>
      </p:sp>
    </p:spTree>
    <p:extLst>
      <p:ext uri="{BB962C8B-B14F-4D97-AF65-F5344CB8AC3E}">
        <p14:creationId xmlns:p14="http://schemas.microsoft.com/office/powerpoint/2010/main" val="26014826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17C1E7-8164-9BDB-82BF-2711F326D58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E0AE433-8815-52D8-076A-762C9C39484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CD3A613-6442-D417-FD24-04C410DE86AB}"/>
              </a:ext>
            </a:extLst>
          </p:cNvPr>
          <p:cNvSpPr>
            <a:spLocks noGrp="1"/>
          </p:cNvSpPr>
          <p:nvPr>
            <p:ph type="dt" sz="half" idx="10"/>
          </p:nvPr>
        </p:nvSpPr>
        <p:spPr/>
        <p:txBody>
          <a:bodyPr/>
          <a:lstStyle>
            <a:lvl1pPr>
              <a:defRPr/>
            </a:lvl1pPr>
          </a:lstStyle>
          <a:p>
            <a:endParaRPr lang="en-GB" altLang="en-US"/>
          </a:p>
        </p:txBody>
      </p:sp>
      <p:sp>
        <p:nvSpPr>
          <p:cNvPr id="5" name="Footer Placeholder 4">
            <a:extLst>
              <a:ext uri="{FF2B5EF4-FFF2-40B4-BE49-F238E27FC236}">
                <a16:creationId xmlns:a16="http://schemas.microsoft.com/office/drawing/2014/main" id="{D2FF7976-DD05-018E-09A6-8CA80FC4071D}"/>
              </a:ext>
            </a:extLst>
          </p:cNvPr>
          <p:cNvSpPr>
            <a:spLocks noGrp="1"/>
          </p:cNvSpPr>
          <p:nvPr>
            <p:ph type="ftr" sz="quarter" idx="11"/>
          </p:nvPr>
        </p:nvSpPr>
        <p:spPr/>
        <p:txBody>
          <a:bodyPr/>
          <a:lstStyle>
            <a:lvl1pPr>
              <a:defRPr/>
            </a:lvl1pPr>
          </a:lstStyle>
          <a:p>
            <a:endParaRPr lang="en-GB" altLang="en-US"/>
          </a:p>
        </p:txBody>
      </p:sp>
      <p:sp>
        <p:nvSpPr>
          <p:cNvPr id="6" name="Slide Number Placeholder 5">
            <a:extLst>
              <a:ext uri="{FF2B5EF4-FFF2-40B4-BE49-F238E27FC236}">
                <a16:creationId xmlns:a16="http://schemas.microsoft.com/office/drawing/2014/main" id="{740164C2-FF86-B32F-AB0A-D4D8214F6379}"/>
              </a:ext>
            </a:extLst>
          </p:cNvPr>
          <p:cNvSpPr>
            <a:spLocks noGrp="1"/>
          </p:cNvSpPr>
          <p:nvPr>
            <p:ph type="sldNum" sz="quarter" idx="12"/>
          </p:nvPr>
        </p:nvSpPr>
        <p:spPr/>
        <p:txBody>
          <a:bodyPr/>
          <a:lstStyle>
            <a:lvl1pPr>
              <a:defRPr/>
            </a:lvl1pPr>
          </a:lstStyle>
          <a:p>
            <a:fld id="{1F77B229-38E6-492E-8009-5B4B7F4E557B}" type="slidenum">
              <a:rPr lang="en-GB" altLang="en-US"/>
              <a:pPr/>
              <a:t>‹#›</a:t>
            </a:fld>
            <a:endParaRPr lang="en-GB" altLang="en-US"/>
          </a:p>
        </p:txBody>
      </p:sp>
    </p:spTree>
    <p:extLst>
      <p:ext uri="{BB962C8B-B14F-4D97-AF65-F5344CB8AC3E}">
        <p14:creationId xmlns:p14="http://schemas.microsoft.com/office/powerpoint/2010/main" val="54966466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017F6ED-CA2C-9A10-C676-F3F7DC5E57D9}"/>
              </a:ext>
            </a:extLst>
          </p:cNvPr>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E5E870E-D996-DAB5-4E47-215DEF4BFBE8}"/>
              </a:ext>
            </a:extLst>
          </p:cNvPr>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680000E-0A5B-AF32-4E6E-97466B2393E2}"/>
              </a:ext>
            </a:extLst>
          </p:cNvPr>
          <p:cNvSpPr>
            <a:spLocks noGrp="1"/>
          </p:cNvSpPr>
          <p:nvPr>
            <p:ph type="dt" sz="half" idx="10"/>
          </p:nvPr>
        </p:nvSpPr>
        <p:spPr/>
        <p:txBody>
          <a:bodyPr/>
          <a:lstStyle>
            <a:lvl1pPr>
              <a:defRPr/>
            </a:lvl1pPr>
          </a:lstStyle>
          <a:p>
            <a:endParaRPr lang="en-GB" altLang="en-US"/>
          </a:p>
        </p:txBody>
      </p:sp>
      <p:sp>
        <p:nvSpPr>
          <p:cNvPr id="5" name="Footer Placeholder 4">
            <a:extLst>
              <a:ext uri="{FF2B5EF4-FFF2-40B4-BE49-F238E27FC236}">
                <a16:creationId xmlns:a16="http://schemas.microsoft.com/office/drawing/2014/main" id="{3DA556B3-294B-93A9-E782-1C8A17797E15}"/>
              </a:ext>
            </a:extLst>
          </p:cNvPr>
          <p:cNvSpPr>
            <a:spLocks noGrp="1"/>
          </p:cNvSpPr>
          <p:nvPr>
            <p:ph type="ftr" sz="quarter" idx="11"/>
          </p:nvPr>
        </p:nvSpPr>
        <p:spPr/>
        <p:txBody>
          <a:bodyPr/>
          <a:lstStyle>
            <a:lvl1pPr>
              <a:defRPr/>
            </a:lvl1pPr>
          </a:lstStyle>
          <a:p>
            <a:endParaRPr lang="en-GB" altLang="en-US"/>
          </a:p>
        </p:txBody>
      </p:sp>
      <p:sp>
        <p:nvSpPr>
          <p:cNvPr id="6" name="Slide Number Placeholder 5">
            <a:extLst>
              <a:ext uri="{FF2B5EF4-FFF2-40B4-BE49-F238E27FC236}">
                <a16:creationId xmlns:a16="http://schemas.microsoft.com/office/drawing/2014/main" id="{4FDE520B-6884-343F-231F-C3FA5DC5D8F7}"/>
              </a:ext>
            </a:extLst>
          </p:cNvPr>
          <p:cNvSpPr>
            <a:spLocks noGrp="1"/>
          </p:cNvSpPr>
          <p:nvPr>
            <p:ph type="sldNum" sz="quarter" idx="12"/>
          </p:nvPr>
        </p:nvSpPr>
        <p:spPr/>
        <p:txBody>
          <a:bodyPr/>
          <a:lstStyle>
            <a:lvl1pPr>
              <a:defRPr/>
            </a:lvl1pPr>
          </a:lstStyle>
          <a:p>
            <a:fld id="{136926A6-4A9B-4FBD-8E0E-1FD811010E2F}" type="slidenum">
              <a:rPr lang="en-GB" altLang="en-US"/>
              <a:pPr/>
              <a:t>‹#›</a:t>
            </a:fld>
            <a:endParaRPr lang="en-GB" altLang="en-US"/>
          </a:p>
        </p:txBody>
      </p:sp>
    </p:spTree>
    <p:extLst>
      <p:ext uri="{BB962C8B-B14F-4D97-AF65-F5344CB8AC3E}">
        <p14:creationId xmlns:p14="http://schemas.microsoft.com/office/powerpoint/2010/main" val="18238938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a:extLst>
              <a:ext uri="{FF2B5EF4-FFF2-40B4-BE49-F238E27FC236}">
                <a16:creationId xmlns:a16="http://schemas.microsoft.com/office/drawing/2014/main" id="{E60B6828-72AD-E872-5140-6517F8FC6B8C}"/>
              </a:ext>
            </a:extLst>
          </p:cNvPr>
          <p:cNvSpPr>
            <a:spLocks noGrp="1" noChangeArrowheads="1"/>
          </p:cNvSpPr>
          <p:nvPr>
            <p:ph type="title"/>
          </p:nvPr>
        </p:nvSpPr>
        <p:spPr bwMode="auto">
          <a:xfrm>
            <a:off x="457200" y="274638"/>
            <a:ext cx="82296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p>
            <a:pPr lvl="0"/>
            <a:r>
              <a:rPr lang="en-GB" altLang="en-US"/>
              <a:t>Click to edit Master title style</a:t>
            </a:r>
          </a:p>
        </p:txBody>
      </p:sp>
      <p:sp>
        <p:nvSpPr>
          <p:cNvPr id="1027" name="Rectangle 3">
            <a:extLst>
              <a:ext uri="{FF2B5EF4-FFF2-40B4-BE49-F238E27FC236}">
                <a16:creationId xmlns:a16="http://schemas.microsoft.com/office/drawing/2014/main" id="{A0B8C62A-2C51-CD33-9BF8-A165B5BFC1C7}"/>
              </a:ext>
            </a:extLst>
          </p:cNvPr>
          <p:cNvSpPr>
            <a:spLocks noGrp="1" noChangeArrowheads="1"/>
          </p:cNvSpPr>
          <p:nvPr>
            <p:ph type="body" idx="1"/>
          </p:nvPr>
        </p:nvSpPr>
        <p:spPr bwMode="auto">
          <a:xfrm>
            <a:off x="457200" y="1600200"/>
            <a:ext cx="8229600" cy="4525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p>
        </p:txBody>
      </p:sp>
      <p:sp>
        <p:nvSpPr>
          <p:cNvPr id="1028" name="Rectangle 4">
            <a:extLst>
              <a:ext uri="{FF2B5EF4-FFF2-40B4-BE49-F238E27FC236}">
                <a16:creationId xmlns:a16="http://schemas.microsoft.com/office/drawing/2014/main" id="{E2CDECA5-320B-ACBC-EEC8-FCCBF09A00E4}"/>
              </a:ext>
            </a:extLst>
          </p:cNvPr>
          <p:cNvSpPr>
            <a:spLocks noGrp="1" noChangeArrowheads="1"/>
          </p:cNvSpPr>
          <p:nvPr>
            <p:ph type="dt" sz="half" idx="2"/>
          </p:nvPr>
        </p:nvSpPr>
        <p:spPr bwMode="auto">
          <a:xfrm>
            <a:off x="457200" y="6245225"/>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defRPr sz="1400"/>
            </a:lvl1pPr>
          </a:lstStyle>
          <a:p>
            <a:endParaRPr lang="en-GB" altLang="en-US"/>
          </a:p>
        </p:txBody>
      </p:sp>
      <p:sp>
        <p:nvSpPr>
          <p:cNvPr id="1029" name="Rectangle 5">
            <a:extLst>
              <a:ext uri="{FF2B5EF4-FFF2-40B4-BE49-F238E27FC236}">
                <a16:creationId xmlns:a16="http://schemas.microsoft.com/office/drawing/2014/main" id="{80AB4C80-7ED8-1170-210D-923107B114A2}"/>
              </a:ext>
            </a:extLst>
          </p:cNvPr>
          <p:cNvSpPr>
            <a:spLocks noGrp="1" noChangeArrowheads="1"/>
          </p:cNvSpPr>
          <p:nvPr>
            <p:ph type="ftr" sz="quarter" idx="3"/>
          </p:nvPr>
        </p:nvSpPr>
        <p:spPr bwMode="auto">
          <a:xfrm>
            <a:off x="3124200" y="6245225"/>
            <a:ext cx="2895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ctr">
              <a:defRPr sz="1400"/>
            </a:lvl1pPr>
          </a:lstStyle>
          <a:p>
            <a:endParaRPr lang="en-GB" altLang="en-US"/>
          </a:p>
        </p:txBody>
      </p:sp>
      <p:sp>
        <p:nvSpPr>
          <p:cNvPr id="1030" name="Rectangle 6">
            <a:extLst>
              <a:ext uri="{FF2B5EF4-FFF2-40B4-BE49-F238E27FC236}">
                <a16:creationId xmlns:a16="http://schemas.microsoft.com/office/drawing/2014/main" id="{42DB7A58-319D-EE09-32A5-738CB7E17E24}"/>
              </a:ext>
            </a:extLst>
          </p:cNvPr>
          <p:cNvSpPr>
            <a:spLocks noGrp="1" noChangeArrowheads="1"/>
          </p:cNvSpPr>
          <p:nvPr>
            <p:ph type="sldNum" sz="quarter" idx="4"/>
          </p:nvPr>
        </p:nvSpPr>
        <p:spPr bwMode="auto">
          <a:xfrm>
            <a:off x="6553200" y="6245225"/>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a:defRPr sz="1400"/>
            </a:lvl1pPr>
          </a:lstStyle>
          <a:p>
            <a:fld id="{018608FD-DB45-4DF2-9158-C09DCD661986}" type="slidenum">
              <a:rPr lang="en-GB" altLang="en-US"/>
              <a:pPr/>
              <a:t>‹#›</a:t>
            </a:fld>
            <a:endParaRPr lang="en-GB" alt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rtl="0" fontAlgn="base">
        <a:spcBef>
          <a:spcPct val="0"/>
        </a:spcBef>
        <a:spcAft>
          <a:spcPct val="0"/>
        </a:spcAft>
        <a:defRPr sz="4400" kern="12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2pPr>
      <a:lvl3pPr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3pPr>
      <a:lvl4pPr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4pPr>
      <a:lvl5pPr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5pPr>
      <a:lvl6pPr marL="4572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6pPr>
      <a:lvl7pPr marL="9144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7pPr>
      <a:lvl8pPr marL="13716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8pPr>
      <a:lvl9pPr marL="18288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9pPr>
    </p:titleStyle>
    <p:bodyStyle>
      <a:lvl1pPr marL="342900" indent="-342900" algn="l" rtl="0" fontAlgn="base">
        <a:spcBef>
          <a:spcPct val="20000"/>
        </a:spcBef>
        <a:spcAft>
          <a:spcPct val="0"/>
        </a:spcAft>
        <a:buChar char="•"/>
        <a:defRPr sz="3200" kern="1200">
          <a:solidFill>
            <a:schemeClr val="tx1"/>
          </a:solidFill>
          <a:latin typeface="+mn-lt"/>
          <a:ea typeface="+mn-ea"/>
          <a:cs typeface="+mn-cs"/>
        </a:defRPr>
      </a:lvl1pPr>
      <a:lvl2pPr marL="742950" indent="-285750" algn="l" rtl="0" fontAlgn="base">
        <a:spcBef>
          <a:spcPct val="20000"/>
        </a:spcBef>
        <a:spcAft>
          <a:spcPct val="0"/>
        </a:spcAft>
        <a:buChar char="–"/>
        <a:defRPr sz="2800" kern="1200">
          <a:solidFill>
            <a:schemeClr val="tx1"/>
          </a:solidFill>
          <a:latin typeface="+mn-lt"/>
          <a:ea typeface="+mn-ea"/>
          <a:cs typeface="+mn-cs"/>
        </a:defRPr>
      </a:lvl2pPr>
      <a:lvl3pPr marL="1143000" indent="-228600" algn="l" rtl="0" fontAlgn="base">
        <a:spcBef>
          <a:spcPct val="20000"/>
        </a:spcBef>
        <a:spcAft>
          <a:spcPct val="0"/>
        </a:spcAft>
        <a:buChar char="•"/>
        <a:defRPr sz="2400" kern="1200">
          <a:solidFill>
            <a:schemeClr val="tx1"/>
          </a:solidFill>
          <a:latin typeface="+mn-lt"/>
          <a:ea typeface="+mn-ea"/>
          <a:cs typeface="+mn-cs"/>
        </a:defRPr>
      </a:lvl3pPr>
      <a:lvl4pPr marL="1600200" indent="-228600" algn="l" rtl="0" fontAlgn="base">
        <a:spcBef>
          <a:spcPct val="20000"/>
        </a:spcBef>
        <a:spcAft>
          <a:spcPct val="0"/>
        </a:spcAft>
        <a:buChar char="–"/>
        <a:defRPr sz="2000" kern="1200">
          <a:solidFill>
            <a:schemeClr val="tx1"/>
          </a:solidFill>
          <a:latin typeface="+mn-lt"/>
          <a:ea typeface="+mn-ea"/>
          <a:cs typeface="+mn-cs"/>
        </a:defRPr>
      </a:lvl4pPr>
      <a:lvl5pPr marL="2057400" indent="-228600" algn="l" rtl="0" fontAlgn="base">
        <a:spcBef>
          <a:spcPct val="20000"/>
        </a:spcBef>
        <a:spcAft>
          <a:spcPct val="0"/>
        </a:spcAft>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a:extLst>
              <a:ext uri="{FF2B5EF4-FFF2-40B4-BE49-F238E27FC236}">
                <a16:creationId xmlns:a16="http://schemas.microsoft.com/office/drawing/2014/main" id="{012B3704-2AC8-4B8D-FABA-E8F48E56D45D}"/>
              </a:ext>
            </a:extLst>
          </p:cNvPr>
          <p:cNvSpPr>
            <a:spLocks noGrp="1" noChangeArrowheads="1"/>
          </p:cNvSpPr>
          <p:nvPr>
            <p:ph type="ctrTitle"/>
          </p:nvPr>
        </p:nvSpPr>
        <p:spPr>
          <a:xfrm>
            <a:off x="685800" y="2130425"/>
            <a:ext cx="7772400" cy="1470025"/>
          </a:xfrm>
        </p:spPr>
        <p:txBody>
          <a:bodyPr anchor="ctr"/>
          <a:lstStyle/>
          <a:p>
            <a:r>
              <a:rPr lang="en-GB" altLang="en-US" sz="4400" dirty="0"/>
              <a:t>The Policy-making Process</a:t>
            </a:r>
          </a:p>
        </p:txBody>
      </p:sp>
      <p:sp>
        <p:nvSpPr>
          <p:cNvPr id="2051" name="Rectangle 3">
            <a:extLst>
              <a:ext uri="{FF2B5EF4-FFF2-40B4-BE49-F238E27FC236}">
                <a16:creationId xmlns:a16="http://schemas.microsoft.com/office/drawing/2014/main" id="{75660E59-618A-BB62-8D84-D21A976416C8}"/>
              </a:ext>
            </a:extLst>
          </p:cNvPr>
          <p:cNvSpPr>
            <a:spLocks noGrp="1" noChangeArrowheads="1"/>
          </p:cNvSpPr>
          <p:nvPr>
            <p:ph type="subTitle" idx="1"/>
          </p:nvPr>
        </p:nvSpPr>
        <p:spPr>
          <a:xfrm>
            <a:off x="1371600" y="3886200"/>
            <a:ext cx="6400800" cy="1752600"/>
          </a:xfrm>
        </p:spPr>
        <p:txBody>
          <a:bodyPr/>
          <a:lstStyle/>
          <a:p>
            <a:endParaRPr lang="en-US" altLang="en-US" sz="320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a:extLst>
              <a:ext uri="{FF2B5EF4-FFF2-40B4-BE49-F238E27FC236}">
                <a16:creationId xmlns:a16="http://schemas.microsoft.com/office/drawing/2014/main" id="{970C87AC-0EB1-C82B-B753-A32ECF4D3575}"/>
              </a:ext>
            </a:extLst>
          </p:cNvPr>
          <p:cNvSpPr>
            <a:spLocks noGrp="1" noChangeArrowheads="1"/>
          </p:cNvSpPr>
          <p:nvPr>
            <p:ph type="title"/>
          </p:nvPr>
        </p:nvSpPr>
        <p:spPr/>
        <p:txBody>
          <a:bodyPr/>
          <a:lstStyle/>
          <a:p>
            <a:r>
              <a:rPr lang="en-GB" altLang="en-US"/>
              <a:t>Aims of this lecture</a:t>
            </a:r>
          </a:p>
        </p:txBody>
      </p:sp>
      <p:sp>
        <p:nvSpPr>
          <p:cNvPr id="5123" name="Rectangle 3">
            <a:extLst>
              <a:ext uri="{FF2B5EF4-FFF2-40B4-BE49-F238E27FC236}">
                <a16:creationId xmlns:a16="http://schemas.microsoft.com/office/drawing/2014/main" id="{E1561731-4B0D-4C9D-29CA-65D4E4F6DA4B}"/>
              </a:ext>
            </a:extLst>
          </p:cNvPr>
          <p:cNvSpPr>
            <a:spLocks noGrp="1" noChangeArrowheads="1"/>
          </p:cNvSpPr>
          <p:nvPr>
            <p:ph type="body" idx="1"/>
          </p:nvPr>
        </p:nvSpPr>
        <p:spPr/>
        <p:txBody>
          <a:bodyPr/>
          <a:lstStyle/>
          <a:p>
            <a:r>
              <a:rPr lang="en-GB" altLang="en-US" dirty="0"/>
              <a:t>To define policy in government</a:t>
            </a:r>
          </a:p>
          <a:p>
            <a:r>
              <a:rPr lang="en-GB" altLang="en-US" dirty="0"/>
              <a:t>To encourage familiarity with the most popular models </a:t>
            </a:r>
            <a:r>
              <a:rPr lang="en-GB" altLang="en-US"/>
              <a:t>of policy making</a:t>
            </a:r>
            <a:endParaRPr lang="en-GB" altLang="en-US" dirty="0"/>
          </a:p>
          <a:p>
            <a:r>
              <a:rPr lang="en-GB" altLang="en-US" dirty="0"/>
              <a:t>To introduce the notion of policy networks</a:t>
            </a:r>
          </a:p>
          <a:p>
            <a:r>
              <a:rPr lang="en-GB" altLang="en-US" dirty="0"/>
              <a:t>To give some examples of questionable policy making</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a:extLst>
              <a:ext uri="{FF2B5EF4-FFF2-40B4-BE49-F238E27FC236}">
                <a16:creationId xmlns:a16="http://schemas.microsoft.com/office/drawing/2014/main" id="{9FDD6C00-BE0F-56B9-5089-982A06B34538}"/>
              </a:ext>
            </a:extLst>
          </p:cNvPr>
          <p:cNvSpPr>
            <a:spLocks noGrp="1" noChangeArrowheads="1"/>
          </p:cNvSpPr>
          <p:nvPr>
            <p:ph type="title"/>
          </p:nvPr>
        </p:nvSpPr>
        <p:spPr/>
        <p:txBody>
          <a:bodyPr/>
          <a:lstStyle/>
          <a:p>
            <a:r>
              <a:rPr lang="en-GB" altLang="en-US"/>
              <a:t>Introduction</a:t>
            </a:r>
          </a:p>
        </p:txBody>
      </p:sp>
      <p:sp>
        <p:nvSpPr>
          <p:cNvPr id="3075" name="Rectangle 3">
            <a:extLst>
              <a:ext uri="{FF2B5EF4-FFF2-40B4-BE49-F238E27FC236}">
                <a16:creationId xmlns:a16="http://schemas.microsoft.com/office/drawing/2014/main" id="{5F12A18A-FBE4-E50E-4FFE-41D08754D8AE}"/>
              </a:ext>
            </a:extLst>
          </p:cNvPr>
          <p:cNvSpPr>
            <a:spLocks noGrp="1" noChangeArrowheads="1"/>
          </p:cNvSpPr>
          <p:nvPr>
            <p:ph type="body" idx="1"/>
          </p:nvPr>
        </p:nvSpPr>
        <p:spPr/>
        <p:txBody>
          <a:bodyPr/>
          <a:lstStyle/>
          <a:p>
            <a:pPr>
              <a:lnSpc>
                <a:spcPct val="90000"/>
              </a:lnSpc>
            </a:pPr>
            <a:r>
              <a:rPr lang="en-GB" altLang="en-US" sz="2400" dirty="0"/>
              <a:t>This lecture </a:t>
            </a:r>
            <a:r>
              <a:rPr lang="en-US" altLang="en-US" sz="2400" dirty="0"/>
              <a:t>examines the anatomy of policy and policy making in central government, focusing on its stages together with some theories relating to the process</a:t>
            </a:r>
          </a:p>
          <a:p>
            <a:pPr lvl="1">
              <a:lnSpc>
                <a:spcPct val="90000"/>
              </a:lnSpc>
            </a:pPr>
            <a:r>
              <a:rPr lang="en-US" altLang="en-US" sz="2000" dirty="0"/>
              <a:t>process </a:t>
            </a:r>
          </a:p>
          <a:p>
            <a:pPr lvl="1">
              <a:lnSpc>
                <a:spcPct val="90000"/>
              </a:lnSpc>
            </a:pPr>
            <a:r>
              <a:rPr lang="en-US" altLang="en-US" sz="2000" dirty="0"/>
              <a:t>Influence</a:t>
            </a:r>
          </a:p>
          <a:p>
            <a:pPr lvl="1">
              <a:lnSpc>
                <a:spcPct val="90000"/>
              </a:lnSpc>
            </a:pPr>
            <a:r>
              <a:rPr lang="en-US" altLang="en-US" sz="2000" dirty="0"/>
              <a:t>power and pressure</a:t>
            </a:r>
          </a:p>
          <a:p>
            <a:pPr lvl="1">
              <a:lnSpc>
                <a:spcPct val="90000"/>
              </a:lnSpc>
            </a:pPr>
            <a:r>
              <a:rPr lang="en-US" altLang="en-US" sz="2000" dirty="0"/>
              <a:t>the impact of personality</a:t>
            </a:r>
          </a:p>
          <a:p>
            <a:pPr>
              <a:lnSpc>
                <a:spcPct val="90000"/>
              </a:lnSpc>
            </a:pPr>
            <a:endParaRPr lang="en-US" altLang="en-US" sz="24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a:extLst>
              <a:ext uri="{FF2B5EF4-FFF2-40B4-BE49-F238E27FC236}">
                <a16:creationId xmlns:a16="http://schemas.microsoft.com/office/drawing/2014/main" id="{50993FA5-362F-CA15-E002-5B1CFA27BF06}"/>
              </a:ext>
            </a:extLst>
          </p:cNvPr>
          <p:cNvSpPr>
            <a:spLocks noGrp="1" noChangeArrowheads="1"/>
          </p:cNvSpPr>
          <p:nvPr>
            <p:ph type="title"/>
          </p:nvPr>
        </p:nvSpPr>
        <p:spPr/>
        <p:txBody>
          <a:bodyPr/>
          <a:lstStyle/>
          <a:p>
            <a:r>
              <a:rPr lang="en-GB" altLang="en-US"/>
              <a:t>How policy is made</a:t>
            </a:r>
          </a:p>
        </p:txBody>
      </p:sp>
      <p:sp>
        <p:nvSpPr>
          <p:cNvPr id="6147" name="Rectangle 3">
            <a:extLst>
              <a:ext uri="{FF2B5EF4-FFF2-40B4-BE49-F238E27FC236}">
                <a16:creationId xmlns:a16="http://schemas.microsoft.com/office/drawing/2014/main" id="{997DF39C-2C6D-59B4-CFB7-40D03A130D2A}"/>
              </a:ext>
            </a:extLst>
          </p:cNvPr>
          <p:cNvSpPr>
            <a:spLocks noGrp="1" noChangeArrowheads="1"/>
          </p:cNvSpPr>
          <p:nvPr>
            <p:ph type="body" idx="1"/>
          </p:nvPr>
        </p:nvSpPr>
        <p:spPr/>
        <p:txBody>
          <a:bodyPr/>
          <a:lstStyle/>
          <a:p>
            <a:r>
              <a:rPr lang="en-GB" altLang="en-US" sz="2800"/>
              <a:t>Policy can be defined as a set of ideas and proposals for action culminating in a government decision</a:t>
            </a:r>
          </a:p>
          <a:p>
            <a:r>
              <a:rPr lang="en-GB" altLang="en-US" sz="2800"/>
              <a:t>To study policy, therefore, is to study how decisions are made</a:t>
            </a:r>
          </a:p>
          <a:p>
            <a:r>
              <a:rPr lang="en-GB" altLang="en-US" sz="2800"/>
              <a:t>Burch (1979, p108) distinguishes between two main types of government decisions:</a:t>
            </a:r>
          </a:p>
          <a:p>
            <a:pPr lvl="1"/>
            <a:r>
              <a:rPr lang="en-GB" altLang="en-US" sz="2400"/>
              <a:t>Rules, regulations and public pronouncements (e.g. Acts of Parliament, Orders in Council)</a:t>
            </a:r>
          </a:p>
          <a:p>
            <a:pPr lvl="1"/>
            <a:r>
              <a:rPr lang="en-GB" altLang="en-US" sz="2400"/>
              <a:t>Public expenditure and its distribution</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436FC5-3ED5-C757-BF39-04439A7BFED8}"/>
              </a:ext>
            </a:extLst>
          </p:cNvPr>
          <p:cNvSpPr>
            <a:spLocks noGrp="1"/>
          </p:cNvSpPr>
          <p:nvPr>
            <p:ph type="title"/>
          </p:nvPr>
        </p:nvSpPr>
        <p:spPr/>
        <p:txBody>
          <a:bodyPr/>
          <a:lstStyle/>
          <a:p>
            <a:r>
              <a:rPr lang="en-GB" dirty="0"/>
              <a:t>How policy is made</a:t>
            </a:r>
          </a:p>
        </p:txBody>
      </p:sp>
      <p:sp>
        <p:nvSpPr>
          <p:cNvPr id="3" name="Content Placeholder 2">
            <a:extLst>
              <a:ext uri="{FF2B5EF4-FFF2-40B4-BE49-F238E27FC236}">
                <a16:creationId xmlns:a16="http://schemas.microsoft.com/office/drawing/2014/main" id="{098D28E4-C3BD-0E07-092B-EFB1E40B4BC7}"/>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E7888200-4B6A-7CC3-13DC-1F4C8BD2C9EC}"/>
              </a:ext>
            </a:extLst>
          </p:cNvPr>
          <p:cNvPicPr>
            <a:picLocks noChangeAspect="1"/>
          </p:cNvPicPr>
          <p:nvPr/>
        </p:nvPicPr>
        <p:blipFill rotWithShape="1">
          <a:blip r:embed="rId3"/>
          <a:srcRect l="31100" t="15771" r="10626" b="12012"/>
          <a:stretch/>
        </p:blipFill>
        <p:spPr>
          <a:xfrm>
            <a:off x="971600" y="1268760"/>
            <a:ext cx="6912768" cy="5505224"/>
          </a:xfrm>
          <a:prstGeom prst="rect">
            <a:avLst/>
          </a:prstGeom>
        </p:spPr>
      </p:pic>
    </p:spTree>
    <p:extLst>
      <p:ext uri="{BB962C8B-B14F-4D97-AF65-F5344CB8AC3E}">
        <p14:creationId xmlns:p14="http://schemas.microsoft.com/office/powerpoint/2010/main" val="23437352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83CB6692-ABC8-1239-E908-0D5F12163567}"/>
              </a:ext>
            </a:extLst>
          </p:cNvPr>
          <p:cNvSpPr>
            <a:spLocks noGrp="1" noChangeArrowheads="1"/>
          </p:cNvSpPr>
          <p:nvPr>
            <p:ph type="title"/>
          </p:nvPr>
        </p:nvSpPr>
        <p:spPr/>
        <p:txBody>
          <a:bodyPr/>
          <a:lstStyle/>
          <a:p>
            <a:r>
              <a:rPr lang="en-GB" altLang="en-US"/>
              <a:t>Models of policy making</a:t>
            </a:r>
          </a:p>
        </p:txBody>
      </p:sp>
      <p:sp>
        <p:nvSpPr>
          <p:cNvPr id="7171" name="Rectangle 3">
            <a:extLst>
              <a:ext uri="{FF2B5EF4-FFF2-40B4-BE49-F238E27FC236}">
                <a16:creationId xmlns:a16="http://schemas.microsoft.com/office/drawing/2014/main" id="{4AB62FDA-2420-9DE7-39B0-B9D6CF4D786B}"/>
              </a:ext>
            </a:extLst>
          </p:cNvPr>
          <p:cNvSpPr>
            <a:spLocks noGrp="1" noChangeArrowheads="1"/>
          </p:cNvSpPr>
          <p:nvPr>
            <p:ph type="body" idx="1"/>
          </p:nvPr>
        </p:nvSpPr>
        <p:spPr/>
        <p:txBody>
          <a:bodyPr/>
          <a:lstStyle/>
          <a:p>
            <a:pPr>
              <a:lnSpc>
                <a:spcPct val="90000"/>
              </a:lnSpc>
            </a:pPr>
            <a:r>
              <a:rPr lang="en-GB" altLang="en-US"/>
              <a:t>The conventional model</a:t>
            </a:r>
          </a:p>
          <a:p>
            <a:pPr>
              <a:lnSpc>
                <a:spcPct val="90000"/>
              </a:lnSpc>
            </a:pPr>
            <a:r>
              <a:rPr lang="en-GB" altLang="en-US"/>
              <a:t>The ruling-class model</a:t>
            </a:r>
          </a:p>
          <a:p>
            <a:pPr>
              <a:lnSpc>
                <a:spcPct val="90000"/>
              </a:lnSpc>
            </a:pPr>
            <a:r>
              <a:rPr lang="en-GB" altLang="en-US"/>
              <a:t>The pluralist model</a:t>
            </a:r>
          </a:p>
          <a:p>
            <a:pPr>
              <a:lnSpc>
                <a:spcPct val="90000"/>
              </a:lnSpc>
            </a:pPr>
            <a:r>
              <a:rPr lang="en-GB" altLang="en-US"/>
              <a:t>Corporatism</a:t>
            </a:r>
          </a:p>
          <a:p>
            <a:pPr>
              <a:lnSpc>
                <a:spcPct val="90000"/>
              </a:lnSpc>
            </a:pPr>
            <a:r>
              <a:rPr lang="en-GB" altLang="en-US"/>
              <a:t>The party government model</a:t>
            </a:r>
          </a:p>
          <a:p>
            <a:pPr>
              <a:lnSpc>
                <a:spcPct val="90000"/>
              </a:lnSpc>
            </a:pPr>
            <a:r>
              <a:rPr lang="en-GB" altLang="en-US"/>
              <a:t>The Whitehall model</a:t>
            </a:r>
          </a:p>
          <a:p>
            <a:pPr>
              <a:lnSpc>
                <a:spcPct val="90000"/>
              </a:lnSpc>
            </a:pPr>
            <a:r>
              <a:rPr lang="en-GB" altLang="en-US"/>
              <a:t>Rational decision making</a:t>
            </a:r>
          </a:p>
          <a:p>
            <a:pPr>
              <a:lnSpc>
                <a:spcPct val="90000"/>
              </a:lnSpc>
            </a:pPr>
            <a:r>
              <a:rPr lang="en-GB" altLang="en-US"/>
              <a:t>Incrementalism</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a:extLst>
              <a:ext uri="{FF2B5EF4-FFF2-40B4-BE49-F238E27FC236}">
                <a16:creationId xmlns:a16="http://schemas.microsoft.com/office/drawing/2014/main" id="{332CD94D-BA8C-EB7E-BBF3-70DFF20EE7D7}"/>
              </a:ext>
            </a:extLst>
          </p:cNvPr>
          <p:cNvSpPr>
            <a:spLocks noGrp="1" noChangeArrowheads="1"/>
          </p:cNvSpPr>
          <p:nvPr>
            <p:ph type="title"/>
          </p:nvPr>
        </p:nvSpPr>
        <p:spPr/>
        <p:txBody>
          <a:bodyPr/>
          <a:lstStyle/>
          <a:p>
            <a:r>
              <a:rPr lang="en-GB" altLang="en-US"/>
              <a:t>The policy cycle</a:t>
            </a:r>
          </a:p>
        </p:txBody>
      </p:sp>
      <p:sp>
        <p:nvSpPr>
          <p:cNvPr id="8195" name="Rectangle 3">
            <a:extLst>
              <a:ext uri="{FF2B5EF4-FFF2-40B4-BE49-F238E27FC236}">
                <a16:creationId xmlns:a16="http://schemas.microsoft.com/office/drawing/2014/main" id="{A303D7F3-DB47-75EB-F5C6-DA6D01843F95}"/>
              </a:ext>
            </a:extLst>
          </p:cNvPr>
          <p:cNvSpPr>
            <a:spLocks noGrp="1" noChangeArrowheads="1"/>
          </p:cNvSpPr>
          <p:nvPr>
            <p:ph type="body" idx="1"/>
          </p:nvPr>
        </p:nvSpPr>
        <p:spPr/>
        <p:txBody>
          <a:bodyPr/>
          <a:lstStyle/>
          <a:p>
            <a:pPr>
              <a:lnSpc>
                <a:spcPct val="80000"/>
              </a:lnSpc>
            </a:pPr>
            <a:r>
              <a:rPr lang="en-GB" altLang="en-US" sz="2800" dirty="0"/>
              <a:t>Policy is normally best understood as part of a cycle made up of various stages</a:t>
            </a:r>
          </a:p>
          <a:p>
            <a:pPr marL="457200" lvl="1" indent="0">
              <a:lnSpc>
                <a:spcPct val="80000"/>
              </a:lnSpc>
              <a:buNone/>
            </a:pPr>
            <a:endParaRPr lang="en-GB" altLang="en-US" sz="18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CA7053DD-9653-C0BC-CB85-194D04D3E38C}"/>
              </a:ext>
            </a:extLst>
          </p:cNvPr>
          <p:cNvSpPr>
            <a:spLocks noGrp="1" noChangeArrowheads="1"/>
          </p:cNvSpPr>
          <p:nvPr>
            <p:ph type="title"/>
          </p:nvPr>
        </p:nvSpPr>
        <p:spPr/>
        <p:txBody>
          <a:bodyPr/>
          <a:lstStyle/>
          <a:p>
            <a:r>
              <a:rPr lang="en-GB" altLang="en-US"/>
              <a:t>Agenda setting</a:t>
            </a:r>
          </a:p>
        </p:txBody>
      </p:sp>
      <p:sp>
        <p:nvSpPr>
          <p:cNvPr id="12291" name="Rectangle 3">
            <a:extLst>
              <a:ext uri="{FF2B5EF4-FFF2-40B4-BE49-F238E27FC236}">
                <a16:creationId xmlns:a16="http://schemas.microsoft.com/office/drawing/2014/main" id="{AD616408-F48A-1833-D2D4-C893EBADE572}"/>
              </a:ext>
            </a:extLst>
          </p:cNvPr>
          <p:cNvSpPr>
            <a:spLocks noGrp="1" noChangeArrowheads="1"/>
          </p:cNvSpPr>
          <p:nvPr>
            <p:ph type="body" idx="1"/>
          </p:nvPr>
        </p:nvSpPr>
        <p:spPr/>
        <p:txBody>
          <a:bodyPr/>
          <a:lstStyle/>
          <a:p>
            <a:pPr>
              <a:lnSpc>
                <a:spcPct val="90000"/>
              </a:lnSpc>
            </a:pPr>
            <a:r>
              <a:rPr lang="en-GB" altLang="en-US" sz="2800" dirty="0"/>
              <a:t>Social construction of problems</a:t>
            </a:r>
          </a:p>
          <a:p>
            <a:pPr>
              <a:lnSpc>
                <a:spcPct val="90000"/>
              </a:lnSpc>
            </a:pPr>
            <a:r>
              <a:rPr lang="en-GB" altLang="en-US" sz="2800" dirty="0"/>
              <a:t>John </a:t>
            </a:r>
            <a:r>
              <a:rPr lang="en-GB" altLang="en-US" sz="2800" dirty="0" err="1"/>
              <a:t>Kingdon</a:t>
            </a:r>
            <a:r>
              <a:rPr lang="en-GB" altLang="en-US" sz="2800" dirty="0"/>
              <a:t> perceived it necessary for three ‘streams’ to conjoin for an item to be added to public policy:</a:t>
            </a:r>
          </a:p>
          <a:p>
            <a:pPr lvl="1">
              <a:lnSpc>
                <a:spcPct val="90000"/>
              </a:lnSpc>
            </a:pPr>
            <a:r>
              <a:rPr lang="en-GB" altLang="en-US" sz="2400" dirty="0"/>
              <a:t>The recognition of something as a problem (problem stream)</a:t>
            </a:r>
          </a:p>
          <a:p>
            <a:pPr lvl="1">
              <a:lnSpc>
                <a:spcPct val="90000"/>
              </a:lnSpc>
            </a:pPr>
            <a:r>
              <a:rPr lang="en-GB" altLang="en-US" sz="2400" dirty="0"/>
              <a:t>The identification of possible solutions (policy stream)</a:t>
            </a:r>
          </a:p>
          <a:p>
            <a:pPr lvl="1">
              <a:lnSpc>
                <a:spcPct val="90000"/>
              </a:lnSpc>
            </a:pPr>
            <a:r>
              <a:rPr lang="en-GB" altLang="en-US" sz="2400" dirty="0"/>
              <a:t>The requisite opportunities – time, accession to power of a party prepared to act and so forth (political stream)</a:t>
            </a:r>
          </a:p>
          <a:p>
            <a:pPr>
              <a:lnSpc>
                <a:spcPct val="90000"/>
              </a:lnSpc>
            </a:pPr>
            <a:r>
              <a:rPr lang="en-GB" altLang="en-US" sz="2800" dirty="0"/>
              <a:t>For example poverty was not seen as a problem by many till Liberalism and Socialism emerged</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1A0FCE37-6C55-8033-047E-50CE0DC02A8F}"/>
              </a:ext>
            </a:extLst>
          </p:cNvPr>
          <p:cNvSpPr>
            <a:spLocks noGrp="1" noChangeArrowheads="1"/>
          </p:cNvSpPr>
          <p:nvPr>
            <p:ph type="title"/>
          </p:nvPr>
        </p:nvSpPr>
        <p:spPr/>
        <p:txBody>
          <a:bodyPr/>
          <a:lstStyle/>
          <a:p>
            <a:r>
              <a:rPr lang="en-GB" altLang="en-US"/>
              <a:t>Policy initiation</a:t>
            </a:r>
          </a:p>
        </p:txBody>
      </p:sp>
      <p:sp>
        <p:nvSpPr>
          <p:cNvPr id="13315" name="Rectangle 3">
            <a:extLst>
              <a:ext uri="{FF2B5EF4-FFF2-40B4-BE49-F238E27FC236}">
                <a16:creationId xmlns:a16="http://schemas.microsoft.com/office/drawing/2014/main" id="{FF9531A6-50D9-1AE8-0267-B420A0E9D36F}"/>
              </a:ext>
            </a:extLst>
          </p:cNvPr>
          <p:cNvSpPr>
            <a:spLocks noGrp="1" noChangeArrowheads="1"/>
          </p:cNvSpPr>
          <p:nvPr>
            <p:ph type="body" idx="1"/>
          </p:nvPr>
        </p:nvSpPr>
        <p:spPr/>
        <p:txBody>
          <a:bodyPr/>
          <a:lstStyle/>
          <a:p>
            <a:pPr>
              <a:lnSpc>
                <a:spcPct val="80000"/>
              </a:lnSpc>
            </a:pPr>
            <a:r>
              <a:rPr lang="en-GB" altLang="en-US" sz="2600"/>
              <a:t>Each government decision has a long and complex provenance, but all must start somewhere</a:t>
            </a:r>
          </a:p>
          <a:p>
            <a:pPr>
              <a:lnSpc>
                <a:spcPct val="80000"/>
              </a:lnSpc>
            </a:pPr>
            <a:r>
              <a:rPr lang="en-GB" altLang="en-US" sz="2600"/>
              <a:t>Policy initiatives, can originate in all parts of the political system but are often quite hard to identify</a:t>
            </a:r>
          </a:p>
          <a:p>
            <a:pPr>
              <a:lnSpc>
                <a:spcPct val="80000"/>
              </a:lnSpc>
            </a:pPr>
            <a:r>
              <a:rPr lang="en-GB" altLang="en-US" sz="2600"/>
              <a:t>Policy initiatives can be started by:</a:t>
            </a:r>
          </a:p>
          <a:p>
            <a:pPr lvl="1">
              <a:lnSpc>
                <a:spcPct val="80000"/>
              </a:lnSpc>
            </a:pPr>
            <a:r>
              <a:rPr lang="en-GB" altLang="en-US" sz="2400"/>
              <a:t>The general public</a:t>
            </a:r>
          </a:p>
          <a:p>
            <a:pPr lvl="1">
              <a:lnSpc>
                <a:spcPct val="80000"/>
              </a:lnSpc>
            </a:pPr>
            <a:r>
              <a:rPr lang="en-GB" altLang="en-US" sz="2400"/>
              <a:t>Cause groups, media and academic experts</a:t>
            </a:r>
          </a:p>
          <a:p>
            <a:pPr lvl="1">
              <a:lnSpc>
                <a:spcPct val="80000"/>
              </a:lnSpc>
            </a:pPr>
            <a:r>
              <a:rPr lang="en-GB" altLang="en-US" sz="2400"/>
              <a:t>Extra parliamentary parties and party groupings</a:t>
            </a:r>
          </a:p>
          <a:p>
            <a:pPr lvl="1">
              <a:lnSpc>
                <a:spcPct val="80000"/>
              </a:lnSpc>
            </a:pPr>
            <a:r>
              <a:rPr lang="en-GB" altLang="en-US" sz="2400"/>
              <a:t>Parliament</a:t>
            </a:r>
          </a:p>
          <a:p>
            <a:pPr lvl="1">
              <a:lnSpc>
                <a:spcPct val="80000"/>
              </a:lnSpc>
            </a:pPr>
            <a:r>
              <a:rPr lang="en-GB" altLang="en-US" sz="2400"/>
              <a:t>Ministers departments, official inquiries and ‘think tanks’</a:t>
            </a:r>
          </a:p>
          <a:p>
            <a:pPr lvl="1">
              <a:lnSpc>
                <a:spcPct val="80000"/>
              </a:lnSpc>
            </a:pPr>
            <a:r>
              <a:rPr lang="en-GB" altLang="en-US" sz="2400"/>
              <a:t>Prime Minister and Cabinet</a:t>
            </a:r>
            <a:endParaRPr lang="en-GB" altLang="en-US" sz="200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1F4408-537C-7744-5B5A-A5D3E0828353}"/>
              </a:ext>
            </a:extLst>
          </p:cNvPr>
          <p:cNvSpPr>
            <a:spLocks noGrp="1"/>
          </p:cNvSpPr>
          <p:nvPr>
            <p:ph type="title"/>
          </p:nvPr>
        </p:nvSpPr>
        <p:spPr/>
        <p:txBody>
          <a:bodyPr/>
          <a:lstStyle/>
          <a:p>
            <a:r>
              <a:rPr lang="en-GB" dirty="0"/>
              <a:t>Policy </a:t>
            </a:r>
            <a:r>
              <a:rPr lang="en-GB" dirty="0" err="1"/>
              <a:t>initatives</a:t>
            </a:r>
            <a:endParaRPr lang="en-GB" dirty="0"/>
          </a:p>
        </p:txBody>
      </p:sp>
      <p:sp>
        <p:nvSpPr>
          <p:cNvPr id="3" name="Content Placeholder 2">
            <a:extLst>
              <a:ext uri="{FF2B5EF4-FFF2-40B4-BE49-F238E27FC236}">
                <a16:creationId xmlns:a16="http://schemas.microsoft.com/office/drawing/2014/main" id="{902FCD90-936E-6C6E-595A-7529931D98A9}"/>
              </a:ext>
            </a:extLst>
          </p:cNvPr>
          <p:cNvSpPr>
            <a:spLocks noGrp="1"/>
          </p:cNvSpPr>
          <p:nvPr>
            <p:ph idx="1"/>
          </p:nvPr>
        </p:nvSpPr>
        <p:spPr/>
        <p:txBody>
          <a:bodyPr/>
          <a:lstStyle/>
          <a:p>
            <a:endParaRPr lang="en-GB" dirty="0"/>
          </a:p>
        </p:txBody>
      </p:sp>
      <p:pic>
        <p:nvPicPr>
          <p:cNvPr id="5" name="Picture 4">
            <a:extLst>
              <a:ext uri="{FF2B5EF4-FFF2-40B4-BE49-F238E27FC236}">
                <a16:creationId xmlns:a16="http://schemas.microsoft.com/office/drawing/2014/main" id="{67E0ED29-EE79-FD64-3471-3433ECF7E5C8}"/>
              </a:ext>
            </a:extLst>
          </p:cNvPr>
          <p:cNvPicPr>
            <a:picLocks noChangeAspect="1"/>
          </p:cNvPicPr>
          <p:nvPr/>
        </p:nvPicPr>
        <p:blipFill rotWithShape="1">
          <a:blip r:embed="rId3"/>
          <a:srcRect l="31889" t="45099" r="7474" b="7110"/>
          <a:stretch/>
        </p:blipFill>
        <p:spPr>
          <a:xfrm>
            <a:off x="498932" y="1916832"/>
            <a:ext cx="7961500" cy="4032448"/>
          </a:xfrm>
          <a:prstGeom prst="rect">
            <a:avLst/>
          </a:prstGeom>
        </p:spPr>
      </p:pic>
    </p:spTree>
    <p:extLst>
      <p:ext uri="{BB962C8B-B14F-4D97-AF65-F5344CB8AC3E}">
        <p14:creationId xmlns:p14="http://schemas.microsoft.com/office/powerpoint/2010/main" val="57470048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9DFCC5DB-C1CB-B739-8E4A-E8FFF46EB390}"/>
              </a:ext>
            </a:extLst>
          </p:cNvPr>
          <p:cNvSpPr>
            <a:spLocks noGrp="1" noChangeArrowheads="1"/>
          </p:cNvSpPr>
          <p:nvPr>
            <p:ph type="title"/>
          </p:nvPr>
        </p:nvSpPr>
        <p:spPr/>
        <p:txBody>
          <a:bodyPr/>
          <a:lstStyle/>
          <a:p>
            <a:r>
              <a:rPr lang="en-GB" altLang="en-US"/>
              <a:t>General public</a:t>
            </a:r>
          </a:p>
        </p:txBody>
      </p:sp>
      <p:sp>
        <p:nvSpPr>
          <p:cNvPr id="14339" name="Rectangle 3">
            <a:extLst>
              <a:ext uri="{FF2B5EF4-FFF2-40B4-BE49-F238E27FC236}">
                <a16:creationId xmlns:a16="http://schemas.microsoft.com/office/drawing/2014/main" id="{D2798886-1F82-72F3-ABC2-69C101703EF0}"/>
              </a:ext>
            </a:extLst>
          </p:cNvPr>
          <p:cNvSpPr>
            <a:spLocks noGrp="1" noChangeArrowheads="1"/>
          </p:cNvSpPr>
          <p:nvPr>
            <p:ph type="body" idx="1"/>
          </p:nvPr>
        </p:nvSpPr>
        <p:spPr/>
        <p:txBody>
          <a:bodyPr/>
          <a:lstStyle/>
          <a:p>
            <a:pPr>
              <a:lnSpc>
                <a:spcPct val="80000"/>
              </a:lnSpc>
            </a:pPr>
            <a:r>
              <a:rPr lang="en-GB" altLang="en-US" sz="2400" dirty="0"/>
              <a:t>The public’s role in policy making is usually limited to (the democratically vital function of ) voting for a particular policy package at general elections</a:t>
            </a:r>
          </a:p>
          <a:p>
            <a:pPr>
              <a:lnSpc>
                <a:spcPct val="80000"/>
              </a:lnSpc>
            </a:pPr>
            <a:r>
              <a:rPr lang="en-GB" altLang="en-US" sz="2400" dirty="0"/>
              <a:t>However they can also have an impact during referendums (e.g. entry to the EU) or when the public feels particularly strongly about an issue</a:t>
            </a:r>
          </a:p>
          <a:p>
            <a:pPr>
              <a:lnSpc>
                <a:spcPct val="80000"/>
              </a:lnSpc>
            </a:pPr>
            <a:r>
              <a:rPr lang="en-GB" altLang="en-US" sz="2400" dirty="0"/>
              <a:t>For example, legislation on dogs was enacted after a spate of attacks by dogs on children one summer in the 1980s, and handguns were banned after the Dunblane shootings of March 1996</a:t>
            </a:r>
          </a:p>
          <a:p>
            <a:pPr>
              <a:lnSpc>
                <a:spcPct val="80000"/>
              </a:lnSpc>
            </a:pPr>
            <a:r>
              <a:rPr lang="en-GB" altLang="en-US" sz="2400" dirty="0"/>
              <a:t>However they do not always have an impact e.g. public feeling about the war in Iraq did not stop Blair participating in the conflict</a:t>
            </a:r>
          </a:p>
          <a:p>
            <a:pPr>
              <a:lnSpc>
                <a:spcPct val="80000"/>
              </a:lnSpc>
            </a:pPr>
            <a:r>
              <a:rPr lang="en-GB" altLang="en-US" sz="2400" dirty="0"/>
              <a:t>Marcus Rashford June 2020</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64BD0878-5CCA-2A63-8BB3-2390288DE2D3}"/>
              </a:ext>
            </a:extLst>
          </p:cNvPr>
          <p:cNvSpPr>
            <a:spLocks noGrp="1" noChangeArrowheads="1"/>
          </p:cNvSpPr>
          <p:nvPr>
            <p:ph type="title"/>
          </p:nvPr>
        </p:nvSpPr>
        <p:spPr/>
        <p:txBody>
          <a:bodyPr/>
          <a:lstStyle/>
          <a:p>
            <a:r>
              <a:rPr lang="en-GB" altLang="en-US" sz="4000"/>
              <a:t>Cause groups, media and academic experts</a:t>
            </a:r>
          </a:p>
        </p:txBody>
      </p:sp>
      <p:sp>
        <p:nvSpPr>
          <p:cNvPr id="15363" name="Rectangle 3">
            <a:extLst>
              <a:ext uri="{FF2B5EF4-FFF2-40B4-BE49-F238E27FC236}">
                <a16:creationId xmlns:a16="http://schemas.microsoft.com/office/drawing/2014/main" id="{7797E34F-CE35-CD07-552C-DD918D87F3E0}"/>
              </a:ext>
            </a:extLst>
          </p:cNvPr>
          <p:cNvSpPr>
            <a:spLocks noGrp="1" noChangeArrowheads="1"/>
          </p:cNvSpPr>
          <p:nvPr>
            <p:ph type="body" idx="1"/>
          </p:nvPr>
        </p:nvSpPr>
        <p:spPr/>
        <p:txBody>
          <a:bodyPr/>
          <a:lstStyle/>
          <a:p>
            <a:pPr>
              <a:lnSpc>
                <a:spcPct val="90000"/>
              </a:lnSpc>
            </a:pPr>
            <a:r>
              <a:rPr lang="en-GB" altLang="en-US" sz="2400"/>
              <a:t>Often can government policy can be influenced by influential groups, the media an certain academic experts</a:t>
            </a:r>
          </a:p>
          <a:p>
            <a:pPr>
              <a:lnSpc>
                <a:spcPct val="90000"/>
              </a:lnSpc>
            </a:pPr>
            <a:r>
              <a:rPr lang="en-GB" altLang="en-US" sz="2400"/>
              <a:t>Groups like Greenpeace currently have some impact on government thinking due to their mass membership</a:t>
            </a:r>
          </a:p>
          <a:p>
            <a:pPr>
              <a:lnSpc>
                <a:spcPct val="90000"/>
              </a:lnSpc>
            </a:pPr>
            <a:r>
              <a:rPr lang="en-GB" altLang="en-US" sz="2400"/>
              <a:t>Equally the media is very influential, especially Tabloids like the Sun and the Mirror</a:t>
            </a:r>
          </a:p>
          <a:p>
            <a:pPr>
              <a:lnSpc>
                <a:spcPct val="90000"/>
              </a:lnSpc>
            </a:pPr>
            <a:r>
              <a:rPr lang="en-GB" altLang="en-US" sz="2400"/>
              <a:t>In practise this translates into political power for their owners, such as Rupert Mudoch</a:t>
            </a:r>
          </a:p>
          <a:p>
            <a:pPr>
              <a:lnSpc>
                <a:spcPct val="90000"/>
              </a:lnSpc>
            </a:pPr>
            <a:r>
              <a:rPr lang="en-GB" altLang="en-US" sz="2400"/>
              <a:t>Often governments have to be extremely careful not to offend their owners for fear of receiving bad publicity</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a:extLst>
              <a:ext uri="{FF2B5EF4-FFF2-40B4-BE49-F238E27FC236}">
                <a16:creationId xmlns:a16="http://schemas.microsoft.com/office/drawing/2014/main" id="{0013E6CB-4C4C-9DAD-6644-F323F7040325}"/>
              </a:ext>
            </a:extLst>
          </p:cNvPr>
          <p:cNvSpPr>
            <a:spLocks noGrp="1" noChangeArrowheads="1"/>
          </p:cNvSpPr>
          <p:nvPr>
            <p:ph type="title"/>
          </p:nvPr>
        </p:nvSpPr>
        <p:spPr/>
        <p:txBody>
          <a:bodyPr/>
          <a:lstStyle/>
          <a:p>
            <a:r>
              <a:rPr lang="en-GB" altLang="en-US" sz="4000"/>
              <a:t>Extra parliamentary parties and party groupings</a:t>
            </a:r>
          </a:p>
        </p:txBody>
      </p:sp>
      <p:sp>
        <p:nvSpPr>
          <p:cNvPr id="16387" name="Rectangle 3">
            <a:extLst>
              <a:ext uri="{FF2B5EF4-FFF2-40B4-BE49-F238E27FC236}">
                <a16:creationId xmlns:a16="http://schemas.microsoft.com/office/drawing/2014/main" id="{C93FC58C-2499-D016-2A20-1502823D4D2B}"/>
              </a:ext>
            </a:extLst>
          </p:cNvPr>
          <p:cNvSpPr>
            <a:spLocks noGrp="1" noChangeArrowheads="1"/>
          </p:cNvSpPr>
          <p:nvPr>
            <p:ph type="body" idx="1"/>
          </p:nvPr>
        </p:nvSpPr>
        <p:spPr/>
        <p:txBody>
          <a:bodyPr/>
          <a:lstStyle/>
          <a:p>
            <a:pPr>
              <a:lnSpc>
                <a:spcPct val="90000"/>
              </a:lnSpc>
            </a:pPr>
            <a:r>
              <a:rPr lang="en-GB" altLang="en-US" sz="2400"/>
              <a:t>Both the Labour and Conservative extra-parliamentary parties find it easier to influence their respective leaders in opposition than in government</a:t>
            </a:r>
          </a:p>
          <a:p>
            <a:pPr>
              <a:lnSpc>
                <a:spcPct val="90000"/>
              </a:lnSpc>
            </a:pPr>
            <a:r>
              <a:rPr lang="en-GB" altLang="en-US" sz="2400"/>
              <a:t>This can be done via funding e.g. the Trade Unions and Labour</a:t>
            </a:r>
          </a:p>
          <a:p>
            <a:pPr>
              <a:lnSpc>
                <a:spcPct val="90000"/>
              </a:lnSpc>
            </a:pPr>
            <a:r>
              <a:rPr lang="en-GB" altLang="en-US" sz="2400"/>
              <a:t>During party conferences</a:t>
            </a:r>
          </a:p>
          <a:p>
            <a:pPr>
              <a:lnSpc>
                <a:spcPct val="90000"/>
              </a:lnSpc>
            </a:pPr>
            <a:r>
              <a:rPr lang="en-GB" altLang="en-US" sz="2400"/>
              <a:t>The research departments can initiate important proposals</a:t>
            </a:r>
          </a:p>
          <a:p>
            <a:pPr>
              <a:lnSpc>
                <a:spcPct val="90000"/>
              </a:lnSpc>
            </a:pPr>
            <a:r>
              <a:rPr lang="en-GB" altLang="en-US" sz="2400"/>
              <a:t>For instance the Fabian society and No Turning Back Group are both important political think tanks</a:t>
            </a:r>
          </a:p>
          <a:p>
            <a:pPr>
              <a:lnSpc>
                <a:spcPct val="90000"/>
              </a:lnSpc>
            </a:pPr>
            <a:r>
              <a:rPr lang="en-GB" altLang="en-US" sz="2400"/>
              <a:t>Individual politicians can lobby their leaders on issues they feel are important</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DC7F9AD5-68AB-0414-E5DC-4AB7B85C0DF6}"/>
              </a:ext>
            </a:extLst>
          </p:cNvPr>
          <p:cNvSpPr>
            <a:spLocks noGrp="1" noChangeArrowheads="1"/>
          </p:cNvSpPr>
          <p:nvPr>
            <p:ph type="title"/>
          </p:nvPr>
        </p:nvSpPr>
        <p:spPr/>
        <p:txBody>
          <a:bodyPr/>
          <a:lstStyle/>
          <a:p>
            <a:r>
              <a:rPr lang="en-GB" altLang="en-US"/>
              <a:t>Parliament</a:t>
            </a:r>
          </a:p>
        </p:txBody>
      </p:sp>
      <p:sp>
        <p:nvSpPr>
          <p:cNvPr id="17411" name="Rectangle 3">
            <a:extLst>
              <a:ext uri="{FF2B5EF4-FFF2-40B4-BE49-F238E27FC236}">
                <a16:creationId xmlns:a16="http://schemas.microsoft.com/office/drawing/2014/main" id="{88FD5720-AE0A-215D-4BE6-527993B8D0E4}"/>
              </a:ext>
            </a:extLst>
          </p:cNvPr>
          <p:cNvSpPr>
            <a:spLocks noGrp="1" noChangeArrowheads="1"/>
          </p:cNvSpPr>
          <p:nvPr>
            <p:ph type="body" idx="1"/>
          </p:nvPr>
        </p:nvSpPr>
        <p:spPr/>
        <p:txBody>
          <a:bodyPr/>
          <a:lstStyle/>
          <a:p>
            <a:pPr>
              <a:lnSpc>
                <a:spcPct val="90000"/>
              </a:lnSpc>
            </a:pPr>
            <a:r>
              <a:rPr lang="en-GB" altLang="en-US" sz="2400"/>
              <a:t>The role of Parliament in initiating policy can be considered under two headings:</a:t>
            </a:r>
          </a:p>
          <a:p>
            <a:pPr lvl="1">
              <a:lnSpc>
                <a:spcPct val="90000"/>
              </a:lnSpc>
            </a:pPr>
            <a:r>
              <a:rPr lang="en-GB" altLang="en-US" sz="2000"/>
              <a:t>Party sources and party groups</a:t>
            </a:r>
          </a:p>
          <a:p>
            <a:pPr lvl="1">
              <a:lnSpc>
                <a:spcPct val="90000"/>
              </a:lnSpc>
            </a:pPr>
            <a:r>
              <a:rPr lang="en-GB" altLang="en-US" sz="2000"/>
              <a:t>Non-party sources</a:t>
            </a:r>
          </a:p>
          <a:p>
            <a:pPr>
              <a:lnSpc>
                <a:spcPct val="90000"/>
              </a:lnSpc>
            </a:pPr>
            <a:r>
              <a:rPr lang="en-GB" altLang="en-US" sz="2400"/>
              <a:t>Party groups (some of which have membership outside Parliament) such as the Bow Group, Monday Club, Tribune and Campaign Group can all have influence on policy making</a:t>
            </a:r>
          </a:p>
          <a:p>
            <a:pPr>
              <a:lnSpc>
                <a:spcPct val="90000"/>
              </a:lnSpc>
            </a:pPr>
            <a:r>
              <a:rPr lang="en-GB" altLang="en-US" sz="2400"/>
              <a:t>Select committees all make regular reports and can have impact of government policy</a:t>
            </a:r>
          </a:p>
          <a:p>
            <a:pPr>
              <a:lnSpc>
                <a:spcPct val="90000"/>
              </a:lnSpc>
            </a:pPr>
            <a:r>
              <a:rPr lang="en-GB" altLang="en-US" sz="2400"/>
              <a:t>Blair ran into trouble during his time as Prime Minister for seemingly ignoring input from parliament</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a:extLst>
              <a:ext uri="{FF2B5EF4-FFF2-40B4-BE49-F238E27FC236}">
                <a16:creationId xmlns:a16="http://schemas.microsoft.com/office/drawing/2014/main" id="{47F27E2A-5C97-D6D7-CCD2-EE644D300BD4}"/>
              </a:ext>
            </a:extLst>
          </p:cNvPr>
          <p:cNvSpPr>
            <a:spLocks noGrp="1" noChangeArrowheads="1"/>
          </p:cNvSpPr>
          <p:nvPr>
            <p:ph type="title"/>
          </p:nvPr>
        </p:nvSpPr>
        <p:spPr/>
        <p:txBody>
          <a:bodyPr/>
          <a:lstStyle/>
          <a:p>
            <a:r>
              <a:rPr lang="en-GB" altLang="en-US" sz="4000"/>
              <a:t>Ministers departments, official inquiries and ‘think tanks’</a:t>
            </a:r>
          </a:p>
        </p:txBody>
      </p:sp>
      <p:sp>
        <p:nvSpPr>
          <p:cNvPr id="18435" name="Rectangle 3">
            <a:extLst>
              <a:ext uri="{FF2B5EF4-FFF2-40B4-BE49-F238E27FC236}">
                <a16:creationId xmlns:a16="http://schemas.microsoft.com/office/drawing/2014/main" id="{454C6E73-D441-FD69-2D9D-EB52215ACD72}"/>
              </a:ext>
            </a:extLst>
          </p:cNvPr>
          <p:cNvSpPr>
            <a:spLocks noGrp="1" noChangeArrowheads="1"/>
          </p:cNvSpPr>
          <p:nvPr>
            <p:ph type="body" idx="1"/>
          </p:nvPr>
        </p:nvSpPr>
        <p:spPr/>
        <p:txBody>
          <a:bodyPr/>
          <a:lstStyle/>
          <a:p>
            <a:pPr>
              <a:lnSpc>
                <a:spcPct val="80000"/>
              </a:lnSpc>
            </a:pPr>
            <a:r>
              <a:rPr lang="en-GB" altLang="en-US" sz="2800"/>
              <a:t>Strong-minded ministers will always develop policy ideas of their own either as a reflection of their own convictions or to get noticed and further their ambitions</a:t>
            </a:r>
          </a:p>
          <a:p>
            <a:pPr>
              <a:lnSpc>
                <a:spcPct val="80000"/>
              </a:lnSpc>
            </a:pPr>
            <a:r>
              <a:rPr lang="en-GB" altLang="en-US" sz="2800"/>
              <a:t>A Royal Commission set up by the government can be the precursor to major policy changes</a:t>
            </a:r>
          </a:p>
          <a:p>
            <a:pPr>
              <a:lnSpc>
                <a:spcPct val="80000"/>
              </a:lnSpc>
            </a:pPr>
            <a:r>
              <a:rPr lang="en-GB" altLang="en-US" sz="2800"/>
              <a:t>Margaret Thatcher didn’t trust Royal Commissions but her successors have all made use of them</a:t>
            </a:r>
          </a:p>
          <a:p>
            <a:pPr>
              <a:lnSpc>
                <a:spcPct val="80000"/>
              </a:lnSpc>
            </a:pPr>
            <a:r>
              <a:rPr lang="en-GB" altLang="en-US" sz="2800"/>
              <a:t>Many policy ideas can come directly from the civil service but also influential think tanks</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24247A48-D1DB-7778-980A-2BA0682A5F8C}"/>
              </a:ext>
            </a:extLst>
          </p:cNvPr>
          <p:cNvSpPr>
            <a:spLocks noGrp="1" noChangeArrowheads="1"/>
          </p:cNvSpPr>
          <p:nvPr>
            <p:ph type="title"/>
          </p:nvPr>
        </p:nvSpPr>
        <p:spPr/>
        <p:txBody>
          <a:bodyPr/>
          <a:lstStyle/>
          <a:p>
            <a:r>
              <a:rPr lang="en-GB" altLang="en-US"/>
              <a:t>Prime Minister and Cabinet</a:t>
            </a:r>
          </a:p>
        </p:txBody>
      </p:sp>
      <p:sp>
        <p:nvSpPr>
          <p:cNvPr id="19459" name="Rectangle 3">
            <a:extLst>
              <a:ext uri="{FF2B5EF4-FFF2-40B4-BE49-F238E27FC236}">
                <a16:creationId xmlns:a16="http://schemas.microsoft.com/office/drawing/2014/main" id="{81F8D01A-6531-D15D-38D1-ECC5E9C02C18}"/>
              </a:ext>
            </a:extLst>
          </p:cNvPr>
          <p:cNvSpPr>
            <a:spLocks noGrp="1" noChangeArrowheads="1"/>
          </p:cNvSpPr>
          <p:nvPr>
            <p:ph type="body" idx="1"/>
          </p:nvPr>
        </p:nvSpPr>
        <p:spPr/>
        <p:txBody>
          <a:bodyPr/>
          <a:lstStyle/>
          <a:p>
            <a:pPr>
              <a:lnSpc>
                <a:spcPct val="90000"/>
              </a:lnSpc>
            </a:pPr>
            <a:r>
              <a:rPr lang="en-GB" altLang="en-US" sz="2400"/>
              <a:t>Strong Prime Ministers, especially when backed by a strong mandate can often dominate policy making</a:t>
            </a:r>
          </a:p>
          <a:p>
            <a:pPr>
              <a:lnSpc>
                <a:spcPct val="90000"/>
              </a:lnSpc>
            </a:pPr>
            <a:r>
              <a:rPr lang="en-GB" altLang="en-US" sz="2400"/>
              <a:t>Depending on their personality they can take as large (or small) role in policy initiation as they feel comfortable with</a:t>
            </a:r>
          </a:p>
          <a:p>
            <a:pPr>
              <a:lnSpc>
                <a:spcPct val="90000"/>
              </a:lnSpc>
            </a:pPr>
            <a:r>
              <a:rPr lang="en-GB" altLang="en-US" sz="2400"/>
              <a:t>Margaret Thatcher initiated many of her policies herself</a:t>
            </a:r>
          </a:p>
          <a:p>
            <a:pPr>
              <a:lnSpc>
                <a:spcPct val="90000"/>
              </a:lnSpc>
            </a:pPr>
            <a:r>
              <a:rPr lang="en-GB" altLang="en-US" sz="2400"/>
              <a:t>However John Major was happier to delegate more policy making to his cabinet and the civil service</a:t>
            </a:r>
          </a:p>
          <a:p>
            <a:pPr>
              <a:lnSpc>
                <a:spcPct val="90000"/>
              </a:lnSpc>
            </a:pPr>
            <a:r>
              <a:rPr lang="en-GB" altLang="en-US" sz="2400"/>
              <a:t>Blair was seen as a much more Presidential leader with policy being made by himself and small group of trusted close colleagues</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a:extLst>
              <a:ext uri="{FF2B5EF4-FFF2-40B4-BE49-F238E27FC236}">
                <a16:creationId xmlns:a16="http://schemas.microsoft.com/office/drawing/2014/main" id="{DBB23384-6CAA-6429-A791-9555BDF0C643}"/>
              </a:ext>
            </a:extLst>
          </p:cNvPr>
          <p:cNvSpPr>
            <a:spLocks noGrp="1" noChangeArrowheads="1"/>
          </p:cNvSpPr>
          <p:nvPr>
            <p:ph type="title"/>
          </p:nvPr>
        </p:nvSpPr>
        <p:spPr/>
        <p:txBody>
          <a:bodyPr/>
          <a:lstStyle/>
          <a:p>
            <a:r>
              <a:rPr lang="en-GB" altLang="en-US" sz="4000"/>
              <a:t>The concept of the core executive</a:t>
            </a:r>
          </a:p>
        </p:txBody>
      </p:sp>
      <p:sp>
        <p:nvSpPr>
          <p:cNvPr id="20483" name="Rectangle 3">
            <a:extLst>
              <a:ext uri="{FF2B5EF4-FFF2-40B4-BE49-F238E27FC236}">
                <a16:creationId xmlns:a16="http://schemas.microsoft.com/office/drawing/2014/main" id="{64E2029A-B5F9-2AB4-56B5-C21156436C0E}"/>
              </a:ext>
            </a:extLst>
          </p:cNvPr>
          <p:cNvSpPr>
            <a:spLocks noGrp="1" noChangeArrowheads="1"/>
          </p:cNvSpPr>
          <p:nvPr>
            <p:ph type="body" idx="1"/>
          </p:nvPr>
        </p:nvSpPr>
        <p:spPr/>
        <p:txBody>
          <a:bodyPr/>
          <a:lstStyle/>
          <a:p>
            <a:r>
              <a:rPr lang="en-GB" altLang="en-US"/>
              <a:t>The idea of the core executive is that decision making takes place at the highest level, constituted by a body of leading figures drawn from:</a:t>
            </a:r>
          </a:p>
          <a:p>
            <a:pPr lvl="1"/>
            <a:r>
              <a:rPr lang="en-GB" altLang="en-US"/>
              <a:t>The Prime Minister’s Office</a:t>
            </a:r>
          </a:p>
          <a:p>
            <a:pPr lvl="1"/>
            <a:r>
              <a:rPr lang="en-GB" altLang="en-US"/>
              <a:t>The Cabinet</a:t>
            </a:r>
          </a:p>
          <a:p>
            <a:pPr lvl="1"/>
            <a:r>
              <a:rPr lang="en-GB" altLang="en-US"/>
              <a:t>The Cabinet Office</a:t>
            </a:r>
          </a:p>
          <a:p>
            <a:pPr lvl="1"/>
            <a:r>
              <a:rPr lang="en-GB" altLang="en-US"/>
              <a:t>The head officials of the departments concerned with the particular issue</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303522F5-94D8-4D12-FB8B-39133549BA79}"/>
              </a:ext>
            </a:extLst>
          </p:cNvPr>
          <p:cNvSpPr>
            <a:spLocks noGrp="1" noChangeArrowheads="1"/>
          </p:cNvSpPr>
          <p:nvPr>
            <p:ph type="title"/>
          </p:nvPr>
        </p:nvSpPr>
        <p:spPr/>
        <p:txBody>
          <a:bodyPr/>
          <a:lstStyle/>
          <a:p>
            <a:r>
              <a:rPr lang="en-GB" altLang="en-US"/>
              <a:t>Policy formulation</a:t>
            </a:r>
          </a:p>
        </p:txBody>
      </p:sp>
      <p:sp>
        <p:nvSpPr>
          <p:cNvPr id="21507" name="Rectangle 3">
            <a:extLst>
              <a:ext uri="{FF2B5EF4-FFF2-40B4-BE49-F238E27FC236}">
                <a16:creationId xmlns:a16="http://schemas.microsoft.com/office/drawing/2014/main" id="{93D18429-9D93-6B01-6E29-82A37194BD18}"/>
              </a:ext>
            </a:extLst>
          </p:cNvPr>
          <p:cNvSpPr>
            <a:spLocks noGrp="1" noChangeArrowheads="1"/>
          </p:cNvSpPr>
          <p:nvPr>
            <p:ph type="body" idx="1"/>
          </p:nvPr>
        </p:nvSpPr>
        <p:spPr/>
        <p:txBody>
          <a:bodyPr/>
          <a:lstStyle/>
          <a:p>
            <a:r>
              <a:rPr lang="en-GB" altLang="en-US"/>
              <a:t>Once a policy idea has received political endorsement it is outlined in further detail</a:t>
            </a:r>
          </a:p>
          <a:p>
            <a:r>
              <a:rPr lang="en-GB" altLang="en-US"/>
              <a:t>This process involves certain key players from the initiation process including: </a:t>
            </a:r>
          </a:p>
          <a:p>
            <a:pPr lvl="1"/>
            <a:r>
              <a:rPr lang="en-GB" altLang="en-US"/>
              <a:t>Civil servants</a:t>
            </a:r>
          </a:p>
          <a:p>
            <a:pPr lvl="1"/>
            <a:r>
              <a:rPr lang="en-GB" altLang="en-US"/>
              <a:t>Often key pressure group leaders</a:t>
            </a:r>
          </a:p>
          <a:p>
            <a:pPr lvl="1"/>
            <a:r>
              <a:rPr lang="en-GB" altLang="en-US"/>
              <a:t>Outside experts</a:t>
            </a:r>
          </a:p>
          <a:p>
            <a:pPr lvl="1"/>
            <a:r>
              <a:rPr lang="en-GB" altLang="en-US"/>
              <a:t>And, usually at a later stage, ministers</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a:extLst>
              <a:ext uri="{FF2B5EF4-FFF2-40B4-BE49-F238E27FC236}">
                <a16:creationId xmlns:a16="http://schemas.microsoft.com/office/drawing/2014/main" id="{4A431503-A9AD-68FD-B799-164006C7B30F}"/>
              </a:ext>
            </a:extLst>
          </p:cNvPr>
          <p:cNvSpPr>
            <a:spLocks noGrp="1" noChangeArrowheads="1"/>
          </p:cNvSpPr>
          <p:nvPr>
            <p:ph type="title"/>
          </p:nvPr>
        </p:nvSpPr>
        <p:spPr/>
        <p:txBody>
          <a:bodyPr/>
          <a:lstStyle/>
          <a:p>
            <a:r>
              <a:rPr lang="en-GB" altLang="en-US"/>
              <a:t>The bureaucratic process</a:t>
            </a:r>
          </a:p>
        </p:txBody>
      </p:sp>
      <p:sp>
        <p:nvSpPr>
          <p:cNvPr id="22531" name="Rectangle 3">
            <a:extLst>
              <a:ext uri="{FF2B5EF4-FFF2-40B4-BE49-F238E27FC236}">
                <a16:creationId xmlns:a16="http://schemas.microsoft.com/office/drawing/2014/main" id="{550D882A-5BBC-EB3F-9C4C-3567F9EEED81}"/>
              </a:ext>
            </a:extLst>
          </p:cNvPr>
          <p:cNvSpPr>
            <a:spLocks noGrp="1" noChangeArrowheads="1"/>
          </p:cNvSpPr>
          <p:nvPr>
            <p:ph type="body" idx="1"/>
          </p:nvPr>
        </p:nvSpPr>
        <p:spPr/>
        <p:txBody>
          <a:bodyPr/>
          <a:lstStyle/>
          <a:p>
            <a:pPr>
              <a:lnSpc>
                <a:spcPct val="80000"/>
              </a:lnSpc>
            </a:pPr>
            <a:r>
              <a:rPr lang="en-GB" altLang="en-US" sz="2800"/>
              <a:t>This will entail numerous information-gathering and advisory committee meetings and a sequence of coordinating meetings with other ministries</a:t>
            </a:r>
          </a:p>
          <a:p>
            <a:pPr>
              <a:lnSpc>
                <a:spcPct val="80000"/>
              </a:lnSpc>
            </a:pPr>
            <a:r>
              <a:rPr lang="en-GB" altLang="en-US" sz="2800"/>
              <a:t>Some of these meetings might be coordinated by the Cabinet Office</a:t>
            </a:r>
          </a:p>
          <a:p>
            <a:pPr>
              <a:lnSpc>
                <a:spcPct val="80000"/>
              </a:lnSpc>
            </a:pPr>
            <a:r>
              <a:rPr lang="en-GB" altLang="en-US" sz="2800"/>
              <a:t>When ministers become involved the measures will be progressed in Cabinet committees and ultimately full Cabinet</a:t>
            </a:r>
          </a:p>
          <a:p>
            <a:pPr>
              <a:lnSpc>
                <a:spcPct val="80000"/>
              </a:lnSpc>
            </a:pPr>
            <a:r>
              <a:rPr lang="en-GB" altLang="en-US" sz="2800"/>
              <a:t>Finally they are passed on to parliamentary counsel, the expert drafters of parliamentary bills</a:t>
            </a:r>
          </a:p>
          <a:p>
            <a:pPr>
              <a:lnSpc>
                <a:spcPct val="80000"/>
              </a:lnSpc>
            </a:pPr>
            <a:endParaRPr lang="en-GB" altLang="en-US" sz="280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a:extLst>
              <a:ext uri="{FF2B5EF4-FFF2-40B4-BE49-F238E27FC236}">
                <a16:creationId xmlns:a16="http://schemas.microsoft.com/office/drawing/2014/main" id="{4028E564-4450-7024-BED6-C5A1DAEAB37B}"/>
              </a:ext>
            </a:extLst>
          </p:cNvPr>
          <p:cNvSpPr>
            <a:spLocks noGrp="1" noChangeArrowheads="1"/>
          </p:cNvSpPr>
          <p:nvPr>
            <p:ph type="title"/>
          </p:nvPr>
        </p:nvSpPr>
        <p:spPr/>
        <p:txBody>
          <a:bodyPr/>
          <a:lstStyle/>
          <a:p>
            <a:r>
              <a:rPr lang="en-GB" altLang="en-US"/>
              <a:t>The legislative process</a:t>
            </a:r>
          </a:p>
        </p:txBody>
      </p:sp>
      <p:sp>
        <p:nvSpPr>
          <p:cNvPr id="23555" name="Rectangle 3">
            <a:extLst>
              <a:ext uri="{FF2B5EF4-FFF2-40B4-BE49-F238E27FC236}">
                <a16:creationId xmlns:a16="http://schemas.microsoft.com/office/drawing/2014/main" id="{23B32F4E-EE58-DE83-B7AA-D20089766E97}"/>
              </a:ext>
            </a:extLst>
          </p:cNvPr>
          <p:cNvSpPr>
            <a:spLocks noGrp="1" noChangeArrowheads="1"/>
          </p:cNvSpPr>
          <p:nvPr>
            <p:ph type="body" idx="1"/>
          </p:nvPr>
        </p:nvSpPr>
        <p:spPr/>
        <p:txBody>
          <a:bodyPr/>
          <a:lstStyle/>
          <a:p>
            <a:pPr>
              <a:lnSpc>
                <a:spcPct val="90000"/>
              </a:lnSpc>
            </a:pPr>
            <a:r>
              <a:rPr lang="en-GB" altLang="en-US" sz="2400"/>
              <a:t>This process involves several readings and debates in both chambers</a:t>
            </a:r>
          </a:p>
          <a:p>
            <a:pPr>
              <a:lnSpc>
                <a:spcPct val="90000"/>
              </a:lnSpc>
            </a:pPr>
            <a:r>
              <a:rPr lang="en-GB" altLang="en-US" sz="2400"/>
              <a:t>Opposition MPs and peers may seek to delay and move hostile amendments, but more important are rebellions within the government party</a:t>
            </a:r>
          </a:p>
          <a:p>
            <a:pPr>
              <a:lnSpc>
                <a:spcPct val="90000"/>
              </a:lnSpc>
            </a:pPr>
            <a:r>
              <a:rPr lang="en-GB" altLang="en-US" sz="2400"/>
              <a:t>The task of piloting measures through the legislature falls to ministers, closely advised by senior officials</a:t>
            </a:r>
          </a:p>
          <a:p>
            <a:pPr>
              <a:lnSpc>
                <a:spcPct val="90000"/>
              </a:lnSpc>
            </a:pPr>
            <a:r>
              <a:rPr lang="en-GB" altLang="en-US" sz="2400"/>
              <a:t>Often very few people are involved in government policy formation with some scholars putting the figure as low as 3,500</a:t>
            </a:r>
          </a:p>
          <a:p>
            <a:pPr>
              <a:lnSpc>
                <a:spcPct val="90000"/>
              </a:lnSpc>
            </a:pPr>
            <a:r>
              <a:rPr lang="en-GB" altLang="en-US" sz="2400"/>
              <a:t>This is made up of ministers, civil servants, pressure groups and experts</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a:extLst>
              <a:ext uri="{FF2B5EF4-FFF2-40B4-BE49-F238E27FC236}">
                <a16:creationId xmlns:a16="http://schemas.microsoft.com/office/drawing/2014/main" id="{2C3136D5-B29D-57C2-4913-6764D119D710}"/>
              </a:ext>
            </a:extLst>
          </p:cNvPr>
          <p:cNvSpPr>
            <a:spLocks noGrp="1" noChangeArrowheads="1"/>
          </p:cNvSpPr>
          <p:nvPr>
            <p:ph type="title"/>
          </p:nvPr>
        </p:nvSpPr>
        <p:spPr/>
        <p:txBody>
          <a:bodyPr/>
          <a:lstStyle/>
          <a:p>
            <a:r>
              <a:rPr lang="en-GB" altLang="en-US"/>
              <a:t>Policy implementation</a:t>
            </a:r>
          </a:p>
        </p:txBody>
      </p:sp>
      <p:sp>
        <p:nvSpPr>
          <p:cNvPr id="24579" name="Rectangle 3">
            <a:extLst>
              <a:ext uri="{FF2B5EF4-FFF2-40B4-BE49-F238E27FC236}">
                <a16:creationId xmlns:a16="http://schemas.microsoft.com/office/drawing/2014/main" id="{8A7126D2-D1AA-E549-8AC8-5D598C5BA612}"/>
              </a:ext>
            </a:extLst>
          </p:cNvPr>
          <p:cNvSpPr>
            <a:spLocks noGrp="1" noChangeArrowheads="1"/>
          </p:cNvSpPr>
          <p:nvPr>
            <p:ph type="body" idx="1"/>
          </p:nvPr>
        </p:nvSpPr>
        <p:spPr/>
        <p:txBody>
          <a:bodyPr/>
          <a:lstStyle/>
          <a:p>
            <a:r>
              <a:rPr lang="en-GB" altLang="en-US" sz="2000" dirty="0"/>
              <a:t>Once a government and parliament have decided on a policy they then have to implement it</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a:extLst>
              <a:ext uri="{FF2B5EF4-FFF2-40B4-BE49-F238E27FC236}">
                <a16:creationId xmlns:a16="http://schemas.microsoft.com/office/drawing/2014/main" id="{E20863BE-078A-25EA-B574-98CC08C06708}"/>
              </a:ext>
            </a:extLst>
          </p:cNvPr>
          <p:cNvSpPr>
            <a:spLocks noGrp="1" noChangeArrowheads="1"/>
          </p:cNvSpPr>
          <p:nvPr>
            <p:ph type="title"/>
          </p:nvPr>
        </p:nvSpPr>
        <p:spPr/>
        <p:txBody>
          <a:bodyPr/>
          <a:lstStyle/>
          <a:p>
            <a:r>
              <a:rPr lang="en-GB" altLang="en-US"/>
              <a:t>Constraints upon policy makers</a:t>
            </a:r>
          </a:p>
        </p:txBody>
      </p:sp>
      <p:sp>
        <p:nvSpPr>
          <p:cNvPr id="27651" name="Rectangle 3">
            <a:extLst>
              <a:ext uri="{FF2B5EF4-FFF2-40B4-BE49-F238E27FC236}">
                <a16:creationId xmlns:a16="http://schemas.microsoft.com/office/drawing/2014/main" id="{004D3305-0168-79D6-F033-A1A0C34BFAC8}"/>
              </a:ext>
            </a:extLst>
          </p:cNvPr>
          <p:cNvSpPr>
            <a:spLocks noGrp="1" noChangeArrowheads="1"/>
          </p:cNvSpPr>
          <p:nvPr>
            <p:ph type="body" idx="1"/>
          </p:nvPr>
        </p:nvSpPr>
        <p:spPr>
          <a:xfrm>
            <a:off x="179512" y="1628800"/>
            <a:ext cx="8229600" cy="4525963"/>
          </a:xfrm>
        </p:spPr>
        <p:txBody>
          <a:bodyPr/>
          <a:lstStyle/>
          <a:p>
            <a:pPr>
              <a:lnSpc>
                <a:spcPct val="90000"/>
              </a:lnSpc>
            </a:pPr>
            <a:r>
              <a:rPr lang="en-GB" altLang="en-US" sz="2400" dirty="0"/>
              <a:t>There are often many constraints that act upon policy makers. There include:</a:t>
            </a:r>
          </a:p>
          <a:p>
            <a:pPr lvl="1">
              <a:lnSpc>
                <a:spcPct val="90000"/>
              </a:lnSpc>
            </a:pPr>
            <a:r>
              <a:rPr lang="en-GB" altLang="en-US" sz="2000" dirty="0"/>
              <a:t>Financial resources</a:t>
            </a:r>
          </a:p>
          <a:p>
            <a:pPr lvl="1">
              <a:lnSpc>
                <a:spcPct val="90000"/>
              </a:lnSpc>
            </a:pPr>
            <a:r>
              <a:rPr lang="en-GB" altLang="en-US" sz="2000" dirty="0"/>
              <a:t>Political support</a:t>
            </a:r>
          </a:p>
          <a:p>
            <a:pPr lvl="1">
              <a:lnSpc>
                <a:spcPct val="90000"/>
              </a:lnSpc>
            </a:pPr>
            <a:r>
              <a:rPr lang="en-GB" altLang="en-US" sz="2000" dirty="0"/>
              <a:t>Competence of key personal</a:t>
            </a:r>
          </a:p>
          <a:p>
            <a:pPr lvl="1">
              <a:lnSpc>
                <a:spcPct val="90000"/>
              </a:lnSpc>
            </a:pPr>
            <a:r>
              <a:rPr lang="en-GB" altLang="en-US" sz="2000" dirty="0"/>
              <a:t>Time</a:t>
            </a:r>
          </a:p>
          <a:p>
            <a:pPr lvl="1">
              <a:lnSpc>
                <a:spcPct val="90000"/>
              </a:lnSpc>
            </a:pPr>
            <a:r>
              <a:rPr lang="en-GB" altLang="en-US" sz="2000" dirty="0"/>
              <a:t>Timing</a:t>
            </a:r>
          </a:p>
          <a:p>
            <a:pPr lvl="1">
              <a:lnSpc>
                <a:spcPct val="90000"/>
              </a:lnSpc>
            </a:pPr>
            <a:r>
              <a:rPr lang="en-GB" altLang="en-US" sz="2000" dirty="0"/>
              <a:t>Coordination</a:t>
            </a:r>
          </a:p>
          <a:p>
            <a:pPr lvl="1">
              <a:lnSpc>
                <a:spcPct val="90000"/>
              </a:lnSpc>
            </a:pPr>
            <a:r>
              <a:rPr lang="en-GB" altLang="en-US" sz="2000" dirty="0"/>
              <a:t>Personality factors</a:t>
            </a:r>
          </a:p>
          <a:p>
            <a:pPr lvl="1">
              <a:lnSpc>
                <a:spcPct val="90000"/>
              </a:lnSpc>
            </a:pPr>
            <a:r>
              <a:rPr lang="en-GB" altLang="en-US" sz="2000" dirty="0"/>
              <a:t>Geographical factors</a:t>
            </a:r>
          </a:p>
          <a:p>
            <a:pPr lvl="1">
              <a:lnSpc>
                <a:spcPct val="90000"/>
              </a:lnSpc>
            </a:pPr>
            <a:r>
              <a:rPr lang="en-GB" altLang="en-US" sz="2000" dirty="0"/>
              <a:t>International events</a:t>
            </a:r>
          </a:p>
          <a:p>
            <a:pPr lvl="1">
              <a:lnSpc>
                <a:spcPct val="90000"/>
              </a:lnSpc>
            </a:pPr>
            <a:r>
              <a:rPr lang="en-GB" altLang="en-US" sz="2000" dirty="0"/>
              <a:t>The influence of Europe</a:t>
            </a:r>
          </a:p>
          <a:p>
            <a:pPr lvl="1">
              <a:lnSpc>
                <a:spcPct val="90000"/>
              </a:lnSpc>
            </a:pPr>
            <a:r>
              <a:rPr lang="en-GB" altLang="en-US" sz="2000" dirty="0"/>
              <a:t>Policy networks</a:t>
            </a:r>
          </a:p>
        </p:txBody>
      </p:sp>
      <p:pic>
        <p:nvPicPr>
          <p:cNvPr id="5" name="Picture 4">
            <a:extLst>
              <a:ext uri="{FF2B5EF4-FFF2-40B4-BE49-F238E27FC236}">
                <a16:creationId xmlns:a16="http://schemas.microsoft.com/office/drawing/2014/main" id="{C912F474-6F35-8381-F6E0-800DEB659104}"/>
              </a:ext>
            </a:extLst>
          </p:cNvPr>
          <p:cNvPicPr>
            <a:picLocks noChangeAspect="1"/>
          </p:cNvPicPr>
          <p:nvPr/>
        </p:nvPicPr>
        <p:blipFill rotWithShape="1">
          <a:blip r:embed="rId3"/>
          <a:srcRect l="31889" t="31618" r="13775" b="12012"/>
          <a:stretch/>
        </p:blipFill>
        <p:spPr>
          <a:xfrm>
            <a:off x="3851920" y="3393859"/>
            <a:ext cx="5112568" cy="3408379"/>
          </a:xfrm>
          <a:prstGeom prst="rect">
            <a:avLst/>
          </a:prstGeom>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a:extLst>
              <a:ext uri="{FF2B5EF4-FFF2-40B4-BE49-F238E27FC236}">
                <a16:creationId xmlns:a16="http://schemas.microsoft.com/office/drawing/2014/main" id="{07FC0FCE-4405-CD0A-5D53-41AC135F56A1}"/>
              </a:ext>
            </a:extLst>
          </p:cNvPr>
          <p:cNvSpPr>
            <a:spLocks noGrp="1" noChangeArrowheads="1"/>
          </p:cNvSpPr>
          <p:nvPr>
            <p:ph type="title"/>
          </p:nvPr>
        </p:nvSpPr>
        <p:spPr/>
        <p:txBody>
          <a:bodyPr/>
          <a:lstStyle/>
          <a:p>
            <a:r>
              <a:rPr lang="en-GB" altLang="en-US"/>
              <a:t>Case studies in policy making</a:t>
            </a:r>
          </a:p>
        </p:txBody>
      </p:sp>
      <p:sp>
        <p:nvSpPr>
          <p:cNvPr id="40963" name="Rectangle 3">
            <a:extLst>
              <a:ext uri="{FF2B5EF4-FFF2-40B4-BE49-F238E27FC236}">
                <a16:creationId xmlns:a16="http://schemas.microsoft.com/office/drawing/2014/main" id="{7131BA70-C99E-DC8C-FF9F-EFCCCD93FFC2}"/>
              </a:ext>
            </a:extLst>
          </p:cNvPr>
          <p:cNvSpPr>
            <a:spLocks noGrp="1" noChangeArrowheads="1"/>
          </p:cNvSpPr>
          <p:nvPr>
            <p:ph type="body" idx="1"/>
          </p:nvPr>
        </p:nvSpPr>
        <p:spPr/>
        <p:txBody>
          <a:bodyPr/>
          <a:lstStyle/>
          <a:p>
            <a:r>
              <a:rPr lang="en-GB" altLang="en-US" sz="2800" dirty="0"/>
              <a:t>This lecture will now look at three example of the policy making process in action.</a:t>
            </a:r>
          </a:p>
          <a:p>
            <a:r>
              <a:rPr lang="en-GB" altLang="en-US" sz="2800" dirty="0"/>
              <a:t>The Millennium Dome, ID Cards and HS2</a:t>
            </a:r>
          </a:p>
          <a:p>
            <a:r>
              <a:rPr lang="en-GB" altLang="en-US" sz="2800" dirty="0"/>
              <a:t>These are examples where hundreds of different actors had input into the policy process and took up huge amounts of government time</a:t>
            </a:r>
          </a:p>
          <a:p>
            <a:r>
              <a:rPr lang="en-GB" altLang="en-US" sz="2800" dirty="0"/>
              <a:t>Despite this the dome was seen as a failure while the ID cards policy was eventually abandoned entirely</a:t>
            </a:r>
          </a:p>
          <a:p>
            <a:r>
              <a:rPr lang="en-GB" altLang="en-US" sz="2800" dirty="0"/>
              <a:t>HS2</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10F49D-4FFF-1D00-CD73-91B49C0DB490}"/>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id="{5B03F770-FEA9-33C0-0634-4A89E72737F0}"/>
              </a:ext>
            </a:extLst>
          </p:cNvPr>
          <p:cNvSpPr>
            <a:spLocks noGrp="1"/>
          </p:cNvSpPr>
          <p:nvPr>
            <p:ph idx="1"/>
          </p:nvPr>
        </p:nvSpPr>
        <p:spPr/>
        <p:txBody>
          <a:bodyPr/>
          <a:lstStyle/>
          <a:p>
            <a:r>
              <a:rPr lang="en-GB" altLang="en-US" dirty="0"/>
              <a:t>To define policy in government</a:t>
            </a:r>
          </a:p>
          <a:p>
            <a:r>
              <a:rPr lang="en-GB" altLang="en-US" dirty="0"/>
              <a:t>To encourage familiarity with the most popular models of policy</a:t>
            </a:r>
          </a:p>
          <a:p>
            <a:r>
              <a:rPr lang="en-GB" altLang="en-US" dirty="0"/>
              <a:t>making</a:t>
            </a:r>
          </a:p>
          <a:p>
            <a:r>
              <a:rPr lang="en-GB" altLang="en-US" dirty="0"/>
              <a:t>To introduce the notion of policy networks</a:t>
            </a:r>
          </a:p>
          <a:p>
            <a:r>
              <a:rPr lang="en-GB" altLang="en-US"/>
              <a:t>To give some examples of questionable policy making</a:t>
            </a:r>
          </a:p>
          <a:p>
            <a:endParaRPr lang="en-GB"/>
          </a:p>
        </p:txBody>
      </p:sp>
    </p:spTree>
    <p:extLst>
      <p:ext uri="{BB962C8B-B14F-4D97-AF65-F5344CB8AC3E}">
        <p14:creationId xmlns:p14="http://schemas.microsoft.com/office/powerpoint/2010/main" val="5595417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7EBFDE-6CF9-9094-13E7-81063F4776B1}"/>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FC0EAFE2-475B-250B-D2DB-A4148930AE5C}"/>
              </a:ext>
            </a:extLst>
          </p:cNvPr>
          <p:cNvSpPr>
            <a:spLocks noGrp="1"/>
          </p:cNvSpPr>
          <p:nvPr>
            <p:ph idx="1"/>
          </p:nvPr>
        </p:nvSpPr>
        <p:spPr/>
        <p:txBody>
          <a:bodyPr/>
          <a:lstStyle/>
          <a:p>
            <a:pPr marL="0" indent="0">
              <a:buNone/>
            </a:pPr>
            <a:r>
              <a:rPr lang="en-GB" dirty="0"/>
              <a:t>Jones, B., &amp; Hertner, I. (2022). </a:t>
            </a:r>
            <a:r>
              <a:rPr lang="en-GB" i="1" dirty="0"/>
              <a:t>Politics UK </a:t>
            </a:r>
            <a:r>
              <a:rPr lang="en-GB" dirty="0"/>
              <a:t>. (Tenth edition). </a:t>
            </a:r>
            <a:r>
              <a:rPr lang="en-GB"/>
              <a:t>Routledge.</a:t>
            </a:r>
          </a:p>
          <a:p>
            <a:pPr marL="0" indent="0">
              <a:buNone/>
            </a:pPr>
            <a:endParaRPr lang="en-GB"/>
          </a:p>
        </p:txBody>
      </p:sp>
    </p:spTree>
    <p:extLst>
      <p:ext uri="{BB962C8B-B14F-4D97-AF65-F5344CB8AC3E}">
        <p14:creationId xmlns:p14="http://schemas.microsoft.com/office/powerpoint/2010/main" val="4173785709"/>
      </p:ext>
    </p:extLst>
  </p:cSld>
  <p:clrMapOvr>
    <a:masterClrMapping/>
  </p:clrMapOvr>
</p:sld>
</file>

<file path=ppt/theme/theme1.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Arial"/>
      </a:majorFont>
      <a:minorFont>
        <a:latin typeface="Arial"/>
        <a:ea typeface=""/>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311</TotalTime>
  <Words>14650</Words>
  <Application>Microsoft Office PowerPoint</Application>
  <PresentationFormat>On-screen Show (4:3)</PresentationFormat>
  <Paragraphs>391</Paragraphs>
  <Slides>25</Slides>
  <Notes>21</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25</vt:i4>
      </vt:variant>
    </vt:vector>
  </HeadingPairs>
  <TitlesOfParts>
    <vt:vector size="28" baseType="lpstr">
      <vt:lpstr>Arial</vt:lpstr>
      <vt:lpstr>Calibri</vt:lpstr>
      <vt:lpstr>Default Design</vt:lpstr>
      <vt:lpstr>The Policy-making Process</vt:lpstr>
      <vt:lpstr>Aims of this lecture</vt:lpstr>
      <vt:lpstr>Introduction</vt:lpstr>
      <vt:lpstr>How policy is made</vt:lpstr>
      <vt:lpstr>How policy is made</vt:lpstr>
      <vt:lpstr>Models of policy making</vt:lpstr>
      <vt:lpstr>The policy cycle</vt:lpstr>
      <vt:lpstr>Agenda setting</vt:lpstr>
      <vt:lpstr>Policy initiation</vt:lpstr>
      <vt:lpstr>Policy initatives</vt:lpstr>
      <vt:lpstr>General public</vt:lpstr>
      <vt:lpstr>Cause groups, media and academic experts</vt:lpstr>
      <vt:lpstr>Extra parliamentary parties and party groupings</vt:lpstr>
      <vt:lpstr>Parliament</vt:lpstr>
      <vt:lpstr>Ministers departments, official inquiries and ‘think tanks’</vt:lpstr>
      <vt:lpstr>Prime Minister and Cabinet</vt:lpstr>
      <vt:lpstr>The concept of the core executive</vt:lpstr>
      <vt:lpstr>Policy formulation</vt:lpstr>
      <vt:lpstr>The bureaucratic process</vt:lpstr>
      <vt:lpstr>The legislative process</vt:lpstr>
      <vt:lpstr>Policy implementation</vt:lpstr>
      <vt:lpstr>Constraints upon policy makers</vt:lpstr>
      <vt:lpstr>Case studies in policy making</vt:lpstr>
      <vt:lpstr>Summary</vt:lpstr>
      <vt:lpstr>References</vt:lpstr>
    </vt:vector>
  </TitlesOfParts>
  <Company>Nottingham Trent University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Chapter 21 The Policy-making Process</dc:title>
  <dc:creator>ACP3ASHTOMB</dc:creator>
  <cp:lastModifiedBy>Anthony Burns</cp:lastModifiedBy>
  <cp:revision>27</cp:revision>
  <dcterms:created xsi:type="dcterms:W3CDTF">2010-06-18T17:13:38Z</dcterms:created>
  <dcterms:modified xsi:type="dcterms:W3CDTF">2026-06-22T08:29:02Z</dcterms:modified>
</cp:coreProperties>
</file>