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5"/>
  </p:notesMasterIdLst>
  <p:sldIdLst>
    <p:sldId id="256" r:id="rId2"/>
    <p:sldId id="272" r:id="rId3"/>
    <p:sldId id="261" r:id="rId4"/>
    <p:sldId id="259" r:id="rId5"/>
    <p:sldId id="262" r:id="rId6"/>
    <p:sldId id="264" r:id="rId7"/>
    <p:sldId id="265" r:id="rId8"/>
    <p:sldId id="266" r:id="rId9"/>
    <p:sldId id="267" r:id="rId10"/>
    <p:sldId id="268" r:id="rId11"/>
    <p:sldId id="269" r:id="rId12"/>
    <p:sldId id="270" r:id="rId13"/>
    <p:sldId id="27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949" autoAdjust="0"/>
    <p:restoredTop sz="94660"/>
  </p:normalViewPr>
  <p:slideViewPr>
    <p:cSldViewPr snapToGrid="0">
      <p:cViewPr>
        <p:scale>
          <a:sx n="57" d="100"/>
          <a:sy n="57" d="100"/>
        </p:scale>
        <p:origin x="340" y="84"/>
      </p:cViewPr>
      <p:guideLst/>
    </p:cSldViewPr>
  </p:slideViewPr>
  <p:notesTextViewPr>
    <p:cViewPr>
      <p:scale>
        <a:sx n="20" d="100"/>
        <a:sy n="2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9F8A07-743E-44D2-A8D1-CD108F9BD426}"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6E3F48-D043-4A88-B239-A54B49F5FD4D}" type="slidenum">
              <a:rPr lang="en-GB" smtClean="0"/>
              <a:t>‹#›</a:t>
            </a:fld>
            <a:endParaRPr lang="en-GB"/>
          </a:p>
        </p:txBody>
      </p:sp>
    </p:spTree>
    <p:extLst>
      <p:ext uri="{BB962C8B-B14F-4D97-AF65-F5344CB8AC3E}">
        <p14:creationId xmlns:p14="http://schemas.microsoft.com/office/powerpoint/2010/main" val="20292879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6E3F48-D043-4A88-B239-A54B49F5FD4D}" type="slidenum">
              <a:rPr lang="en-GB" smtClean="0"/>
              <a:t>3</a:t>
            </a:fld>
            <a:endParaRPr lang="en-GB"/>
          </a:p>
        </p:txBody>
      </p:sp>
    </p:spTree>
    <p:extLst>
      <p:ext uri="{BB962C8B-B14F-4D97-AF65-F5344CB8AC3E}">
        <p14:creationId xmlns:p14="http://schemas.microsoft.com/office/powerpoint/2010/main" val="93235485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91176248-71F1-4450-91E4-44671AB0514D}" type="datetimeFigureOut">
              <a:rPr lang="en-GB" smtClean="0"/>
              <a:t>13/07/2026</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1264741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1176248-71F1-4450-91E4-44671AB0514D}"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1377289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1176248-71F1-4450-91E4-44671AB0514D}"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22107228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1176248-71F1-4450-91E4-44671AB0514D}"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32295291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1176248-71F1-4450-91E4-44671AB0514D}" type="datetimeFigureOut">
              <a:rPr lang="en-GB" smtClean="0"/>
              <a:t>13/07/2026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2262202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1176248-71F1-4450-91E4-44671AB0514D}" type="datetimeFigureOut">
              <a:rPr lang="en-GB" smtClean="0"/>
              <a:t>13/07/2026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37153234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176248-71F1-4450-91E4-44671AB0514D}" type="datetimeFigureOut">
              <a:rPr lang="en-GB" smtClean="0"/>
              <a:t>13/07/2026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2496074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1176248-71F1-4450-91E4-44671AB0514D}"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2964959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1176248-71F1-4450-91E4-44671AB0514D}"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3100290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1176248-71F1-4450-91E4-44671AB0514D}"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13028131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1176248-71F1-4450-91E4-44671AB0514D}"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15736092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1176248-71F1-4450-91E4-44671AB0514D}"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99C9AB-D7E4-4C90-8074-EC681B63B88D}"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4638662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1176248-71F1-4450-91E4-44671AB0514D}"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41573342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91176248-71F1-4450-91E4-44671AB0514D}" type="datetimeFigureOut">
              <a:rPr lang="en-GB" smtClean="0"/>
              <a:t>13/07/2026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7387124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91176248-71F1-4450-91E4-44671AB0514D}" type="datetimeFigureOut">
              <a:rPr lang="en-GB" smtClean="0"/>
              <a:t>13/07/2026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38515824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1176248-71F1-4450-91E4-44671AB0514D}"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33013423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1176248-71F1-4450-91E4-44671AB0514D}"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99C9AB-D7E4-4C90-8074-EC681B63B88D}" type="slidenum">
              <a:rPr lang="en-GB" smtClean="0"/>
              <a:t>‹#›</a:t>
            </a:fld>
            <a:endParaRPr lang="en-GB"/>
          </a:p>
        </p:txBody>
      </p:sp>
    </p:spTree>
    <p:extLst>
      <p:ext uri="{BB962C8B-B14F-4D97-AF65-F5344CB8AC3E}">
        <p14:creationId xmlns:p14="http://schemas.microsoft.com/office/powerpoint/2010/main" val="30865041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1176248-71F1-4450-91E4-44671AB0514D}" type="datetimeFigureOut">
              <a:rPr lang="en-GB" smtClean="0"/>
              <a:t>13/07/2026</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499C9AB-D7E4-4C90-8074-EC681B63B88D}" type="slidenum">
              <a:rPr lang="en-GB" smtClean="0"/>
              <a:t>‹#›</a:t>
            </a:fld>
            <a:endParaRPr lang="en-GB"/>
          </a:p>
        </p:txBody>
      </p:sp>
    </p:spTree>
    <p:extLst>
      <p:ext uri="{BB962C8B-B14F-4D97-AF65-F5344CB8AC3E}">
        <p14:creationId xmlns:p14="http://schemas.microsoft.com/office/powerpoint/2010/main" val="1842171123"/>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jpeg"/><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slideLayout" Target="../slideLayouts/slideLayout4.xml"/><Relationship Id="rId1" Type="http://schemas.openxmlformats.org/officeDocument/2006/relationships/tags" Target="../tags/tag2.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14.xml"/><Relationship Id="rId1" Type="http://schemas.openxmlformats.org/officeDocument/2006/relationships/tags" Target="../tags/tag3.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14.xml"/><Relationship Id="rId1" Type="http://schemas.openxmlformats.org/officeDocument/2006/relationships/tags" Target="../tags/tag4.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14.xml"/><Relationship Id="rId1" Type="http://schemas.openxmlformats.org/officeDocument/2006/relationships/tags" Target="../tags/tag5.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14.xml"/><Relationship Id="rId1" Type="http://schemas.openxmlformats.org/officeDocument/2006/relationships/tags" Target="../tags/tag6.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14.xml"/><Relationship Id="rId1" Type="http://schemas.openxmlformats.org/officeDocument/2006/relationships/tags" Target="../tags/tag7.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14.xml"/><Relationship Id="rId1" Type="http://schemas.openxmlformats.org/officeDocument/2006/relationships/tags" Target="../tags/tag8.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9.xml"/><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4">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AD579530-1077-46B3-BD5C-81BB270A1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20" name="Rectangle 19">
              <a:extLst>
                <a:ext uri="{FF2B5EF4-FFF2-40B4-BE49-F238E27FC236}">
                  <a16:creationId xmlns:a16="http://schemas.microsoft.com/office/drawing/2014/main" id="{ACBB106A-B366-4349-B59F-E8FBDADD8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
              <a:extLst>
                <a:ext uri="{FF2B5EF4-FFF2-40B4-BE49-F238E27FC236}">
                  <a16:creationId xmlns:a16="http://schemas.microsoft.com/office/drawing/2014/main" id="{113FC03B-24E4-4A3F-9626-CC7F6356BC9E}"/>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5">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pic>
        <p:nvPicPr>
          <p:cNvPr id="14" name="Picture 13" descr="Burgers and milkshakes">
            <a:extLst>
              <a:ext uri="{FF2B5EF4-FFF2-40B4-BE49-F238E27FC236}">
                <a16:creationId xmlns:a16="http://schemas.microsoft.com/office/drawing/2014/main" id="{4DA5D167-D257-DEC8-A36C-65D527A2009F}"/>
              </a:ext>
            </a:extLst>
          </p:cNvPr>
          <p:cNvPicPr>
            <a:picLocks noChangeAspect="1"/>
          </p:cNvPicPr>
          <p:nvPr/>
        </p:nvPicPr>
        <p:blipFill>
          <a:blip r:embed="rId6">
            <a:alphaModFix amt="30000"/>
          </a:blip>
          <a:srcRect t="15705"/>
          <a:stretch>
            <a:fillRect/>
          </a:stretch>
        </p:blipFill>
        <p:spPr>
          <a:xfrm>
            <a:off x="10884" y="10896"/>
            <a:ext cx="12188389" cy="6857990"/>
          </a:xfrm>
          <a:prstGeom prst="rect">
            <a:avLst/>
          </a:prstGeom>
        </p:spPr>
      </p:pic>
      <p:grpSp>
        <p:nvGrpSpPr>
          <p:cNvPr id="23" name="Group 22">
            <a:extLst>
              <a:ext uri="{FF2B5EF4-FFF2-40B4-BE49-F238E27FC236}">
                <a16:creationId xmlns:a16="http://schemas.microsoft.com/office/drawing/2014/main" id="{83F79A5F-63B5-4802-B39B-BF0F89DDDA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5895" y="2235200"/>
            <a:ext cx="10982062" cy="2396067"/>
            <a:chOff x="605895" y="2235200"/>
            <a:chExt cx="10982062" cy="2396067"/>
          </a:xfrm>
        </p:grpSpPr>
        <p:sp>
          <p:nvSpPr>
            <p:cNvPr id="24" name="Round Diagonal Corner Rectangle 7">
              <a:extLst>
                <a:ext uri="{FF2B5EF4-FFF2-40B4-BE49-F238E27FC236}">
                  <a16:creationId xmlns:a16="http://schemas.microsoft.com/office/drawing/2014/main" id="{00D14BF7-A799-4EDA-8C19-CED0B8EC52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82333" y="2235200"/>
              <a:ext cx="7027334" cy="2396067"/>
            </a:xfrm>
            <a:prstGeom prst="round2DiagRect">
              <a:avLst>
                <a:gd name="adj1" fmla="val 9246"/>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AF292344-73C8-4E53-85C0-8CDB23EB53B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5895" y="2900097"/>
              <a:ext cx="10982062" cy="1211524"/>
              <a:chOff x="605895" y="2900097"/>
              <a:chExt cx="10982062" cy="1211524"/>
            </a:xfrm>
          </p:grpSpPr>
          <p:sp>
            <p:nvSpPr>
              <p:cNvPr id="26" name="Freeform 32">
                <a:extLst>
                  <a:ext uri="{FF2B5EF4-FFF2-40B4-BE49-F238E27FC236}">
                    <a16:creationId xmlns:a16="http://schemas.microsoft.com/office/drawing/2014/main" id="{4781E776-A0A7-4FB6-958B-8389BBA56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9653587" y="33797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27" name="Freeform 33">
                <a:extLst>
                  <a:ext uri="{FF2B5EF4-FFF2-40B4-BE49-F238E27FC236}">
                    <a16:creationId xmlns:a16="http://schemas.microsoft.com/office/drawing/2014/main" id="{0F004D56-F177-45BC-8965-B72DB88A08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0078244" y="33107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28" name="Freeform 34">
                <a:extLst>
                  <a:ext uri="{FF2B5EF4-FFF2-40B4-BE49-F238E27FC236}">
                    <a16:creationId xmlns:a16="http://schemas.microsoft.com/office/drawing/2014/main" id="{5F2F1F83-817B-4678-B0AE-8FFDC49FC8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1146631" y="35742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29" name="Freeform 37">
                <a:extLst>
                  <a:ext uri="{FF2B5EF4-FFF2-40B4-BE49-F238E27FC236}">
                    <a16:creationId xmlns:a16="http://schemas.microsoft.com/office/drawing/2014/main" id="{F908EB47-32F4-4E82-BF56-FD25BB0747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10230644" y="30345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0" name="Freeform 35">
                <a:extLst>
                  <a:ext uri="{FF2B5EF4-FFF2-40B4-BE49-F238E27FC236}">
                    <a16:creationId xmlns:a16="http://schemas.microsoft.com/office/drawing/2014/main" id="{0966000D-B975-4E8A-9BF2-EACF216405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034587" y="25627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1" name="Freeform 36">
                <a:extLst>
                  <a:ext uri="{FF2B5EF4-FFF2-40B4-BE49-F238E27FC236}">
                    <a16:creationId xmlns:a16="http://schemas.microsoft.com/office/drawing/2014/main" id="{A9554499-6796-4AEE-B012-34A5B9A585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0747375" y="32326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2" name="Freeform 38">
                <a:extLst>
                  <a:ext uri="{FF2B5EF4-FFF2-40B4-BE49-F238E27FC236}">
                    <a16:creationId xmlns:a16="http://schemas.microsoft.com/office/drawing/2014/main" id="{9DD40864-34BD-491F-B591-180E7B32C1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1399044" y="30953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3" name="Freeform 39">
                <a:extLst>
                  <a:ext uri="{FF2B5EF4-FFF2-40B4-BE49-F238E27FC236}">
                    <a16:creationId xmlns:a16="http://schemas.microsoft.com/office/drawing/2014/main" id="{2623F54C-4373-4D30-90DB-3129BDDF54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353675" y="21531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4" name="Freeform 40">
                <a:extLst>
                  <a:ext uri="{FF2B5EF4-FFF2-40B4-BE49-F238E27FC236}">
                    <a16:creationId xmlns:a16="http://schemas.microsoft.com/office/drawing/2014/main" id="{1FF42884-D4B2-462F-9FA7-4FA8925322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9848850" y="33088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5" name="Rectangle 41">
                <a:extLst>
                  <a:ext uri="{FF2B5EF4-FFF2-40B4-BE49-F238E27FC236}">
                    <a16:creationId xmlns:a16="http://schemas.microsoft.com/office/drawing/2014/main" id="{27F4D4BA-37F5-4D54-BDFF-733F621D5D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5400000">
                <a:off x="9721056" y="32842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6" name="Freeform 32">
                <a:extLst>
                  <a:ext uri="{FF2B5EF4-FFF2-40B4-BE49-F238E27FC236}">
                    <a16:creationId xmlns:a16="http://schemas.microsoft.com/office/drawing/2014/main" id="{29E4A0E5-0441-4563-A947-12A5781105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2122751" y="35321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7" name="Freeform 33">
                <a:extLst>
                  <a:ext uri="{FF2B5EF4-FFF2-40B4-BE49-F238E27FC236}">
                    <a16:creationId xmlns:a16="http://schemas.microsoft.com/office/drawing/2014/main" id="{4A8D89B4-AD1B-410A-870B-1042E075A0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1958445" y="34631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8" name="Freeform 34">
                <a:extLst>
                  <a:ext uri="{FF2B5EF4-FFF2-40B4-BE49-F238E27FC236}">
                    <a16:creationId xmlns:a16="http://schemas.microsoft.com/office/drawing/2014/main" id="{DFC54570-9F45-44E6-AC94-4B3192D44B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858308" y="37266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39" name="Freeform 37">
                <a:extLst>
                  <a:ext uri="{FF2B5EF4-FFF2-40B4-BE49-F238E27FC236}">
                    <a16:creationId xmlns:a16="http://schemas.microsoft.com/office/drawing/2014/main" id="{A976F76C-4BBB-4CD4-9270-5E4E8802B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1658407" y="31869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40" name="Freeform 35">
                <a:extLst>
                  <a:ext uri="{FF2B5EF4-FFF2-40B4-BE49-F238E27FC236}">
                    <a16:creationId xmlns:a16="http://schemas.microsoft.com/office/drawing/2014/main" id="{06081E5F-35E2-4E9E-A0DA-9E2F769C4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860814" y="27151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41" name="Freeform 36">
                <a:extLst>
                  <a:ext uri="{FF2B5EF4-FFF2-40B4-BE49-F238E27FC236}">
                    <a16:creationId xmlns:a16="http://schemas.microsoft.com/office/drawing/2014/main" id="{7B7B4F78-1391-433D-AAE5-0FA8B8EE18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1289314" y="33850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42" name="Freeform 38">
                <a:extLst>
                  <a:ext uri="{FF2B5EF4-FFF2-40B4-BE49-F238E27FC236}">
                    <a16:creationId xmlns:a16="http://schemas.microsoft.com/office/drawing/2014/main" id="{EF63F42B-29ED-4285-99D1-5FA657DA92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605895" y="32477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43" name="Freeform 39">
                <a:extLst>
                  <a:ext uri="{FF2B5EF4-FFF2-40B4-BE49-F238E27FC236}">
                    <a16:creationId xmlns:a16="http://schemas.microsoft.com/office/drawing/2014/main" id="{EB7A6053-A7CF-4785-B396-6F70D6EBE9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532202" y="23055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44" name="Freeform 40">
                <a:extLst>
                  <a:ext uri="{FF2B5EF4-FFF2-40B4-BE49-F238E27FC236}">
                    <a16:creationId xmlns:a16="http://schemas.microsoft.com/office/drawing/2014/main" id="{E6337518-A10D-47A5-BD86-6D1F3FAF3C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2154501" y="34612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sp>
            <p:nvSpPr>
              <p:cNvPr id="45" name="Rectangle 41">
                <a:extLst>
                  <a:ext uri="{FF2B5EF4-FFF2-40B4-BE49-F238E27FC236}">
                    <a16:creationId xmlns:a16="http://schemas.microsoft.com/office/drawing/2014/main" id="{7591C37F-6498-4992-992D-D413A84752D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16200000" flipH="1">
                <a:off x="2448983" y="34366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txBody>
              <a:bodyPr/>
              <a:lstStyle/>
              <a:p>
                <a:endParaRPr lang="en-GB"/>
              </a:p>
            </p:txBody>
          </p:sp>
        </p:grpSp>
      </p:grpSp>
      <p:sp>
        <p:nvSpPr>
          <p:cNvPr id="2" name="Title 1">
            <a:extLst>
              <a:ext uri="{FF2B5EF4-FFF2-40B4-BE49-F238E27FC236}">
                <a16:creationId xmlns:a16="http://schemas.microsoft.com/office/drawing/2014/main" id="{53A29DEC-DF4E-CFA0-31B2-44EB12B97EEB}"/>
              </a:ext>
            </a:extLst>
          </p:cNvPr>
          <p:cNvSpPr>
            <a:spLocks noGrp="1"/>
          </p:cNvSpPr>
          <p:nvPr>
            <p:ph type="ctrTitle"/>
          </p:nvPr>
        </p:nvSpPr>
        <p:spPr>
          <a:xfrm>
            <a:off x="2667000" y="2328334"/>
            <a:ext cx="6858000" cy="1367896"/>
          </a:xfrm>
        </p:spPr>
        <p:txBody>
          <a:bodyPr>
            <a:normAutofit/>
          </a:bodyPr>
          <a:lstStyle/>
          <a:p>
            <a:pPr algn="ctr"/>
            <a:r>
              <a:rPr lang="en-GB" sz="3000" dirty="0"/>
              <a:t>Sebastian Blake 2526167</a:t>
            </a:r>
            <a:br>
              <a:rPr lang="en-GB" sz="3000" dirty="0"/>
            </a:br>
            <a:r>
              <a:rPr lang="en-GB" sz="3000" dirty="0"/>
              <a:t> LCLM4003 </a:t>
            </a:r>
            <a:br>
              <a:rPr lang="en-GB" sz="3000" dirty="0"/>
            </a:br>
            <a:r>
              <a:rPr lang="en-GB" sz="3000" dirty="0"/>
              <a:t>Flight foods Ltd</a:t>
            </a:r>
          </a:p>
        </p:txBody>
      </p:sp>
      <p:sp>
        <p:nvSpPr>
          <p:cNvPr id="3" name="Subtitle 2">
            <a:extLst>
              <a:ext uri="{FF2B5EF4-FFF2-40B4-BE49-F238E27FC236}">
                <a16:creationId xmlns:a16="http://schemas.microsoft.com/office/drawing/2014/main" id="{47220230-0C0B-95AB-8D9F-62D748520DDC}"/>
              </a:ext>
            </a:extLst>
          </p:cNvPr>
          <p:cNvSpPr>
            <a:spLocks noGrp="1"/>
          </p:cNvSpPr>
          <p:nvPr>
            <p:ph type="subTitle" idx="1"/>
          </p:nvPr>
        </p:nvSpPr>
        <p:spPr>
          <a:xfrm>
            <a:off x="2667001" y="3602038"/>
            <a:ext cx="6857999" cy="953029"/>
          </a:xfrm>
        </p:spPr>
        <p:txBody>
          <a:bodyPr>
            <a:normAutofit/>
          </a:bodyPr>
          <a:lstStyle/>
          <a:p>
            <a:pPr algn="ctr"/>
            <a:r>
              <a:rPr lang="en-GB"/>
              <a:t>Communication Problems at Flight Foods Ltd: An Analysis of Communication Barriers and Solutions</a:t>
            </a:r>
          </a:p>
        </p:txBody>
      </p:sp>
      <p:pic>
        <p:nvPicPr>
          <p:cNvPr id="4" name="Recorded Sound">
            <a:hlinkClick r:id="" action="ppaction://media"/>
            <a:extLst>
              <a:ext uri="{FF2B5EF4-FFF2-40B4-BE49-F238E27FC236}">
                <a16:creationId xmlns:a16="http://schemas.microsoft.com/office/drawing/2014/main" id="{967B8905-3053-FF71-2CCA-7C40AB72778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248003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par>
                          <p:cTn id="8" fill="hold">
                            <p:stCondLst>
                              <p:cond delay="1700"/>
                            </p:stCondLst>
                            <p:childTnLst>
                              <p:par>
                                <p:cTn id="9" presetID="1" presetClass="mediacall" presetSubtype="0" fill="hold" nodeType="afterEffect">
                                  <p:stCondLst>
                                    <p:cond delay="0"/>
                                  </p:stCondLst>
                                  <p:childTnLst>
                                    <p:cmd type="call" cmd="playFrom(0.0)">
                                      <p:cBhvr>
                                        <p:cTn id="10" dur="34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A4419-8A41-BAC6-CA12-677B48A099D2}"/>
              </a:ext>
            </a:extLst>
          </p:cNvPr>
          <p:cNvSpPr>
            <a:spLocks noGrp="1"/>
          </p:cNvSpPr>
          <p:nvPr>
            <p:ph type="title"/>
          </p:nvPr>
        </p:nvSpPr>
        <p:spPr>
          <a:xfrm>
            <a:off x="1141413" y="-279400"/>
            <a:ext cx="9905998" cy="1816100"/>
          </a:xfrm>
        </p:spPr>
        <p:txBody>
          <a:bodyPr/>
          <a:lstStyle/>
          <a:p>
            <a:pPr algn="ctr"/>
            <a:r>
              <a:rPr lang="en-GB" dirty="0" err="1"/>
              <a:t>contence</a:t>
            </a:r>
            <a:r>
              <a:rPr lang="en-GB" dirty="0"/>
              <a:t> </a:t>
            </a:r>
          </a:p>
        </p:txBody>
      </p:sp>
      <p:sp>
        <p:nvSpPr>
          <p:cNvPr id="3" name="Content Placeholder 2">
            <a:extLst>
              <a:ext uri="{FF2B5EF4-FFF2-40B4-BE49-F238E27FC236}">
                <a16:creationId xmlns:a16="http://schemas.microsoft.com/office/drawing/2014/main" id="{E97A6794-9507-6CE9-C112-13D841023737}"/>
              </a:ext>
            </a:extLst>
          </p:cNvPr>
          <p:cNvSpPr>
            <a:spLocks noGrp="1"/>
          </p:cNvSpPr>
          <p:nvPr>
            <p:ph idx="1"/>
          </p:nvPr>
        </p:nvSpPr>
        <p:spPr>
          <a:xfrm>
            <a:off x="3554955" y="1187449"/>
            <a:ext cx="5078913" cy="4483101"/>
          </a:xfrm>
        </p:spPr>
        <p:txBody>
          <a:bodyPr>
            <a:normAutofit fontScale="55000" lnSpcReduction="20000"/>
          </a:bodyPr>
          <a:lstStyle/>
          <a:p>
            <a:r>
              <a:rPr lang="en-GB" sz="3800" dirty="0">
                <a:latin typeface="Arial" panose="020B0604020202020204" pitchFamily="34" charset="0"/>
                <a:cs typeface="Arial" panose="020B0604020202020204" pitchFamily="34" charset="0"/>
              </a:rPr>
              <a:t> Introduction</a:t>
            </a:r>
          </a:p>
          <a:p>
            <a:r>
              <a:rPr lang="en-GB" sz="3800" dirty="0">
                <a:latin typeface="Arial" panose="020B0604020202020204" pitchFamily="34" charset="0"/>
                <a:cs typeface="Arial" panose="020B0604020202020204" pitchFamily="34" charset="0"/>
              </a:rPr>
              <a:t>Environmental noise barriers </a:t>
            </a:r>
          </a:p>
          <a:p>
            <a:r>
              <a:rPr lang="en-GB" sz="3800" dirty="0">
                <a:latin typeface="Arial" panose="020B0604020202020204" pitchFamily="34" charset="0"/>
                <a:cs typeface="Arial" panose="020B0604020202020204" pitchFamily="34" charset="0"/>
              </a:rPr>
              <a:t>Language and communication barriers </a:t>
            </a:r>
          </a:p>
          <a:p>
            <a:r>
              <a:rPr lang="en-GB" sz="3800" dirty="0">
                <a:latin typeface="Arial" panose="020B0604020202020204" pitchFamily="34" charset="0"/>
                <a:cs typeface="Arial" panose="020B0604020202020204" pitchFamily="34" charset="0"/>
              </a:rPr>
              <a:t>Age &amp; generational barriers </a:t>
            </a:r>
          </a:p>
          <a:p>
            <a:r>
              <a:rPr lang="en-GB" sz="3800" dirty="0">
                <a:latin typeface="Arial" panose="020B0604020202020204" pitchFamily="34" charset="0"/>
                <a:cs typeface="Arial" panose="020B0604020202020204" pitchFamily="34" charset="0"/>
              </a:rPr>
              <a:t>Cultural barriers </a:t>
            </a:r>
          </a:p>
          <a:p>
            <a:r>
              <a:rPr lang="en-GB" sz="3800" dirty="0">
                <a:latin typeface="Arial" panose="020B0604020202020204" pitchFamily="34" charset="0"/>
                <a:cs typeface="Arial" panose="020B0604020202020204" pitchFamily="34" charset="0"/>
              </a:rPr>
              <a:t>Emotional barriers</a:t>
            </a:r>
          </a:p>
          <a:p>
            <a:r>
              <a:rPr lang="en-GB" sz="3800" dirty="0">
                <a:latin typeface="Arial" panose="020B0604020202020204" pitchFamily="34" charset="0"/>
                <a:cs typeface="Arial" panose="020B0604020202020204" pitchFamily="34" charset="0"/>
              </a:rPr>
              <a:t>Management and leadership issues </a:t>
            </a:r>
          </a:p>
          <a:p>
            <a:r>
              <a:rPr lang="en-GB" sz="3800" dirty="0">
                <a:latin typeface="Arial" panose="020B0604020202020204" pitchFamily="34" charset="0"/>
                <a:cs typeface="Arial" panose="020B0604020202020204" pitchFamily="34" charset="0"/>
              </a:rPr>
              <a:t>recommendations </a:t>
            </a:r>
          </a:p>
          <a:p>
            <a:r>
              <a:rPr lang="en-GB" sz="3800" dirty="0">
                <a:latin typeface="Arial" panose="020B0604020202020204" pitchFamily="34" charset="0"/>
                <a:cs typeface="Arial" panose="020B0604020202020204" pitchFamily="34" charset="0"/>
              </a:rPr>
              <a:t>Conclusion</a:t>
            </a:r>
          </a:p>
          <a:p>
            <a:r>
              <a:rPr lang="en-GB" sz="3800" dirty="0">
                <a:latin typeface="Arial" panose="020B0604020202020204" pitchFamily="34" charset="0"/>
                <a:cs typeface="Arial" panose="020B0604020202020204" pitchFamily="34" charset="0"/>
              </a:rPr>
              <a:t>reference list </a:t>
            </a:r>
          </a:p>
          <a:p>
            <a:endParaRPr lang="en-GB" dirty="0"/>
          </a:p>
        </p:txBody>
      </p:sp>
    </p:spTree>
    <p:extLst>
      <p:ext uri="{BB962C8B-B14F-4D97-AF65-F5344CB8AC3E}">
        <p14:creationId xmlns:p14="http://schemas.microsoft.com/office/powerpoint/2010/main" val="9813849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5EC8C-D287-4800-AF1C-245293BFD8EA}"/>
              </a:ext>
            </a:extLst>
          </p:cNvPr>
          <p:cNvSpPr>
            <a:spLocks noGrp="1"/>
          </p:cNvSpPr>
          <p:nvPr>
            <p:ph type="title"/>
          </p:nvPr>
        </p:nvSpPr>
        <p:spPr>
          <a:xfrm>
            <a:off x="1141413" y="0"/>
            <a:ext cx="9905998" cy="1066799"/>
          </a:xfrm>
        </p:spPr>
        <p:txBody>
          <a:bodyPr/>
          <a:lstStyle/>
          <a:p>
            <a:r>
              <a:rPr lang="en-GB" dirty="0"/>
              <a:t>Introduction</a:t>
            </a:r>
          </a:p>
        </p:txBody>
      </p:sp>
      <p:sp>
        <p:nvSpPr>
          <p:cNvPr id="3" name="Content Placeholder 2">
            <a:extLst>
              <a:ext uri="{FF2B5EF4-FFF2-40B4-BE49-F238E27FC236}">
                <a16:creationId xmlns:a16="http://schemas.microsoft.com/office/drawing/2014/main" id="{D4C56E79-5453-8F58-088B-9FBA64981FA0}"/>
              </a:ext>
            </a:extLst>
          </p:cNvPr>
          <p:cNvSpPr>
            <a:spLocks noGrp="1"/>
          </p:cNvSpPr>
          <p:nvPr>
            <p:ph idx="1"/>
          </p:nvPr>
        </p:nvSpPr>
        <p:spPr>
          <a:xfrm>
            <a:off x="744655" y="920450"/>
            <a:ext cx="5998027" cy="2916225"/>
          </a:xfrm>
          <a:solidFill>
            <a:schemeClr val="bg2">
              <a:lumMod val="60000"/>
              <a:lumOff val="40000"/>
            </a:schemeClr>
          </a:solidFill>
          <a:ln>
            <a:solidFill>
              <a:schemeClr val="accent1"/>
            </a:solidFill>
          </a:ln>
        </p:spPr>
        <p:txBody>
          <a:bodyPr>
            <a:normAutofit fontScale="32500" lnSpcReduction="20000"/>
          </a:bodyPr>
          <a:lstStyle/>
          <a:p>
            <a:r>
              <a:rPr lang="en-GB" sz="5600" dirty="0">
                <a:latin typeface="Arial" panose="020B0604020202020204" pitchFamily="34" charset="0"/>
                <a:cs typeface="Arial" panose="020B0604020202020204" pitchFamily="34" charset="0"/>
              </a:rPr>
              <a:t>Environmental Noise</a:t>
            </a:r>
          </a:p>
          <a:p>
            <a:r>
              <a:rPr lang="en-GB" sz="5600" dirty="0">
                <a:latin typeface="Arial" panose="020B0604020202020204" pitchFamily="34" charset="0"/>
                <a:cs typeface="Arial" panose="020B0604020202020204" pitchFamily="34" charset="0"/>
              </a:rPr>
              <a:t>Language and Communication</a:t>
            </a:r>
          </a:p>
          <a:p>
            <a:r>
              <a:rPr lang="en-GB" sz="5600" dirty="0">
                <a:latin typeface="Arial" panose="020B0604020202020204" pitchFamily="34" charset="0"/>
                <a:cs typeface="Arial" panose="020B0604020202020204" pitchFamily="34" charset="0"/>
              </a:rPr>
              <a:t>Age and Generational Differences</a:t>
            </a:r>
          </a:p>
          <a:p>
            <a:r>
              <a:rPr lang="en-GB" sz="5600" dirty="0">
                <a:latin typeface="Arial" panose="020B0604020202020204" pitchFamily="34" charset="0"/>
                <a:cs typeface="Arial" panose="020B0604020202020204" pitchFamily="34" charset="0"/>
              </a:rPr>
              <a:t>Cultural Differences</a:t>
            </a:r>
          </a:p>
          <a:p>
            <a:r>
              <a:rPr lang="en-GB" sz="5600" dirty="0">
                <a:latin typeface="Arial" panose="020B0604020202020204" pitchFamily="34" charset="0"/>
                <a:cs typeface="Arial" panose="020B0604020202020204" pitchFamily="34" charset="0"/>
              </a:rPr>
              <a:t>Emotional Barriers</a:t>
            </a:r>
          </a:p>
          <a:p>
            <a:r>
              <a:rPr lang="en-GB" sz="5600" dirty="0">
                <a:latin typeface="Arial" panose="020B0604020202020204" pitchFamily="34" charset="0"/>
                <a:cs typeface="Arial" panose="020B0604020202020204" pitchFamily="34" charset="0"/>
              </a:rPr>
              <a:t>Relevant communication theories will be applied and recommendations provided.</a:t>
            </a:r>
          </a:p>
          <a:p>
            <a:endParaRPr lang="en-GB" sz="3800" dirty="0"/>
          </a:p>
        </p:txBody>
      </p:sp>
      <p:pic>
        <p:nvPicPr>
          <p:cNvPr id="5" name="Picture 4">
            <a:extLst>
              <a:ext uri="{FF2B5EF4-FFF2-40B4-BE49-F238E27FC236}">
                <a16:creationId xmlns:a16="http://schemas.microsoft.com/office/drawing/2014/main" id="{1B8B343D-A57B-B61C-1136-77793847599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39439" y="2471057"/>
            <a:ext cx="3907972" cy="2492829"/>
          </a:xfrm>
          <a:prstGeom prst="rect">
            <a:avLst/>
          </a:prstGeom>
        </p:spPr>
      </p:pic>
      <p:sp>
        <p:nvSpPr>
          <p:cNvPr id="6" name="TextBox 5">
            <a:extLst>
              <a:ext uri="{FF2B5EF4-FFF2-40B4-BE49-F238E27FC236}">
                <a16:creationId xmlns:a16="http://schemas.microsoft.com/office/drawing/2014/main" id="{866936A4-D263-2E17-D955-ED3442F9A69B}"/>
              </a:ext>
            </a:extLst>
          </p:cNvPr>
          <p:cNvSpPr txBox="1"/>
          <p:nvPr/>
        </p:nvSpPr>
        <p:spPr>
          <a:xfrm>
            <a:off x="744655" y="3782821"/>
            <a:ext cx="6394784" cy="2585323"/>
          </a:xfrm>
          <a:prstGeom prst="rect">
            <a:avLst/>
          </a:prstGeom>
          <a:solidFill>
            <a:schemeClr val="bg2">
              <a:lumMod val="60000"/>
              <a:lumOff val="40000"/>
            </a:schemeClr>
          </a:solidFill>
        </p:spPr>
        <p:txBody>
          <a:bodyPr wrap="square" rtlCol="0">
            <a:spAutoFit/>
          </a:bodyPr>
          <a:lstStyle/>
          <a:p>
            <a:r>
              <a:rPr lang="en-GB" dirty="0">
                <a:latin typeface="Arial" panose="020B0604020202020204" pitchFamily="34" charset="0"/>
                <a:cs typeface="Arial" panose="020B0604020202020204" pitchFamily="34" charset="0"/>
              </a:rPr>
              <a:t>Flight Foods Ltd is experiencing declining customer satisfaction and market share due to repeated food quality and safety failures. Airlines have reported problems including undercooked food, poor packaging and meat contamination in vegetarian meals.</a:t>
            </a:r>
          </a:p>
          <a:p>
            <a:r>
              <a:rPr lang="en-GB" dirty="0">
                <a:latin typeface="Arial" panose="020B0604020202020204" pitchFamily="34" charset="0"/>
                <a:cs typeface="Arial" panose="020B0604020202020204" pitchFamily="34" charset="0"/>
              </a:rPr>
              <a:t>The consultancy investigation revealed that communication problems within the production department are contributing significantly to operational failures.</a:t>
            </a:r>
          </a:p>
          <a:p>
            <a:r>
              <a:rPr lang="en-GB" dirty="0">
                <a:latin typeface="Arial" panose="020B0604020202020204" pitchFamily="34" charset="0"/>
                <a:cs typeface="Arial" panose="020B0604020202020204" pitchFamily="34" charset="0"/>
              </a:rPr>
              <a:t>This presentation examines five communication barriers:</a:t>
            </a:r>
          </a:p>
        </p:txBody>
      </p:sp>
    </p:spTree>
    <p:custDataLst>
      <p:tags r:id="rId1"/>
    </p:custDataLst>
    <p:extLst>
      <p:ext uri="{BB962C8B-B14F-4D97-AF65-F5344CB8AC3E}">
        <p14:creationId xmlns:p14="http://schemas.microsoft.com/office/powerpoint/2010/main" val="2679994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wipe(down)">
                                      <p:cBhvr>
                                        <p:cTn id="15" dur="580">
                                          <p:stCondLst>
                                            <p:cond delay="0"/>
                                          </p:stCondLst>
                                        </p:cTn>
                                        <p:tgtEl>
                                          <p:spTgt spid="3">
                                            <p:txEl>
                                              <p:pRg st="0" end="0"/>
                                            </p:txEl>
                                          </p:spTgt>
                                        </p:tgtEl>
                                      </p:cBhvr>
                                    </p:animEffect>
                                    <p:anim calcmode="lin" valueType="num">
                                      <p:cBhvr>
                                        <p:cTn id="16"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21" dur="26">
                                          <p:stCondLst>
                                            <p:cond delay="650"/>
                                          </p:stCondLst>
                                        </p:cTn>
                                        <p:tgtEl>
                                          <p:spTgt spid="3">
                                            <p:txEl>
                                              <p:pRg st="0" end="0"/>
                                            </p:txEl>
                                          </p:spTgt>
                                        </p:tgtEl>
                                      </p:cBhvr>
                                      <p:to x="100000" y="60000"/>
                                    </p:animScale>
                                    <p:animScale>
                                      <p:cBhvr>
                                        <p:cTn id="22" dur="166" decel="50000">
                                          <p:stCondLst>
                                            <p:cond delay="676"/>
                                          </p:stCondLst>
                                        </p:cTn>
                                        <p:tgtEl>
                                          <p:spTgt spid="3">
                                            <p:txEl>
                                              <p:pRg st="0" end="0"/>
                                            </p:txEl>
                                          </p:spTgt>
                                        </p:tgtEl>
                                      </p:cBhvr>
                                      <p:to x="100000" y="100000"/>
                                    </p:animScale>
                                    <p:animScale>
                                      <p:cBhvr>
                                        <p:cTn id="23" dur="26">
                                          <p:stCondLst>
                                            <p:cond delay="1312"/>
                                          </p:stCondLst>
                                        </p:cTn>
                                        <p:tgtEl>
                                          <p:spTgt spid="3">
                                            <p:txEl>
                                              <p:pRg st="0" end="0"/>
                                            </p:txEl>
                                          </p:spTgt>
                                        </p:tgtEl>
                                      </p:cBhvr>
                                      <p:to x="100000" y="80000"/>
                                    </p:animScale>
                                    <p:animScale>
                                      <p:cBhvr>
                                        <p:cTn id="24" dur="166" decel="50000">
                                          <p:stCondLst>
                                            <p:cond delay="1338"/>
                                          </p:stCondLst>
                                        </p:cTn>
                                        <p:tgtEl>
                                          <p:spTgt spid="3">
                                            <p:txEl>
                                              <p:pRg st="0" end="0"/>
                                            </p:txEl>
                                          </p:spTgt>
                                        </p:tgtEl>
                                      </p:cBhvr>
                                      <p:to x="100000" y="100000"/>
                                    </p:animScale>
                                    <p:animScale>
                                      <p:cBhvr>
                                        <p:cTn id="25" dur="26">
                                          <p:stCondLst>
                                            <p:cond delay="1642"/>
                                          </p:stCondLst>
                                        </p:cTn>
                                        <p:tgtEl>
                                          <p:spTgt spid="3">
                                            <p:txEl>
                                              <p:pRg st="0" end="0"/>
                                            </p:txEl>
                                          </p:spTgt>
                                        </p:tgtEl>
                                      </p:cBhvr>
                                      <p:to x="100000" y="90000"/>
                                    </p:animScale>
                                    <p:animScale>
                                      <p:cBhvr>
                                        <p:cTn id="26" dur="166" decel="50000">
                                          <p:stCondLst>
                                            <p:cond delay="1668"/>
                                          </p:stCondLst>
                                        </p:cTn>
                                        <p:tgtEl>
                                          <p:spTgt spid="3">
                                            <p:txEl>
                                              <p:pRg st="0" end="0"/>
                                            </p:txEl>
                                          </p:spTgt>
                                        </p:tgtEl>
                                      </p:cBhvr>
                                      <p:to x="100000" y="100000"/>
                                    </p:animScale>
                                    <p:animScale>
                                      <p:cBhvr>
                                        <p:cTn id="27" dur="26">
                                          <p:stCondLst>
                                            <p:cond delay="1808"/>
                                          </p:stCondLst>
                                        </p:cTn>
                                        <p:tgtEl>
                                          <p:spTgt spid="3">
                                            <p:txEl>
                                              <p:pRg st="0" end="0"/>
                                            </p:txEl>
                                          </p:spTgt>
                                        </p:tgtEl>
                                      </p:cBhvr>
                                      <p:to x="100000" y="95000"/>
                                    </p:animScale>
                                    <p:animScale>
                                      <p:cBhvr>
                                        <p:cTn id="28" dur="166" decel="50000">
                                          <p:stCondLst>
                                            <p:cond delay="1834"/>
                                          </p:stCondLst>
                                        </p:cTn>
                                        <p:tgtEl>
                                          <p:spTgt spid="3">
                                            <p:txEl>
                                              <p:pRg st="0" end="0"/>
                                            </p:txEl>
                                          </p:spTgt>
                                        </p:tgtEl>
                                      </p:cBhvr>
                                      <p:to x="100000" y="100000"/>
                                    </p:animScale>
                                  </p:childTnLst>
                                </p:cTn>
                              </p:par>
                            </p:childTnLst>
                          </p:cTn>
                        </p:par>
                      </p:childTnLst>
                    </p:cTn>
                  </p:par>
                  <p:par>
                    <p:cTn id="29" fill="hold">
                      <p:stCondLst>
                        <p:cond delay="indefinite"/>
                      </p:stCondLst>
                      <p:childTnLst>
                        <p:par>
                          <p:cTn id="30" fill="hold">
                            <p:stCondLst>
                              <p:cond delay="0"/>
                            </p:stCondLst>
                            <p:childTnLst>
                              <p:par>
                                <p:cTn id="31" presetID="26" presetClass="entr" presetSubtype="0" fill="hold" grpId="0" nodeType="clickEffect">
                                  <p:stCondLst>
                                    <p:cond delay="0"/>
                                  </p:stCondLst>
                                  <p:childTnLst>
                                    <p:set>
                                      <p:cBhvr>
                                        <p:cTn id="32" dur="1" fill="hold">
                                          <p:stCondLst>
                                            <p:cond delay="0"/>
                                          </p:stCondLst>
                                        </p:cTn>
                                        <p:tgtEl>
                                          <p:spTgt spid="3">
                                            <p:txEl>
                                              <p:pRg st="1" end="1"/>
                                            </p:txEl>
                                          </p:spTgt>
                                        </p:tgtEl>
                                        <p:attrNameLst>
                                          <p:attrName>style.visibility</p:attrName>
                                        </p:attrNameLst>
                                      </p:cBhvr>
                                      <p:to>
                                        <p:strVal val="visible"/>
                                      </p:to>
                                    </p:set>
                                    <p:animEffect transition="in" filter="wipe(down)">
                                      <p:cBhvr>
                                        <p:cTn id="33" dur="580">
                                          <p:stCondLst>
                                            <p:cond delay="0"/>
                                          </p:stCondLst>
                                        </p:cTn>
                                        <p:tgtEl>
                                          <p:spTgt spid="3">
                                            <p:txEl>
                                              <p:pRg st="1" end="1"/>
                                            </p:txEl>
                                          </p:spTgt>
                                        </p:tgtEl>
                                      </p:cBhvr>
                                    </p:animEffect>
                                    <p:anim calcmode="lin" valueType="num">
                                      <p:cBhvr>
                                        <p:cTn id="34"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35"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36"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37"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8"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9" dur="26">
                                          <p:stCondLst>
                                            <p:cond delay="650"/>
                                          </p:stCondLst>
                                        </p:cTn>
                                        <p:tgtEl>
                                          <p:spTgt spid="3">
                                            <p:txEl>
                                              <p:pRg st="1" end="1"/>
                                            </p:txEl>
                                          </p:spTgt>
                                        </p:tgtEl>
                                      </p:cBhvr>
                                      <p:to x="100000" y="60000"/>
                                    </p:animScale>
                                    <p:animScale>
                                      <p:cBhvr>
                                        <p:cTn id="40" dur="166" decel="50000">
                                          <p:stCondLst>
                                            <p:cond delay="676"/>
                                          </p:stCondLst>
                                        </p:cTn>
                                        <p:tgtEl>
                                          <p:spTgt spid="3">
                                            <p:txEl>
                                              <p:pRg st="1" end="1"/>
                                            </p:txEl>
                                          </p:spTgt>
                                        </p:tgtEl>
                                      </p:cBhvr>
                                      <p:to x="100000" y="100000"/>
                                    </p:animScale>
                                    <p:animScale>
                                      <p:cBhvr>
                                        <p:cTn id="41" dur="26">
                                          <p:stCondLst>
                                            <p:cond delay="1312"/>
                                          </p:stCondLst>
                                        </p:cTn>
                                        <p:tgtEl>
                                          <p:spTgt spid="3">
                                            <p:txEl>
                                              <p:pRg st="1" end="1"/>
                                            </p:txEl>
                                          </p:spTgt>
                                        </p:tgtEl>
                                      </p:cBhvr>
                                      <p:to x="100000" y="80000"/>
                                    </p:animScale>
                                    <p:animScale>
                                      <p:cBhvr>
                                        <p:cTn id="42" dur="166" decel="50000">
                                          <p:stCondLst>
                                            <p:cond delay="1338"/>
                                          </p:stCondLst>
                                        </p:cTn>
                                        <p:tgtEl>
                                          <p:spTgt spid="3">
                                            <p:txEl>
                                              <p:pRg st="1" end="1"/>
                                            </p:txEl>
                                          </p:spTgt>
                                        </p:tgtEl>
                                      </p:cBhvr>
                                      <p:to x="100000" y="100000"/>
                                    </p:animScale>
                                    <p:animScale>
                                      <p:cBhvr>
                                        <p:cTn id="43" dur="26">
                                          <p:stCondLst>
                                            <p:cond delay="1642"/>
                                          </p:stCondLst>
                                        </p:cTn>
                                        <p:tgtEl>
                                          <p:spTgt spid="3">
                                            <p:txEl>
                                              <p:pRg st="1" end="1"/>
                                            </p:txEl>
                                          </p:spTgt>
                                        </p:tgtEl>
                                      </p:cBhvr>
                                      <p:to x="100000" y="90000"/>
                                    </p:animScale>
                                    <p:animScale>
                                      <p:cBhvr>
                                        <p:cTn id="44" dur="166" decel="50000">
                                          <p:stCondLst>
                                            <p:cond delay="1668"/>
                                          </p:stCondLst>
                                        </p:cTn>
                                        <p:tgtEl>
                                          <p:spTgt spid="3">
                                            <p:txEl>
                                              <p:pRg st="1" end="1"/>
                                            </p:txEl>
                                          </p:spTgt>
                                        </p:tgtEl>
                                      </p:cBhvr>
                                      <p:to x="100000" y="100000"/>
                                    </p:animScale>
                                    <p:animScale>
                                      <p:cBhvr>
                                        <p:cTn id="45" dur="26">
                                          <p:stCondLst>
                                            <p:cond delay="1808"/>
                                          </p:stCondLst>
                                        </p:cTn>
                                        <p:tgtEl>
                                          <p:spTgt spid="3">
                                            <p:txEl>
                                              <p:pRg st="1" end="1"/>
                                            </p:txEl>
                                          </p:spTgt>
                                        </p:tgtEl>
                                      </p:cBhvr>
                                      <p:to x="100000" y="95000"/>
                                    </p:animScale>
                                    <p:animScale>
                                      <p:cBhvr>
                                        <p:cTn id="46" dur="166" decel="50000">
                                          <p:stCondLst>
                                            <p:cond delay="1834"/>
                                          </p:stCondLst>
                                        </p:cTn>
                                        <p:tgtEl>
                                          <p:spTgt spid="3">
                                            <p:txEl>
                                              <p:pRg st="1" end="1"/>
                                            </p:txEl>
                                          </p:spTgt>
                                        </p:tgtEl>
                                      </p:cBhvr>
                                      <p:to x="100000" y="100000"/>
                                    </p:animScale>
                                  </p:childTnLst>
                                </p:cTn>
                              </p:par>
                            </p:childTnLst>
                          </p:cTn>
                        </p:par>
                      </p:childTnLst>
                    </p:cTn>
                  </p:par>
                  <p:par>
                    <p:cTn id="47" fill="hold">
                      <p:stCondLst>
                        <p:cond delay="indefinite"/>
                      </p:stCondLst>
                      <p:childTnLst>
                        <p:par>
                          <p:cTn id="48" fill="hold">
                            <p:stCondLst>
                              <p:cond delay="0"/>
                            </p:stCondLst>
                            <p:childTnLst>
                              <p:par>
                                <p:cTn id="49" presetID="26" presetClass="entr" presetSubtype="0" fill="hold" grpId="0" nodeType="clickEffect">
                                  <p:stCondLst>
                                    <p:cond delay="0"/>
                                  </p:stCondLst>
                                  <p:childTnLst>
                                    <p:set>
                                      <p:cBhvr>
                                        <p:cTn id="50" dur="1" fill="hold">
                                          <p:stCondLst>
                                            <p:cond delay="0"/>
                                          </p:stCondLst>
                                        </p:cTn>
                                        <p:tgtEl>
                                          <p:spTgt spid="3">
                                            <p:txEl>
                                              <p:pRg st="2" end="2"/>
                                            </p:txEl>
                                          </p:spTgt>
                                        </p:tgtEl>
                                        <p:attrNameLst>
                                          <p:attrName>style.visibility</p:attrName>
                                        </p:attrNameLst>
                                      </p:cBhvr>
                                      <p:to>
                                        <p:strVal val="visible"/>
                                      </p:to>
                                    </p:set>
                                    <p:animEffect transition="in" filter="wipe(down)">
                                      <p:cBhvr>
                                        <p:cTn id="51" dur="580">
                                          <p:stCondLst>
                                            <p:cond delay="0"/>
                                          </p:stCondLst>
                                        </p:cTn>
                                        <p:tgtEl>
                                          <p:spTgt spid="3">
                                            <p:txEl>
                                              <p:pRg st="2" end="2"/>
                                            </p:txEl>
                                          </p:spTgt>
                                        </p:tgtEl>
                                      </p:cBhvr>
                                    </p:animEffect>
                                    <p:anim calcmode="lin" valueType="num">
                                      <p:cBhvr>
                                        <p:cTn id="52"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53"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54"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55"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56"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57" dur="26">
                                          <p:stCondLst>
                                            <p:cond delay="650"/>
                                          </p:stCondLst>
                                        </p:cTn>
                                        <p:tgtEl>
                                          <p:spTgt spid="3">
                                            <p:txEl>
                                              <p:pRg st="2" end="2"/>
                                            </p:txEl>
                                          </p:spTgt>
                                        </p:tgtEl>
                                      </p:cBhvr>
                                      <p:to x="100000" y="60000"/>
                                    </p:animScale>
                                    <p:animScale>
                                      <p:cBhvr>
                                        <p:cTn id="58" dur="166" decel="50000">
                                          <p:stCondLst>
                                            <p:cond delay="676"/>
                                          </p:stCondLst>
                                        </p:cTn>
                                        <p:tgtEl>
                                          <p:spTgt spid="3">
                                            <p:txEl>
                                              <p:pRg st="2" end="2"/>
                                            </p:txEl>
                                          </p:spTgt>
                                        </p:tgtEl>
                                      </p:cBhvr>
                                      <p:to x="100000" y="100000"/>
                                    </p:animScale>
                                    <p:animScale>
                                      <p:cBhvr>
                                        <p:cTn id="59" dur="26">
                                          <p:stCondLst>
                                            <p:cond delay="1312"/>
                                          </p:stCondLst>
                                        </p:cTn>
                                        <p:tgtEl>
                                          <p:spTgt spid="3">
                                            <p:txEl>
                                              <p:pRg st="2" end="2"/>
                                            </p:txEl>
                                          </p:spTgt>
                                        </p:tgtEl>
                                      </p:cBhvr>
                                      <p:to x="100000" y="80000"/>
                                    </p:animScale>
                                    <p:animScale>
                                      <p:cBhvr>
                                        <p:cTn id="60" dur="166" decel="50000">
                                          <p:stCondLst>
                                            <p:cond delay="1338"/>
                                          </p:stCondLst>
                                        </p:cTn>
                                        <p:tgtEl>
                                          <p:spTgt spid="3">
                                            <p:txEl>
                                              <p:pRg st="2" end="2"/>
                                            </p:txEl>
                                          </p:spTgt>
                                        </p:tgtEl>
                                      </p:cBhvr>
                                      <p:to x="100000" y="100000"/>
                                    </p:animScale>
                                    <p:animScale>
                                      <p:cBhvr>
                                        <p:cTn id="61" dur="26">
                                          <p:stCondLst>
                                            <p:cond delay="1642"/>
                                          </p:stCondLst>
                                        </p:cTn>
                                        <p:tgtEl>
                                          <p:spTgt spid="3">
                                            <p:txEl>
                                              <p:pRg st="2" end="2"/>
                                            </p:txEl>
                                          </p:spTgt>
                                        </p:tgtEl>
                                      </p:cBhvr>
                                      <p:to x="100000" y="90000"/>
                                    </p:animScale>
                                    <p:animScale>
                                      <p:cBhvr>
                                        <p:cTn id="62" dur="166" decel="50000">
                                          <p:stCondLst>
                                            <p:cond delay="1668"/>
                                          </p:stCondLst>
                                        </p:cTn>
                                        <p:tgtEl>
                                          <p:spTgt spid="3">
                                            <p:txEl>
                                              <p:pRg st="2" end="2"/>
                                            </p:txEl>
                                          </p:spTgt>
                                        </p:tgtEl>
                                      </p:cBhvr>
                                      <p:to x="100000" y="100000"/>
                                    </p:animScale>
                                    <p:animScale>
                                      <p:cBhvr>
                                        <p:cTn id="63" dur="26">
                                          <p:stCondLst>
                                            <p:cond delay="1808"/>
                                          </p:stCondLst>
                                        </p:cTn>
                                        <p:tgtEl>
                                          <p:spTgt spid="3">
                                            <p:txEl>
                                              <p:pRg st="2" end="2"/>
                                            </p:txEl>
                                          </p:spTgt>
                                        </p:tgtEl>
                                      </p:cBhvr>
                                      <p:to x="100000" y="95000"/>
                                    </p:animScale>
                                    <p:animScale>
                                      <p:cBhvr>
                                        <p:cTn id="64" dur="166" decel="50000">
                                          <p:stCondLst>
                                            <p:cond delay="1834"/>
                                          </p:stCondLst>
                                        </p:cTn>
                                        <p:tgtEl>
                                          <p:spTgt spid="3">
                                            <p:txEl>
                                              <p:pRg st="2" end="2"/>
                                            </p:txEl>
                                          </p:spTgt>
                                        </p:tgtEl>
                                      </p:cBhvr>
                                      <p:to x="100000" y="100000"/>
                                    </p:animScale>
                                  </p:childTnLst>
                                </p:cTn>
                              </p:par>
                            </p:childTnLst>
                          </p:cTn>
                        </p:par>
                      </p:childTnLst>
                    </p:cTn>
                  </p:par>
                  <p:par>
                    <p:cTn id="65" fill="hold">
                      <p:stCondLst>
                        <p:cond delay="indefinite"/>
                      </p:stCondLst>
                      <p:childTnLst>
                        <p:par>
                          <p:cTn id="66" fill="hold">
                            <p:stCondLst>
                              <p:cond delay="0"/>
                            </p:stCondLst>
                            <p:childTnLst>
                              <p:par>
                                <p:cTn id="67" presetID="26" presetClass="entr" presetSubtype="0" fill="hold" grpId="0" nodeType="clickEffect">
                                  <p:stCondLst>
                                    <p:cond delay="0"/>
                                  </p:stCondLst>
                                  <p:childTnLst>
                                    <p:set>
                                      <p:cBhvr>
                                        <p:cTn id="68" dur="1" fill="hold">
                                          <p:stCondLst>
                                            <p:cond delay="0"/>
                                          </p:stCondLst>
                                        </p:cTn>
                                        <p:tgtEl>
                                          <p:spTgt spid="3">
                                            <p:txEl>
                                              <p:pRg st="3" end="3"/>
                                            </p:txEl>
                                          </p:spTgt>
                                        </p:tgtEl>
                                        <p:attrNameLst>
                                          <p:attrName>style.visibility</p:attrName>
                                        </p:attrNameLst>
                                      </p:cBhvr>
                                      <p:to>
                                        <p:strVal val="visible"/>
                                      </p:to>
                                    </p:set>
                                    <p:animEffect transition="in" filter="wipe(down)">
                                      <p:cBhvr>
                                        <p:cTn id="69" dur="580">
                                          <p:stCondLst>
                                            <p:cond delay="0"/>
                                          </p:stCondLst>
                                        </p:cTn>
                                        <p:tgtEl>
                                          <p:spTgt spid="3">
                                            <p:txEl>
                                              <p:pRg st="3" end="3"/>
                                            </p:txEl>
                                          </p:spTgt>
                                        </p:tgtEl>
                                      </p:cBhvr>
                                    </p:animEffect>
                                    <p:anim calcmode="lin" valueType="num">
                                      <p:cBhvr>
                                        <p:cTn id="70"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71"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72"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73"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74"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75" dur="26">
                                          <p:stCondLst>
                                            <p:cond delay="650"/>
                                          </p:stCondLst>
                                        </p:cTn>
                                        <p:tgtEl>
                                          <p:spTgt spid="3">
                                            <p:txEl>
                                              <p:pRg st="3" end="3"/>
                                            </p:txEl>
                                          </p:spTgt>
                                        </p:tgtEl>
                                      </p:cBhvr>
                                      <p:to x="100000" y="60000"/>
                                    </p:animScale>
                                    <p:animScale>
                                      <p:cBhvr>
                                        <p:cTn id="76" dur="166" decel="50000">
                                          <p:stCondLst>
                                            <p:cond delay="676"/>
                                          </p:stCondLst>
                                        </p:cTn>
                                        <p:tgtEl>
                                          <p:spTgt spid="3">
                                            <p:txEl>
                                              <p:pRg st="3" end="3"/>
                                            </p:txEl>
                                          </p:spTgt>
                                        </p:tgtEl>
                                      </p:cBhvr>
                                      <p:to x="100000" y="100000"/>
                                    </p:animScale>
                                    <p:animScale>
                                      <p:cBhvr>
                                        <p:cTn id="77" dur="26">
                                          <p:stCondLst>
                                            <p:cond delay="1312"/>
                                          </p:stCondLst>
                                        </p:cTn>
                                        <p:tgtEl>
                                          <p:spTgt spid="3">
                                            <p:txEl>
                                              <p:pRg st="3" end="3"/>
                                            </p:txEl>
                                          </p:spTgt>
                                        </p:tgtEl>
                                      </p:cBhvr>
                                      <p:to x="100000" y="80000"/>
                                    </p:animScale>
                                    <p:animScale>
                                      <p:cBhvr>
                                        <p:cTn id="78" dur="166" decel="50000">
                                          <p:stCondLst>
                                            <p:cond delay="1338"/>
                                          </p:stCondLst>
                                        </p:cTn>
                                        <p:tgtEl>
                                          <p:spTgt spid="3">
                                            <p:txEl>
                                              <p:pRg st="3" end="3"/>
                                            </p:txEl>
                                          </p:spTgt>
                                        </p:tgtEl>
                                      </p:cBhvr>
                                      <p:to x="100000" y="100000"/>
                                    </p:animScale>
                                    <p:animScale>
                                      <p:cBhvr>
                                        <p:cTn id="79" dur="26">
                                          <p:stCondLst>
                                            <p:cond delay="1642"/>
                                          </p:stCondLst>
                                        </p:cTn>
                                        <p:tgtEl>
                                          <p:spTgt spid="3">
                                            <p:txEl>
                                              <p:pRg st="3" end="3"/>
                                            </p:txEl>
                                          </p:spTgt>
                                        </p:tgtEl>
                                      </p:cBhvr>
                                      <p:to x="100000" y="90000"/>
                                    </p:animScale>
                                    <p:animScale>
                                      <p:cBhvr>
                                        <p:cTn id="80" dur="166" decel="50000">
                                          <p:stCondLst>
                                            <p:cond delay="1668"/>
                                          </p:stCondLst>
                                        </p:cTn>
                                        <p:tgtEl>
                                          <p:spTgt spid="3">
                                            <p:txEl>
                                              <p:pRg st="3" end="3"/>
                                            </p:txEl>
                                          </p:spTgt>
                                        </p:tgtEl>
                                      </p:cBhvr>
                                      <p:to x="100000" y="100000"/>
                                    </p:animScale>
                                    <p:animScale>
                                      <p:cBhvr>
                                        <p:cTn id="81" dur="26">
                                          <p:stCondLst>
                                            <p:cond delay="1808"/>
                                          </p:stCondLst>
                                        </p:cTn>
                                        <p:tgtEl>
                                          <p:spTgt spid="3">
                                            <p:txEl>
                                              <p:pRg st="3" end="3"/>
                                            </p:txEl>
                                          </p:spTgt>
                                        </p:tgtEl>
                                      </p:cBhvr>
                                      <p:to x="100000" y="95000"/>
                                    </p:animScale>
                                    <p:animScale>
                                      <p:cBhvr>
                                        <p:cTn id="82" dur="166" decel="50000">
                                          <p:stCondLst>
                                            <p:cond delay="1834"/>
                                          </p:stCondLst>
                                        </p:cTn>
                                        <p:tgtEl>
                                          <p:spTgt spid="3">
                                            <p:txEl>
                                              <p:pRg st="3" end="3"/>
                                            </p:txEl>
                                          </p:spTgt>
                                        </p:tgtEl>
                                      </p:cBhvr>
                                      <p:to x="100000" y="100000"/>
                                    </p:animScale>
                                  </p:childTnLst>
                                </p:cTn>
                              </p:par>
                            </p:childTnLst>
                          </p:cTn>
                        </p:par>
                      </p:childTnLst>
                    </p:cTn>
                  </p:par>
                  <p:par>
                    <p:cTn id="83" fill="hold">
                      <p:stCondLst>
                        <p:cond delay="indefinite"/>
                      </p:stCondLst>
                      <p:childTnLst>
                        <p:par>
                          <p:cTn id="84" fill="hold">
                            <p:stCondLst>
                              <p:cond delay="0"/>
                            </p:stCondLst>
                            <p:childTnLst>
                              <p:par>
                                <p:cTn id="85" presetID="26" presetClass="entr" presetSubtype="0" fill="hold" grpId="0" nodeType="clickEffect">
                                  <p:stCondLst>
                                    <p:cond delay="0"/>
                                  </p:stCondLst>
                                  <p:childTnLst>
                                    <p:set>
                                      <p:cBhvr>
                                        <p:cTn id="86" dur="1" fill="hold">
                                          <p:stCondLst>
                                            <p:cond delay="0"/>
                                          </p:stCondLst>
                                        </p:cTn>
                                        <p:tgtEl>
                                          <p:spTgt spid="3">
                                            <p:txEl>
                                              <p:pRg st="4" end="4"/>
                                            </p:txEl>
                                          </p:spTgt>
                                        </p:tgtEl>
                                        <p:attrNameLst>
                                          <p:attrName>style.visibility</p:attrName>
                                        </p:attrNameLst>
                                      </p:cBhvr>
                                      <p:to>
                                        <p:strVal val="visible"/>
                                      </p:to>
                                    </p:set>
                                    <p:animEffect transition="in" filter="wipe(down)">
                                      <p:cBhvr>
                                        <p:cTn id="87" dur="580">
                                          <p:stCondLst>
                                            <p:cond delay="0"/>
                                          </p:stCondLst>
                                        </p:cTn>
                                        <p:tgtEl>
                                          <p:spTgt spid="3">
                                            <p:txEl>
                                              <p:pRg st="4" end="4"/>
                                            </p:txEl>
                                          </p:spTgt>
                                        </p:tgtEl>
                                      </p:cBhvr>
                                    </p:animEffect>
                                    <p:anim calcmode="lin" valueType="num">
                                      <p:cBhvr>
                                        <p:cTn id="88"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9"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90"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91"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92"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93" dur="26">
                                          <p:stCondLst>
                                            <p:cond delay="650"/>
                                          </p:stCondLst>
                                        </p:cTn>
                                        <p:tgtEl>
                                          <p:spTgt spid="3">
                                            <p:txEl>
                                              <p:pRg st="4" end="4"/>
                                            </p:txEl>
                                          </p:spTgt>
                                        </p:tgtEl>
                                      </p:cBhvr>
                                      <p:to x="100000" y="60000"/>
                                    </p:animScale>
                                    <p:animScale>
                                      <p:cBhvr>
                                        <p:cTn id="94" dur="166" decel="50000">
                                          <p:stCondLst>
                                            <p:cond delay="676"/>
                                          </p:stCondLst>
                                        </p:cTn>
                                        <p:tgtEl>
                                          <p:spTgt spid="3">
                                            <p:txEl>
                                              <p:pRg st="4" end="4"/>
                                            </p:txEl>
                                          </p:spTgt>
                                        </p:tgtEl>
                                      </p:cBhvr>
                                      <p:to x="100000" y="100000"/>
                                    </p:animScale>
                                    <p:animScale>
                                      <p:cBhvr>
                                        <p:cTn id="95" dur="26">
                                          <p:stCondLst>
                                            <p:cond delay="1312"/>
                                          </p:stCondLst>
                                        </p:cTn>
                                        <p:tgtEl>
                                          <p:spTgt spid="3">
                                            <p:txEl>
                                              <p:pRg st="4" end="4"/>
                                            </p:txEl>
                                          </p:spTgt>
                                        </p:tgtEl>
                                      </p:cBhvr>
                                      <p:to x="100000" y="80000"/>
                                    </p:animScale>
                                    <p:animScale>
                                      <p:cBhvr>
                                        <p:cTn id="96" dur="166" decel="50000">
                                          <p:stCondLst>
                                            <p:cond delay="1338"/>
                                          </p:stCondLst>
                                        </p:cTn>
                                        <p:tgtEl>
                                          <p:spTgt spid="3">
                                            <p:txEl>
                                              <p:pRg st="4" end="4"/>
                                            </p:txEl>
                                          </p:spTgt>
                                        </p:tgtEl>
                                      </p:cBhvr>
                                      <p:to x="100000" y="100000"/>
                                    </p:animScale>
                                    <p:animScale>
                                      <p:cBhvr>
                                        <p:cTn id="97" dur="26">
                                          <p:stCondLst>
                                            <p:cond delay="1642"/>
                                          </p:stCondLst>
                                        </p:cTn>
                                        <p:tgtEl>
                                          <p:spTgt spid="3">
                                            <p:txEl>
                                              <p:pRg st="4" end="4"/>
                                            </p:txEl>
                                          </p:spTgt>
                                        </p:tgtEl>
                                      </p:cBhvr>
                                      <p:to x="100000" y="90000"/>
                                    </p:animScale>
                                    <p:animScale>
                                      <p:cBhvr>
                                        <p:cTn id="98" dur="166" decel="50000">
                                          <p:stCondLst>
                                            <p:cond delay="1668"/>
                                          </p:stCondLst>
                                        </p:cTn>
                                        <p:tgtEl>
                                          <p:spTgt spid="3">
                                            <p:txEl>
                                              <p:pRg st="4" end="4"/>
                                            </p:txEl>
                                          </p:spTgt>
                                        </p:tgtEl>
                                      </p:cBhvr>
                                      <p:to x="100000" y="100000"/>
                                    </p:animScale>
                                    <p:animScale>
                                      <p:cBhvr>
                                        <p:cTn id="99" dur="26">
                                          <p:stCondLst>
                                            <p:cond delay="1808"/>
                                          </p:stCondLst>
                                        </p:cTn>
                                        <p:tgtEl>
                                          <p:spTgt spid="3">
                                            <p:txEl>
                                              <p:pRg st="4" end="4"/>
                                            </p:txEl>
                                          </p:spTgt>
                                        </p:tgtEl>
                                      </p:cBhvr>
                                      <p:to x="100000" y="95000"/>
                                    </p:animScale>
                                    <p:animScale>
                                      <p:cBhvr>
                                        <p:cTn id="100" dur="166" decel="50000">
                                          <p:stCondLst>
                                            <p:cond delay="1834"/>
                                          </p:stCondLst>
                                        </p:cTn>
                                        <p:tgtEl>
                                          <p:spTgt spid="3">
                                            <p:txEl>
                                              <p:pRg st="4" end="4"/>
                                            </p:txEl>
                                          </p:spTgt>
                                        </p:tgtEl>
                                      </p:cBhvr>
                                      <p:to x="100000" y="100000"/>
                                    </p:animScale>
                                  </p:childTnLst>
                                </p:cTn>
                              </p:par>
                            </p:childTnLst>
                          </p:cTn>
                        </p:par>
                      </p:childTnLst>
                    </p:cTn>
                  </p:par>
                  <p:par>
                    <p:cTn id="101" fill="hold">
                      <p:stCondLst>
                        <p:cond delay="indefinite"/>
                      </p:stCondLst>
                      <p:childTnLst>
                        <p:par>
                          <p:cTn id="102" fill="hold">
                            <p:stCondLst>
                              <p:cond delay="0"/>
                            </p:stCondLst>
                            <p:childTnLst>
                              <p:par>
                                <p:cTn id="103" presetID="26" presetClass="entr" presetSubtype="0" fill="hold" grpId="0" nodeType="clickEffect">
                                  <p:stCondLst>
                                    <p:cond delay="0"/>
                                  </p:stCondLst>
                                  <p:childTnLst>
                                    <p:set>
                                      <p:cBhvr>
                                        <p:cTn id="104" dur="1" fill="hold">
                                          <p:stCondLst>
                                            <p:cond delay="0"/>
                                          </p:stCondLst>
                                        </p:cTn>
                                        <p:tgtEl>
                                          <p:spTgt spid="3">
                                            <p:txEl>
                                              <p:pRg st="5" end="5"/>
                                            </p:txEl>
                                          </p:spTgt>
                                        </p:tgtEl>
                                        <p:attrNameLst>
                                          <p:attrName>style.visibility</p:attrName>
                                        </p:attrNameLst>
                                      </p:cBhvr>
                                      <p:to>
                                        <p:strVal val="visible"/>
                                      </p:to>
                                    </p:set>
                                    <p:animEffect transition="in" filter="wipe(down)">
                                      <p:cBhvr>
                                        <p:cTn id="105" dur="580">
                                          <p:stCondLst>
                                            <p:cond delay="0"/>
                                          </p:stCondLst>
                                        </p:cTn>
                                        <p:tgtEl>
                                          <p:spTgt spid="3">
                                            <p:txEl>
                                              <p:pRg st="5" end="5"/>
                                            </p:txEl>
                                          </p:spTgt>
                                        </p:tgtEl>
                                      </p:cBhvr>
                                    </p:animEffect>
                                    <p:anim calcmode="lin" valueType="num">
                                      <p:cBhvr>
                                        <p:cTn id="106"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107"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108"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109"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10"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11" dur="26">
                                          <p:stCondLst>
                                            <p:cond delay="650"/>
                                          </p:stCondLst>
                                        </p:cTn>
                                        <p:tgtEl>
                                          <p:spTgt spid="3">
                                            <p:txEl>
                                              <p:pRg st="5" end="5"/>
                                            </p:txEl>
                                          </p:spTgt>
                                        </p:tgtEl>
                                      </p:cBhvr>
                                      <p:to x="100000" y="60000"/>
                                    </p:animScale>
                                    <p:animScale>
                                      <p:cBhvr>
                                        <p:cTn id="112" dur="166" decel="50000">
                                          <p:stCondLst>
                                            <p:cond delay="676"/>
                                          </p:stCondLst>
                                        </p:cTn>
                                        <p:tgtEl>
                                          <p:spTgt spid="3">
                                            <p:txEl>
                                              <p:pRg st="5" end="5"/>
                                            </p:txEl>
                                          </p:spTgt>
                                        </p:tgtEl>
                                      </p:cBhvr>
                                      <p:to x="100000" y="100000"/>
                                    </p:animScale>
                                    <p:animScale>
                                      <p:cBhvr>
                                        <p:cTn id="113" dur="26">
                                          <p:stCondLst>
                                            <p:cond delay="1312"/>
                                          </p:stCondLst>
                                        </p:cTn>
                                        <p:tgtEl>
                                          <p:spTgt spid="3">
                                            <p:txEl>
                                              <p:pRg st="5" end="5"/>
                                            </p:txEl>
                                          </p:spTgt>
                                        </p:tgtEl>
                                      </p:cBhvr>
                                      <p:to x="100000" y="80000"/>
                                    </p:animScale>
                                    <p:animScale>
                                      <p:cBhvr>
                                        <p:cTn id="114" dur="166" decel="50000">
                                          <p:stCondLst>
                                            <p:cond delay="1338"/>
                                          </p:stCondLst>
                                        </p:cTn>
                                        <p:tgtEl>
                                          <p:spTgt spid="3">
                                            <p:txEl>
                                              <p:pRg st="5" end="5"/>
                                            </p:txEl>
                                          </p:spTgt>
                                        </p:tgtEl>
                                      </p:cBhvr>
                                      <p:to x="100000" y="100000"/>
                                    </p:animScale>
                                    <p:animScale>
                                      <p:cBhvr>
                                        <p:cTn id="115" dur="26">
                                          <p:stCondLst>
                                            <p:cond delay="1642"/>
                                          </p:stCondLst>
                                        </p:cTn>
                                        <p:tgtEl>
                                          <p:spTgt spid="3">
                                            <p:txEl>
                                              <p:pRg st="5" end="5"/>
                                            </p:txEl>
                                          </p:spTgt>
                                        </p:tgtEl>
                                      </p:cBhvr>
                                      <p:to x="100000" y="90000"/>
                                    </p:animScale>
                                    <p:animScale>
                                      <p:cBhvr>
                                        <p:cTn id="116" dur="166" decel="50000">
                                          <p:stCondLst>
                                            <p:cond delay="1668"/>
                                          </p:stCondLst>
                                        </p:cTn>
                                        <p:tgtEl>
                                          <p:spTgt spid="3">
                                            <p:txEl>
                                              <p:pRg st="5" end="5"/>
                                            </p:txEl>
                                          </p:spTgt>
                                        </p:tgtEl>
                                      </p:cBhvr>
                                      <p:to x="100000" y="100000"/>
                                    </p:animScale>
                                    <p:animScale>
                                      <p:cBhvr>
                                        <p:cTn id="117" dur="26">
                                          <p:stCondLst>
                                            <p:cond delay="1808"/>
                                          </p:stCondLst>
                                        </p:cTn>
                                        <p:tgtEl>
                                          <p:spTgt spid="3">
                                            <p:txEl>
                                              <p:pRg st="5" end="5"/>
                                            </p:txEl>
                                          </p:spTgt>
                                        </p:tgtEl>
                                      </p:cBhvr>
                                      <p:to x="100000" y="95000"/>
                                    </p:animScale>
                                    <p:animScale>
                                      <p:cBhvr>
                                        <p:cTn id="118" dur="166" decel="50000">
                                          <p:stCondLst>
                                            <p:cond delay="1834"/>
                                          </p:stCondLst>
                                        </p:cTn>
                                        <p:tgtEl>
                                          <p:spTgt spid="3">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401F0-B16A-B254-5837-ED884C31FB87}"/>
              </a:ext>
            </a:extLst>
          </p:cNvPr>
          <p:cNvSpPr>
            <a:spLocks noGrp="1"/>
          </p:cNvSpPr>
          <p:nvPr>
            <p:ph type="title"/>
          </p:nvPr>
        </p:nvSpPr>
        <p:spPr>
          <a:xfrm>
            <a:off x="1141413" y="304800"/>
            <a:ext cx="9905998" cy="620486"/>
          </a:xfrm>
        </p:spPr>
        <p:txBody>
          <a:bodyPr/>
          <a:lstStyle/>
          <a:p>
            <a:r>
              <a:rPr lang="en-GB" dirty="0"/>
              <a:t>Environmental Noise Barrier</a:t>
            </a:r>
          </a:p>
        </p:txBody>
      </p:sp>
      <p:sp>
        <p:nvSpPr>
          <p:cNvPr id="4" name="Content Placeholder 3">
            <a:extLst>
              <a:ext uri="{FF2B5EF4-FFF2-40B4-BE49-F238E27FC236}">
                <a16:creationId xmlns:a16="http://schemas.microsoft.com/office/drawing/2014/main" id="{CB582AAB-BD71-8C73-C1B4-16E598B1AE58}"/>
              </a:ext>
            </a:extLst>
          </p:cNvPr>
          <p:cNvSpPr>
            <a:spLocks noGrp="1"/>
          </p:cNvSpPr>
          <p:nvPr>
            <p:ph sz="half" idx="2"/>
          </p:nvPr>
        </p:nvSpPr>
        <p:spPr>
          <a:xfrm>
            <a:off x="6172200" y="1511300"/>
            <a:ext cx="4875211" cy="4279900"/>
          </a:xfrm>
        </p:spPr>
        <p:txBody>
          <a:bodyPr>
            <a:normAutofit fontScale="77500" lnSpcReduction="20000"/>
          </a:bodyPr>
          <a:lstStyle/>
          <a:p>
            <a:pPr marL="0" indent="0">
              <a:buNone/>
            </a:pPr>
            <a:endParaRPr lang="en-GB" sz="3300" dirty="0">
              <a:latin typeface="Calibri" panose="020F0502020204030204" pitchFamily="34" charset="0"/>
              <a:ea typeface="Calibri" panose="020F0502020204030204" pitchFamily="34" charset="0"/>
              <a:cs typeface="Calibri" panose="020F0502020204030204" pitchFamily="34" charset="0"/>
            </a:endParaRPr>
          </a:p>
          <a:p>
            <a:r>
              <a:rPr lang="en-GB" sz="3300" dirty="0">
                <a:latin typeface="Arial" panose="020B0604020202020204" pitchFamily="34" charset="0"/>
                <a:ea typeface="Calibri" panose="020F0502020204030204" pitchFamily="34" charset="0"/>
                <a:cs typeface="Arial" panose="020B0604020202020204" pitchFamily="34" charset="0"/>
              </a:rPr>
              <a:t>Introduce visual communication systems.</a:t>
            </a:r>
          </a:p>
          <a:p>
            <a:r>
              <a:rPr lang="en-GB" sz="3300" dirty="0">
                <a:latin typeface="Arial" panose="020B0604020202020204" pitchFamily="34" charset="0"/>
                <a:ea typeface="Calibri" panose="020F0502020204030204" pitchFamily="34" charset="0"/>
                <a:cs typeface="Arial" panose="020B0604020202020204" pitchFamily="34" charset="0"/>
              </a:rPr>
              <a:t>Use colour-coded signs and digital displays.</a:t>
            </a:r>
          </a:p>
          <a:p>
            <a:r>
              <a:rPr lang="en-GB" sz="3300" dirty="0">
                <a:latin typeface="Arial" panose="020B0604020202020204" pitchFamily="34" charset="0"/>
                <a:ea typeface="Calibri" panose="020F0502020204030204" pitchFamily="34" charset="0"/>
                <a:cs typeface="Arial" panose="020B0604020202020204" pitchFamily="34" charset="0"/>
              </a:rPr>
              <a:t>Provide communication headsets where appropriate.</a:t>
            </a:r>
          </a:p>
          <a:p>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endParaRPr lang="en-GB" sz="1400" dirty="0"/>
          </a:p>
        </p:txBody>
      </p:sp>
      <p:sp>
        <p:nvSpPr>
          <p:cNvPr id="7" name="Content Placeholder 6">
            <a:extLst>
              <a:ext uri="{FF2B5EF4-FFF2-40B4-BE49-F238E27FC236}">
                <a16:creationId xmlns:a16="http://schemas.microsoft.com/office/drawing/2014/main" id="{AE9D160A-1E08-63CE-070E-CC8986E99962}"/>
              </a:ext>
            </a:extLst>
          </p:cNvPr>
          <p:cNvSpPr>
            <a:spLocks noGrp="1"/>
          </p:cNvSpPr>
          <p:nvPr>
            <p:ph sz="half" idx="1"/>
          </p:nvPr>
        </p:nvSpPr>
        <p:spPr>
          <a:xfrm>
            <a:off x="1141412" y="2072943"/>
            <a:ext cx="4878389" cy="3541714"/>
          </a:xfrm>
        </p:spPr>
        <p:txBody>
          <a:bodyPr>
            <a:normAutofit fontScale="77500" lnSpcReduction="20000"/>
          </a:bodyPr>
          <a:lstStyle/>
          <a:p>
            <a:r>
              <a:rPr lang="en-GB" sz="2800" dirty="0">
                <a:latin typeface="Arial" panose="020B0604020202020204" pitchFamily="34" charset="0"/>
                <a:cs typeface="Arial" panose="020B0604020202020204" pitchFamily="34" charset="0"/>
              </a:rPr>
              <a:t>Gary must shout </a:t>
            </a:r>
            <a:r>
              <a:rPr lang="en-GB" sz="3300" dirty="0">
                <a:latin typeface="Arial" panose="020B0604020202020204" pitchFamily="34" charset="0"/>
                <a:cs typeface="Arial" panose="020B0604020202020204" pitchFamily="34" charset="0"/>
              </a:rPr>
              <a:t>instructions</a:t>
            </a:r>
            <a:r>
              <a:rPr lang="en-GB" sz="2800" dirty="0">
                <a:latin typeface="Arial" panose="020B0604020202020204" pitchFamily="34" charset="0"/>
                <a:cs typeface="Arial" panose="020B0604020202020204" pitchFamily="34" charset="0"/>
              </a:rPr>
              <a:t> </a:t>
            </a:r>
          </a:p>
          <a:p>
            <a:r>
              <a:rPr lang="en-GB" sz="2800" dirty="0">
                <a:latin typeface="Arial" panose="020B0604020202020204" pitchFamily="34" charset="0"/>
                <a:cs typeface="Arial" panose="020B0604020202020204" pitchFamily="34" charset="0"/>
              </a:rPr>
              <a:t>Colleges stage to hear instructions </a:t>
            </a:r>
          </a:p>
        </p:txBody>
      </p:sp>
      <p:pic>
        <p:nvPicPr>
          <p:cNvPr id="9" name="Picture 8" descr="Close-up of male worker">
            <a:extLst>
              <a:ext uri="{FF2B5EF4-FFF2-40B4-BE49-F238E27FC236}">
                <a16:creationId xmlns:a16="http://schemas.microsoft.com/office/drawing/2014/main" id="{AD09CDDD-40D0-D0AC-289A-80EDB1FF32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61573" y="3332746"/>
            <a:ext cx="4148889" cy="3043991"/>
          </a:xfrm>
          <a:prstGeom prst="rect">
            <a:avLst/>
          </a:prstGeom>
        </p:spPr>
      </p:pic>
    </p:spTree>
    <p:custDataLst>
      <p:tags r:id="rId1"/>
    </p:custDataLst>
    <p:extLst>
      <p:ext uri="{BB962C8B-B14F-4D97-AF65-F5344CB8AC3E}">
        <p14:creationId xmlns:p14="http://schemas.microsoft.com/office/powerpoint/2010/main" val="965623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barn(inVertical)">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barn(inVertical)">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barn(inVertical)">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barn(inVertical)">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B5066-E8D6-72A7-CE8B-53ABC5778592}"/>
              </a:ext>
            </a:extLst>
          </p:cNvPr>
          <p:cNvSpPr>
            <a:spLocks noGrp="1"/>
          </p:cNvSpPr>
          <p:nvPr>
            <p:ph type="title"/>
          </p:nvPr>
        </p:nvSpPr>
        <p:spPr>
          <a:xfrm>
            <a:off x="1141413" y="0"/>
            <a:ext cx="9905998" cy="1001027"/>
          </a:xfrm>
        </p:spPr>
        <p:txBody>
          <a:bodyPr/>
          <a:lstStyle/>
          <a:p>
            <a:r>
              <a:rPr lang="en-GB" dirty="0" err="1"/>
              <a:t>Lauguage</a:t>
            </a:r>
            <a:r>
              <a:rPr lang="en-GB" dirty="0"/>
              <a:t> and communication barriers</a:t>
            </a:r>
          </a:p>
        </p:txBody>
      </p:sp>
      <p:sp>
        <p:nvSpPr>
          <p:cNvPr id="4" name="Text Placeholder 3">
            <a:extLst>
              <a:ext uri="{FF2B5EF4-FFF2-40B4-BE49-F238E27FC236}">
                <a16:creationId xmlns:a16="http://schemas.microsoft.com/office/drawing/2014/main" id="{2F599587-3849-ED2D-C38C-9CCB9F62C14B}"/>
              </a:ext>
            </a:extLst>
          </p:cNvPr>
          <p:cNvSpPr>
            <a:spLocks noGrp="1"/>
          </p:cNvSpPr>
          <p:nvPr>
            <p:ph type="body" sz="half" idx="15"/>
          </p:nvPr>
        </p:nvSpPr>
        <p:spPr>
          <a:xfrm>
            <a:off x="1127918" y="1001028"/>
            <a:ext cx="3208735" cy="3136145"/>
          </a:xfrm>
          <a:solidFill>
            <a:schemeClr val="bg2"/>
          </a:solidFill>
        </p:spPr>
        <p:txBody>
          <a:bodyPr>
            <a:normAutofit fontScale="92500" lnSpcReduction="10000"/>
          </a:bodyPr>
          <a:lstStyle/>
          <a:p>
            <a:r>
              <a:rPr lang="en-GB" sz="1700" b="1" dirty="0">
                <a:latin typeface="Arial" panose="020B0604020202020204" pitchFamily="34" charset="0"/>
                <a:cs typeface="Arial" panose="020B0604020202020204" pitchFamily="34" charset="0"/>
              </a:rPr>
              <a:t>Evidence from the Case</a:t>
            </a:r>
          </a:p>
          <a:p>
            <a:r>
              <a:rPr lang="en-GB" sz="1700" dirty="0">
                <a:latin typeface="Arial" panose="020B0604020202020204" pitchFamily="34" charset="0"/>
                <a:cs typeface="Arial" panose="020B0604020202020204" pitchFamily="34" charset="0"/>
              </a:rPr>
              <a:t>Employees come from five cultural groups.</a:t>
            </a:r>
          </a:p>
          <a:p>
            <a:r>
              <a:rPr lang="en-GB" sz="1700" dirty="0">
                <a:latin typeface="Arial" panose="020B0604020202020204" pitchFamily="34" charset="0"/>
                <a:cs typeface="Arial" panose="020B0604020202020204" pitchFamily="34" charset="0"/>
              </a:rPr>
              <a:t>Gary reports:</a:t>
            </a:r>
          </a:p>
          <a:p>
            <a:r>
              <a:rPr lang="en-GB" sz="1700" dirty="0">
                <a:latin typeface="Arial" panose="020B0604020202020204" pitchFamily="34" charset="0"/>
                <a:cs typeface="Arial" panose="020B0604020202020204" pitchFamily="34" charset="0"/>
              </a:rPr>
              <a:t>"Most of them speak their own language with a few English words thrown in."</a:t>
            </a:r>
          </a:p>
          <a:p>
            <a:r>
              <a:rPr lang="en-GB" sz="1700" dirty="0">
                <a:latin typeface="Arial" panose="020B0604020202020204" pitchFamily="34" charset="0"/>
                <a:cs typeface="Arial" panose="020B0604020202020204" pitchFamily="34" charset="0"/>
              </a:rPr>
              <a:t>The workforce receives instructions primarily in English.</a:t>
            </a:r>
          </a:p>
          <a:p>
            <a:endParaRPr lang="en-GB" dirty="0"/>
          </a:p>
          <a:p>
            <a:endParaRPr lang="en-GB" dirty="0"/>
          </a:p>
        </p:txBody>
      </p:sp>
      <p:sp>
        <p:nvSpPr>
          <p:cNvPr id="6" name="Text Placeholder 5">
            <a:extLst>
              <a:ext uri="{FF2B5EF4-FFF2-40B4-BE49-F238E27FC236}">
                <a16:creationId xmlns:a16="http://schemas.microsoft.com/office/drawing/2014/main" id="{38C3C9C1-F1F1-615C-1517-45DE2CA223C3}"/>
              </a:ext>
            </a:extLst>
          </p:cNvPr>
          <p:cNvSpPr>
            <a:spLocks noGrp="1"/>
          </p:cNvSpPr>
          <p:nvPr>
            <p:ph type="body" sz="half" idx="16"/>
          </p:nvPr>
        </p:nvSpPr>
        <p:spPr>
          <a:xfrm>
            <a:off x="4496632" y="1001028"/>
            <a:ext cx="3195830" cy="3136145"/>
          </a:xfrm>
          <a:solidFill>
            <a:schemeClr val="bg2"/>
          </a:solidFill>
        </p:spPr>
        <p:txBody>
          <a:bodyPr>
            <a:normAutofit/>
          </a:bodyPr>
          <a:lstStyle/>
          <a:p>
            <a:r>
              <a:rPr lang="en-GB" b="1" dirty="0">
                <a:latin typeface="Arial" panose="020B0604020202020204" pitchFamily="34" charset="0"/>
                <a:cs typeface="Arial" panose="020B0604020202020204" pitchFamily="34" charset="0"/>
              </a:rPr>
              <a:t>Communication Theory</a:t>
            </a:r>
          </a:p>
          <a:p>
            <a:r>
              <a:rPr lang="en-GB" b="1" dirty="0">
                <a:latin typeface="Arial" panose="020B0604020202020204" pitchFamily="34" charset="0"/>
                <a:cs typeface="Arial" panose="020B0604020202020204" pitchFamily="34" charset="0"/>
              </a:rPr>
              <a:t>Berlo's SMCR Model (1960)</a:t>
            </a:r>
          </a:p>
          <a:p>
            <a:r>
              <a:rPr lang="en-GB" dirty="0">
                <a:latin typeface="Arial" panose="020B0604020202020204" pitchFamily="34" charset="0"/>
                <a:cs typeface="Arial" panose="020B0604020202020204" pitchFamily="34" charset="0"/>
              </a:rPr>
              <a:t>Communication effectiveness depends upon:</a:t>
            </a:r>
          </a:p>
          <a:p>
            <a:r>
              <a:rPr lang="en-GB" dirty="0">
                <a:latin typeface="Arial" panose="020B0604020202020204" pitchFamily="34" charset="0"/>
                <a:cs typeface="Arial" panose="020B0604020202020204" pitchFamily="34" charset="0"/>
              </a:rPr>
              <a:t>Source</a:t>
            </a:r>
          </a:p>
          <a:p>
            <a:r>
              <a:rPr lang="en-GB" dirty="0">
                <a:latin typeface="Arial" panose="020B0604020202020204" pitchFamily="34" charset="0"/>
                <a:cs typeface="Arial" panose="020B0604020202020204" pitchFamily="34" charset="0"/>
              </a:rPr>
              <a:t>Message</a:t>
            </a:r>
          </a:p>
          <a:p>
            <a:r>
              <a:rPr lang="en-GB" dirty="0">
                <a:latin typeface="Arial" panose="020B0604020202020204" pitchFamily="34" charset="0"/>
                <a:cs typeface="Arial" panose="020B0604020202020204" pitchFamily="34" charset="0"/>
              </a:rPr>
              <a:t>Channel</a:t>
            </a:r>
          </a:p>
          <a:p>
            <a:r>
              <a:rPr lang="en-GB" dirty="0">
                <a:latin typeface="Arial" panose="020B0604020202020204" pitchFamily="34" charset="0"/>
                <a:cs typeface="Arial" panose="020B0604020202020204" pitchFamily="34" charset="0"/>
              </a:rPr>
              <a:t>Receiver</a:t>
            </a:r>
          </a:p>
        </p:txBody>
      </p:sp>
      <p:sp>
        <p:nvSpPr>
          <p:cNvPr id="8" name="Text Placeholder 7">
            <a:extLst>
              <a:ext uri="{FF2B5EF4-FFF2-40B4-BE49-F238E27FC236}">
                <a16:creationId xmlns:a16="http://schemas.microsoft.com/office/drawing/2014/main" id="{FA86B36F-4ADF-7C97-50E8-29E47B0C288D}"/>
              </a:ext>
            </a:extLst>
          </p:cNvPr>
          <p:cNvSpPr>
            <a:spLocks noGrp="1"/>
          </p:cNvSpPr>
          <p:nvPr>
            <p:ph type="body" sz="half" idx="17"/>
          </p:nvPr>
        </p:nvSpPr>
        <p:spPr>
          <a:xfrm>
            <a:off x="7852442" y="1001028"/>
            <a:ext cx="3194968" cy="3136146"/>
          </a:xfrm>
          <a:solidFill>
            <a:schemeClr val="bg2"/>
          </a:solidFill>
        </p:spPr>
        <p:txBody>
          <a:bodyPr>
            <a:normAutofit lnSpcReduction="10000"/>
          </a:bodyPr>
          <a:lstStyle/>
          <a:p>
            <a:r>
              <a:rPr lang="en-GB" b="1" dirty="0">
                <a:latin typeface="Arial" panose="020B0604020202020204" pitchFamily="34" charset="0"/>
                <a:cs typeface="Arial" panose="020B0604020202020204" pitchFamily="34" charset="0"/>
              </a:rPr>
              <a:t>Application</a:t>
            </a:r>
          </a:p>
          <a:p>
            <a:r>
              <a:rPr lang="en-GB" dirty="0">
                <a:latin typeface="Arial" panose="020B0604020202020204" pitchFamily="34" charset="0"/>
                <a:cs typeface="Arial" panose="020B0604020202020204" pitchFamily="34" charset="0"/>
              </a:rPr>
              <a:t>Workers with limited English proficiency may:</a:t>
            </a:r>
          </a:p>
          <a:p>
            <a:r>
              <a:rPr lang="en-GB" dirty="0">
                <a:latin typeface="Arial" panose="020B0604020202020204" pitchFamily="34" charset="0"/>
                <a:cs typeface="Arial" panose="020B0604020202020204" pitchFamily="34" charset="0"/>
              </a:rPr>
              <a:t>Misinterpret instructions</a:t>
            </a:r>
          </a:p>
          <a:p>
            <a:r>
              <a:rPr lang="en-GB" dirty="0">
                <a:latin typeface="Arial" panose="020B0604020202020204" pitchFamily="34" charset="0"/>
                <a:cs typeface="Arial" panose="020B0604020202020204" pitchFamily="34" charset="0"/>
              </a:rPr>
              <a:t>Fail to understand hygiene requirements</a:t>
            </a:r>
          </a:p>
          <a:p>
            <a:r>
              <a:rPr lang="en-GB" dirty="0">
                <a:latin typeface="Arial" panose="020B0604020202020204" pitchFamily="34" charset="0"/>
                <a:cs typeface="Arial" panose="020B0604020202020204" pitchFamily="34" charset="0"/>
              </a:rPr>
              <a:t>Be reluctant to ask questions</a:t>
            </a:r>
          </a:p>
          <a:p>
            <a:r>
              <a:rPr lang="en-GB" dirty="0">
                <a:latin typeface="Arial" panose="020B0604020202020204" pitchFamily="34" charset="0"/>
                <a:cs typeface="Arial" panose="020B0604020202020204" pitchFamily="34" charset="0"/>
              </a:rPr>
              <a:t>Communication therefore becomes ineffective despite Gary's attempts to explain procedures.</a:t>
            </a:r>
          </a:p>
          <a:p>
            <a:endParaRPr lang="en-GB" dirty="0"/>
          </a:p>
        </p:txBody>
      </p:sp>
      <p:sp>
        <p:nvSpPr>
          <p:cNvPr id="7" name="TextBox 6">
            <a:extLst>
              <a:ext uri="{FF2B5EF4-FFF2-40B4-BE49-F238E27FC236}">
                <a16:creationId xmlns:a16="http://schemas.microsoft.com/office/drawing/2014/main" id="{298638C7-14EF-A26C-D9CE-F00D0A861241}"/>
              </a:ext>
            </a:extLst>
          </p:cNvPr>
          <p:cNvSpPr txBox="1"/>
          <p:nvPr/>
        </p:nvSpPr>
        <p:spPr>
          <a:xfrm>
            <a:off x="2964414" y="4381235"/>
            <a:ext cx="4434840" cy="2031325"/>
          </a:xfrm>
          <a:prstGeom prst="rect">
            <a:avLst/>
          </a:prstGeom>
          <a:solidFill>
            <a:schemeClr val="bg2"/>
          </a:solidFill>
        </p:spPr>
        <p:txBody>
          <a:bodyPr wrap="square" rtlCol="0">
            <a:spAutoFit/>
          </a:bodyPr>
          <a:lstStyle/>
          <a:p>
            <a:r>
              <a:rPr lang="en-GB" b="1" dirty="0">
                <a:latin typeface="Arial" panose="020B0604020202020204" pitchFamily="34" charset="0"/>
                <a:cs typeface="Arial" panose="020B0604020202020204" pitchFamily="34" charset="0"/>
              </a:rPr>
              <a:t>Recommendations</a:t>
            </a:r>
          </a:p>
          <a:p>
            <a:r>
              <a:rPr lang="en-GB" dirty="0">
                <a:latin typeface="Arial" panose="020B0604020202020204" pitchFamily="34" charset="0"/>
                <a:cs typeface="Arial" panose="020B0604020202020204" pitchFamily="34" charset="0"/>
              </a:rPr>
              <a:t>Translate key safety documents</a:t>
            </a:r>
          </a:p>
          <a:p>
            <a:r>
              <a:rPr lang="en-GB" dirty="0">
                <a:latin typeface="Arial" panose="020B0604020202020204" pitchFamily="34" charset="0"/>
                <a:cs typeface="Arial" panose="020B0604020202020204" pitchFamily="34" charset="0"/>
              </a:rPr>
              <a:t>Use multilingual signs</a:t>
            </a:r>
          </a:p>
          <a:p>
            <a:r>
              <a:rPr lang="en-GB" dirty="0">
                <a:latin typeface="Arial" panose="020B0604020202020204" pitchFamily="34" charset="0"/>
                <a:cs typeface="Arial" panose="020B0604020202020204" pitchFamily="34" charset="0"/>
              </a:rPr>
              <a:t>Introduce pictorial instructions</a:t>
            </a:r>
          </a:p>
          <a:p>
            <a:r>
              <a:rPr lang="en-GB" dirty="0">
                <a:latin typeface="Arial" panose="020B0604020202020204" pitchFamily="34" charset="0"/>
                <a:cs typeface="Arial" panose="020B0604020202020204" pitchFamily="34" charset="0"/>
              </a:rPr>
              <a:t>Provide English language support</a:t>
            </a:r>
          </a:p>
          <a:p>
            <a:r>
              <a:rPr lang="en-GB" dirty="0">
                <a:latin typeface="Arial" panose="020B0604020202020204" pitchFamily="34" charset="0"/>
                <a:cs typeface="Arial" panose="020B0604020202020204" pitchFamily="34" charset="0"/>
              </a:rPr>
              <a:t>Deliver structured induction training</a:t>
            </a:r>
          </a:p>
          <a:p>
            <a:r>
              <a:rPr lang="en-GB" dirty="0">
                <a:latin typeface="Arial" panose="020B0604020202020204" pitchFamily="34" charset="0"/>
                <a:cs typeface="Arial" panose="020B0604020202020204" pitchFamily="34" charset="0"/>
              </a:rPr>
              <a:t>(Berlo, 1960)</a:t>
            </a:r>
          </a:p>
        </p:txBody>
      </p:sp>
    </p:spTree>
    <p:custDataLst>
      <p:tags r:id="rId1"/>
    </p:custDataLst>
    <p:extLst>
      <p:ext uri="{BB962C8B-B14F-4D97-AF65-F5344CB8AC3E}">
        <p14:creationId xmlns:p14="http://schemas.microsoft.com/office/powerpoint/2010/main" val="292626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anim calcmode="lin" valueType="num">
                                      <p:cBhvr additive="base">
                                        <p:cTn id="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xEl>
                                              <p:pRg st="5" end="5"/>
                                            </p:txEl>
                                          </p:spTgt>
                                        </p:tgtEl>
                                        <p:attrNameLst>
                                          <p:attrName>style.visibility</p:attrName>
                                        </p:attrNameLst>
                                      </p:cBhvr>
                                      <p:to>
                                        <p:strVal val="visible"/>
                                      </p:to>
                                    </p:set>
                                    <p:anim calcmode="lin" valueType="num">
                                      <p:cBhvr additive="base">
                                        <p:cTn id="13"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P spid="8"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34647-D3FF-03D2-7478-503EF313823A}"/>
              </a:ext>
            </a:extLst>
          </p:cNvPr>
          <p:cNvSpPr>
            <a:spLocks noGrp="1"/>
          </p:cNvSpPr>
          <p:nvPr>
            <p:ph type="title"/>
          </p:nvPr>
        </p:nvSpPr>
        <p:spPr>
          <a:xfrm>
            <a:off x="1141413" y="-77002"/>
            <a:ext cx="9905998" cy="1482290"/>
          </a:xfrm>
        </p:spPr>
        <p:txBody>
          <a:bodyPr/>
          <a:lstStyle/>
          <a:p>
            <a:r>
              <a:rPr lang="en-GB" dirty="0"/>
              <a:t>Age and generational barrier</a:t>
            </a:r>
          </a:p>
        </p:txBody>
      </p:sp>
      <p:sp>
        <p:nvSpPr>
          <p:cNvPr id="4" name="Text Placeholder 3">
            <a:extLst>
              <a:ext uri="{FF2B5EF4-FFF2-40B4-BE49-F238E27FC236}">
                <a16:creationId xmlns:a16="http://schemas.microsoft.com/office/drawing/2014/main" id="{E91610F0-CB7C-327B-F832-08DF0969BFA6}"/>
              </a:ext>
            </a:extLst>
          </p:cNvPr>
          <p:cNvSpPr>
            <a:spLocks noGrp="1"/>
          </p:cNvSpPr>
          <p:nvPr>
            <p:ph type="body" sz="half" idx="15"/>
          </p:nvPr>
        </p:nvSpPr>
        <p:spPr>
          <a:xfrm>
            <a:off x="1127918" y="1405288"/>
            <a:ext cx="3208735" cy="4385911"/>
          </a:xfrm>
          <a:solidFill>
            <a:schemeClr val="bg2">
              <a:lumMod val="60000"/>
              <a:lumOff val="40000"/>
            </a:schemeClr>
          </a:solidFill>
        </p:spPr>
        <p:txBody>
          <a:bodyPr>
            <a:normAutofit fontScale="92500" lnSpcReduction="10000"/>
          </a:bodyPr>
          <a:lstStyle/>
          <a:p>
            <a:r>
              <a:rPr lang="en-GB" sz="2000" b="1" dirty="0">
                <a:latin typeface="Arial" panose="020B0604020202020204" pitchFamily="34" charset="0"/>
                <a:cs typeface="Arial" panose="020B0604020202020204" pitchFamily="34" charset="0"/>
              </a:rPr>
              <a:t>Evidence from the Case</a:t>
            </a:r>
          </a:p>
          <a:p>
            <a:r>
              <a:rPr lang="en-GB" sz="2000" dirty="0">
                <a:latin typeface="Arial" panose="020B0604020202020204" pitchFamily="34" charset="0"/>
                <a:cs typeface="Arial" panose="020B0604020202020204" pitchFamily="34" charset="0"/>
              </a:rPr>
              <a:t>The workforce ranges from 16 to 60 years old.</a:t>
            </a:r>
          </a:p>
          <a:p>
            <a:r>
              <a:rPr lang="en-GB" sz="2000" dirty="0">
                <a:latin typeface="Arial" panose="020B0604020202020204" pitchFamily="34" charset="0"/>
                <a:cs typeface="Arial" panose="020B0604020202020204" pitchFamily="34" charset="0"/>
              </a:rPr>
              <a:t>Gary states:</a:t>
            </a:r>
          </a:p>
          <a:p>
            <a:r>
              <a:rPr lang="en-GB" sz="2000" dirty="0">
                <a:latin typeface="Arial" panose="020B0604020202020204" pitchFamily="34" charset="0"/>
                <a:cs typeface="Arial" panose="020B0604020202020204" pitchFamily="34" charset="0"/>
              </a:rPr>
              <a:t>"The older ones seem to understand, but the problem seems to be with the younger ones.</a:t>
            </a:r>
          </a:p>
          <a:p>
            <a:r>
              <a:rPr lang="en-GB" sz="2000" b="1" dirty="0">
                <a:latin typeface="Arial" panose="020B0604020202020204" pitchFamily="34" charset="0"/>
                <a:cs typeface="Arial" panose="020B0604020202020204" pitchFamily="34" charset="0"/>
              </a:rPr>
              <a:t>Communication Theory</a:t>
            </a:r>
          </a:p>
          <a:p>
            <a:r>
              <a:rPr lang="en-GB" sz="2000" b="1" dirty="0">
                <a:latin typeface="Arial" panose="020B0604020202020204" pitchFamily="34" charset="0"/>
                <a:cs typeface="Arial" panose="020B0604020202020204" pitchFamily="34" charset="0"/>
              </a:rPr>
              <a:t>Schramm's Field of Experience Model (1954)</a:t>
            </a:r>
          </a:p>
          <a:p>
            <a:endParaRPr lang="en-GB" dirty="0"/>
          </a:p>
          <a:p>
            <a:endParaRPr lang="en-GB" dirty="0"/>
          </a:p>
          <a:p>
            <a:endParaRPr lang="en-GB" dirty="0"/>
          </a:p>
          <a:p>
            <a:endParaRPr lang="en-GB" dirty="0"/>
          </a:p>
          <a:p>
            <a:endParaRPr lang="en-GB" dirty="0"/>
          </a:p>
        </p:txBody>
      </p:sp>
      <p:sp>
        <p:nvSpPr>
          <p:cNvPr id="6" name="Text Placeholder 5">
            <a:extLst>
              <a:ext uri="{FF2B5EF4-FFF2-40B4-BE49-F238E27FC236}">
                <a16:creationId xmlns:a16="http://schemas.microsoft.com/office/drawing/2014/main" id="{CC97809F-7B79-8E58-42D9-64F93D7DB0B8}"/>
              </a:ext>
            </a:extLst>
          </p:cNvPr>
          <p:cNvSpPr>
            <a:spLocks noGrp="1"/>
          </p:cNvSpPr>
          <p:nvPr>
            <p:ph type="body" sz="half" idx="16"/>
          </p:nvPr>
        </p:nvSpPr>
        <p:spPr>
          <a:xfrm>
            <a:off x="4504213" y="1405288"/>
            <a:ext cx="3195830" cy="4389083"/>
          </a:xfrm>
          <a:solidFill>
            <a:schemeClr val="bg2">
              <a:lumMod val="60000"/>
              <a:lumOff val="40000"/>
            </a:schemeClr>
          </a:solidFill>
        </p:spPr>
        <p:txBody>
          <a:bodyPr>
            <a:normAutofit fontScale="77500" lnSpcReduction="20000"/>
          </a:bodyPr>
          <a:lstStyle/>
          <a:p>
            <a:r>
              <a:rPr lang="en-GB" sz="2800" dirty="0" err="1">
                <a:latin typeface="Arial" panose="020B0604020202020204" pitchFamily="34" charset="0"/>
                <a:cs typeface="Arial" panose="020B0604020202020204" pitchFamily="34" charset="0"/>
              </a:rPr>
              <a:t>Aplication</a:t>
            </a:r>
            <a:r>
              <a:rPr lang="en-GB" sz="2800" dirty="0">
                <a:latin typeface="Arial" panose="020B0604020202020204" pitchFamily="34" charset="0"/>
                <a:cs typeface="Arial" panose="020B0604020202020204" pitchFamily="34" charset="0"/>
              </a:rPr>
              <a:t> </a:t>
            </a:r>
          </a:p>
          <a:p>
            <a:r>
              <a:rPr lang="en-GB" sz="2800" dirty="0">
                <a:latin typeface="Arial" panose="020B0604020202020204" pitchFamily="34" charset="0"/>
                <a:cs typeface="Arial" panose="020B0604020202020204" pitchFamily="34" charset="0"/>
              </a:rPr>
              <a:t>However, Gary appears to assume that younger employees are simply not listening rather than considering alternative communication approaches.</a:t>
            </a:r>
          </a:p>
          <a:p>
            <a:r>
              <a:rPr lang="en-GB" sz="2800" dirty="0">
                <a:latin typeface="Arial" panose="020B0604020202020204" pitchFamily="34" charset="0"/>
                <a:cs typeface="Arial" panose="020B0604020202020204" pitchFamily="34" charset="0"/>
              </a:rPr>
              <a:t>This may create misunderstanding and reduce employee engagement.</a:t>
            </a:r>
          </a:p>
          <a:p>
            <a:endParaRPr lang="en-GB" sz="2800" dirty="0"/>
          </a:p>
          <a:p>
            <a:endParaRPr lang="en-GB" dirty="0"/>
          </a:p>
        </p:txBody>
      </p:sp>
      <p:sp>
        <p:nvSpPr>
          <p:cNvPr id="8" name="Text Placeholder 7">
            <a:extLst>
              <a:ext uri="{FF2B5EF4-FFF2-40B4-BE49-F238E27FC236}">
                <a16:creationId xmlns:a16="http://schemas.microsoft.com/office/drawing/2014/main" id="{91CFDBA5-7B36-18C9-2675-43EE679B48B6}"/>
              </a:ext>
            </a:extLst>
          </p:cNvPr>
          <p:cNvSpPr>
            <a:spLocks noGrp="1"/>
          </p:cNvSpPr>
          <p:nvPr>
            <p:ph type="body" sz="half" idx="17"/>
          </p:nvPr>
        </p:nvSpPr>
        <p:spPr>
          <a:xfrm>
            <a:off x="7852442" y="1402116"/>
            <a:ext cx="3194968" cy="4389083"/>
          </a:xfrm>
          <a:solidFill>
            <a:schemeClr val="bg2">
              <a:lumMod val="60000"/>
              <a:lumOff val="40000"/>
            </a:schemeClr>
          </a:solidFill>
        </p:spPr>
        <p:txBody>
          <a:bodyPr>
            <a:normAutofit fontScale="62500" lnSpcReduction="20000"/>
          </a:bodyPr>
          <a:lstStyle/>
          <a:p>
            <a:r>
              <a:rPr lang="en-GB" sz="3600" b="1" dirty="0"/>
              <a:t>Recommendations</a:t>
            </a:r>
          </a:p>
          <a:p>
            <a:r>
              <a:rPr lang="en-GB" sz="3600" dirty="0"/>
              <a:t>Tailor communication to different learning style</a:t>
            </a:r>
          </a:p>
          <a:p>
            <a:r>
              <a:rPr lang="en-GB" sz="3600" dirty="0"/>
              <a:t>Pair younger workers with experienced employees</a:t>
            </a:r>
          </a:p>
          <a:p>
            <a:r>
              <a:rPr lang="en-GB" sz="3600" dirty="0"/>
              <a:t>Provide practical demonstrations</a:t>
            </a:r>
          </a:p>
          <a:p>
            <a:r>
              <a:rPr lang="en-GB" sz="3600" dirty="0"/>
              <a:t>(Schramm, 1954)</a:t>
            </a:r>
          </a:p>
          <a:p>
            <a:br>
              <a:rPr lang="en-GB" sz="2800" dirty="0"/>
            </a:br>
            <a:endParaRPr lang="en-GB" sz="2800" dirty="0"/>
          </a:p>
          <a:p>
            <a:endParaRPr lang="en-GB" dirty="0"/>
          </a:p>
        </p:txBody>
      </p:sp>
    </p:spTree>
    <p:custDataLst>
      <p:tags r:id="rId1"/>
    </p:custDataLst>
    <p:extLst>
      <p:ext uri="{BB962C8B-B14F-4D97-AF65-F5344CB8AC3E}">
        <p14:creationId xmlns:p14="http://schemas.microsoft.com/office/powerpoint/2010/main" val="1093591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500"/>
                                        <p:tgtEl>
                                          <p:spTgt spid="4">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animEffect transition="in" filter="fade">
                                      <p:cBhvr>
                                        <p:cTn id="16" dur="500"/>
                                        <p:tgtEl>
                                          <p:spTgt spid="4">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Effect transition="in" filter="fade">
                                      <p:cBhvr>
                                        <p:cTn id="19" dur="500"/>
                                        <p:tgtEl>
                                          <p:spTgt spid="4">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4">
                                            <p:txEl>
                                              <p:pRg st="5" end="5"/>
                                            </p:txEl>
                                          </p:spTgt>
                                        </p:tgtEl>
                                        <p:attrNameLst>
                                          <p:attrName>style.visibility</p:attrName>
                                        </p:attrNameLst>
                                      </p:cBhvr>
                                      <p:to>
                                        <p:strVal val="visible"/>
                                      </p:to>
                                    </p:set>
                                    <p:animEffect transition="in" filter="fade">
                                      <p:cBhvr>
                                        <p:cTn id="22" dur="500"/>
                                        <p:tgtEl>
                                          <p:spTgt spid="4">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6">
                                            <p:txEl>
                                              <p:pRg st="0" end="0"/>
                                            </p:txEl>
                                          </p:spTgt>
                                        </p:tgtEl>
                                        <p:attrNameLst>
                                          <p:attrName>style.visibility</p:attrName>
                                        </p:attrNameLst>
                                      </p:cBhvr>
                                      <p:to>
                                        <p:strVal val="visible"/>
                                      </p:to>
                                    </p:set>
                                    <p:animEffect transition="in" filter="fade">
                                      <p:cBhvr>
                                        <p:cTn id="25" dur="500"/>
                                        <p:tgtEl>
                                          <p:spTgt spid="6">
                                            <p:txEl>
                                              <p:pRg st="0" end="0"/>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6">
                                            <p:txEl>
                                              <p:pRg st="1" end="1"/>
                                            </p:txEl>
                                          </p:spTgt>
                                        </p:tgtEl>
                                        <p:attrNameLst>
                                          <p:attrName>style.visibility</p:attrName>
                                        </p:attrNameLst>
                                      </p:cBhvr>
                                      <p:to>
                                        <p:strVal val="visible"/>
                                      </p:to>
                                    </p:set>
                                    <p:animEffect transition="in" filter="fade">
                                      <p:cBhvr>
                                        <p:cTn id="28" dur="500"/>
                                        <p:tgtEl>
                                          <p:spTgt spid="6">
                                            <p:txEl>
                                              <p:pRg st="1" end="1"/>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animEffect transition="in" filter="fade">
                                      <p:cBhvr>
                                        <p:cTn id="31" dur="500"/>
                                        <p:tgtEl>
                                          <p:spTgt spid="6">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8">
                                            <p:txEl>
                                              <p:pRg st="0" end="0"/>
                                            </p:txEl>
                                          </p:spTgt>
                                        </p:tgtEl>
                                        <p:attrNameLst>
                                          <p:attrName>style.visibility</p:attrName>
                                        </p:attrNameLst>
                                      </p:cBhvr>
                                      <p:to>
                                        <p:strVal val="visible"/>
                                      </p:to>
                                    </p:set>
                                    <p:animEffect transition="in" filter="fade">
                                      <p:cBhvr>
                                        <p:cTn id="36" dur="500"/>
                                        <p:tgtEl>
                                          <p:spTgt spid="8">
                                            <p:txEl>
                                              <p:pRg st="0" end="0"/>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8">
                                            <p:txEl>
                                              <p:pRg st="1" end="1"/>
                                            </p:txEl>
                                          </p:spTgt>
                                        </p:tgtEl>
                                        <p:attrNameLst>
                                          <p:attrName>style.visibility</p:attrName>
                                        </p:attrNameLst>
                                      </p:cBhvr>
                                      <p:to>
                                        <p:strVal val="visible"/>
                                      </p:to>
                                    </p:set>
                                    <p:animEffect transition="in" filter="fade">
                                      <p:cBhvr>
                                        <p:cTn id="39" dur="500"/>
                                        <p:tgtEl>
                                          <p:spTgt spid="8">
                                            <p:txEl>
                                              <p:pRg st="1" end="1"/>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8">
                                            <p:txEl>
                                              <p:pRg st="2" end="2"/>
                                            </p:txEl>
                                          </p:spTgt>
                                        </p:tgtEl>
                                        <p:attrNameLst>
                                          <p:attrName>style.visibility</p:attrName>
                                        </p:attrNameLst>
                                      </p:cBhvr>
                                      <p:to>
                                        <p:strVal val="visible"/>
                                      </p:to>
                                    </p:set>
                                    <p:animEffect transition="in" filter="fade">
                                      <p:cBhvr>
                                        <p:cTn id="42" dur="500"/>
                                        <p:tgtEl>
                                          <p:spTgt spid="8">
                                            <p:txEl>
                                              <p:pRg st="2" end="2"/>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8">
                                            <p:txEl>
                                              <p:pRg st="3" end="3"/>
                                            </p:txEl>
                                          </p:spTgt>
                                        </p:tgtEl>
                                        <p:attrNameLst>
                                          <p:attrName>style.visibility</p:attrName>
                                        </p:attrNameLst>
                                      </p:cBhvr>
                                      <p:to>
                                        <p:strVal val="visible"/>
                                      </p:to>
                                    </p:set>
                                    <p:animEffect transition="in" filter="fade">
                                      <p:cBhvr>
                                        <p:cTn id="45" dur="500"/>
                                        <p:tgtEl>
                                          <p:spTgt spid="8">
                                            <p:txEl>
                                              <p:pRg st="3" end="3"/>
                                            </p:txEl>
                                          </p:spTgt>
                                        </p:tgtEl>
                                      </p:cBhvr>
                                    </p:animEffect>
                                  </p:childTnLst>
                                </p:cTn>
                              </p:par>
                              <p:par>
                                <p:cTn id="46" presetID="10" presetClass="entr" presetSubtype="0" fill="hold" nodeType="withEffect">
                                  <p:stCondLst>
                                    <p:cond delay="0"/>
                                  </p:stCondLst>
                                  <p:childTnLst>
                                    <p:set>
                                      <p:cBhvr>
                                        <p:cTn id="47" dur="1" fill="hold">
                                          <p:stCondLst>
                                            <p:cond delay="0"/>
                                          </p:stCondLst>
                                        </p:cTn>
                                        <p:tgtEl>
                                          <p:spTgt spid="8">
                                            <p:txEl>
                                              <p:pRg st="4" end="4"/>
                                            </p:txEl>
                                          </p:spTgt>
                                        </p:tgtEl>
                                        <p:attrNameLst>
                                          <p:attrName>style.visibility</p:attrName>
                                        </p:attrNameLst>
                                      </p:cBhvr>
                                      <p:to>
                                        <p:strVal val="visible"/>
                                      </p:to>
                                    </p:set>
                                    <p:animEffect transition="in" filter="fade">
                                      <p:cBhvr>
                                        <p:cTn id="48"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B836C-4BA7-0FDC-5D33-5410C453EC0B}"/>
              </a:ext>
            </a:extLst>
          </p:cNvPr>
          <p:cNvSpPr>
            <a:spLocks noGrp="1"/>
          </p:cNvSpPr>
          <p:nvPr>
            <p:ph type="title"/>
          </p:nvPr>
        </p:nvSpPr>
        <p:spPr>
          <a:xfrm>
            <a:off x="4035287" y="77002"/>
            <a:ext cx="7012124" cy="1106905"/>
          </a:xfrm>
        </p:spPr>
        <p:txBody>
          <a:bodyPr>
            <a:normAutofit/>
          </a:bodyPr>
          <a:lstStyle/>
          <a:p>
            <a:r>
              <a:rPr lang="en-GB" dirty="0"/>
              <a:t>Cultural barrier</a:t>
            </a:r>
          </a:p>
        </p:txBody>
      </p:sp>
      <p:sp>
        <p:nvSpPr>
          <p:cNvPr id="4" name="Text Placeholder 3">
            <a:extLst>
              <a:ext uri="{FF2B5EF4-FFF2-40B4-BE49-F238E27FC236}">
                <a16:creationId xmlns:a16="http://schemas.microsoft.com/office/drawing/2014/main" id="{9CB3E84B-BB00-C13F-BE3E-7A4F886240A2}"/>
              </a:ext>
            </a:extLst>
          </p:cNvPr>
          <p:cNvSpPr>
            <a:spLocks noGrp="1"/>
          </p:cNvSpPr>
          <p:nvPr>
            <p:ph type="body" sz="half" idx="15"/>
          </p:nvPr>
        </p:nvSpPr>
        <p:spPr>
          <a:xfrm>
            <a:off x="458178" y="1513721"/>
            <a:ext cx="3208735" cy="3355157"/>
          </a:xfrm>
          <a:solidFill>
            <a:schemeClr val="bg2">
              <a:lumMod val="60000"/>
              <a:lumOff val="40000"/>
            </a:schemeClr>
          </a:solidFill>
        </p:spPr>
        <p:txBody>
          <a:bodyPr/>
          <a:lstStyle/>
          <a:p>
            <a:pPr marL="285750" indent="-285750">
              <a:buFont typeface="Arial" panose="020B0604020202020204" pitchFamily="34" charset="0"/>
              <a:buChar char="•"/>
            </a:pPr>
            <a:r>
              <a:rPr lang="en-GB" sz="1600" b="1" dirty="0">
                <a:latin typeface="Arial" panose="020B0604020202020204" pitchFamily="34" charset="0"/>
                <a:cs typeface="Arial" panose="020B0604020202020204" pitchFamily="34" charset="0"/>
              </a:rPr>
              <a:t>Evidence from the Case</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Different cultures may have varying attitudes towards: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Authority</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Teamwork</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Communication</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Food handling practices</a:t>
            </a:r>
          </a:p>
          <a:p>
            <a:pPr marL="285750" indent="-285750">
              <a:buFont typeface="Arial" panose="020B0604020202020204" pitchFamily="34" charset="0"/>
              <a:buChar char="•"/>
            </a:pPr>
            <a:endParaRPr lang="en-GB" sz="1600" dirty="0"/>
          </a:p>
        </p:txBody>
      </p:sp>
      <p:sp>
        <p:nvSpPr>
          <p:cNvPr id="6" name="Text Placeholder 5">
            <a:extLst>
              <a:ext uri="{FF2B5EF4-FFF2-40B4-BE49-F238E27FC236}">
                <a16:creationId xmlns:a16="http://schemas.microsoft.com/office/drawing/2014/main" id="{01BB2AB8-8C65-FCF3-D304-30522E547995}"/>
              </a:ext>
            </a:extLst>
          </p:cNvPr>
          <p:cNvSpPr>
            <a:spLocks noGrp="1"/>
          </p:cNvSpPr>
          <p:nvPr>
            <p:ph type="body" sz="half" idx="16"/>
          </p:nvPr>
        </p:nvSpPr>
        <p:spPr>
          <a:xfrm>
            <a:off x="3929334" y="1513721"/>
            <a:ext cx="3195830" cy="3139279"/>
          </a:xfrm>
          <a:solidFill>
            <a:schemeClr val="bg2">
              <a:lumMod val="60000"/>
              <a:lumOff val="40000"/>
            </a:schemeClr>
          </a:solidFill>
        </p:spPr>
        <p:txBody>
          <a:bodyPr/>
          <a:lstStyle/>
          <a:p>
            <a:pPr marL="285750" indent="-285750">
              <a:buFont typeface="Arial" panose="020B0604020202020204" pitchFamily="34" charset="0"/>
              <a:buChar char="•"/>
            </a:pPr>
            <a:r>
              <a:rPr lang="en-GB" sz="1600" b="1" dirty="0">
                <a:latin typeface="Arial" panose="020B0604020202020204" pitchFamily="34" charset="0"/>
                <a:cs typeface="Arial" panose="020B0604020202020204" pitchFamily="34" charset="0"/>
              </a:rPr>
              <a:t>Communication Theory</a:t>
            </a:r>
          </a:p>
          <a:p>
            <a:pPr marL="285750" indent="-285750">
              <a:buFont typeface="Arial" panose="020B0604020202020204" pitchFamily="34" charset="0"/>
              <a:buChar char="•"/>
            </a:pPr>
            <a:r>
              <a:rPr lang="en-GB" sz="1600" b="1" dirty="0">
                <a:latin typeface="Arial" panose="020B0604020202020204" pitchFamily="34" charset="0"/>
                <a:cs typeface="Arial" panose="020B0604020202020204" pitchFamily="34" charset="0"/>
              </a:rPr>
              <a:t>Hofstede's Cultural Dimensions Theory</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Hofstede argues that cultural values influence workplace behaviour and communication.</a:t>
            </a:r>
          </a:p>
          <a:p>
            <a:pPr marL="285750" indent="-285750">
              <a:buFont typeface="Arial" panose="020B0604020202020204" pitchFamily="34" charset="0"/>
              <a:buChar char="•"/>
            </a:pPr>
            <a:endParaRPr lang="en-GB" dirty="0"/>
          </a:p>
        </p:txBody>
      </p:sp>
      <p:sp>
        <p:nvSpPr>
          <p:cNvPr id="8" name="Text Placeholder 7">
            <a:extLst>
              <a:ext uri="{FF2B5EF4-FFF2-40B4-BE49-F238E27FC236}">
                <a16:creationId xmlns:a16="http://schemas.microsoft.com/office/drawing/2014/main" id="{3C462337-4B0B-478B-48FE-D637A0905F2E}"/>
              </a:ext>
            </a:extLst>
          </p:cNvPr>
          <p:cNvSpPr>
            <a:spLocks noGrp="1"/>
          </p:cNvSpPr>
          <p:nvPr>
            <p:ph type="body" sz="half" idx="17"/>
          </p:nvPr>
        </p:nvSpPr>
        <p:spPr>
          <a:xfrm>
            <a:off x="7539528" y="1559360"/>
            <a:ext cx="4155811" cy="3047999"/>
          </a:xfrm>
          <a:solidFill>
            <a:schemeClr val="bg2">
              <a:lumMod val="60000"/>
              <a:lumOff val="40000"/>
            </a:schemeClr>
          </a:solidFill>
        </p:spPr>
        <p:txBody>
          <a:bodyPr>
            <a:normAutofit/>
          </a:bodyPr>
          <a:lstStyle/>
          <a:p>
            <a:pPr marL="285750" indent="-285750">
              <a:buFont typeface="Arial" panose="020B0604020202020204" pitchFamily="34" charset="0"/>
              <a:buChar char="•"/>
            </a:pPr>
            <a:r>
              <a:rPr lang="en-GB" sz="1600" b="1" dirty="0">
                <a:latin typeface="Arial" panose="020B0604020202020204" pitchFamily="34" charset="0"/>
                <a:cs typeface="Arial" panose="020B0604020202020204" pitchFamily="34" charset="0"/>
              </a:rPr>
              <a:t>Application</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Employees may interpret Gary's instructions differently depending on cultural background.</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Some workers may avoid asking questions because challenging authority figures is discouraged in their culture.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3" name="TextBox 2">
            <a:extLst>
              <a:ext uri="{FF2B5EF4-FFF2-40B4-BE49-F238E27FC236}">
                <a16:creationId xmlns:a16="http://schemas.microsoft.com/office/drawing/2014/main" id="{68648525-BFAD-C4FC-633F-BB66A4D0EC65}"/>
              </a:ext>
            </a:extLst>
          </p:cNvPr>
          <p:cNvSpPr txBox="1"/>
          <p:nvPr/>
        </p:nvSpPr>
        <p:spPr>
          <a:xfrm>
            <a:off x="4454175" y="4181232"/>
            <a:ext cx="4697896" cy="2031325"/>
          </a:xfrm>
          <a:prstGeom prst="rect">
            <a:avLst/>
          </a:prstGeom>
          <a:solidFill>
            <a:schemeClr val="bg2">
              <a:lumMod val="60000"/>
              <a:lumOff val="40000"/>
            </a:schemeClr>
          </a:solidFill>
        </p:spPr>
        <p:txBody>
          <a:bodyPr wrap="square" rtlCol="0">
            <a:spAutoFit/>
          </a:bodyPr>
          <a:lstStyle/>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Recommendations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Cross-cultural awareness training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Team-building activities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Clear standardised procedures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Diverse work teams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Multilingual communication systems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(Hofstede, 2001)</a:t>
            </a:r>
          </a:p>
        </p:txBody>
      </p:sp>
    </p:spTree>
    <p:custDataLst>
      <p:tags r:id="rId1"/>
    </p:custDataLst>
    <p:extLst>
      <p:ext uri="{BB962C8B-B14F-4D97-AF65-F5344CB8AC3E}">
        <p14:creationId xmlns:p14="http://schemas.microsoft.com/office/powerpoint/2010/main" val="644976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xEl>
                                              <p:pRg st="5" end="5"/>
                                            </p:txEl>
                                          </p:spTgt>
                                        </p:tgtEl>
                                        <p:attrNameLst>
                                          <p:attrName>style.visibility</p:attrName>
                                        </p:attrNameLst>
                                      </p:cBhvr>
                                      <p:to>
                                        <p:strVal val="visible"/>
                                      </p:to>
                                    </p:set>
                                    <p:animEffect transition="in" filter="circle(in)">
                                      <p:cBhvr>
                                        <p:cTn id="7" dur="2000"/>
                                        <p:tgtEl>
                                          <p:spTgt spid="4">
                                            <p:txEl>
                                              <p:pRg st="5" end="5"/>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circle(in)">
                                      <p:cBhvr>
                                        <p:cTn id="12" dur="20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circle(in)">
                                      <p:cBhvr>
                                        <p:cTn id="17" dur="2000"/>
                                        <p:tgtEl>
                                          <p:spTgt spid="8">
                                            <p:txEl>
                                              <p:pRg st="2" end="2"/>
                                            </p:txEl>
                                          </p:spTgt>
                                        </p:tgtEl>
                                      </p:cBhvr>
                                    </p:animEffect>
                                  </p:childTnLst>
                                </p:cTn>
                              </p:par>
                              <p:par>
                                <p:cTn id="18" presetID="16" presetClass="entr" presetSubtype="21" fill="hold" nodeType="withEffect">
                                  <p:stCondLst>
                                    <p:cond delay="0"/>
                                  </p:stCondLst>
                                  <p:childTnLst>
                                    <p:set>
                                      <p:cBhvr>
                                        <p:cTn id="19" dur="1" fill="hold">
                                          <p:stCondLst>
                                            <p:cond delay="0"/>
                                          </p:stCondLst>
                                        </p:cTn>
                                        <p:tgtEl>
                                          <p:spTgt spid="3">
                                            <p:txEl>
                                              <p:pRg st="6" end="6"/>
                                            </p:txEl>
                                          </p:spTgt>
                                        </p:tgtEl>
                                        <p:attrNameLst>
                                          <p:attrName>style.visibility</p:attrName>
                                        </p:attrNameLst>
                                      </p:cBhvr>
                                      <p:to>
                                        <p:strVal val="visible"/>
                                      </p:to>
                                    </p:set>
                                    <p:animEffect transition="in" filter="barn(inVertical)">
                                      <p:cBhvr>
                                        <p:cTn id="2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P spid="6" grpId="0" uiExpand="1" build="p"/>
      <p:bldP spid="8"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28DBF-DE7F-7D45-5180-4618A5AB72E2}"/>
              </a:ext>
            </a:extLst>
          </p:cNvPr>
          <p:cNvSpPr>
            <a:spLocks noGrp="1"/>
          </p:cNvSpPr>
          <p:nvPr>
            <p:ph type="title"/>
          </p:nvPr>
        </p:nvSpPr>
        <p:spPr>
          <a:xfrm>
            <a:off x="1141413" y="-154003"/>
            <a:ext cx="9905998" cy="1010652"/>
          </a:xfrm>
        </p:spPr>
        <p:txBody>
          <a:bodyPr/>
          <a:lstStyle/>
          <a:p>
            <a:r>
              <a:rPr lang="en-GB" dirty="0"/>
              <a:t>Emotional barrier</a:t>
            </a:r>
          </a:p>
        </p:txBody>
      </p:sp>
      <p:sp>
        <p:nvSpPr>
          <p:cNvPr id="4" name="Text Placeholder 3">
            <a:extLst>
              <a:ext uri="{FF2B5EF4-FFF2-40B4-BE49-F238E27FC236}">
                <a16:creationId xmlns:a16="http://schemas.microsoft.com/office/drawing/2014/main" id="{6D5D6268-1742-8ED9-5AA2-8F0D1B515B6A}"/>
              </a:ext>
            </a:extLst>
          </p:cNvPr>
          <p:cNvSpPr>
            <a:spLocks noGrp="1"/>
          </p:cNvSpPr>
          <p:nvPr>
            <p:ph type="body" sz="half" idx="15"/>
          </p:nvPr>
        </p:nvSpPr>
        <p:spPr>
          <a:xfrm>
            <a:off x="469438" y="961724"/>
            <a:ext cx="3208735" cy="4934551"/>
          </a:xfrm>
          <a:solidFill>
            <a:schemeClr val="bg2"/>
          </a:solidFill>
        </p:spPr>
        <p:txBody>
          <a:bodyPr/>
          <a:lstStyle/>
          <a:p>
            <a:r>
              <a:rPr lang="en-GB" sz="1800" b="1" dirty="0">
                <a:latin typeface="Arial" panose="020B0604020202020204" pitchFamily="34" charset="0"/>
                <a:cs typeface="Arial" panose="020B0604020202020204" pitchFamily="34" charset="0"/>
              </a:rPr>
              <a:t>Evidence from the Case</a:t>
            </a:r>
          </a:p>
          <a:p>
            <a:r>
              <a:rPr lang="en-GB" sz="1800" dirty="0">
                <a:latin typeface="Arial" panose="020B0604020202020204" pitchFamily="34" charset="0"/>
                <a:cs typeface="Arial" panose="020B0604020202020204" pitchFamily="34" charset="0"/>
              </a:rPr>
              <a:t>Gary arrives at work:</a:t>
            </a:r>
          </a:p>
          <a:p>
            <a:r>
              <a:rPr lang="en-GB" sz="1800" dirty="0">
                <a:latin typeface="Arial" panose="020B0604020202020204" pitchFamily="34" charset="0"/>
                <a:cs typeface="Arial" panose="020B0604020202020204" pitchFamily="34" charset="0"/>
              </a:rPr>
              <a:t>Sleep deprived</a:t>
            </a:r>
          </a:p>
          <a:p>
            <a:r>
              <a:rPr lang="en-GB" sz="1800" dirty="0">
                <a:latin typeface="Arial" panose="020B0604020202020204" pitchFamily="34" charset="0"/>
                <a:cs typeface="Arial" panose="020B0604020202020204" pitchFamily="34" charset="0"/>
              </a:rPr>
              <a:t>Stressed</a:t>
            </a:r>
          </a:p>
          <a:p>
            <a:r>
              <a:rPr lang="en-GB" sz="1800" dirty="0">
                <a:latin typeface="Arial" panose="020B0604020202020204" pitchFamily="34" charset="0"/>
                <a:cs typeface="Arial" panose="020B0604020202020204" pitchFamily="34" charset="0"/>
              </a:rPr>
              <a:t>Poorly prepared</a:t>
            </a:r>
          </a:p>
          <a:p>
            <a:r>
              <a:rPr lang="en-GB" sz="1800" dirty="0">
                <a:latin typeface="Arial" panose="020B0604020202020204" pitchFamily="34" charset="0"/>
                <a:cs typeface="Arial" panose="020B0604020202020204" pitchFamily="34" charset="0"/>
              </a:rPr>
              <a:t>He then discovers spoiled chicken and shouts:</a:t>
            </a:r>
          </a:p>
          <a:p>
            <a:r>
              <a:rPr lang="en-GB" sz="1800" dirty="0">
                <a:latin typeface="Arial" panose="020B0604020202020204" pitchFamily="34" charset="0"/>
                <a:cs typeface="Arial" panose="020B0604020202020204" pitchFamily="34" charset="0"/>
              </a:rPr>
              <a:t>"Idiots!"</a:t>
            </a:r>
          </a:p>
          <a:p>
            <a:endParaRPr lang="en-GB" dirty="0"/>
          </a:p>
        </p:txBody>
      </p:sp>
      <p:sp>
        <p:nvSpPr>
          <p:cNvPr id="6" name="Text Placeholder 5">
            <a:extLst>
              <a:ext uri="{FF2B5EF4-FFF2-40B4-BE49-F238E27FC236}">
                <a16:creationId xmlns:a16="http://schemas.microsoft.com/office/drawing/2014/main" id="{0EBECDAF-6E6E-6A05-74D5-FD0E9D442D39}"/>
              </a:ext>
            </a:extLst>
          </p:cNvPr>
          <p:cNvSpPr>
            <a:spLocks noGrp="1"/>
          </p:cNvSpPr>
          <p:nvPr>
            <p:ph type="body" sz="half" idx="16"/>
          </p:nvPr>
        </p:nvSpPr>
        <p:spPr>
          <a:xfrm>
            <a:off x="4065317" y="1000427"/>
            <a:ext cx="3195830" cy="5391752"/>
          </a:xfrm>
          <a:solidFill>
            <a:schemeClr val="bg2"/>
          </a:solidFill>
        </p:spPr>
        <p:txBody>
          <a:bodyPr>
            <a:normAutofit/>
          </a:bodyPr>
          <a:lstStyle/>
          <a:p>
            <a:r>
              <a:rPr lang="en-GB" sz="1800" b="1" dirty="0">
                <a:latin typeface="Arial" panose="020B0604020202020204" pitchFamily="34" charset="0"/>
                <a:cs typeface="Arial" panose="020B0604020202020204" pitchFamily="34" charset="0"/>
              </a:rPr>
              <a:t>Communication Theory</a:t>
            </a:r>
          </a:p>
          <a:p>
            <a:r>
              <a:rPr lang="en-GB" sz="1800" b="1" dirty="0">
                <a:latin typeface="Arial" panose="020B0604020202020204" pitchFamily="34" charset="0"/>
                <a:cs typeface="Arial" panose="020B0604020202020204" pitchFamily="34" charset="0"/>
              </a:rPr>
              <a:t>Psychological Noise</a:t>
            </a:r>
          </a:p>
          <a:p>
            <a:r>
              <a:rPr lang="en-GB" sz="1800" dirty="0">
                <a:latin typeface="Arial" panose="020B0604020202020204" pitchFamily="34" charset="0"/>
                <a:cs typeface="Arial" panose="020B0604020202020204" pitchFamily="34" charset="0"/>
              </a:rPr>
              <a:t>Psychological noise refers to emotional states that interfere with communication.</a:t>
            </a:r>
          </a:p>
          <a:p>
            <a:r>
              <a:rPr lang="en-GB" sz="1800" dirty="0">
                <a:latin typeface="Arial" panose="020B0604020202020204" pitchFamily="34" charset="0"/>
                <a:cs typeface="Arial" panose="020B0604020202020204" pitchFamily="34" charset="0"/>
              </a:rPr>
              <a:t>Examples include:</a:t>
            </a:r>
          </a:p>
          <a:p>
            <a:r>
              <a:rPr lang="en-GB" sz="1800" dirty="0">
                <a:latin typeface="Arial" panose="020B0604020202020204" pitchFamily="34" charset="0"/>
                <a:cs typeface="Arial" panose="020B0604020202020204" pitchFamily="34" charset="0"/>
              </a:rPr>
              <a:t>Stress</a:t>
            </a:r>
          </a:p>
          <a:p>
            <a:r>
              <a:rPr lang="en-GB" sz="1800" dirty="0">
                <a:latin typeface="Arial" panose="020B0604020202020204" pitchFamily="34" charset="0"/>
                <a:cs typeface="Arial" panose="020B0604020202020204" pitchFamily="34" charset="0"/>
              </a:rPr>
              <a:t>Fatigue</a:t>
            </a:r>
          </a:p>
          <a:p>
            <a:r>
              <a:rPr lang="en-GB" sz="1800" dirty="0">
                <a:latin typeface="Arial" panose="020B0604020202020204" pitchFamily="34" charset="0"/>
                <a:cs typeface="Arial" panose="020B0604020202020204" pitchFamily="34" charset="0"/>
              </a:rPr>
              <a:t>Anger</a:t>
            </a:r>
          </a:p>
          <a:p>
            <a:r>
              <a:rPr lang="en-GB" sz="1800" dirty="0">
                <a:latin typeface="Arial" panose="020B0604020202020204" pitchFamily="34" charset="0"/>
                <a:cs typeface="Arial" panose="020B0604020202020204" pitchFamily="34" charset="0"/>
              </a:rPr>
              <a:t>Frustration</a:t>
            </a:r>
          </a:p>
          <a:p>
            <a:r>
              <a:rPr lang="en-GB" sz="1800" dirty="0">
                <a:latin typeface="Arial" panose="020B0604020202020204" pitchFamily="34" charset="0"/>
                <a:cs typeface="Arial" panose="020B0604020202020204" pitchFamily="34" charset="0"/>
              </a:rPr>
              <a:t>These factors reduce communication effectiveness.</a:t>
            </a:r>
          </a:p>
          <a:p>
            <a:endParaRPr lang="en-GB" dirty="0"/>
          </a:p>
        </p:txBody>
      </p:sp>
      <p:sp>
        <p:nvSpPr>
          <p:cNvPr id="8" name="Text Placeholder 7">
            <a:extLst>
              <a:ext uri="{FF2B5EF4-FFF2-40B4-BE49-F238E27FC236}">
                <a16:creationId xmlns:a16="http://schemas.microsoft.com/office/drawing/2014/main" id="{0285CEB7-995C-849F-B0A1-D0BE906DF14E}"/>
              </a:ext>
            </a:extLst>
          </p:cNvPr>
          <p:cNvSpPr>
            <a:spLocks noGrp="1"/>
          </p:cNvSpPr>
          <p:nvPr>
            <p:ph type="body" sz="half" idx="17"/>
          </p:nvPr>
        </p:nvSpPr>
        <p:spPr>
          <a:xfrm>
            <a:off x="7648291" y="1063072"/>
            <a:ext cx="3194968" cy="3205813"/>
          </a:xfrm>
          <a:solidFill>
            <a:schemeClr val="bg2"/>
          </a:solidFill>
        </p:spPr>
        <p:txBody>
          <a:bodyPr>
            <a:normAutofit fontScale="77500" lnSpcReduction="20000"/>
          </a:bodyPr>
          <a:lstStyle/>
          <a:p>
            <a:r>
              <a:rPr lang="en-GB" sz="1800" b="1" dirty="0">
                <a:latin typeface="Arial" panose="020B0604020202020204" pitchFamily="34" charset="0"/>
                <a:cs typeface="Arial" panose="020B0604020202020204" pitchFamily="34" charset="0"/>
              </a:rPr>
              <a:t>Application</a:t>
            </a:r>
          </a:p>
          <a:p>
            <a:r>
              <a:rPr lang="en-GB" sz="1800" dirty="0">
                <a:latin typeface="Arial" panose="020B0604020202020204" pitchFamily="34" charset="0"/>
                <a:cs typeface="Arial" panose="020B0604020202020204" pitchFamily="34" charset="0"/>
              </a:rPr>
              <a:t>Gary's emotional state negatively affects his communication.</a:t>
            </a:r>
          </a:p>
          <a:p>
            <a:r>
              <a:rPr lang="en-GB" sz="1800" dirty="0">
                <a:latin typeface="Arial" panose="020B0604020202020204" pitchFamily="34" charset="0"/>
                <a:cs typeface="Arial" panose="020B0604020202020204" pitchFamily="34" charset="0"/>
              </a:rPr>
              <a:t>His anger may:</a:t>
            </a:r>
          </a:p>
          <a:p>
            <a:r>
              <a:rPr lang="en-GB" sz="1800" dirty="0">
                <a:latin typeface="Arial" panose="020B0604020202020204" pitchFamily="34" charset="0"/>
                <a:cs typeface="Arial" panose="020B0604020202020204" pitchFamily="34" charset="0"/>
              </a:rPr>
              <a:t>Damage employee morale</a:t>
            </a:r>
          </a:p>
          <a:p>
            <a:r>
              <a:rPr lang="en-GB" sz="1800" dirty="0">
                <a:latin typeface="Arial" panose="020B0604020202020204" pitchFamily="34" charset="0"/>
                <a:cs typeface="Arial" panose="020B0604020202020204" pitchFamily="34" charset="0"/>
              </a:rPr>
              <a:t>Create fear</a:t>
            </a:r>
          </a:p>
          <a:p>
            <a:r>
              <a:rPr lang="en-GB" sz="1800" dirty="0">
                <a:latin typeface="Arial" panose="020B0604020202020204" pitchFamily="34" charset="0"/>
                <a:cs typeface="Arial" panose="020B0604020202020204" pitchFamily="34" charset="0"/>
              </a:rPr>
              <a:t>Discourage feedback</a:t>
            </a:r>
          </a:p>
          <a:p>
            <a:r>
              <a:rPr lang="en-GB" sz="1800" dirty="0">
                <a:latin typeface="Arial" panose="020B0604020202020204" pitchFamily="34" charset="0"/>
                <a:cs typeface="Arial" panose="020B0604020202020204" pitchFamily="34" charset="0"/>
              </a:rPr>
              <a:t>Reduce teamwork</a:t>
            </a:r>
          </a:p>
          <a:p>
            <a:r>
              <a:rPr lang="en-GB" sz="1800" dirty="0">
                <a:latin typeface="Arial" panose="020B0604020202020204" pitchFamily="34" charset="0"/>
                <a:cs typeface="Arial" panose="020B0604020202020204" pitchFamily="34" charset="0"/>
              </a:rPr>
              <a:t>The communication climate becomes negative and less productive.</a:t>
            </a:r>
          </a:p>
          <a:p>
            <a:endParaRPr lang="en-GB" dirty="0"/>
          </a:p>
        </p:txBody>
      </p:sp>
      <p:sp>
        <p:nvSpPr>
          <p:cNvPr id="3" name="TextBox 2">
            <a:extLst>
              <a:ext uri="{FF2B5EF4-FFF2-40B4-BE49-F238E27FC236}">
                <a16:creationId xmlns:a16="http://schemas.microsoft.com/office/drawing/2014/main" id="{FF8D5A39-DEF1-B77D-8E27-5637AE2168FE}"/>
              </a:ext>
            </a:extLst>
          </p:cNvPr>
          <p:cNvSpPr txBox="1"/>
          <p:nvPr/>
        </p:nvSpPr>
        <p:spPr>
          <a:xfrm>
            <a:off x="7565139" y="4475309"/>
            <a:ext cx="4229100" cy="2308324"/>
          </a:xfrm>
          <a:prstGeom prst="rect">
            <a:avLst/>
          </a:prstGeom>
          <a:solidFill>
            <a:schemeClr val="bg2">
              <a:lumMod val="40000"/>
              <a:lumOff val="60000"/>
            </a:schemeClr>
          </a:solidFill>
        </p:spPr>
        <p:txBody>
          <a:bodyPr wrap="square" rtlCol="0">
            <a:spAutoFit/>
          </a:bodyPr>
          <a:lstStyle/>
          <a:p>
            <a:pPr marL="285750" indent="-285750">
              <a:buFont typeface="Arial" panose="020B0604020202020204" pitchFamily="34" charset="0"/>
              <a:buChar char="•"/>
            </a:pPr>
            <a:r>
              <a:rPr lang="en-GB" b="1" dirty="0">
                <a:latin typeface="Arial" panose="020B0604020202020204" pitchFamily="34" charset="0"/>
                <a:cs typeface="Arial" panose="020B0604020202020204" pitchFamily="34" charset="0"/>
              </a:rPr>
              <a:t>Recommendations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Stress management training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Leadership development programmes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Constructive feedback techniques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Improved workload management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Supportive communication practices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(Shannon and Weaver, 1949)</a:t>
            </a:r>
          </a:p>
        </p:txBody>
      </p:sp>
    </p:spTree>
    <p:custDataLst>
      <p:tags r:id="rId1"/>
    </p:custDataLst>
    <p:extLst>
      <p:ext uri="{BB962C8B-B14F-4D97-AF65-F5344CB8AC3E}">
        <p14:creationId xmlns:p14="http://schemas.microsoft.com/office/powerpoint/2010/main" val="2238979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4">
                                            <p:txEl>
                                              <p:pRg st="6" end="6"/>
                                            </p:txEl>
                                          </p:spTgt>
                                        </p:tgtEl>
                                        <p:attrNameLst>
                                          <p:attrName>style.visibility</p:attrName>
                                        </p:attrNameLst>
                                      </p:cBhvr>
                                      <p:to>
                                        <p:strVal val="visible"/>
                                      </p:to>
                                    </p:set>
                                    <p:animEffect transition="in" filter="wipe(down)">
                                      <p:cBhvr>
                                        <p:cTn id="7" dur="580">
                                          <p:stCondLst>
                                            <p:cond delay="0"/>
                                          </p:stCondLst>
                                        </p:cTn>
                                        <p:tgtEl>
                                          <p:spTgt spid="4">
                                            <p:txEl>
                                              <p:pRg st="6" end="6"/>
                                            </p:txEl>
                                          </p:spTgt>
                                        </p:tgtEl>
                                      </p:cBhvr>
                                    </p:animEffect>
                                    <p:anim calcmode="lin" valueType="num">
                                      <p:cBhvr>
                                        <p:cTn id="8" dur="1822" tmFilter="0,0; 0.14,0.36; 0.43,0.73; 0.71,0.91; 1.0,1.0">
                                          <p:stCondLst>
                                            <p:cond delay="0"/>
                                          </p:stCondLst>
                                        </p:cTn>
                                        <p:tgtEl>
                                          <p:spTgt spid="4">
                                            <p:txEl>
                                              <p:pRg st="6" end="6"/>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xEl>
                                              <p:pRg st="6" end="6"/>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xEl>
                                              <p:pRg st="6" end="6"/>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xEl>
                                              <p:pRg st="6" end="6"/>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xEl>
                                              <p:pRg st="6" end="6"/>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xEl>
                                              <p:pRg st="6" end="6"/>
                                            </p:txEl>
                                          </p:spTgt>
                                        </p:tgtEl>
                                      </p:cBhvr>
                                      <p:to x="100000" y="60000"/>
                                    </p:animScale>
                                    <p:animScale>
                                      <p:cBhvr>
                                        <p:cTn id="14" dur="166" decel="50000">
                                          <p:stCondLst>
                                            <p:cond delay="676"/>
                                          </p:stCondLst>
                                        </p:cTn>
                                        <p:tgtEl>
                                          <p:spTgt spid="4">
                                            <p:txEl>
                                              <p:pRg st="6" end="6"/>
                                            </p:txEl>
                                          </p:spTgt>
                                        </p:tgtEl>
                                      </p:cBhvr>
                                      <p:to x="100000" y="100000"/>
                                    </p:animScale>
                                    <p:animScale>
                                      <p:cBhvr>
                                        <p:cTn id="15" dur="26">
                                          <p:stCondLst>
                                            <p:cond delay="1312"/>
                                          </p:stCondLst>
                                        </p:cTn>
                                        <p:tgtEl>
                                          <p:spTgt spid="4">
                                            <p:txEl>
                                              <p:pRg st="6" end="6"/>
                                            </p:txEl>
                                          </p:spTgt>
                                        </p:tgtEl>
                                      </p:cBhvr>
                                      <p:to x="100000" y="80000"/>
                                    </p:animScale>
                                    <p:animScale>
                                      <p:cBhvr>
                                        <p:cTn id="16" dur="166" decel="50000">
                                          <p:stCondLst>
                                            <p:cond delay="1338"/>
                                          </p:stCondLst>
                                        </p:cTn>
                                        <p:tgtEl>
                                          <p:spTgt spid="4">
                                            <p:txEl>
                                              <p:pRg st="6" end="6"/>
                                            </p:txEl>
                                          </p:spTgt>
                                        </p:tgtEl>
                                      </p:cBhvr>
                                      <p:to x="100000" y="100000"/>
                                    </p:animScale>
                                    <p:animScale>
                                      <p:cBhvr>
                                        <p:cTn id="17" dur="26">
                                          <p:stCondLst>
                                            <p:cond delay="1642"/>
                                          </p:stCondLst>
                                        </p:cTn>
                                        <p:tgtEl>
                                          <p:spTgt spid="4">
                                            <p:txEl>
                                              <p:pRg st="6" end="6"/>
                                            </p:txEl>
                                          </p:spTgt>
                                        </p:tgtEl>
                                      </p:cBhvr>
                                      <p:to x="100000" y="90000"/>
                                    </p:animScale>
                                    <p:animScale>
                                      <p:cBhvr>
                                        <p:cTn id="18" dur="166" decel="50000">
                                          <p:stCondLst>
                                            <p:cond delay="1668"/>
                                          </p:stCondLst>
                                        </p:cTn>
                                        <p:tgtEl>
                                          <p:spTgt spid="4">
                                            <p:txEl>
                                              <p:pRg st="6" end="6"/>
                                            </p:txEl>
                                          </p:spTgt>
                                        </p:tgtEl>
                                      </p:cBhvr>
                                      <p:to x="100000" y="100000"/>
                                    </p:animScale>
                                    <p:animScale>
                                      <p:cBhvr>
                                        <p:cTn id="19" dur="26">
                                          <p:stCondLst>
                                            <p:cond delay="1808"/>
                                          </p:stCondLst>
                                        </p:cTn>
                                        <p:tgtEl>
                                          <p:spTgt spid="4">
                                            <p:txEl>
                                              <p:pRg st="6" end="6"/>
                                            </p:txEl>
                                          </p:spTgt>
                                        </p:tgtEl>
                                      </p:cBhvr>
                                      <p:to x="100000" y="95000"/>
                                    </p:animScale>
                                    <p:animScale>
                                      <p:cBhvr>
                                        <p:cTn id="20" dur="166" decel="50000">
                                          <p:stCondLst>
                                            <p:cond delay="1834"/>
                                          </p:stCondLst>
                                        </p:cTn>
                                        <p:tgtEl>
                                          <p:spTgt spid="4">
                                            <p:txEl>
                                              <p:pRg st="6" end="6"/>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6">
                                            <p:txEl>
                                              <p:pRg st="8" end="8"/>
                                            </p:txEl>
                                          </p:spTgt>
                                        </p:tgtEl>
                                        <p:attrNameLst>
                                          <p:attrName>style.visibility</p:attrName>
                                        </p:attrNameLst>
                                      </p:cBhvr>
                                      <p:to>
                                        <p:strVal val="visible"/>
                                      </p:to>
                                    </p:set>
                                    <p:animEffect transition="in" filter="wipe(down)">
                                      <p:cBhvr>
                                        <p:cTn id="25" dur="580">
                                          <p:stCondLst>
                                            <p:cond delay="0"/>
                                          </p:stCondLst>
                                        </p:cTn>
                                        <p:tgtEl>
                                          <p:spTgt spid="6">
                                            <p:txEl>
                                              <p:pRg st="8" end="8"/>
                                            </p:txEl>
                                          </p:spTgt>
                                        </p:tgtEl>
                                      </p:cBhvr>
                                    </p:animEffect>
                                    <p:anim calcmode="lin" valueType="num">
                                      <p:cBhvr>
                                        <p:cTn id="26" dur="1822" tmFilter="0,0; 0.14,0.36; 0.43,0.73; 0.71,0.91; 1.0,1.0">
                                          <p:stCondLst>
                                            <p:cond delay="0"/>
                                          </p:stCondLst>
                                        </p:cTn>
                                        <p:tgtEl>
                                          <p:spTgt spid="6">
                                            <p:txEl>
                                              <p:pRg st="8" end="8"/>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6">
                                            <p:txEl>
                                              <p:pRg st="8" end="8"/>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6">
                                            <p:txEl>
                                              <p:pRg st="8" end="8"/>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6">
                                            <p:txEl>
                                              <p:pRg st="8" end="8"/>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6">
                                            <p:txEl>
                                              <p:pRg st="8" end="8"/>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6">
                                            <p:txEl>
                                              <p:pRg st="8" end="8"/>
                                            </p:txEl>
                                          </p:spTgt>
                                        </p:tgtEl>
                                      </p:cBhvr>
                                      <p:to x="100000" y="60000"/>
                                    </p:animScale>
                                    <p:animScale>
                                      <p:cBhvr>
                                        <p:cTn id="32" dur="166" decel="50000">
                                          <p:stCondLst>
                                            <p:cond delay="676"/>
                                          </p:stCondLst>
                                        </p:cTn>
                                        <p:tgtEl>
                                          <p:spTgt spid="6">
                                            <p:txEl>
                                              <p:pRg st="8" end="8"/>
                                            </p:txEl>
                                          </p:spTgt>
                                        </p:tgtEl>
                                      </p:cBhvr>
                                      <p:to x="100000" y="100000"/>
                                    </p:animScale>
                                    <p:animScale>
                                      <p:cBhvr>
                                        <p:cTn id="33" dur="26">
                                          <p:stCondLst>
                                            <p:cond delay="1312"/>
                                          </p:stCondLst>
                                        </p:cTn>
                                        <p:tgtEl>
                                          <p:spTgt spid="6">
                                            <p:txEl>
                                              <p:pRg st="8" end="8"/>
                                            </p:txEl>
                                          </p:spTgt>
                                        </p:tgtEl>
                                      </p:cBhvr>
                                      <p:to x="100000" y="80000"/>
                                    </p:animScale>
                                    <p:animScale>
                                      <p:cBhvr>
                                        <p:cTn id="34" dur="166" decel="50000">
                                          <p:stCondLst>
                                            <p:cond delay="1338"/>
                                          </p:stCondLst>
                                        </p:cTn>
                                        <p:tgtEl>
                                          <p:spTgt spid="6">
                                            <p:txEl>
                                              <p:pRg st="8" end="8"/>
                                            </p:txEl>
                                          </p:spTgt>
                                        </p:tgtEl>
                                      </p:cBhvr>
                                      <p:to x="100000" y="100000"/>
                                    </p:animScale>
                                    <p:animScale>
                                      <p:cBhvr>
                                        <p:cTn id="35" dur="26">
                                          <p:stCondLst>
                                            <p:cond delay="1642"/>
                                          </p:stCondLst>
                                        </p:cTn>
                                        <p:tgtEl>
                                          <p:spTgt spid="6">
                                            <p:txEl>
                                              <p:pRg st="8" end="8"/>
                                            </p:txEl>
                                          </p:spTgt>
                                        </p:tgtEl>
                                      </p:cBhvr>
                                      <p:to x="100000" y="90000"/>
                                    </p:animScale>
                                    <p:animScale>
                                      <p:cBhvr>
                                        <p:cTn id="36" dur="166" decel="50000">
                                          <p:stCondLst>
                                            <p:cond delay="1668"/>
                                          </p:stCondLst>
                                        </p:cTn>
                                        <p:tgtEl>
                                          <p:spTgt spid="6">
                                            <p:txEl>
                                              <p:pRg st="8" end="8"/>
                                            </p:txEl>
                                          </p:spTgt>
                                        </p:tgtEl>
                                      </p:cBhvr>
                                      <p:to x="100000" y="100000"/>
                                    </p:animScale>
                                    <p:animScale>
                                      <p:cBhvr>
                                        <p:cTn id="37" dur="26">
                                          <p:stCondLst>
                                            <p:cond delay="1808"/>
                                          </p:stCondLst>
                                        </p:cTn>
                                        <p:tgtEl>
                                          <p:spTgt spid="6">
                                            <p:txEl>
                                              <p:pRg st="8" end="8"/>
                                            </p:txEl>
                                          </p:spTgt>
                                        </p:tgtEl>
                                      </p:cBhvr>
                                      <p:to x="100000" y="95000"/>
                                    </p:animScale>
                                    <p:animScale>
                                      <p:cBhvr>
                                        <p:cTn id="38" dur="166" decel="50000">
                                          <p:stCondLst>
                                            <p:cond delay="1834"/>
                                          </p:stCondLst>
                                        </p:cTn>
                                        <p:tgtEl>
                                          <p:spTgt spid="6">
                                            <p:txEl>
                                              <p:pRg st="8" end="8"/>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8">
                                            <p:txEl>
                                              <p:pRg st="7" end="7"/>
                                            </p:txEl>
                                          </p:spTgt>
                                        </p:tgtEl>
                                        <p:attrNameLst>
                                          <p:attrName>style.visibility</p:attrName>
                                        </p:attrNameLst>
                                      </p:cBhvr>
                                      <p:to>
                                        <p:strVal val="visible"/>
                                      </p:to>
                                    </p:set>
                                    <p:animEffect transition="in" filter="wipe(down)">
                                      <p:cBhvr>
                                        <p:cTn id="43" dur="580">
                                          <p:stCondLst>
                                            <p:cond delay="0"/>
                                          </p:stCondLst>
                                        </p:cTn>
                                        <p:tgtEl>
                                          <p:spTgt spid="8">
                                            <p:txEl>
                                              <p:pRg st="7" end="7"/>
                                            </p:txEl>
                                          </p:spTgt>
                                        </p:tgtEl>
                                      </p:cBhvr>
                                    </p:animEffect>
                                    <p:anim calcmode="lin" valueType="num">
                                      <p:cBhvr>
                                        <p:cTn id="44" dur="1822" tmFilter="0,0; 0.14,0.36; 0.43,0.73; 0.71,0.91; 1.0,1.0">
                                          <p:stCondLst>
                                            <p:cond delay="0"/>
                                          </p:stCondLst>
                                        </p:cTn>
                                        <p:tgtEl>
                                          <p:spTgt spid="8">
                                            <p:txEl>
                                              <p:pRg st="7" end="7"/>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8">
                                            <p:txEl>
                                              <p:pRg st="7" end="7"/>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8">
                                            <p:txEl>
                                              <p:pRg st="7" end="7"/>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8">
                                            <p:txEl>
                                              <p:pRg st="7" end="7"/>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8">
                                            <p:txEl>
                                              <p:pRg st="7" end="7"/>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8">
                                            <p:txEl>
                                              <p:pRg st="7" end="7"/>
                                            </p:txEl>
                                          </p:spTgt>
                                        </p:tgtEl>
                                      </p:cBhvr>
                                      <p:to x="100000" y="60000"/>
                                    </p:animScale>
                                    <p:animScale>
                                      <p:cBhvr>
                                        <p:cTn id="50" dur="166" decel="50000">
                                          <p:stCondLst>
                                            <p:cond delay="676"/>
                                          </p:stCondLst>
                                        </p:cTn>
                                        <p:tgtEl>
                                          <p:spTgt spid="8">
                                            <p:txEl>
                                              <p:pRg st="7" end="7"/>
                                            </p:txEl>
                                          </p:spTgt>
                                        </p:tgtEl>
                                      </p:cBhvr>
                                      <p:to x="100000" y="100000"/>
                                    </p:animScale>
                                    <p:animScale>
                                      <p:cBhvr>
                                        <p:cTn id="51" dur="26">
                                          <p:stCondLst>
                                            <p:cond delay="1312"/>
                                          </p:stCondLst>
                                        </p:cTn>
                                        <p:tgtEl>
                                          <p:spTgt spid="8">
                                            <p:txEl>
                                              <p:pRg st="7" end="7"/>
                                            </p:txEl>
                                          </p:spTgt>
                                        </p:tgtEl>
                                      </p:cBhvr>
                                      <p:to x="100000" y="80000"/>
                                    </p:animScale>
                                    <p:animScale>
                                      <p:cBhvr>
                                        <p:cTn id="52" dur="166" decel="50000">
                                          <p:stCondLst>
                                            <p:cond delay="1338"/>
                                          </p:stCondLst>
                                        </p:cTn>
                                        <p:tgtEl>
                                          <p:spTgt spid="8">
                                            <p:txEl>
                                              <p:pRg st="7" end="7"/>
                                            </p:txEl>
                                          </p:spTgt>
                                        </p:tgtEl>
                                      </p:cBhvr>
                                      <p:to x="100000" y="100000"/>
                                    </p:animScale>
                                    <p:animScale>
                                      <p:cBhvr>
                                        <p:cTn id="53" dur="26">
                                          <p:stCondLst>
                                            <p:cond delay="1642"/>
                                          </p:stCondLst>
                                        </p:cTn>
                                        <p:tgtEl>
                                          <p:spTgt spid="8">
                                            <p:txEl>
                                              <p:pRg st="7" end="7"/>
                                            </p:txEl>
                                          </p:spTgt>
                                        </p:tgtEl>
                                      </p:cBhvr>
                                      <p:to x="100000" y="90000"/>
                                    </p:animScale>
                                    <p:animScale>
                                      <p:cBhvr>
                                        <p:cTn id="54" dur="166" decel="50000">
                                          <p:stCondLst>
                                            <p:cond delay="1668"/>
                                          </p:stCondLst>
                                        </p:cTn>
                                        <p:tgtEl>
                                          <p:spTgt spid="8">
                                            <p:txEl>
                                              <p:pRg st="7" end="7"/>
                                            </p:txEl>
                                          </p:spTgt>
                                        </p:tgtEl>
                                      </p:cBhvr>
                                      <p:to x="100000" y="100000"/>
                                    </p:animScale>
                                    <p:animScale>
                                      <p:cBhvr>
                                        <p:cTn id="55" dur="26">
                                          <p:stCondLst>
                                            <p:cond delay="1808"/>
                                          </p:stCondLst>
                                        </p:cTn>
                                        <p:tgtEl>
                                          <p:spTgt spid="8">
                                            <p:txEl>
                                              <p:pRg st="7" end="7"/>
                                            </p:txEl>
                                          </p:spTgt>
                                        </p:tgtEl>
                                      </p:cBhvr>
                                      <p:to x="100000" y="95000"/>
                                    </p:animScale>
                                    <p:animScale>
                                      <p:cBhvr>
                                        <p:cTn id="56" dur="166" decel="50000">
                                          <p:stCondLst>
                                            <p:cond delay="1834"/>
                                          </p:stCondLst>
                                        </p:cTn>
                                        <p:tgtEl>
                                          <p:spTgt spid="8">
                                            <p:txEl>
                                              <p:pRg st="7" end="7"/>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P spid="6" grpId="0" uiExpand="1" build="p"/>
      <p:bldP spid="8"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F89B0-1E68-42B9-2CF8-471C4E5AF3E6}"/>
              </a:ext>
            </a:extLst>
          </p:cNvPr>
          <p:cNvSpPr>
            <a:spLocks noGrp="1"/>
          </p:cNvSpPr>
          <p:nvPr>
            <p:ph type="title"/>
          </p:nvPr>
        </p:nvSpPr>
        <p:spPr>
          <a:xfrm>
            <a:off x="1141413" y="0"/>
            <a:ext cx="9905998" cy="1063629"/>
          </a:xfrm>
        </p:spPr>
        <p:txBody>
          <a:bodyPr/>
          <a:lstStyle/>
          <a:p>
            <a:r>
              <a:rPr lang="en-GB" dirty="0"/>
              <a:t>Management and leadership issues</a:t>
            </a:r>
          </a:p>
        </p:txBody>
      </p:sp>
      <p:sp>
        <p:nvSpPr>
          <p:cNvPr id="4" name="Text Placeholder 3">
            <a:extLst>
              <a:ext uri="{FF2B5EF4-FFF2-40B4-BE49-F238E27FC236}">
                <a16:creationId xmlns:a16="http://schemas.microsoft.com/office/drawing/2014/main" id="{339F2D01-B995-763E-A8F2-DED6194BF893}"/>
              </a:ext>
            </a:extLst>
          </p:cNvPr>
          <p:cNvSpPr>
            <a:spLocks noGrp="1"/>
          </p:cNvSpPr>
          <p:nvPr>
            <p:ph type="body" sz="half" idx="15"/>
          </p:nvPr>
        </p:nvSpPr>
        <p:spPr>
          <a:xfrm>
            <a:off x="1127918" y="1063629"/>
            <a:ext cx="3208735" cy="4727570"/>
          </a:xfrm>
          <a:solidFill>
            <a:schemeClr val="bg2">
              <a:lumMod val="40000"/>
              <a:lumOff val="60000"/>
            </a:schemeClr>
          </a:solidFill>
        </p:spPr>
        <p:txBody>
          <a:bodyPr>
            <a:normAutofit/>
          </a:bodyPr>
          <a:lstStyle/>
          <a:p>
            <a:r>
              <a:rPr lang="en-GB" sz="1800" dirty="0">
                <a:latin typeface="Arial" panose="020B0604020202020204" pitchFamily="34" charset="0"/>
                <a:cs typeface="Arial" panose="020B0604020202020204" pitchFamily="34" charset="0"/>
              </a:rPr>
              <a:t>Communication barriers are not the only problem.</a:t>
            </a:r>
          </a:p>
          <a:p>
            <a:r>
              <a:rPr lang="en-GB" sz="1800" dirty="0">
                <a:latin typeface="Arial" panose="020B0604020202020204" pitchFamily="34" charset="0"/>
                <a:cs typeface="Arial" panose="020B0604020202020204" pitchFamily="34" charset="0"/>
              </a:rPr>
              <a:t>The case reveals significant management failures.</a:t>
            </a:r>
          </a:p>
          <a:p>
            <a:r>
              <a:rPr lang="en-GB" sz="1800" b="1" dirty="0">
                <a:latin typeface="Arial" panose="020B0604020202020204" pitchFamily="34" charset="0"/>
                <a:cs typeface="Arial" panose="020B0604020202020204" pitchFamily="34" charset="0"/>
              </a:rPr>
              <a:t>Lack of Employee Training</a:t>
            </a:r>
          </a:p>
          <a:p>
            <a:r>
              <a:rPr lang="en-GB" sz="1800" dirty="0">
                <a:latin typeface="Arial" panose="020B0604020202020204" pitchFamily="34" charset="0"/>
                <a:cs typeface="Arial" panose="020B0604020202020204" pitchFamily="34" charset="0"/>
              </a:rPr>
              <a:t>Workers receive no formal food hygiene training before starting work.</a:t>
            </a:r>
          </a:p>
          <a:p>
            <a:endParaRPr lang="en-GB" sz="1800" dirty="0">
              <a:latin typeface="Arial" panose="020B0604020202020204" pitchFamily="34" charset="0"/>
              <a:cs typeface="Arial" panose="020B0604020202020204" pitchFamily="34" charset="0"/>
            </a:endParaRPr>
          </a:p>
        </p:txBody>
      </p:sp>
      <p:sp>
        <p:nvSpPr>
          <p:cNvPr id="6" name="Text Placeholder 5">
            <a:extLst>
              <a:ext uri="{FF2B5EF4-FFF2-40B4-BE49-F238E27FC236}">
                <a16:creationId xmlns:a16="http://schemas.microsoft.com/office/drawing/2014/main" id="{2079381C-E18A-A5EB-B791-426C64F52C8C}"/>
              </a:ext>
            </a:extLst>
          </p:cNvPr>
          <p:cNvSpPr>
            <a:spLocks noGrp="1"/>
          </p:cNvSpPr>
          <p:nvPr>
            <p:ph type="body" sz="half" idx="16"/>
          </p:nvPr>
        </p:nvSpPr>
        <p:spPr>
          <a:xfrm>
            <a:off x="4504213" y="1063629"/>
            <a:ext cx="3195830" cy="4730742"/>
          </a:xfrm>
          <a:solidFill>
            <a:schemeClr val="bg2">
              <a:lumMod val="60000"/>
              <a:lumOff val="40000"/>
            </a:schemeClr>
          </a:solidFill>
        </p:spPr>
        <p:txBody>
          <a:bodyPr>
            <a:normAutofit/>
          </a:bodyPr>
          <a:lstStyle/>
          <a:p>
            <a:r>
              <a:rPr lang="en-GB" sz="1600" b="1" dirty="0"/>
              <a:t>Poor Leadership Example</a:t>
            </a:r>
          </a:p>
          <a:p>
            <a:r>
              <a:rPr lang="en-GB" sz="1800" dirty="0"/>
              <a:t>Gary </a:t>
            </a:r>
            <a:r>
              <a:rPr lang="en-GB" sz="1800" dirty="0">
                <a:latin typeface="Arial" panose="020B0604020202020204" pitchFamily="34" charset="0"/>
                <a:cs typeface="Arial" panose="020B0604020202020204" pitchFamily="34" charset="0"/>
              </a:rPr>
              <a:t>himself</a:t>
            </a:r>
            <a:r>
              <a:rPr lang="en-GB" sz="1800" dirty="0"/>
              <a:t> breaches food hygiene standards by</a:t>
            </a:r>
          </a:p>
          <a:p>
            <a:r>
              <a:rPr lang="en-GB" sz="1800" dirty="0"/>
              <a:t>Wearing a dirty uniform</a:t>
            </a:r>
          </a:p>
          <a:p>
            <a:r>
              <a:rPr lang="en-GB" sz="1800" dirty="0"/>
              <a:t>Arriving tired and stressed</a:t>
            </a:r>
          </a:p>
          <a:p>
            <a:r>
              <a:rPr lang="en-GB" sz="1800" dirty="0"/>
              <a:t>According to Social Learning Theory, employees often learn behaviours by observing leaders.</a:t>
            </a:r>
          </a:p>
          <a:p>
            <a:endParaRPr lang="en-GB" dirty="0"/>
          </a:p>
        </p:txBody>
      </p:sp>
      <p:sp>
        <p:nvSpPr>
          <p:cNvPr id="8" name="Text Placeholder 7">
            <a:extLst>
              <a:ext uri="{FF2B5EF4-FFF2-40B4-BE49-F238E27FC236}">
                <a16:creationId xmlns:a16="http://schemas.microsoft.com/office/drawing/2014/main" id="{549851AE-85BD-FC24-607D-740EC39D860D}"/>
              </a:ext>
            </a:extLst>
          </p:cNvPr>
          <p:cNvSpPr>
            <a:spLocks noGrp="1"/>
          </p:cNvSpPr>
          <p:nvPr>
            <p:ph type="body" sz="half" idx="17"/>
          </p:nvPr>
        </p:nvSpPr>
        <p:spPr>
          <a:xfrm>
            <a:off x="7852442" y="1060457"/>
            <a:ext cx="3194968" cy="4730742"/>
          </a:xfrm>
          <a:solidFill>
            <a:schemeClr val="bg2">
              <a:lumMod val="40000"/>
              <a:lumOff val="60000"/>
            </a:schemeClr>
          </a:solidFill>
        </p:spPr>
        <p:txBody>
          <a:bodyPr/>
          <a:lstStyle/>
          <a:p>
            <a:r>
              <a:rPr lang="en-GB" sz="1800" b="1" dirty="0"/>
              <a:t>Food Safety Failures</a:t>
            </a:r>
          </a:p>
          <a:p>
            <a:r>
              <a:rPr lang="en-GB" sz="1800" dirty="0"/>
              <a:t>Chicken was left unrefrigerated overnight.</a:t>
            </a:r>
          </a:p>
          <a:p>
            <a:r>
              <a:rPr lang="en-GB" sz="1800" dirty="0"/>
              <a:t>This suggests inadequate </a:t>
            </a:r>
            <a:r>
              <a:rPr lang="en-GB" sz="1800" dirty="0">
                <a:latin typeface="Arial" panose="020B0604020202020204" pitchFamily="34" charset="0"/>
                <a:cs typeface="Arial" panose="020B0604020202020204" pitchFamily="34" charset="0"/>
              </a:rPr>
              <a:t>supervision</a:t>
            </a:r>
            <a:r>
              <a:rPr lang="en-GB" sz="1800" dirty="0"/>
              <a:t> and monitoring systems.</a:t>
            </a:r>
          </a:p>
          <a:p>
            <a:br>
              <a:rPr lang="en-GB" dirty="0"/>
            </a:br>
            <a:endParaRPr lang="en-GB" dirty="0"/>
          </a:p>
          <a:p>
            <a:endParaRPr lang="en-GB" dirty="0"/>
          </a:p>
        </p:txBody>
      </p:sp>
    </p:spTree>
    <p:custDataLst>
      <p:tags r:id="rId1"/>
    </p:custDataLst>
    <p:extLst>
      <p:ext uri="{BB962C8B-B14F-4D97-AF65-F5344CB8AC3E}">
        <p14:creationId xmlns:p14="http://schemas.microsoft.com/office/powerpoint/2010/main" val="2298983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6">
                                            <p:txEl>
                                              <p:pRg st="4" end="4"/>
                                            </p:txEl>
                                          </p:spTgt>
                                        </p:tgtEl>
                                        <p:attrNameLst>
                                          <p:attrName>style.visibility</p:attrName>
                                        </p:attrNameLst>
                                      </p:cBhvr>
                                      <p:to>
                                        <p:strVal val="visible"/>
                                      </p:to>
                                    </p:set>
                                    <p:animEffect transition="in" filter="fade">
                                      <p:cBhvr>
                                        <p:cTn id="11" dur="500"/>
                                        <p:tgtEl>
                                          <p:spTgt spid="6">
                                            <p:txEl>
                                              <p:pRg st="4" end="4"/>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8">
                                            <p:bg/>
                                          </p:spTgt>
                                        </p:tgtEl>
                                        <p:attrNameLst>
                                          <p:attrName>style.visibility</p:attrName>
                                        </p:attrNameLst>
                                      </p:cBhvr>
                                      <p:to>
                                        <p:strVal val="visible"/>
                                      </p:to>
                                    </p:set>
                                    <p:animEffect transition="in" filter="barn(inVertical)">
                                      <p:cBhvr>
                                        <p:cTn id="16" dur="500"/>
                                        <p:tgtEl>
                                          <p:spTgt spid="8">
                                            <p:bg/>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8">
                                            <p:txEl>
                                              <p:pRg st="0" end="0"/>
                                            </p:txEl>
                                          </p:spTgt>
                                        </p:tgtEl>
                                        <p:attrNameLst>
                                          <p:attrName>style.visibility</p:attrName>
                                        </p:attrNameLst>
                                      </p:cBhvr>
                                      <p:to>
                                        <p:strVal val="visible"/>
                                      </p:to>
                                    </p:set>
                                    <p:animEffect transition="in" filter="barn(inVertical)">
                                      <p:cBhvr>
                                        <p:cTn id="21" dur="500"/>
                                        <p:tgtEl>
                                          <p:spTgt spid="8">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8">
                                            <p:txEl>
                                              <p:pRg st="1" end="1"/>
                                            </p:txEl>
                                          </p:spTgt>
                                        </p:tgtEl>
                                        <p:attrNameLst>
                                          <p:attrName>style.visibility</p:attrName>
                                        </p:attrNameLst>
                                      </p:cBhvr>
                                      <p:to>
                                        <p:strVal val="visible"/>
                                      </p:to>
                                    </p:set>
                                    <p:animEffect transition="in" filter="barn(inVertical)">
                                      <p:cBhvr>
                                        <p:cTn id="26" dur="500"/>
                                        <p:tgtEl>
                                          <p:spTgt spid="8">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8">
                                            <p:txEl>
                                              <p:pRg st="2" end="2"/>
                                            </p:txEl>
                                          </p:spTgt>
                                        </p:tgtEl>
                                        <p:attrNameLst>
                                          <p:attrName>style.visibility</p:attrName>
                                        </p:attrNameLst>
                                      </p:cBhvr>
                                      <p:to>
                                        <p:strVal val="visible"/>
                                      </p:to>
                                    </p:set>
                                    <p:animEffect transition="in" filter="barn(inVertical)">
                                      <p:cBhvr>
                                        <p:cTn id="31" dur="500"/>
                                        <p:tgtEl>
                                          <p:spTgt spid="8">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6" presetClass="entr" presetSubtype="21" fill="hold" grpId="0" nodeType="clickEffect">
                                  <p:stCondLst>
                                    <p:cond delay="0"/>
                                  </p:stCondLst>
                                  <p:childTnLst>
                                    <p:set>
                                      <p:cBhvr>
                                        <p:cTn id="35" dur="1" fill="hold">
                                          <p:stCondLst>
                                            <p:cond delay="0"/>
                                          </p:stCondLst>
                                        </p:cTn>
                                        <p:tgtEl>
                                          <p:spTgt spid="8">
                                            <p:txEl>
                                              <p:pRg st="3" end="3"/>
                                            </p:txEl>
                                          </p:spTgt>
                                        </p:tgtEl>
                                        <p:attrNameLst>
                                          <p:attrName>style.visibility</p:attrName>
                                        </p:attrNameLst>
                                      </p:cBhvr>
                                      <p:to>
                                        <p:strVal val="visible"/>
                                      </p:to>
                                    </p:set>
                                    <p:animEffect transition="in" filter="barn(inVertical)">
                                      <p:cBhvr>
                                        <p:cTn id="36"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P spid="6" grpId="0" uiExpand="1" build="p"/>
      <p:bldP spid="8"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71927-40F5-D32A-C9E7-F9880C736E49}"/>
              </a:ext>
            </a:extLst>
          </p:cNvPr>
          <p:cNvSpPr>
            <a:spLocks noGrp="1"/>
          </p:cNvSpPr>
          <p:nvPr>
            <p:ph type="title"/>
          </p:nvPr>
        </p:nvSpPr>
        <p:spPr>
          <a:xfrm>
            <a:off x="1141413" y="163629"/>
            <a:ext cx="9905998" cy="1087655"/>
          </a:xfrm>
        </p:spPr>
        <p:txBody>
          <a:bodyPr/>
          <a:lstStyle/>
          <a:p>
            <a:r>
              <a:rPr lang="en-GB" dirty="0"/>
              <a:t>recommendations</a:t>
            </a:r>
          </a:p>
        </p:txBody>
      </p:sp>
      <p:sp>
        <p:nvSpPr>
          <p:cNvPr id="4" name="Text Placeholder 3">
            <a:extLst>
              <a:ext uri="{FF2B5EF4-FFF2-40B4-BE49-F238E27FC236}">
                <a16:creationId xmlns:a16="http://schemas.microsoft.com/office/drawing/2014/main" id="{17B8652B-B947-843F-2EB9-137DCD2F8CCF}"/>
              </a:ext>
            </a:extLst>
          </p:cNvPr>
          <p:cNvSpPr>
            <a:spLocks noGrp="1"/>
          </p:cNvSpPr>
          <p:nvPr>
            <p:ph type="body" sz="half" idx="15"/>
          </p:nvPr>
        </p:nvSpPr>
        <p:spPr>
          <a:xfrm>
            <a:off x="1127918" y="1318661"/>
            <a:ext cx="3208735" cy="4472538"/>
          </a:xfrm>
          <a:solidFill>
            <a:schemeClr val="bg2">
              <a:lumMod val="60000"/>
              <a:lumOff val="40000"/>
            </a:schemeClr>
          </a:solidFill>
        </p:spPr>
        <p:txBody>
          <a:bodyPr>
            <a:normAutofit/>
          </a:bodyPr>
          <a:lstStyle/>
          <a:p>
            <a:pPr marL="285750" indent="-285750">
              <a:buFont typeface="Arial" panose="020B0604020202020204" pitchFamily="34" charset="0"/>
              <a:buChar char="•"/>
            </a:pPr>
            <a:r>
              <a:rPr lang="en-GB" sz="1800" b="1" dirty="0"/>
              <a:t>Communication Improvements</a:t>
            </a:r>
          </a:p>
          <a:p>
            <a:pPr marL="285750" indent="-285750">
              <a:buFont typeface="Arial" panose="020B0604020202020204" pitchFamily="34" charset="0"/>
              <a:buChar char="•"/>
            </a:pPr>
            <a:r>
              <a:rPr lang="en-GB" sz="1800" dirty="0"/>
              <a:t>Multilingual communication systems</a:t>
            </a:r>
          </a:p>
          <a:p>
            <a:pPr marL="285750" indent="-285750">
              <a:buFont typeface="Arial" panose="020B0604020202020204" pitchFamily="34" charset="0"/>
              <a:buChar char="•"/>
            </a:pPr>
            <a:r>
              <a:rPr lang="en-GB" sz="1800" dirty="0"/>
              <a:t>Visual safety instructions</a:t>
            </a:r>
          </a:p>
          <a:p>
            <a:pPr marL="285750" indent="-285750">
              <a:buFont typeface="Arial" panose="020B0604020202020204" pitchFamily="34" charset="0"/>
              <a:buChar char="•"/>
            </a:pPr>
            <a:r>
              <a:rPr lang="en-GB" sz="1800" dirty="0"/>
              <a:t>Regular team briefings</a:t>
            </a:r>
          </a:p>
          <a:p>
            <a:pPr marL="285750" indent="-285750">
              <a:buFont typeface="Arial" panose="020B0604020202020204" pitchFamily="34" charset="0"/>
              <a:buChar char="•"/>
            </a:pPr>
            <a:r>
              <a:rPr lang="en-GB" sz="1800" dirty="0"/>
              <a:t>Employee feedback mechanisms</a:t>
            </a:r>
          </a:p>
          <a:p>
            <a:endParaRPr lang="en-GB" sz="1800" dirty="0"/>
          </a:p>
        </p:txBody>
      </p:sp>
      <p:sp>
        <p:nvSpPr>
          <p:cNvPr id="6" name="Text Placeholder 5">
            <a:extLst>
              <a:ext uri="{FF2B5EF4-FFF2-40B4-BE49-F238E27FC236}">
                <a16:creationId xmlns:a16="http://schemas.microsoft.com/office/drawing/2014/main" id="{D07311D8-3D24-BCE1-E636-B44F2630C74B}"/>
              </a:ext>
            </a:extLst>
          </p:cNvPr>
          <p:cNvSpPr>
            <a:spLocks noGrp="1"/>
          </p:cNvSpPr>
          <p:nvPr>
            <p:ph type="body" sz="half" idx="16"/>
          </p:nvPr>
        </p:nvSpPr>
        <p:spPr>
          <a:xfrm>
            <a:off x="4504213" y="1318661"/>
            <a:ext cx="3195830" cy="4475710"/>
          </a:xfrm>
          <a:solidFill>
            <a:schemeClr val="bg2">
              <a:lumMod val="60000"/>
              <a:lumOff val="40000"/>
            </a:schemeClr>
          </a:solidFill>
        </p:spPr>
        <p:txBody>
          <a:bodyPr/>
          <a:lstStyle/>
          <a:p>
            <a:pPr marL="285750" indent="-285750">
              <a:buFont typeface="Arial" panose="020B0604020202020204" pitchFamily="34" charset="0"/>
              <a:buChar char="•"/>
            </a:pPr>
            <a:r>
              <a:rPr lang="en-GB" sz="1800" b="1" dirty="0"/>
              <a:t>Leadership Improvements</a:t>
            </a:r>
          </a:p>
          <a:p>
            <a:pPr marL="285750" indent="-285750">
              <a:buFont typeface="Arial" panose="020B0604020202020204" pitchFamily="34" charset="0"/>
              <a:buChar char="•"/>
            </a:pPr>
            <a:r>
              <a:rPr lang="en-GB" sz="1800" dirty="0"/>
              <a:t>Leadership </a:t>
            </a:r>
            <a:r>
              <a:rPr lang="en-GB" sz="1800" dirty="0">
                <a:latin typeface="Arial" panose="020B0604020202020204" pitchFamily="34" charset="0"/>
                <a:cs typeface="Arial" panose="020B0604020202020204" pitchFamily="34" charset="0"/>
              </a:rPr>
              <a:t>training</a:t>
            </a:r>
          </a:p>
          <a:p>
            <a:pPr marL="285750" indent="-285750">
              <a:buFont typeface="Arial" panose="020B0604020202020204" pitchFamily="34" charset="0"/>
              <a:buChar char="•"/>
            </a:pPr>
            <a:r>
              <a:rPr lang="en-GB" sz="1800" dirty="0"/>
              <a:t>Emotional intelligence development</a:t>
            </a:r>
          </a:p>
          <a:p>
            <a:pPr marL="285750" indent="-285750">
              <a:buFont typeface="Arial" panose="020B0604020202020204" pitchFamily="34" charset="0"/>
              <a:buChar char="•"/>
            </a:pPr>
            <a:r>
              <a:rPr lang="en-GB" sz="1800" dirty="0"/>
              <a:t>Performance monitoring</a:t>
            </a:r>
          </a:p>
          <a:p>
            <a:pPr marL="285750" indent="-285750">
              <a:buFont typeface="Arial" panose="020B0604020202020204" pitchFamily="34" charset="0"/>
              <a:buChar char="•"/>
            </a:pPr>
            <a:endParaRPr lang="en-GB" dirty="0"/>
          </a:p>
        </p:txBody>
      </p:sp>
      <p:sp>
        <p:nvSpPr>
          <p:cNvPr id="8" name="Text Placeholder 7">
            <a:extLst>
              <a:ext uri="{FF2B5EF4-FFF2-40B4-BE49-F238E27FC236}">
                <a16:creationId xmlns:a16="http://schemas.microsoft.com/office/drawing/2014/main" id="{40C6BD35-AE9C-5453-6AB6-597FB97263F7}"/>
              </a:ext>
            </a:extLst>
          </p:cNvPr>
          <p:cNvSpPr>
            <a:spLocks noGrp="1"/>
          </p:cNvSpPr>
          <p:nvPr>
            <p:ph type="body" sz="half" idx="17"/>
          </p:nvPr>
        </p:nvSpPr>
        <p:spPr>
          <a:xfrm>
            <a:off x="7852442" y="1251285"/>
            <a:ext cx="3194968" cy="4539914"/>
          </a:xfrm>
          <a:solidFill>
            <a:schemeClr val="bg2">
              <a:lumMod val="60000"/>
              <a:lumOff val="40000"/>
            </a:schemeClr>
          </a:solidFill>
        </p:spPr>
        <p:txBody>
          <a:bodyPr/>
          <a:lstStyle/>
          <a:p>
            <a:pPr marL="285750" indent="-285750">
              <a:buFont typeface="Arial" panose="020B0604020202020204" pitchFamily="34" charset="0"/>
              <a:buChar char="•"/>
            </a:pPr>
            <a:r>
              <a:rPr lang="en-GB" sz="1800" b="1" dirty="0"/>
              <a:t>Operational Improvements</a:t>
            </a:r>
          </a:p>
          <a:p>
            <a:pPr marL="285750" indent="-285750">
              <a:buFont typeface="Arial" panose="020B0604020202020204" pitchFamily="34" charset="0"/>
              <a:buChar char="•"/>
            </a:pPr>
            <a:r>
              <a:rPr lang="en-GB" sz="1800" dirty="0"/>
              <a:t>Food hygiene induction programmes</a:t>
            </a:r>
          </a:p>
          <a:p>
            <a:pPr marL="285750" indent="-285750">
              <a:buFont typeface="Arial" panose="020B0604020202020204" pitchFamily="34" charset="0"/>
              <a:buChar char="•"/>
            </a:pPr>
            <a:r>
              <a:rPr lang="en-GB" sz="1800" dirty="0"/>
              <a:t>Refresher training</a:t>
            </a:r>
          </a:p>
          <a:p>
            <a:pPr marL="285750" indent="-285750">
              <a:buFont typeface="Arial" panose="020B0604020202020204" pitchFamily="34" charset="0"/>
              <a:buChar char="•"/>
            </a:pPr>
            <a:r>
              <a:rPr lang="en-GB" sz="1800" dirty="0"/>
              <a:t>Modern equipment</a:t>
            </a:r>
          </a:p>
          <a:p>
            <a:pPr marL="285750" indent="-285750">
              <a:buFont typeface="Arial" panose="020B0604020202020204" pitchFamily="34" charset="0"/>
              <a:buChar char="•"/>
            </a:pPr>
            <a:r>
              <a:rPr lang="en-GB" sz="1800" dirty="0"/>
              <a:t>Stronger quality control systems</a:t>
            </a:r>
          </a:p>
          <a:p>
            <a:br>
              <a:rPr lang="en-GB" dirty="0"/>
            </a:br>
            <a:endParaRPr lang="en-GB" dirty="0"/>
          </a:p>
          <a:p>
            <a:endParaRPr lang="en-GB" dirty="0"/>
          </a:p>
        </p:txBody>
      </p:sp>
    </p:spTree>
    <p:custDataLst>
      <p:tags r:id="rId1"/>
    </p:custDataLst>
    <p:extLst>
      <p:ext uri="{BB962C8B-B14F-4D97-AF65-F5344CB8AC3E}">
        <p14:creationId xmlns:p14="http://schemas.microsoft.com/office/powerpoint/2010/main" val="1102445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4">
                                            <p:txEl>
                                              <p:pRg st="4" end="4"/>
                                            </p:txEl>
                                          </p:spTgt>
                                        </p:tgtEl>
                                        <p:attrNameLst>
                                          <p:attrName>style.visibility</p:attrName>
                                        </p:attrNameLst>
                                      </p:cBhvr>
                                      <p:to>
                                        <p:strVal val="visible"/>
                                      </p:to>
                                    </p:set>
                                    <p:animEffect transition="in" filter="wipe(down)">
                                      <p:cBhvr>
                                        <p:cTn id="7" dur="580">
                                          <p:stCondLst>
                                            <p:cond delay="0"/>
                                          </p:stCondLst>
                                        </p:cTn>
                                        <p:tgtEl>
                                          <p:spTgt spid="4">
                                            <p:txEl>
                                              <p:pRg st="4" end="4"/>
                                            </p:txEl>
                                          </p:spTgt>
                                        </p:tgtEl>
                                      </p:cBhvr>
                                    </p:animEffect>
                                    <p:anim calcmode="lin" valueType="num">
                                      <p:cBhvr>
                                        <p:cTn id="8" dur="1822" tmFilter="0,0; 0.14,0.36; 0.43,0.73; 0.71,0.91; 1.0,1.0">
                                          <p:stCondLst>
                                            <p:cond delay="0"/>
                                          </p:stCondLst>
                                        </p:cTn>
                                        <p:tgtEl>
                                          <p:spTgt spid="4">
                                            <p:txEl>
                                              <p:pRg st="4" end="4"/>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xEl>
                                              <p:pRg st="4" end="4"/>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xEl>
                                              <p:pRg st="4" end="4"/>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xEl>
                                              <p:pRg st="4" end="4"/>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xEl>
                                              <p:pRg st="4" end="4"/>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xEl>
                                              <p:pRg st="4" end="4"/>
                                            </p:txEl>
                                          </p:spTgt>
                                        </p:tgtEl>
                                      </p:cBhvr>
                                      <p:to x="100000" y="60000"/>
                                    </p:animScale>
                                    <p:animScale>
                                      <p:cBhvr>
                                        <p:cTn id="14" dur="166" decel="50000">
                                          <p:stCondLst>
                                            <p:cond delay="676"/>
                                          </p:stCondLst>
                                        </p:cTn>
                                        <p:tgtEl>
                                          <p:spTgt spid="4">
                                            <p:txEl>
                                              <p:pRg st="4" end="4"/>
                                            </p:txEl>
                                          </p:spTgt>
                                        </p:tgtEl>
                                      </p:cBhvr>
                                      <p:to x="100000" y="100000"/>
                                    </p:animScale>
                                    <p:animScale>
                                      <p:cBhvr>
                                        <p:cTn id="15" dur="26">
                                          <p:stCondLst>
                                            <p:cond delay="1312"/>
                                          </p:stCondLst>
                                        </p:cTn>
                                        <p:tgtEl>
                                          <p:spTgt spid="4">
                                            <p:txEl>
                                              <p:pRg st="4" end="4"/>
                                            </p:txEl>
                                          </p:spTgt>
                                        </p:tgtEl>
                                      </p:cBhvr>
                                      <p:to x="100000" y="80000"/>
                                    </p:animScale>
                                    <p:animScale>
                                      <p:cBhvr>
                                        <p:cTn id="16" dur="166" decel="50000">
                                          <p:stCondLst>
                                            <p:cond delay="1338"/>
                                          </p:stCondLst>
                                        </p:cTn>
                                        <p:tgtEl>
                                          <p:spTgt spid="4">
                                            <p:txEl>
                                              <p:pRg st="4" end="4"/>
                                            </p:txEl>
                                          </p:spTgt>
                                        </p:tgtEl>
                                      </p:cBhvr>
                                      <p:to x="100000" y="100000"/>
                                    </p:animScale>
                                    <p:animScale>
                                      <p:cBhvr>
                                        <p:cTn id="17" dur="26">
                                          <p:stCondLst>
                                            <p:cond delay="1642"/>
                                          </p:stCondLst>
                                        </p:cTn>
                                        <p:tgtEl>
                                          <p:spTgt spid="4">
                                            <p:txEl>
                                              <p:pRg st="4" end="4"/>
                                            </p:txEl>
                                          </p:spTgt>
                                        </p:tgtEl>
                                      </p:cBhvr>
                                      <p:to x="100000" y="90000"/>
                                    </p:animScale>
                                    <p:animScale>
                                      <p:cBhvr>
                                        <p:cTn id="18" dur="166" decel="50000">
                                          <p:stCondLst>
                                            <p:cond delay="1668"/>
                                          </p:stCondLst>
                                        </p:cTn>
                                        <p:tgtEl>
                                          <p:spTgt spid="4">
                                            <p:txEl>
                                              <p:pRg st="4" end="4"/>
                                            </p:txEl>
                                          </p:spTgt>
                                        </p:tgtEl>
                                      </p:cBhvr>
                                      <p:to x="100000" y="100000"/>
                                    </p:animScale>
                                    <p:animScale>
                                      <p:cBhvr>
                                        <p:cTn id="19" dur="26">
                                          <p:stCondLst>
                                            <p:cond delay="1808"/>
                                          </p:stCondLst>
                                        </p:cTn>
                                        <p:tgtEl>
                                          <p:spTgt spid="4">
                                            <p:txEl>
                                              <p:pRg st="4" end="4"/>
                                            </p:txEl>
                                          </p:spTgt>
                                        </p:tgtEl>
                                      </p:cBhvr>
                                      <p:to x="100000" y="95000"/>
                                    </p:animScale>
                                    <p:animScale>
                                      <p:cBhvr>
                                        <p:cTn id="20" dur="166" decel="50000">
                                          <p:stCondLst>
                                            <p:cond delay="1834"/>
                                          </p:stCondLst>
                                        </p:cTn>
                                        <p:tgtEl>
                                          <p:spTgt spid="4">
                                            <p:txEl>
                                              <p:pRg st="4" end="4"/>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Effect transition="in" filter="wipe(down)">
                                      <p:cBhvr>
                                        <p:cTn id="25" dur="580">
                                          <p:stCondLst>
                                            <p:cond delay="0"/>
                                          </p:stCondLst>
                                        </p:cTn>
                                        <p:tgtEl>
                                          <p:spTgt spid="6">
                                            <p:txEl>
                                              <p:pRg st="3" end="3"/>
                                            </p:txEl>
                                          </p:spTgt>
                                        </p:tgtEl>
                                      </p:cBhvr>
                                    </p:animEffect>
                                    <p:anim calcmode="lin" valueType="num">
                                      <p:cBhvr>
                                        <p:cTn id="26" dur="1822" tmFilter="0,0; 0.14,0.36; 0.43,0.73; 0.71,0.91; 1.0,1.0">
                                          <p:stCondLst>
                                            <p:cond delay="0"/>
                                          </p:stCondLst>
                                        </p:cTn>
                                        <p:tgtEl>
                                          <p:spTgt spid="6">
                                            <p:txEl>
                                              <p:pRg st="3" end="3"/>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6">
                                            <p:txEl>
                                              <p:pRg st="3" end="3"/>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6">
                                            <p:txEl>
                                              <p:pRg st="3" end="3"/>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6">
                                            <p:txEl>
                                              <p:pRg st="3" end="3"/>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6">
                                            <p:txEl>
                                              <p:pRg st="3" end="3"/>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6">
                                            <p:txEl>
                                              <p:pRg st="3" end="3"/>
                                            </p:txEl>
                                          </p:spTgt>
                                        </p:tgtEl>
                                      </p:cBhvr>
                                      <p:to x="100000" y="60000"/>
                                    </p:animScale>
                                    <p:animScale>
                                      <p:cBhvr>
                                        <p:cTn id="32" dur="166" decel="50000">
                                          <p:stCondLst>
                                            <p:cond delay="676"/>
                                          </p:stCondLst>
                                        </p:cTn>
                                        <p:tgtEl>
                                          <p:spTgt spid="6">
                                            <p:txEl>
                                              <p:pRg st="3" end="3"/>
                                            </p:txEl>
                                          </p:spTgt>
                                        </p:tgtEl>
                                      </p:cBhvr>
                                      <p:to x="100000" y="100000"/>
                                    </p:animScale>
                                    <p:animScale>
                                      <p:cBhvr>
                                        <p:cTn id="33" dur="26">
                                          <p:stCondLst>
                                            <p:cond delay="1312"/>
                                          </p:stCondLst>
                                        </p:cTn>
                                        <p:tgtEl>
                                          <p:spTgt spid="6">
                                            <p:txEl>
                                              <p:pRg st="3" end="3"/>
                                            </p:txEl>
                                          </p:spTgt>
                                        </p:tgtEl>
                                      </p:cBhvr>
                                      <p:to x="100000" y="80000"/>
                                    </p:animScale>
                                    <p:animScale>
                                      <p:cBhvr>
                                        <p:cTn id="34" dur="166" decel="50000">
                                          <p:stCondLst>
                                            <p:cond delay="1338"/>
                                          </p:stCondLst>
                                        </p:cTn>
                                        <p:tgtEl>
                                          <p:spTgt spid="6">
                                            <p:txEl>
                                              <p:pRg st="3" end="3"/>
                                            </p:txEl>
                                          </p:spTgt>
                                        </p:tgtEl>
                                      </p:cBhvr>
                                      <p:to x="100000" y="100000"/>
                                    </p:animScale>
                                    <p:animScale>
                                      <p:cBhvr>
                                        <p:cTn id="35" dur="26">
                                          <p:stCondLst>
                                            <p:cond delay="1642"/>
                                          </p:stCondLst>
                                        </p:cTn>
                                        <p:tgtEl>
                                          <p:spTgt spid="6">
                                            <p:txEl>
                                              <p:pRg st="3" end="3"/>
                                            </p:txEl>
                                          </p:spTgt>
                                        </p:tgtEl>
                                      </p:cBhvr>
                                      <p:to x="100000" y="90000"/>
                                    </p:animScale>
                                    <p:animScale>
                                      <p:cBhvr>
                                        <p:cTn id="36" dur="166" decel="50000">
                                          <p:stCondLst>
                                            <p:cond delay="1668"/>
                                          </p:stCondLst>
                                        </p:cTn>
                                        <p:tgtEl>
                                          <p:spTgt spid="6">
                                            <p:txEl>
                                              <p:pRg st="3" end="3"/>
                                            </p:txEl>
                                          </p:spTgt>
                                        </p:tgtEl>
                                      </p:cBhvr>
                                      <p:to x="100000" y="100000"/>
                                    </p:animScale>
                                    <p:animScale>
                                      <p:cBhvr>
                                        <p:cTn id="37" dur="26">
                                          <p:stCondLst>
                                            <p:cond delay="1808"/>
                                          </p:stCondLst>
                                        </p:cTn>
                                        <p:tgtEl>
                                          <p:spTgt spid="6">
                                            <p:txEl>
                                              <p:pRg st="3" end="3"/>
                                            </p:txEl>
                                          </p:spTgt>
                                        </p:tgtEl>
                                      </p:cBhvr>
                                      <p:to x="100000" y="95000"/>
                                    </p:animScale>
                                    <p:animScale>
                                      <p:cBhvr>
                                        <p:cTn id="38" dur="166" decel="50000">
                                          <p:stCondLst>
                                            <p:cond delay="1834"/>
                                          </p:stCondLst>
                                        </p:cTn>
                                        <p:tgtEl>
                                          <p:spTgt spid="6">
                                            <p:txEl>
                                              <p:pRg st="3" end="3"/>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8">
                                            <p:txEl>
                                              <p:pRg st="5" end="5"/>
                                            </p:txEl>
                                          </p:spTgt>
                                        </p:tgtEl>
                                        <p:attrNameLst>
                                          <p:attrName>style.visibility</p:attrName>
                                        </p:attrNameLst>
                                      </p:cBhvr>
                                      <p:to>
                                        <p:strVal val="visible"/>
                                      </p:to>
                                    </p:set>
                                    <p:animEffect transition="in" filter="wipe(down)">
                                      <p:cBhvr>
                                        <p:cTn id="43" dur="580">
                                          <p:stCondLst>
                                            <p:cond delay="0"/>
                                          </p:stCondLst>
                                        </p:cTn>
                                        <p:tgtEl>
                                          <p:spTgt spid="8">
                                            <p:txEl>
                                              <p:pRg st="5" end="5"/>
                                            </p:txEl>
                                          </p:spTgt>
                                        </p:tgtEl>
                                      </p:cBhvr>
                                    </p:animEffect>
                                    <p:anim calcmode="lin" valueType="num">
                                      <p:cBhvr>
                                        <p:cTn id="44" dur="1822" tmFilter="0,0; 0.14,0.36; 0.43,0.73; 0.71,0.91; 1.0,1.0">
                                          <p:stCondLst>
                                            <p:cond delay="0"/>
                                          </p:stCondLst>
                                        </p:cTn>
                                        <p:tgtEl>
                                          <p:spTgt spid="8">
                                            <p:txEl>
                                              <p:pRg st="5" end="5"/>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8">
                                            <p:txEl>
                                              <p:pRg st="5" end="5"/>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8">
                                            <p:txEl>
                                              <p:pRg st="5" end="5"/>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8">
                                            <p:txEl>
                                              <p:pRg st="5" end="5"/>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8">
                                            <p:txEl>
                                              <p:pRg st="5" end="5"/>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8">
                                            <p:txEl>
                                              <p:pRg st="5" end="5"/>
                                            </p:txEl>
                                          </p:spTgt>
                                        </p:tgtEl>
                                      </p:cBhvr>
                                      <p:to x="100000" y="60000"/>
                                    </p:animScale>
                                    <p:animScale>
                                      <p:cBhvr>
                                        <p:cTn id="50" dur="166" decel="50000">
                                          <p:stCondLst>
                                            <p:cond delay="676"/>
                                          </p:stCondLst>
                                        </p:cTn>
                                        <p:tgtEl>
                                          <p:spTgt spid="8">
                                            <p:txEl>
                                              <p:pRg st="5" end="5"/>
                                            </p:txEl>
                                          </p:spTgt>
                                        </p:tgtEl>
                                      </p:cBhvr>
                                      <p:to x="100000" y="100000"/>
                                    </p:animScale>
                                    <p:animScale>
                                      <p:cBhvr>
                                        <p:cTn id="51" dur="26">
                                          <p:stCondLst>
                                            <p:cond delay="1312"/>
                                          </p:stCondLst>
                                        </p:cTn>
                                        <p:tgtEl>
                                          <p:spTgt spid="8">
                                            <p:txEl>
                                              <p:pRg st="5" end="5"/>
                                            </p:txEl>
                                          </p:spTgt>
                                        </p:tgtEl>
                                      </p:cBhvr>
                                      <p:to x="100000" y="80000"/>
                                    </p:animScale>
                                    <p:animScale>
                                      <p:cBhvr>
                                        <p:cTn id="52" dur="166" decel="50000">
                                          <p:stCondLst>
                                            <p:cond delay="1338"/>
                                          </p:stCondLst>
                                        </p:cTn>
                                        <p:tgtEl>
                                          <p:spTgt spid="8">
                                            <p:txEl>
                                              <p:pRg st="5" end="5"/>
                                            </p:txEl>
                                          </p:spTgt>
                                        </p:tgtEl>
                                      </p:cBhvr>
                                      <p:to x="100000" y="100000"/>
                                    </p:animScale>
                                    <p:animScale>
                                      <p:cBhvr>
                                        <p:cTn id="53" dur="26">
                                          <p:stCondLst>
                                            <p:cond delay="1642"/>
                                          </p:stCondLst>
                                        </p:cTn>
                                        <p:tgtEl>
                                          <p:spTgt spid="8">
                                            <p:txEl>
                                              <p:pRg st="5" end="5"/>
                                            </p:txEl>
                                          </p:spTgt>
                                        </p:tgtEl>
                                      </p:cBhvr>
                                      <p:to x="100000" y="90000"/>
                                    </p:animScale>
                                    <p:animScale>
                                      <p:cBhvr>
                                        <p:cTn id="54" dur="166" decel="50000">
                                          <p:stCondLst>
                                            <p:cond delay="1668"/>
                                          </p:stCondLst>
                                        </p:cTn>
                                        <p:tgtEl>
                                          <p:spTgt spid="8">
                                            <p:txEl>
                                              <p:pRg st="5" end="5"/>
                                            </p:txEl>
                                          </p:spTgt>
                                        </p:tgtEl>
                                      </p:cBhvr>
                                      <p:to x="100000" y="100000"/>
                                    </p:animScale>
                                    <p:animScale>
                                      <p:cBhvr>
                                        <p:cTn id="55" dur="26">
                                          <p:stCondLst>
                                            <p:cond delay="1808"/>
                                          </p:stCondLst>
                                        </p:cTn>
                                        <p:tgtEl>
                                          <p:spTgt spid="8">
                                            <p:txEl>
                                              <p:pRg st="5" end="5"/>
                                            </p:txEl>
                                          </p:spTgt>
                                        </p:tgtEl>
                                      </p:cBhvr>
                                      <p:to x="100000" y="95000"/>
                                    </p:animScale>
                                    <p:animScale>
                                      <p:cBhvr>
                                        <p:cTn id="56" dur="166" decel="50000">
                                          <p:stCondLst>
                                            <p:cond delay="1834"/>
                                          </p:stCondLst>
                                        </p:cTn>
                                        <p:tgtEl>
                                          <p:spTgt spid="8">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P spid="6" grpId="0" uiExpand="1" build="p"/>
      <p:bldP spid="8"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8E361-4768-4497-887E-D1B933748112}"/>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53ED1822-F1E8-A177-9C1E-424712F7E441}"/>
              </a:ext>
            </a:extLst>
          </p:cNvPr>
          <p:cNvSpPr>
            <a:spLocks noGrp="1"/>
          </p:cNvSpPr>
          <p:nvPr>
            <p:ph idx="1"/>
          </p:nvPr>
        </p:nvSpPr>
        <p:spPr>
          <a:xfrm>
            <a:off x="1141412" y="1706137"/>
            <a:ext cx="9905999" cy="4533345"/>
          </a:xfrm>
          <a:solidFill>
            <a:schemeClr val="bg2">
              <a:lumMod val="60000"/>
              <a:lumOff val="40000"/>
            </a:schemeClr>
          </a:solidFill>
        </p:spPr>
        <p:txBody>
          <a:bodyPr>
            <a:normAutofit fontScale="92500" lnSpcReduction="20000"/>
          </a:bodyPr>
          <a:lstStyle/>
          <a:p>
            <a:pPr marL="0" indent="0">
              <a:buNone/>
            </a:pPr>
            <a:r>
              <a:rPr lang="en-GB" sz="2200" dirty="0">
                <a:latin typeface="Arial" panose="020B0604020202020204" pitchFamily="34" charset="0"/>
                <a:cs typeface="Arial" panose="020B0604020202020204" pitchFamily="34" charset="0"/>
              </a:rPr>
              <a:t>Environmental, language, generational, cultural, and emotional barriers all contribute to Flight Foods Ltd.'s communication issues. The ineffective transmission and comprehension of communications can be explained by the communication models created by Shannon and Weaver, Berlo, and Schramm.</a:t>
            </a:r>
          </a:p>
          <a:p>
            <a:pPr marL="0" indent="0">
              <a:buNone/>
            </a:pPr>
            <a:endParaRPr lang="en-GB" sz="2200"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However, communication barriers alone do not explain the company's difficulties. Poor leadership, inadequate training and weak management systems also contribute significantly to operational failures.</a:t>
            </a:r>
          </a:p>
          <a:p>
            <a:pPr marL="0" indent="0">
              <a:buNone/>
            </a:pPr>
            <a:endParaRPr lang="en-GB" sz="2200" dirty="0">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By improving communication processes, employee training and leadership practices, Flight Foods Ltd can improve food safety, customer satisfaction and organisational performance.</a:t>
            </a:r>
          </a:p>
          <a:p>
            <a:pPr marL="0" indent="0">
              <a:buNone/>
            </a:pPr>
            <a:endParaRPr lang="en-GB" sz="1800" dirty="0"/>
          </a:p>
        </p:txBody>
      </p:sp>
    </p:spTree>
    <p:custDataLst>
      <p:tags r:id="rId1"/>
    </p:custDataLst>
    <p:extLst>
      <p:ext uri="{BB962C8B-B14F-4D97-AF65-F5344CB8AC3E}">
        <p14:creationId xmlns:p14="http://schemas.microsoft.com/office/powerpoint/2010/main" val="3927974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circle(in)">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circle(in)">
                                      <p:cBhvr>
                                        <p:cTn id="1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F106A-4E62-0C6D-36D2-B444083FB33B}"/>
              </a:ext>
            </a:extLst>
          </p:cNvPr>
          <p:cNvSpPr>
            <a:spLocks noGrp="1"/>
          </p:cNvSpPr>
          <p:nvPr>
            <p:ph type="title"/>
          </p:nvPr>
        </p:nvSpPr>
        <p:spPr>
          <a:xfrm>
            <a:off x="1141413" y="770917"/>
            <a:ext cx="9905998" cy="1478570"/>
          </a:xfrm>
        </p:spPr>
        <p:txBody>
          <a:bodyPr/>
          <a:lstStyle/>
          <a:p>
            <a:r>
              <a:rPr lang="en-GB"/>
              <a:t>Reference list</a:t>
            </a:r>
            <a:endParaRPr lang="en-GB" dirty="0"/>
          </a:p>
        </p:txBody>
      </p:sp>
      <p:sp>
        <p:nvSpPr>
          <p:cNvPr id="3" name="Content Placeholder 2">
            <a:extLst>
              <a:ext uri="{FF2B5EF4-FFF2-40B4-BE49-F238E27FC236}">
                <a16:creationId xmlns:a16="http://schemas.microsoft.com/office/drawing/2014/main" id="{4DD93ECF-8725-E5B9-989B-F30C3DFEBE03}"/>
              </a:ext>
            </a:extLst>
          </p:cNvPr>
          <p:cNvSpPr>
            <a:spLocks noGrp="1"/>
          </p:cNvSpPr>
          <p:nvPr>
            <p:ph idx="1"/>
          </p:nvPr>
        </p:nvSpPr>
        <p:spPr>
          <a:xfrm>
            <a:off x="1141412" y="1750741"/>
            <a:ext cx="9905999" cy="4438186"/>
          </a:xfrm>
          <a:solidFill>
            <a:schemeClr val="bg2">
              <a:lumMod val="60000"/>
              <a:lumOff val="40000"/>
            </a:schemeClr>
          </a:solidFill>
        </p:spPr>
        <p:txBody>
          <a:bodyPr>
            <a:normAutofit fontScale="70000" lnSpcReduction="20000"/>
          </a:bodyPr>
          <a:lstStyle/>
          <a:p>
            <a:r>
              <a:rPr lang="en-GB" dirty="0">
                <a:latin typeface="Arial" panose="020B0604020202020204" pitchFamily="34" charset="0"/>
                <a:cs typeface="Arial" panose="020B0604020202020204" pitchFamily="34" charset="0"/>
              </a:rPr>
              <a:t>Berlo, D.K. (1960) The Process of Communication. New York: Holt, Rinehart and Winston.</a:t>
            </a:r>
          </a:p>
          <a:p>
            <a:r>
              <a:rPr lang="en-GB" dirty="0">
                <a:latin typeface="Arial" panose="020B0604020202020204" pitchFamily="34" charset="0"/>
                <a:cs typeface="Arial" panose="020B0604020202020204" pitchFamily="34" charset="0"/>
              </a:rPr>
              <a:t>Bovee, C.L. and Thill, J.V. (2023) Business Communication Today. 15th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Harlow: Pearson.</a:t>
            </a:r>
          </a:p>
          <a:p>
            <a:r>
              <a:rPr lang="en-GB" dirty="0">
                <a:latin typeface="Arial" panose="020B0604020202020204" pitchFamily="34" charset="0"/>
                <a:cs typeface="Arial" panose="020B0604020202020204" pitchFamily="34" charset="0"/>
              </a:rPr>
              <a:t>Hofstede, G. (2001) Culture's Consequences: Comparing Values, </a:t>
            </a:r>
            <a:r>
              <a:rPr lang="en-GB" dirty="0" err="1">
                <a:latin typeface="Arial" panose="020B0604020202020204" pitchFamily="34" charset="0"/>
                <a:cs typeface="Arial" panose="020B0604020202020204" pitchFamily="34" charset="0"/>
              </a:rPr>
              <a:t>Behaviors</a:t>
            </a:r>
            <a:r>
              <a:rPr lang="en-GB" dirty="0">
                <a:latin typeface="Arial" panose="020B0604020202020204" pitchFamily="34" charset="0"/>
                <a:cs typeface="Arial" panose="020B0604020202020204" pitchFamily="34" charset="0"/>
              </a:rPr>
              <a:t>, Institutions and Organizations Across Nations. 2nd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Thousand Oaks, CA: Sage.</a:t>
            </a:r>
          </a:p>
          <a:p>
            <a:r>
              <a:rPr lang="en-GB" dirty="0">
                <a:latin typeface="Arial" panose="020B0604020202020204" pitchFamily="34" charset="0"/>
                <a:cs typeface="Arial" panose="020B0604020202020204" pitchFamily="34" charset="0"/>
              </a:rPr>
              <a:t>Mullins, L.J. (2022) Management and Organisational Behaviour. 13th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Harlow: Pearson.</a:t>
            </a:r>
          </a:p>
          <a:p>
            <a:r>
              <a:rPr lang="en-GB" dirty="0">
                <a:latin typeface="Arial" panose="020B0604020202020204" pitchFamily="34" charset="0"/>
                <a:cs typeface="Arial" panose="020B0604020202020204" pitchFamily="34" charset="0"/>
              </a:rPr>
              <a:t>Schramm, W. (1954) The Process and Effects of Mass Communication. Urbana: University of Illinois Press.</a:t>
            </a:r>
          </a:p>
          <a:p>
            <a:r>
              <a:rPr lang="en-GB" dirty="0">
                <a:latin typeface="Arial" panose="020B0604020202020204" pitchFamily="34" charset="0"/>
                <a:cs typeface="Arial" panose="020B0604020202020204" pitchFamily="34" charset="0"/>
              </a:rPr>
              <a:t>Shannon, C.E. and Weaver, W. (1949) The Mathematical Theory of Communication. Urbana: University of Illinois Press.</a:t>
            </a:r>
          </a:p>
          <a:p>
            <a:r>
              <a:rPr lang="en-GB" dirty="0">
                <a:latin typeface="Arial" panose="020B0604020202020204" pitchFamily="34" charset="0"/>
                <a:cs typeface="Arial" panose="020B0604020202020204" pitchFamily="34" charset="0"/>
              </a:rPr>
              <a:t>Tuckman, B.W. (1965) ‘Developmental sequence in small groups’, Psychological Bulletin, 63(6), pp. 384–399.</a:t>
            </a:r>
          </a:p>
          <a:p>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7971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74" name="Picture 2">
            <a:extLst>
              <a:ext uri="{FF2B5EF4-FFF2-40B4-BE49-F238E27FC236}">
                <a16:creationId xmlns:a16="http://schemas.microsoft.com/office/drawing/2014/main" id="{50C065C3-0FE3-4452-B765-CB05BBB2A9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76" name="Group 75">
            <a:extLst>
              <a:ext uri="{FF2B5EF4-FFF2-40B4-BE49-F238E27FC236}">
                <a16:creationId xmlns:a16="http://schemas.microsoft.com/office/drawing/2014/main" id="{9795E515-5F57-431F-9A0D-3A0419DF75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77" name="Rectangle 5">
              <a:extLst>
                <a:ext uri="{FF2B5EF4-FFF2-40B4-BE49-F238E27FC236}">
                  <a16:creationId xmlns:a16="http://schemas.microsoft.com/office/drawing/2014/main" id="{D45BCBFE-0478-4767-BF2E-FC2C548BA6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78" name="Freeform 6">
              <a:extLst>
                <a:ext uri="{FF2B5EF4-FFF2-40B4-BE49-F238E27FC236}">
                  <a16:creationId xmlns:a16="http://schemas.microsoft.com/office/drawing/2014/main" id="{E903928F-F6DA-470C-81A0-CF7D9DE034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79" name="Freeform 7">
              <a:extLst>
                <a:ext uri="{FF2B5EF4-FFF2-40B4-BE49-F238E27FC236}">
                  <a16:creationId xmlns:a16="http://schemas.microsoft.com/office/drawing/2014/main" id="{ADA095F6-E326-4450-A2D6-DB2BF989B8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0" name="Rectangle 8">
              <a:extLst>
                <a:ext uri="{FF2B5EF4-FFF2-40B4-BE49-F238E27FC236}">
                  <a16:creationId xmlns:a16="http://schemas.microsoft.com/office/drawing/2014/main" id="{6B067F9A-FDF2-49EC-B4FF-CD4B90F7892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81" name="Freeform 9">
              <a:extLst>
                <a:ext uri="{FF2B5EF4-FFF2-40B4-BE49-F238E27FC236}">
                  <a16:creationId xmlns:a16="http://schemas.microsoft.com/office/drawing/2014/main" id="{F1331213-D19D-49FC-8616-168A14565A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2" name="Freeform 10">
              <a:extLst>
                <a:ext uri="{FF2B5EF4-FFF2-40B4-BE49-F238E27FC236}">
                  <a16:creationId xmlns:a16="http://schemas.microsoft.com/office/drawing/2014/main" id="{2ADFE242-96FC-4A14-8C59-90CD6DE1D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3" name="Freeform 11">
              <a:extLst>
                <a:ext uri="{FF2B5EF4-FFF2-40B4-BE49-F238E27FC236}">
                  <a16:creationId xmlns:a16="http://schemas.microsoft.com/office/drawing/2014/main" id="{6A97B7BC-40BD-494B-9C6B-AF3045559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4" name="Freeform 12">
              <a:extLst>
                <a:ext uri="{FF2B5EF4-FFF2-40B4-BE49-F238E27FC236}">
                  <a16:creationId xmlns:a16="http://schemas.microsoft.com/office/drawing/2014/main" id="{3D7F35CF-F44C-491F-904D-A31ED832137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5" name="Freeform 13">
              <a:extLst>
                <a:ext uri="{FF2B5EF4-FFF2-40B4-BE49-F238E27FC236}">
                  <a16:creationId xmlns:a16="http://schemas.microsoft.com/office/drawing/2014/main" id="{84D9BF7E-18C2-452C-B139-4ED58D7A0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6" name="Freeform 14">
              <a:extLst>
                <a:ext uri="{FF2B5EF4-FFF2-40B4-BE49-F238E27FC236}">
                  <a16:creationId xmlns:a16="http://schemas.microsoft.com/office/drawing/2014/main" id="{700A6223-AD38-426F-A6FE-7926CAEF3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7" name="Freeform 15">
              <a:extLst>
                <a:ext uri="{FF2B5EF4-FFF2-40B4-BE49-F238E27FC236}">
                  <a16:creationId xmlns:a16="http://schemas.microsoft.com/office/drawing/2014/main" id="{D172AA94-449F-45EB-94E6-67C186C32DD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8" name="Freeform 16">
              <a:extLst>
                <a:ext uri="{FF2B5EF4-FFF2-40B4-BE49-F238E27FC236}">
                  <a16:creationId xmlns:a16="http://schemas.microsoft.com/office/drawing/2014/main" id="{A7D4F697-8937-4F4C-83C5-770B3FCB82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89" name="Freeform 17">
              <a:extLst>
                <a:ext uri="{FF2B5EF4-FFF2-40B4-BE49-F238E27FC236}">
                  <a16:creationId xmlns:a16="http://schemas.microsoft.com/office/drawing/2014/main" id="{10AF1D59-5117-4D47-8414-4BB61F944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0" name="Freeform 18">
              <a:extLst>
                <a:ext uri="{FF2B5EF4-FFF2-40B4-BE49-F238E27FC236}">
                  <a16:creationId xmlns:a16="http://schemas.microsoft.com/office/drawing/2014/main" id="{2387DC33-88B3-4718-8C94-41659EA33A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1" name="Freeform 19">
              <a:extLst>
                <a:ext uri="{FF2B5EF4-FFF2-40B4-BE49-F238E27FC236}">
                  <a16:creationId xmlns:a16="http://schemas.microsoft.com/office/drawing/2014/main" id="{D4E7EC64-4763-4F04-B2E4-E400364D72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2" name="Freeform 20">
              <a:extLst>
                <a:ext uri="{FF2B5EF4-FFF2-40B4-BE49-F238E27FC236}">
                  <a16:creationId xmlns:a16="http://schemas.microsoft.com/office/drawing/2014/main" id="{581717DF-9FD4-47CB-9579-E34DF7E875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3" name="Freeform 21">
              <a:extLst>
                <a:ext uri="{FF2B5EF4-FFF2-40B4-BE49-F238E27FC236}">
                  <a16:creationId xmlns:a16="http://schemas.microsoft.com/office/drawing/2014/main" id="{BCD8EF50-6E58-4B2D-90B6-AFF236A73B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4" name="Freeform 22">
              <a:extLst>
                <a:ext uri="{FF2B5EF4-FFF2-40B4-BE49-F238E27FC236}">
                  <a16:creationId xmlns:a16="http://schemas.microsoft.com/office/drawing/2014/main" id="{6524A268-142A-4CBF-BB8B-DC1FCBC8F7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5" name="Freeform 23">
              <a:extLst>
                <a:ext uri="{FF2B5EF4-FFF2-40B4-BE49-F238E27FC236}">
                  <a16:creationId xmlns:a16="http://schemas.microsoft.com/office/drawing/2014/main" id="{56A0E6F3-B76B-4813-B44B-56CE11A8A0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6" name="Freeform 24">
              <a:extLst>
                <a:ext uri="{FF2B5EF4-FFF2-40B4-BE49-F238E27FC236}">
                  <a16:creationId xmlns:a16="http://schemas.microsoft.com/office/drawing/2014/main" id="{A74CED8D-B902-4B76-9CC8-30A09B2FA1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7" name="Freeform 25">
              <a:extLst>
                <a:ext uri="{FF2B5EF4-FFF2-40B4-BE49-F238E27FC236}">
                  <a16:creationId xmlns:a16="http://schemas.microsoft.com/office/drawing/2014/main" id="{ED007BD7-ED56-4566-B1FF-707160024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8" name="Freeform 26">
              <a:extLst>
                <a:ext uri="{FF2B5EF4-FFF2-40B4-BE49-F238E27FC236}">
                  <a16:creationId xmlns:a16="http://schemas.microsoft.com/office/drawing/2014/main" id="{90AD48D2-5BC8-4C80-B126-B1A201242B8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9" name="Freeform 27">
              <a:extLst>
                <a:ext uri="{FF2B5EF4-FFF2-40B4-BE49-F238E27FC236}">
                  <a16:creationId xmlns:a16="http://schemas.microsoft.com/office/drawing/2014/main" id="{BE14C82F-9F35-4D61-B758-7BCE32DECB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0" name="Freeform 28">
              <a:extLst>
                <a:ext uri="{FF2B5EF4-FFF2-40B4-BE49-F238E27FC236}">
                  <a16:creationId xmlns:a16="http://schemas.microsoft.com/office/drawing/2014/main" id="{6540CE06-9028-497A-AC64-CF0ED60A74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1" name="Freeform 29">
              <a:extLst>
                <a:ext uri="{FF2B5EF4-FFF2-40B4-BE49-F238E27FC236}">
                  <a16:creationId xmlns:a16="http://schemas.microsoft.com/office/drawing/2014/main" id="{A4825B3B-52CD-4F08-BA02-6C2B0EFED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2" name="Freeform 30">
              <a:extLst>
                <a:ext uri="{FF2B5EF4-FFF2-40B4-BE49-F238E27FC236}">
                  <a16:creationId xmlns:a16="http://schemas.microsoft.com/office/drawing/2014/main" id="{6877A5EF-B8B8-44D3-AA57-4BBF89206D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3" name="Freeform 31">
              <a:extLst>
                <a:ext uri="{FF2B5EF4-FFF2-40B4-BE49-F238E27FC236}">
                  <a16:creationId xmlns:a16="http://schemas.microsoft.com/office/drawing/2014/main" id="{00BB365C-9180-4208-92CF-AB6A88848C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4" name="Freeform 32">
              <a:extLst>
                <a:ext uri="{FF2B5EF4-FFF2-40B4-BE49-F238E27FC236}">
                  <a16:creationId xmlns:a16="http://schemas.microsoft.com/office/drawing/2014/main" id="{8D1134D2-53A6-41D5-AC1A-5254A2FBD0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5" name="Rectangle 33">
              <a:extLst>
                <a:ext uri="{FF2B5EF4-FFF2-40B4-BE49-F238E27FC236}">
                  <a16:creationId xmlns:a16="http://schemas.microsoft.com/office/drawing/2014/main" id="{24C7FA73-07CD-479A-9B9E-DAD4D3B2BF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06" name="Freeform 34">
              <a:extLst>
                <a:ext uri="{FF2B5EF4-FFF2-40B4-BE49-F238E27FC236}">
                  <a16:creationId xmlns:a16="http://schemas.microsoft.com/office/drawing/2014/main" id="{AB24DF92-B081-4701-B58D-913261A00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7" name="Freeform 35">
              <a:extLst>
                <a:ext uri="{FF2B5EF4-FFF2-40B4-BE49-F238E27FC236}">
                  <a16:creationId xmlns:a16="http://schemas.microsoft.com/office/drawing/2014/main" id="{AB4DF275-6B82-4AA9-A7A9-138E631E30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8" name="Freeform 36">
              <a:extLst>
                <a:ext uri="{FF2B5EF4-FFF2-40B4-BE49-F238E27FC236}">
                  <a16:creationId xmlns:a16="http://schemas.microsoft.com/office/drawing/2014/main" id="{972A3812-16AD-453E-B1E6-9F39894F7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9" name="Freeform 37">
              <a:extLst>
                <a:ext uri="{FF2B5EF4-FFF2-40B4-BE49-F238E27FC236}">
                  <a16:creationId xmlns:a16="http://schemas.microsoft.com/office/drawing/2014/main" id="{8FB6759A-BAD8-4073-86A2-6DDD73DE2A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0" name="Freeform 38">
              <a:extLst>
                <a:ext uri="{FF2B5EF4-FFF2-40B4-BE49-F238E27FC236}">
                  <a16:creationId xmlns:a16="http://schemas.microsoft.com/office/drawing/2014/main" id="{9FCCB0F4-1178-47C1-9EE2-234EA715C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1" name="Freeform 39">
              <a:extLst>
                <a:ext uri="{FF2B5EF4-FFF2-40B4-BE49-F238E27FC236}">
                  <a16:creationId xmlns:a16="http://schemas.microsoft.com/office/drawing/2014/main" id="{CB01BF0B-7EB0-4C18-80BE-20D2EAC048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2" name="Freeform 40">
              <a:extLst>
                <a:ext uri="{FF2B5EF4-FFF2-40B4-BE49-F238E27FC236}">
                  <a16:creationId xmlns:a16="http://schemas.microsoft.com/office/drawing/2014/main" id="{3266E9DA-C937-48E0-8F98-90A467760F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3" name="Freeform 41">
              <a:extLst>
                <a:ext uri="{FF2B5EF4-FFF2-40B4-BE49-F238E27FC236}">
                  <a16:creationId xmlns:a16="http://schemas.microsoft.com/office/drawing/2014/main" id="{A8A9C00D-0425-4E68-A1DE-BCE5BD6BBD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4" name="Freeform 42">
              <a:extLst>
                <a:ext uri="{FF2B5EF4-FFF2-40B4-BE49-F238E27FC236}">
                  <a16:creationId xmlns:a16="http://schemas.microsoft.com/office/drawing/2014/main" id="{46230904-E744-4B55-84FF-826A6B737B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5" name="Freeform 43">
              <a:extLst>
                <a:ext uri="{FF2B5EF4-FFF2-40B4-BE49-F238E27FC236}">
                  <a16:creationId xmlns:a16="http://schemas.microsoft.com/office/drawing/2014/main" id="{D4291668-8AF0-4784-BC06-870768F53F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6" name="Freeform 44">
              <a:extLst>
                <a:ext uri="{FF2B5EF4-FFF2-40B4-BE49-F238E27FC236}">
                  <a16:creationId xmlns:a16="http://schemas.microsoft.com/office/drawing/2014/main" id="{D917DCBD-774B-4AAF-92AE-D18289FFC4D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7" name="Rectangle 45">
              <a:extLst>
                <a:ext uri="{FF2B5EF4-FFF2-40B4-BE49-F238E27FC236}">
                  <a16:creationId xmlns:a16="http://schemas.microsoft.com/office/drawing/2014/main" id="{9E50122E-0F19-4D65-9CB2-E22C3EA84AC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18" name="Freeform 46">
              <a:extLst>
                <a:ext uri="{FF2B5EF4-FFF2-40B4-BE49-F238E27FC236}">
                  <a16:creationId xmlns:a16="http://schemas.microsoft.com/office/drawing/2014/main" id="{BC28A765-6E8B-4352-BD0C-35474F70A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9" name="Freeform 47">
              <a:extLst>
                <a:ext uri="{FF2B5EF4-FFF2-40B4-BE49-F238E27FC236}">
                  <a16:creationId xmlns:a16="http://schemas.microsoft.com/office/drawing/2014/main" id="{0AC30A17-F494-44EB-9817-1B8B255CE46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0" name="Freeform 48">
              <a:extLst>
                <a:ext uri="{FF2B5EF4-FFF2-40B4-BE49-F238E27FC236}">
                  <a16:creationId xmlns:a16="http://schemas.microsoft.com/office/drawing/2014/main" id="{6088D59F-32BD-4932-9C22-9AA0FCDA7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1" name="Freeform 49">
              <a:extLst>
                <a:ext uri="{FF2B5EF4-FFF2-40B4-BE49-F238E27FC236}">
                  <a16:creationId xmlns:a16="http://schemas.microsoft.com/office/drawing/2014/main" id="{B18BBE45-5F21-47FA-B291-AC802D7155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2" name="Freeform 50">
              <a:extLst>
                <a:ext uri="{FF2B5EF4-FFF2-40B4-BE49-F238E27FC236}">
                  <a16:creationId xmlns:a16="http://schemas.microsoft.com/office/drawing/2014/main" id="{A1BD992D-1C4B-4E69-A627-A45D8958E0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3" name="Freeform 51">
              <a:extLst>
                <a:ext uri="{FF2B5EF4-FFF2-40B4-BE49-F238E27FC236}">
                  <a16:creationId xmlns:a16="http://schemas.microsoft.com/office/drawing/2014/main" id="{571C0498-7105-455E-8B0A-233F850F18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4" name="Freeform 52">
              <a:extLst>
                <a:ext uri="{FF2B5EF4-FFF2-40B4-BE49-F238E27FC236}">
                  <a16:creationId xmlns:a16="http://schemas.microsoft.com/office/drawing/2014/main" id="{F6FA78CC-C0B1-422F-B535-05580A971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5" name="Freeform 53">
              <a:extLst>
                <a:ext uri="{FF2B5EF4-FFF2-40B4-BE49-F238E27FC236}">
                  <a16:creationId xmlns:a16="http://schemas.microsoft.com/office/drawing/2014/main" id="{49A1BACF-EE5E-46F8-8968-D4CF18BC01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6" name="Freeform 54">
              <a:extLst>
                <a:ext uri="{FF2B5EF4-FFF2-40B4-BE49-F238E27FC236}">
                  <a16:creationId xmlns:a16="http://schemas.microsoft.com/office/drawing/2014/main" id="{0AF8DFAF-8AF7-453E-AED7-89E59FBD7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7" name="Freeform 55">
              <a:extLst>
                <a:ext uri="{FF2B5EF4-FFF2-40B4-BE49-F238E27FC236}">
                  <a16:creationId xmlns:a16="http://schemas.microsoft.com/office/drawing/2014/main" id="{F8C26D97-8DA4-4556-92E4-2AE66B36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8" name="Freeform 56">
              <a:extLst>
                <a:ext uri="{FF2B5EF4-FFF2-40B4-BE49-F238E27FC236}">
                  <a16:creationId xmlns:a16="http://schemas.microsoft.com/office/drawing/2014/main" id="{EEF9D855-A8A7-44CC-919C-BEA327F254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9" name="Freeform 57">
              <a:extLst>
                <a:ext uri="{FF2B5EF4-FFF2-40B4-BE49-F238E27FC236}">
                  <a16:creationId xmlns:a16="http://schemas.microsoft.com/office/drawing/2014/main" id="{11F0B045-803C-4067-A182-066EEB2C4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0" name="Freeform 58">
              <a:extLst>
                <a:ext uri="{FF2B5EF4-FFF2-40B4-BE49-F238E27FC236}">
                  <a16:creationId xmlns:a16="http://schemas.microsoft.com/office/drawing/2014/main" id="{3C1FCACB-EFEF-4B54-99A6-E327A637C2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sp>
        <p:nvSpPr>
          <p:cNvPr id="2" name="Title 1">
            <a:extLst>
              <a:ext uri="{FF2B5EF4-FFF2-40B4-BE49-F238E27FC236}">
                <a16:creationId xmlns:a16="http://schemas.microsoft.com/office/drawing/2014/main" id="{9471089D-F403-3622-0CBB-E71F4657E5D8}"/>
              </a:ext>
            </a:extLst>
          </p:cNvPr>
          <p:cNvSpPr>
            <a:spLocks noGrp="1"/>
          </p:cNvSpPr>
          <p:nvPr>
            <p:ph type="title"/>
          </p:nvPr>
        </p:nvSpPr>
        <p:spPr>
          <a:xfrm>
            <a:off x="5291668" y="1215496"/>
            <a:ext cx="5367866" cy="2387600"/>
          </a:xfrm>
        </p:spPr>
        <p:txBody>
          <a:bodyPr vert="horz" lIns="91440" tIns="45720" rIns="91440" bIns="45720" rtlCol="0" anchor="b">
            <a:normAutofit/>
          </a:bodyPr>
          <a:lstStyle/>
          <a:p>
            <a:r>
              <a:rPr lang="en-US" sz="4400" dirty="0"/>
              <a:t>Thankyou for listening </a:t>
            </a:r>
          </a:p>
        </p:txBody>
      </p:sp>
      <p:sp>
        <p:nvSpPr>
          <p:cNvPr id="4" name="Text Placeholder 3">
            <a:extLst>
              <a:ext uri="{FF2B5EF4-FFF2-40B4-BE49-F238E27FC236}">
                <a16:creationId xmlns:a16="http://schemas.microsoft.com/office/drawing/2014/main" id="{91D9305C-42C5-186E-8C3B-DC7C1AE31718}"/>
              </a:ext>
            </a:extLst>
          </p:cNvPr>
          <p:cNvSpPr>
            <a:spLocks noGrp="1"/>
          </p:cNvSpPr>
          <p:nvPr>
            <p:ph type="body" sz="half" idx="2"/>
          </p:nvPr>
        </p:nvSpPr>
        <p:spPr>
          <a:xfrm>
            <a:off x="5291667" y="3602038"/>
            <a:ext cx="5376333" cy="1655762"/>
          </a:xfrm>
        </p:spPr>
        <p:txBody>
          <a:bodyPr vert="horz" lIns="91440" tIns="45720" rIns="91440" bIns="45720" rtlCol="0">
            <a:normAutofit/>
          </a:bodyPr>
          <a:lstStyle/>
          <a:p>
            <a:endParaRPr lang="en-US" sz="1800" cap="all" dirty="0">
              <a:solidFill>
                <a:schemeClr val="tx2"/>
              </a:solidFill>
            </a:endParaRPr>
          </a:p>
        </p:txBody>
      </p:sp>
      <p:pic>
        <p:nvPicPr>
          <p:cNvPr id="68" name="Picture Placeholder 67">
            <a:extLst>
              <a:ext uri="{FF2B5EF4-FFF2-40B4-BE49-F238E27FC236}">
                <a16:creationId xmlns:a16="http://schemas.microsoft.com/office/drawing/2014/main" id="{2EEFDF4A-86D6-5B6C-7C01-D76108A69510}"/>
              </a:ext>
            </a:extLst>
          </p:cNvPr>
          <p:cNvPicPr>
            <a:picLocks noGrp="1" noChangeAspect="1"/>
          </p:cNvPicPr>
          <p:nvPr>
            <p:ph type="pic" idx="1"/>
          </p:nvPr>
        </p:nvPicPr>
        <p:blipFill>
          <a:blip r:embed="rId4">
            <a:extLst>
              <a:ext uri="{28A0092B-C50C-407E-A947-70E740481C1C}">
                <a14:useLocalDpi xmlns:a14="http://schemas.microsoft.com/office/drawing/2010/main" val="0"/>
              </a:ext>
            </a:extLst>
          </a:blip>
          <a:srcRect l="14864" r="14865" b="1"/>
          <a:stretch>
            <a:fillRect/>
          </a:stretch>
        </p:blipFill>
        <p:spPr>
          <a:xfrm>
            <a:off x="1319503" y="1527175"/>
            <a:ext cx="3525628" cy="3549650"/>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scene3d>
            <a:camera prst="isometricOffAxis1Right"/>
            <a:lightRig rig="threePt" dir="t"/>
          </a:scene3d>
        </p:spPr>
      </p:pic>
    </p:spTree>
    <p:extLst>
      <p:ext uri="{BB962C8B-B14F-4D97-AF65-F5344CB8AC3E}">
        <p14:creationId xmlns:p14="http://schemas.microsoft.com/office/powerpoint/2010/main" val="4166922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TIMING" val="|0.8|0.5|0.5|1.4|0.4|0.6|26|1.7|1.8|2.6"/>
</p:tagLst>
</file>

<file path=ppt/tags/tag2.xml><?xml version="1.0" encoding="utf-8"?>
<p:tagLst xmlns:a="http://schemas.openxmlformats.org/drawingml/2006/main" xmlns:r="http://schemas.openxmlformats.org/officeDocument/2006/relationships" xmlns:p="http://schemas.openxmlformats.org/presentationml/2006/main">
  <p:tag name="TIMING" val="|2|2|31|2|5.7|3|3.6|2.7|3.5"/>
</p:tagLst>
</file>

<file path=ppt/tags/tag3.xml><?xml version="1.0" encoding="utf-8"?>
<p:tagLst xmlns:a="http://schemas.openxmlformats.org/drawingml/2006/main" xmlns:r="http://schemas.openxmlformats.org/officeDocument/2006/relationships" xmlns:p="http://schemas.openxmlformats.org/presentationml/2006/main">
  <p:tag name="TIMING" val="|2.7|1.8|0.7|0.6|6.6|3.7|1.4|4|5|1.4|1.3|1.3|1.1|6|1.2|3.7|0.8|1.4|3.8|5.7|1.1|2.4|3.5|3.3|2|4.9"/>
</p:tagLst>
</file>

<file path=ppt/tags/tag4.xml><?xml version="1.0" encoding="utf-8"?>
<p:tagLst xmlns:a="http://schemas.openxmlformats.org/drawingml/2006/main" xmlns:r="http://schemas.openxmlformats.org/officeDocument/2006/relationships" xmlns:p="http://schemas.openxmlformats.org/presentationml/2006/main">
  <p:tag name="TIMING" val="|0.9|0.8|0.5|0.6|0.5|0.8|15.8|4.1|1.4|0.8|7.1|1|1.5|0.2|0.8|0.2|18.2|3.9|2.5|3.1|2.2|1.6|1.4"/>
</p:tagLst>
</file>

<file path=ppt/tags/tag5.xml><?xml version="1.0" encoding="utf-8"?>
<p:tagLst xmlns:a="http://schemas.openxmlformats.org/drawingml/2006/main" xmlns:r="http://schemas.openxmlformats.org/officeDocument/2006/relationships" xmlns:p="http://schemas.openxmlformats.org/presentationml/2006/main">
  <p:tag name="TIMING" val="|2|0.5|0.6|0.6|0.5|7.5|0.8|0.7|1.4|2.9|6.4|0.6|1.1|4.9|3.8|1|5|0.9|11.1|2.4|3.5|0.8|0.2|4.6|3.4"/>
</p:tagLst>
</file>

<file path=ppt/tags/tag6.xml><?xml version="1.0" encoding="utf-8"?>
<p:tagLst xmlns:a="http://schemas.openxmlformats.org/drawingml/2006/main" xmlns:r="http://schemas.openxmlformats.org/officeDocument/2006/relationships" xmlns:p="http://schemas.openxmlformats.org/presentationml/2006/main">
  <p:tag name="TIMING" val="|2.7|0.7|0.4|0.5|0.5|0.7|5|0.6|0.7|3.4|6.7|2.1|1.5|0.1|0.4|0.8|3.3|0.8|0.4|0.5|0.6|7.2|0.8|0.2|2|4.2|1.6|0.3|3.8|3.1|2.3"/>
</p:tagLst>
</file>

<file path=ppt/tags/tag7.xml><?xml version="1.0" encoding="utf-8"?>
<p:tagLst xmlns:a="http://schemas.openxmlformats.org/drawingml/2006/main" xmlns:r="http://schemas.openxmlformats.org/officeDocument/2006/relationships" xmlns:p="http://schemas.openxmlformats.org/presentationml/2006/main">
  <p:tag name="TIMING" val="|1.9|0.8|0.5|2.5|3.1|3.1|0.2|1.8|1.9|0.9|0.6|0.5|2.2|6|6.6|5|1.9|2.2|3"/>
</p:tagLst>
</file>

<file path=ppt/tags/tag8.xml><?xml version="1.0" encoding="utf-8"?>
<p:tagLst xmlns:a="http://schemas.openxmlformats.org/drawingml/2006/main" xmlns:r="http://schemas.openxmlformats.org/officeDocument/2006/relationships" xmlns:p="http://schemas.openxmlformats.org/presentationml/2006/main">
  <p:tag name="TIMING" val="|1.1|1.3|0.1|0.1|0.1|0.1|0.4|0.3|0.2|0.2|0.9|0.7|19.8|2.3|3.5"/>
</p:tagLst>
</file>

<file path=ppt/tags/tag9.xml><?xml version="1.0" encoding="utf-8"?>
<p:tagLst xmlns:a="http://schemas.openxmlformats.org/drawingml/2006/main" xmlns:r="http://schemas.openxmlformats.org/officeDocument/2006/relationships" xmlns:p="http://schemas.openxmlformats.org/presentationml/2006/main">
  <p:tag name="TIMING" val="|1|0.5|22.6"/>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TM04033919[[fn=Circuit]]</Template>
  <TotalTime>6070</TotalTime>
  <Words>983</Words>
  <Application>Microsoft Office PowerPoint</Application>
  <PresentationFormat>Widescreen</PresentationFormat>
  <Paragraphs>174</Paragraphs>
  <Slides>13</Slides>
  <Notes>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Calibri</vt:lpstr>
      <vt:lpstr>Tw Cen MT</vt:lpstr>
      <vt:lpstr>Circuit</vt:lpstr>
      <vt:lpstr>Sebastian Blake 2526167  LCLM4003  Flight foods Ltd</vt:lpstr>
      <vt:lpstr>contence </vt:lpstr>
      <vt:lpstr>Introduction</vt:lpstr>
      <vt:lpstr>Environmental Noise Barrier</vt:lpstr>
      <vt:lpstr>Lauguage and communication barriers</vt:lpstr>
      <vt:lpstr>Age and generational barrier</vt:lpstr>
      <vt:lpstr>Cultural barrier</vt:lpstr>
      <vt:lpstr>Emotional barrier</vt:lpstr>
      <vt:lpstr>Management and leadership issues</vt:lpstr>
      <vt:lpstr>recommendations</vt:lpstr>
      <vt:lpstr>conclusion</vt:lpstr>
      <vt:lpstr>Reference list</vt:lpstr>
      <vt:lpstr>Thankyou for listening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Diane Beldi (2441314)</dc:creator>
  <cp:lastModifiedBy>Giovanni of Birmingham Blake</cp:lastModifiedBy>
  <cp:revision>10</cp:revision>
  <dcterms:created xsi:type="dcterms:W3CDTF">2026-06-03T21:43:00Z</dcterms:created>
  <dcterms:modified xsi:type="dcterms:W3CDTF">2026-07-13T10:48:31Z</dcterms:modified>
</cp:coreProperties>
</file>