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308" r:id="rId24"/>
    <p:sldId id="522" r:id="rId25"/>
    <p:sldId id="258" r:id="rId26"/>
    <p:sldId id="523" r:id="rId27"/>
    <p:sldId id="524" r:id="rId28"/>
    <p:sldId id="259" r:id="rId29"/>
    <p:sldId id="262" r:id="rId30"/>
    <p:sldId id="261" r:id="rId31"/>
    <p:sldId id="263" r:id="rId32"/>
    <p:sldId id="264" r:id="rId33"/>
    <p:sldId id="269" r:id="rId34"/>
    <p:sldId id="270" r:id="rId35"/>
    <p:sldId id="271" r:id="rId36"/>
    <p:sldId id="272" r:id="rId37"/>
    <p:sldId id="273" r:id="rId38"/>
    <p:sldId id="274" r:id="rId39"/>
    <p:sldId id="275" r:id="rId40"/>
    <p:sldId id="276" r:id="rId41"/>
    <p:sldId id="277" r:id="rId42"/>
    <p:sldId id="278" r:id="rId43"/>
    <p:sldId id="280" r:id="rId44"/>
    <p:sldId id="279" r:id="rId45"/>
    <p:sldId id="281" r:id="rId46"/>
    <p:sldId id="288" r:id="rId47"/>
    <p:sldId id="283" r:id="rId48"/>
    <p:sldId id="284" r:id="rId49"/>
    <p:sldId id="282" r:id="rId50"/>
    <p:sldId id="26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30213-D8CC-459A-B753-6987A93EED0D}" v="30" dt="2023-03-16T16:25:14.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118" autoAdjust="0"/>
    <p:restoredTop sz="92296" autoAdjust="0"/>
  </p:normalViewPr>
  <p:slideViewPr>
    <p:cSldViewPr snapToGrid="0">
      <p:cViewPr varScale="1">
        <p:scale>
          <a:sx n="50" d="100"/>
          <a:sy n="50" d="100"/>
        </p:scale>
        <p:origin x="36" y="72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slide" Target="slides/slide1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45D30213-D8CC-459A-B753-6987A93EED0D}"/>
    <pc:docChg chg="undo custSel addSld delSld modSld sldOrd">
      <pc:chgData name="Kate Piper (IMH)" userId="f69ee4e2-845b-4a1f-89c4-60fce9da139f" providerId="ADAL" clId="{45D30213-D8CC-459A-B753-6987A93EED0D}" dt="2023-03-16T16:25:14.672" v="488"/>
      <pc:docMkLst>
        <pc:docMk/>
      </pc:docMkLst>
      <pc:sldChg chg="modSp add mod">
        <pc:chgData name="Kate Piper (IMH)" userId="f69ee4e2-845b-4a1f-89c4-60fce9da139f" providerId="ADAL" clId="{45D30213-D8CC-459A-B753-6987A93EED0D}" dt="2023-03-16T15:29:14.215" v="17" actId="207"/>
        <pc:sldMkLst>
          <pc:docMk/>
          <pc:sldMk cId="1853798565" sldId="258"/>
        </pc:sldMkLst>
        <pc:spChg chg="mod">
          <ac:chgData name="Kate Piper (IMH)" userId="f69ee4e2-845b-4a1f-89c4-60fce9da139f" providerId="ADAL" clId="{45D30213-D8CC-459A-B753-6987A93EED0D}" dt="2023-03-16T15:29:14.215" v="17" actId="207"/>
          <ac:spMkLst>
            <pc:docMk/>
            <pc:sldMk cId="1853798565" sldId="258"/>
            <ac:spMk id="2" creationId="{67724766-5819-4539-AE10-9D3DA0AB7C16}"/>
          </ac:spMkLst>
        </pc:spChg>
      </pc:sldChg>
      <pc:sldChg chg="modSp add mod">
        <pc:chgData name="Kate Piper (IMH)" userId="f69ee4e2-845b-4a1f-89c4-60fce9da139f" providerId="ADAL" clId="{45D30213-D8CC-459A-B753-6987A93EED0D}" dt="2023-03-16T15:33:01.566" v="255" actId="207"/>
        <pc:sldMkLst>
          <pc:docMk/>
          <pc:sldMk cId="797090219" sldId="259"/>
        </pc:sldMkLst>
        <pc:spChg chg="mod">
          <ac:chgData name="Kate Piper (IMH)" userId="f69ee4e2-845b-4a1f-89c4-60fce9da139f" providerId="ADAL" clId="{45D30213-D8CC-459A-B753-6987A93EED0D}" dt="2023-03-16T15:33:01.566" v="255" actId="207"/>
          <ac:spMkLst>
            <pc:docMk/>
            <pc:sldMk cId="797090219" sldId="259"/>
            <ac:spMk id="3" creationId="{EB507AAA-A8E2-4E6E-9780-B5C821BCD5DD}"/>
          </ac:spMkLst>
        </pc:spChg>
      </pc:sldChg>
      <pc:sldChg chg="add">
        <pc:chgData name="Kate Piper (IMH)" userId="f69ee4e2-845b-4a1f-89c4-60fce9da139f" providerId="ADAL" clId="{45D30213-D8CC-459A-B753-6987A93EED0D}" dt="2023-03-16T16:11:57.500" v="344"/>
        <pc:sldMkLst>
          <pc:docMk/>
          <pc:sldMk cId="943040767" sldId="260"/>
        </pc:sldMkLst>
      </pc:sldChg>
      <pc:sldChg chg="add">
        <pc:chgData name="Kate Piper (IMH)" userId="f69ee4e2-845b-4a1f-89c4-60fce9da139f" providerId="ADAL" clId="{45D30213-D8CC-459A-B753-6987A93EED0D}" dt="2023-03-16T15:33:26.876" v="257"/>
        <pc:sldMkLst>
          <pc:docMk/>
          <pc:sldMk cId="372081881" sldId="261"/>
        </pc:sldMkLst>
      </pc:sldChg>
      <pc:sldChg chg="add">
        <pc:chgData name="Kate Piper (IMH)" userId="f69ee4e2-845b-4a1f-89c4-60fce9da139f" providerId="ADAL" clId="{45D30213-D8CC-459A-B753-6987A93EED0D}" dt="2023-03-16T15:33:16.686" v="256"/>
        <pc:sldMkLst>
          <pc:docMk/>
          <pc:sldMk cId="2337077809" sldId="262"/>
        </pc:sldMkLst>
      </pc:sldChg>
      <pc:sldChg chg="modSp add mod">
        <pc:chgData name="Kate Piper (IMH)" userId="f69ee4e2-845b-4a1f-89c4-60fce9da139f" providerId="ADAL" clId="{45D30213-D8CC-459A-B753-6987A93EED0D}" dt="2023-03-16T15:35:01.016" v="296" actId="1035"/>
        <pc:sldMkLst>
          <pc:docMk/>
          <pc:sldMk cId="334595547" sldId="263"/>
        </pc:sldMkLst>
        <pc:spChg chg="mod">
          <ac:chgData name="Kate Piper (IMH)" userId="f69ee4e2-845b-4a1f-89c4-60fce9da139f" providerId="ADAL" clId="{45D30213-D8CC-459A-B753-6987A93EED0D}" dt="2023-03-16T15:35:01.016" v="296" actId="1035"/>
          <ac:spMkLst>
            <pc:docMk/>
            <pc:sldMk cId="334595547" sldId="263"/>
            <ac:spMk id="2" creationId="{6EB7CF4A-798A-4B44-853F-5DA0A6EA3614}"/>
          </ac:spMkLst>
        </pc:spChg>
        <pc:spChg chg="mod">
          <ac:chgData name="Kate Piper (IMH)" userId="f69ee4e2-845b-4a1f-89c4-60fce9da139f" providerId="ADAL" clId="{45D30213-D8CC-459A-B753-6987A93EED0D}" dt="2023-03-16T15:35:01.016" v="296" actId="1035"/>
          <ac:spMkLst>
            <pc:docMk/>
            <pc:sldMk cId="334595547" sldId="263"/>
            <ac:spMk id="3" creationId="{DF24C9C3-181F-49D6-8846-5D6AF240B85E}"/>
          </ac:spMkLst>
        </pc:spChg>
        <pc:spChg chg="mod">
          <ac:chgData name="Kate Piper (IMH)" userId="f69ee4e2-845b-4a1f-89c4-60fce9da139f" providerId="ADAL" clId="{45D30213-D8CC-459A-B753-6987A93EED0D}" dt="2023-03-16T15:35:01.016" v="296" actId="1035"/>
          <ac:spMkLst>
            <pc:docMk/>
            <pc:sldMk cId="334595547" sldId="263"/>
            <ac:spMk id="5" creationId="{A820EF47-D609-41BA-A330-6B79A6A5BA38}"/>
          </ac:spMkLst>
        </pc:spChg>
        <pc:spChg chg="mod">
          <ac:chgData name="Kate Piper (IMH)" userId="f69ee4e2-845b-4a1f-89c4-60fce9da139f" providerId="ADAL" clId="{45D30213-D8CC-459A-B753-6987A93EED0D}" dt="2023-03-16T15:35:01.016" v="296" actId="1035"/>
          <ac:spMkLst>
            <pc:docMk/>
            <pc:sldMk cId="334595547" sldId="263"/>
            <ac:spMk id="6" creationId="{693426F6-A08F-4ED8-8527-C322F64635FE}"/>
          </ac:spMkLst>
        </pc:spChg>
        <pc:spChg chg="mod">
          <ac:chgData name="Kate Piper (IMH)" userId="f69ee4e2-845b-4a1f-89c4-60fce9da139f" providerId="ADAL" clId="{45D30213-D8CC-459A-B753-6987A93EED0D}" dt="2023-03-16T15:35:01.016" v="296" actId="1035"/>
          <ac:spMkLst>
            <pc:docMk/>
            <pc:sldMk cId="334595547" sldId="263"/>
            <ac:spMk id="7" creationId="{37B1A760-98BE-4A5D-9781-FB79D7A94182}"/>
          </ac:spMkLst>
        </pc:spChg>
        <pc:spChg chg="mod">
          <ac:chgData name="Kate Piper (IMH)" userId="f69ee4e2-845b-4a1f-89c4-60fce9da139f" providerId="ADAL" clId="{45D30213-D8CC-459A-B753-6987A93EED0D}" dt="2023-03-16T15:35:01.016" v="296" actId="1035"/>
          <ac:spMkLst>
            <pc:docMk/>
            <pc:sldMk cId="334595547" sldId="263"/>
            <ac:spMk id="8" creationId="{1F086766-BE74-450A-98D0-B43D200F6F20}"/>
          </ac:spMkLst>
        </pc:spChg>
        <pc:spChg chg="mod">
          <ac:chgData name="Kate Piper (IMH)" userId="f69ee4e2-845b-4a1f-89c4-60fce9da139f" providerId="ADAL" clId="{45D30213-D8CC-459A-B753-6987A93EED0D}" dt="2023-03-16T15:35:01.016" v="296" actId="1035"/>
          <ac:spMkLst>
            <pc:docMk/>
            <pc:sldMk cId="334595547" sldId="263"/>
            <ac:spMk id="9" creationId="{5D666CC7-473C-490B-9541-D94B12A61501}"/>
          </ac:spMkLst>
        </pc:spChg>
        <pc:spChg chg="mod">
          <ac:chgData name="Kate Piper (IMH)" userId="f69ee4e2-845b-4a1f-89c4-60fce9da139f" providerId="ADAL" clId="{45D30213-D8CC-459A-B753-6987A93EED0D}" dt="2023-03-16T15:35:01.016" v="296" actId="1035"/>
          <ac:spMkLst>
            <pc:docMk/>
            <pc:sldMk cId="334595547" sldId="263"/>
            <ac:spMk id="11" creationId="{C8E5B4C9-5E6C-4E9E-BF0C-D302FE5BDCCA}"/>
          </ac:spMkLst>
        </pc:spChg>
        <pc:spChg chg="mod">
          <ac:chgData name="Kate Piper (IMH)" userId="f69ee4e2-845b-4a1f-89c4-60fce9da139f" providerId="ADAL" clId="{45D30213-D8CC-459A-B753-6987A93EED0D}" dt="2023-03-16T15:35:01.016" v="296" actId="1035"/>
          <ac:spMkLst>
            <pc:docMk/>
            <pc:sldMk cId="334595547" sldId="263"/>
            <ac:spMk id="12" creationId="{CDFC1F88-125B-41D2-9E32-68413E7676ED}"/>
          </ac:spMkLst>
        </pc:spChg>
        <pc:spChg chg="mod">
          <ac:chgData name="Kate Piper (IMH)" userId="f69ee4e2-845b-4a1f-89c4-60fce9da139f" providerId="ADAL" clId="{45D30213-D8CC-459A-B753-6987A93EED0D}" dt="2023-03-16T15:35:01.016" v="296" actId="1035"/>
          <ac:spMkLst>
            <pc:docMk/>
            <pc:sldMk cId="334595547" sldId="263"/>
            <ac:spMk id="13" creationId="{8DE235CD-703F-4B9F-8E32-00B5C7E79E2C}"/>
          </ac:spMkLst>
        </pc:spChg>
        <pc:spChg chg="mod">
          <ac:chgData name="Kate Piper (IMH)" userId="f69ee4e2-845b-4a1f-89c4-60fce9da139f" providerId="ADAL" clId="{45D30213-D8CC-459A-B753-6987A93EED0D}" dt="2023-03-16T15:35:01.016" v="296" actId="1035"/>
          <ac:spMkLst>
            <pc:docMk/>
            <pc:sldMk cId="334595547" sldId="263"/>
            <ac:spMk id="14" creationId="{F12725C6-A470-4315-BE11-C5811CCBB6CB}"/>
          </ac:spMkLst>
        </pc:spChg>
        <pc:picChg chg="mod">
          <ac:chgData name="Kate Piper (IMH)" userId="f69ee4e2-845b-4a1f-89c4-60fce9da139f" providerId="ADAL" clId="{45D30213-D8CC-459A-B753-6987A93EED0D}" dt="2023-03-16T15:35:01.016" v="296" actId="1035"/>
          <ac:picMkLst>
            <pc:docMk/>
            <pc:sldMk cId="334595547" sldId="263"/>
            <ac:picMk id="15" creationId="{B16F3ED5-9905-4D86-8BD5-42EF113F0319}"/>
          </ac:picMkLst>
        </pc:picChg>
      </pc:sldChg>
      <pc:sldChg chg="modSp add mod">
        <pc:chgData name="Kate Piper (IMH)" userId="f69ee4e2-845b-4a1f-89c4-60fce9da139f" providerId="ADAL" clId="{45D30213-D8CC-459A-B753-6987A93EED0D}" dt="2023-03-16T15:34:55.325" v="275" actId="1035"/>
        <pc:sldMkLst>
          <pc:docMk/>
          <pc:sldMk cId="4191941078" sldId="264"/>
        </pc:sldMkLst>
        <pc:spChg chg="mod">
          <ac:chgData name="Kate Piper (IMH)" userId="f69ee4e2-845b-4a1f-89c4-60fce9da139f" providerId="ADAL" clId="{45D30213-D8CC-459A-B753-6987A93EED0D}" dt="2023-03-16T15:34:55.325" v="275" actId="1035"/>
          <ac:spMkLst>
            <pc:docMk/>
            <pc:sldMk cId="4191941078" sldId="264"/>
            <ac:spMk id="2" creationId="{6EB7CF4A-798A-4B44-853F-5DA0A6EA3614}"/>
          </ac:spMkLst>
        </pc:spChg>
        <pc:spChg chg="mod">
          <ac:chgData name="Kate Piper (IMH)" userId="f69ee4e2-845b-4a1f-89c4-60fce9da139f" providerId="ADAL" clId="{45D30213-D8CC-459A-B753-6987A93EED0D}" dt="2023-03-16T15:34:55.325" v="275" actId="1035"/>
          <ac:spMkLst>
            <pc:docMk/>
            <pc:sldMk cId="4191941078" sldId="264"/>
            <ac:spMk id="3" creationId="{DF24C9C3-181F-49D6-8846-5D6AF240B85E}"/>
          </ac:spMkLst>
        </pc:spChg>
        <pc:spChg chg="mod">
          <ac:chgData name="Kate Piper (IMH)" userId="f69ee4e2-845b-4a1f-89c4-60fce9da139f" providerId="ADAL" clId="{45D30213-D8CC-459A-B753-6987A93EED0D}" dt="2023-03-16T15:34:55.325" v="275" actId="1035"/>
          <ac:spMkLst>
            <pc:docMk/>
            <pc:sldMk cId="4191941078" sldId="264"/>
            <ac:spMk id="5" creationId="{A820EF47-D609-41BA-A330-6B79A6A5BA38}"/>
          </ac:spMkLst>
        </pc:spChg>
        <pc:spChg chg="mod">
          <ac:chgData name="Kate Piper (IMH)" userId="f69ee4e2-845b-4a1f-89c4-60fce9da139f" providerId="ADAL" clId="{45D30213-D8CC-459A-B753-6987A93EED0D}" dt="2023-03-16T15:34:55.325" v="275" actId="1035"/>
          <ac:spMkLst>
            <pc:docMk/>
            <pc:sldMk cId="4191941078" sldId="264"/>
            <ac:spMk id="6" creationId="{693426F6-A08F-4ED8-8527-C322F64635FE}"/>
          </ac:spMkLst>
        </pc:spChg>
        <pc:spChg chg="mod">
          <ac:chgData name="Kate Piper (IMH)" userId="f69ee4e2-845b-4a1f-89c4-60fce9da139f" providerId="ADAL" clId="{45D30213-D8CC-459A-B753-6987A93EED0D}" dt="2023-03-16T15:34:55.325" v="275" actId="1035"/>
          <ac:spMkLst>
            <pc:docMk/>
            <pc:sldMk cId="4191941078" sldId="264"/>
            <ac:spMk id="7" creationId="{37B1A760-98BE-4A5D-9781-FB79D7A94182}"/>
          </ac:spMkLst>
        </pc:spChg>
        <pc:spChg chg="mod">
          <ac:chgData name="Kate Piper (IMH)" userId="f69ee4e2-845b-4a1f-89c4-60fce9da139f" providerId="ADAL" clId="{45D30213-D8CC-459A-B753-6987A93EED0D}" dt="2023-03-16T15:34:55.325" v="275" actId="1035"/>
          <ac:spMkLst>
            <pc:docMk/>
            <pc:sldMk cId="4191941078" sldId="264"/>
            <ac:spMk id="8" creationId="{1F086766-BE74-450A-98D0-B43D200F6F20}"/>
          </ac:spMkLst>
        </pc:spChg>
        <pc:spChg chg="mod">
          <ac:chgData name="Kate Piper (IMH)" userId="f69ee4e2-845b-4a1f-89c4-60fce9da139f" providerId="ADAL" clId="{45D30213-D8CC-459A-B753-6987A93EED0D}" dt="2023-03-16T15:34:55.325" v="275" actId="1035"/>
          <ac:spMkLst>
            <pc:docMk/>
            <pc:sldMk cId="4191941078" sldId="264"/>
            <ac:spMk id="9" creationId="{5D666CC7-473C-490B-9541-D94B12A61501}"/>
          </ac:spMkLst>
        </pc:spChg>
        <pc:spChg chg="mod">
          <ac:chgData name="Kate Piper (IMH)" userId="f69ee4e2-845b-4a1f-89c4-60fce9da139f" providerId="ADAL" clId="{45D30213-D8CC-459A-B753-6987A93EED0D}" dt="2023-03-16T15:34:55.325" v="275" actId="1035"/>
          <ac:spMkLst>
            <pc:docMk/>
            <pc:sldMk cId="4191941078" sldId="264"/>
            <ac:spMk id="11" creationId="{C8E5B4C9-5E6C-4E9E-BF0C-D302FE5BDCCA}"/>
          </ac:spMkLst>
        </pc:spChg>
        <pc:spChg chg="mod">
          <ac:chgData name="Kate Piper (IMH)" userId="f69ee4e2-845b-4a1f-89c4-60fce9da139f" providerId="ADAL" clId="{45D30213-D8CC-459A-B753-6987A93EED0D}" dt="2023-03-16T15:34:55.325" v="275" actId="1035"/>
          <ac:spMkLst>
            <pc:docMk/>
            <pc:sldMk cId="4191941078" sldId="264"/>
            <ac:spMk id="12" creationId="{CDFC1F88-125B-41D2-9E32-68413E7676ED}"/>
          </ac:spMkLst>
        </pc:spChg>
        <pc:spChg chg="mod">
          <ac:chgData name="Kate Piper (IMH)" userId="f69ee4e2-845b-4a1f-89c4-60fce9da139f" providerId="ADAL" clId="{45D30213-D8CC-459A-B753-6987A93EED0D}" dt="2023-03-16T15:34:55.325" v="275" actId="1035"/>
          <ac:spMkLst>
            <pc:docMk/>
            <pc:sldMk cId="4191941078" sldId="264"/>
            <ac:spMk id="13" creationId="{8DE235CD-703F-4B9F-8E32-00B5C7E79E2C}"/>
          </ac:spMkLst>
        </pc:spChg>
        <pc:spChg chg="mod">
          <ac:chgData name="Kate Piper (IMH)" userId="f69ee4e2-845b-4a1f-89c4-60fce9da139f" providerId="ADAL" clId="{45D30213-D8CC-459A-B753-6987A93EED0D}" dt="2023-03-16T15:34:55.325" v="275" actId="1035"/>
          <ac:spMkLst>
            <pc:docMk/>
            <pc:sldMk cId="4191941078" sldId="264"/>
            <ac:spMk id="14" creationId="{F12725C6-A470-4315-BE11-C5811CCBB6CB}"/>
          </ac:spMkLst>
        </pc:spChg>
        <pc:spChg chg="mod">
          <ac:chgData name="Kate Piper (IMH)" userId="f69ee4e2-845b-4a1f-89c4-60fce9da139f" providerId="ADAL" clId="{45D30213-D8CC-459A-B753-6987A93EED0D}" dt="2023-03-16T15:34:55.325" v="275" actId="1035"/>
          <ac:spMkLst>
            <pc:docMk/>
            <pc:sldMk cId="4191941078" sldId="264"/>
            <ac:spMk id="16" creationId="{963B74B5-379F-4215-B172-81C449436F51}"/>
          </ac:spMkLst>
        </pc:spChg>
        <pc:spChg chg="mod">
          <ac:chgData name="Kate Piper (IMH)" userId="f69ee4e2-845b-4a1f-89c4-60fce9da139f" providerId="ADAL" clId="{45D30213-D8CC-459A-B753-6987A93EED0D}" dt="2023-03-16T15:34:55.325" v="275" actId="1035"/>
          <ac:spMkLst>
            <pc:docMk/>
            <pc:sldMk cId="4191941078" sldId="264"/>
            <ac:spMk id="18" creationId="{6A6538E4-4FC8-4A12-811B-686F0824FC4A}"/>
          </ac:spMkLst>
        </pc:spChg>
        <pc:spChg chg="mod">
          <ac:chgData name="Kate Piper (IMH)" userId="f69ee4e2-845b-4a1f-89c4-60fce9da139f" providerId="ADAL" clId="{45D30213-D8CC-459A-B753-6987A93EED0D}" dt="2023-03-16T15:34:55.325" v="275" actId="1035"/>
          <ac:spMkLst>
            <pc:docMk/>
            <pc:sldMk cId="4191941078" sldId="264"/>
            <ac:spMk id="23" creationId="{4AEC1F0D-0F6E-4BF9-A5A3-017D33C09929}"/>
          </ac:spMkLst>
        </pc:spChg>
        <pc:spChg chg="mod">
          <ac:chgData name="Kate Piper (IMH)" userId="f69ee4e2-845b-4a1f-89c4-60fce9da139f" providerId="ADAL" clId="{45D30213-D8CC-459A-B753-6987A93EED0D}" dt="2023-03-16T15:34:55.325" v="275" actId="1035"/>
          <ac:spMkLst>
            <pc:docMk/>
            <pc:sldMk cId="4191941078" sldId="264"/>
            <ac:spMk id="26" creationId="{F1F0F729-AA71-45C8-B1DA-0459D9201DE7}"/>
          </ac:spMkLst>
        </pc:spChg>
        <pc:picChg chg="mod">
          <ac:chgData name="Kate Piper (IMH)" userId="f69ee4e2-845b-4a1f-89c4-60fce9da139f" providerId="ADAL" clId="{45D30213-D8CC-459A-B753-6987A93EED0D}" dt="2023-03-16T15:34:55.325" v="275" actId="1035"/>
          <ac:picMkLst>
            <pc:docMk/>
            <pc:sldMk cId="4191941078" sldId="264"/>
            <ac:picMk id="15" creationId="{B16F3ED5-9905-4D86-8BD5-42EF113F0319}"/>
          </ac:picMkLst>
        </pc:picChg>
        <pc:cxnChg chg="mod">
          <ac:chgData name="Kate Piper (IMH)" userId="f69ee4e2-845b-4a1f-89c4-60fce9da139f" providerId="ADAL" clId="{45D30213-D8CC-459A-B753-6987A93EED0D}" dt="2023-03-16T15:34:55.325" v="275" actId="1035"/>
          <ac:cxnSpMkLst>
            <pc:docMk/>
            <pc:sldMk cId="4191941078" sldId="264"/>
            <ac:cxnSpMk id="17" creationId="{24176F3F-4665-4EC5-A0E4-11EACB022D20}"/>
          </ac:cxnSpMkLst>
        </pc:cxnChg>
        <pc:cxnChg chg="mod">
          <ac:chgData name="Kate Piper (IMH)" userId="f69ee4e2-845b-4a1f-89c4-60fce9da139f" providerId="ADAL" clId="{45D30213-D8CC-459A-B753-6987A93EED0D}" dt="2023-03-16T15:34:55.325" v="275" actId="1035"/>
          <ac:cxnSpMkLst>
            <pc:docMk/>
            <pc:sldMk cId="4191941078" sldId="264"/>
            <ac:cxnSpMk id="19" creationId="{C3E29D8A-829A-4917-91CE-7E5B051C4450}"/>
          </ac:cxnSpMkLst>
        </pc:cxnChg>
        <pc:cxnChg chg="mod">
          <ac:chgData name="Kate Piper (IMH)" userId="f69ee4e2-845b-4a1f-89c4-60fce9da139f" providerId="ADAL" clId="{45D30213-D8CC-459A-B753-6987A93EED0D}" dt="2023-03-16T15:34:55.325" v="275" actId="1035"/>
          <ac:cxnSpMkLst>
            <pc:docMk/>
            <pc:sldMk cId="4191941078" sldId="264"/>
            <ac:cxnSpMk id="24" creationId="{0C2450E7-83CA-430B-8253-3F0CAB31A0F8}"/>
          </ac:cxnSpMkLst>
        </pc:cxnChg>
        <pc:cxnChg chg="mod">
          <ac:chgData name="Kate Piper (IMH)" userId="f69ee4e2-845b-4a1f-89c4-60fce9da139f" providerId="ADAL" clId="{45D30213-D8CC-459A-B753-6987A93EED0D}" dt="2023-03-16T15:34:55.325" v="275" actId="1035"/>
          <ac:cxnSpMkLst>
            <pc:docMk/>
            <pc:sldMk cId="4191941078" sldId="264"/>
            <ac:cxnSpMk id="25" creationId="{311C7A3D-A553-49A2-BEDC-36F2C6E84832}"/>
          </ac:cxnSpMkLst>
        </pc:cxnChg>
      </pc:sldChg>
      <pc:sldChg chg="add">
        <pc:chgData name="Kate Piper (IMH)" userId="f69ee4e2-845b-4a1f-89c4-60fce9da139f" providerId="ADAL" clId="{45D30213-D8CC-459A-B753-6987A93EED0D}" dt="2023-03-16T15:34:24.742" v="260"/>
        <pc:sldMkLst>
          <pc:docMk/>
          <pc:sldMk cId="1467637985" sldId="269"/>
        </pc:sldMkLst>
      </pc:sldChg>
      <pc:sldChg chg="modSp add mod">
        <pc:chgData name="Kate Piper (IMH)" userId="f69ee4e2-845b-4a1f-89c4-60fce9da139f" providerId="ADAL" clId="{45D30213-D8CC-459A-B753-6987A93EED0D}" dt="2023-03-16T15:35:15.954" v="298" actId="207"/>
        <pc:sldMkLst>
          <pc:docMk/>
          <pc:sldMk cId="48475116" sldId="270"/>
        </pc:sldMkLst>
        <pc:spChg chg="mod">
          <ac:chgData name="Kate Piper (IMH)" userId="f69ee4e2-845b-4a1f-89c4-60fce9da139f" providerId="ADAL" clId="{45D30213-D8CC-459A-B753-6987A93EED0D}" dt="2023-03-16T15:35:15.954" v="298" actId="207"/>
          <ac:spMkLst>
            <pc:docMk/>
            <pc:sldMk cId="48475116" sldId="270"/>
            <ac:spMk id="2" creationId="{898A3E93-4C9F-461A-B9D5-D8F53F967260}"/>
          </ac:spMkLst>
        </pc:spChg>
      </pc:sldChg>
      <pc:sldChg chg="modSp add mod">
        <pc:chgData name="Kate Piper (IMH)" userId="f69ee4e2-845b-4a1f-89c4-60fce9da139f" providerId="ADAL" clId="{45D30213-D8CC-459A-B753-6987A93EED0D}" dt="2023-03-16T15:35:39.075" v="300" actId="207"/>
        <pc:sldMkLst>
          <pc:docMk/>
          <pc:sldMk cId="3291648320" sldId="271"/>
        </pc:sldMkLst>
        <pc:spChg chg="mod">
          <ac:chgData name="Kate Piper (IMH)" userId="f69ee4e2-845b-4a1f-89c4-60fce9da139f" providerId="ADAL" clId="{45D30213-D8CC-459A-B753-6987A93EED0D}" dt="2023-03-16T15:35:39.075" v="300" actId="207"/>
          <ac:spMkLst>
            <pc:docMk/>
            <pc:sldMk cId="3291648320" sldId="271"/>
            <ac:spMk id="2" creationId="{A9AF56DE-7B0E-412A-8F41-F134674D68BC}"/>
          </ac:spMkLst>
        </pc:spChg>
      </pc:sldChg>
      <pc:sldChg chg="modSp add mod">
        <pc:chgData name="Kate Piper (IMH)" userId="f69ee4e2-845b-4a1f-89c4-60fce9da139f" providerId="ADAL" clId="{45D30213-D8CC-459A-B753-6987A93EED0D}" dt="2023-03-16T15:35:56.273" v="302" actId="207"/>
        <pc:sldMkLst>
          <pc:docMk/>
          <pc:sldMk cId="1055147816" sldId="272"/>
        </pc:sldMkLst>
        <pc:spChg chg="mod">
          <ac:chgData name="Kate Piper (IMH)" userId="f69ee4e2-845b-4a1f-89c4-60fce9da139f" providerId="ADAL" clId="{45D30213-D8CC-459A-B753-6987A93EED0D}" dt="2023-03-16T15:35:56.273" v="302" actId="207"/>
          <ac:spMkLst>
            <pc:docMk/>
            <pc:sldMk cId="1055147816" sldId="272"/>
            <ac:spMk id="13" creationId="{A10E65D7-82D1-4F4E-805B-463CA1B96372}"/>
          </ac:spMkLst>
        </pc:spChg>
      </pc:sldChg>
      <pc:sldChg chg="modSp add mod">
        <pc:chgData name="Kate Piper (IMH)" userId="f69ee4e2-845b-4a1f-89c4-60fce9da139f" providerId="ADAL" clId="{45D30213-D8CC-459A-B753-6987A93EED0D}" dt="2023-03-16T15:36:13.391" v="304" actId="207"/>
        <pc:sldMkLst>
          <pc:docMk/>
          <pc:sldMk cId="564496101" sldId="273"/>
        </pc:sldMkLst>
        <pc:spChg chg="mod">
          <ac:chgData name="Kate Piper (IMH)" userId="f69ee4e2-845b-4a1f-89c4-60fce9da139f" providerId="ADAL" clId="{45D30213-D8CC-459A-B753-6987A93EED0D}" dt="2023-03-16T15:36:13.391" v="304" actId="207"/>
          <ac:spMkLst>
            <pc:docMk/>
            <pc:sldMk cId="564496101" sldId="273"/>
            <ac:spMk id="3" creationId="{386A6EC7-2F61-46D8-B372-22F61859D20B}"/>
          </ac:spMkLst>
        </pc:spChg>
      </pc:sldChg>
      <pc:sldChg chg="modSp add mod">
        <pc:chgData name="Kate Piper (IMH)" userId="f69ee4e2-845b-4a1f-89c4-60fce9da139f" providerId="ADAL" clId="{45D30213-D8CC-459A-B753-6987A93EED0D}" dt="2023-03-16T15:36:27.878" v="306" actId="207"/>
        <pc:sldMkLst>
          <pc:docMk/>
          <pc:sldMk cId="3398504046" sldId="274"/>
        </pc:sldMkLst>
        <pc:spChg chg="mod">
          <ac:chgData name="Kate Piper (IMH)" userId="f69ee4e2-845b-4a1f-89c4-60fce9da139f" providerId="ADAL" clId="{45D30213-D8CC-459A-B753-6987A93EED0D}" dt="2023-03-16T15:36:27.878" v="306" actId="207"/>
          <ac:spMkLst>
            <pc:docMk/>
            <pc:sldMk cId="3398504046" sldId="274"/>
            <ac:spMk id="3" creationId="{33E1311B-92DA-4AEB-99B7-45F22D86BD5F}"/>
          </ac:spMkLst>
        </pc:spChg>
      </pc:sldChg>
      <pc:sldChg chg="add">
        <pc:chgData name="Kate Piper (IMH)" userId="f69ee4e2-845b-4a1f-89c4-60fce9da139f" providerId="ADAL" clId="{45D30213-D8CC-459A-B753-6987A93EED0D}" dt="2023-03-16T15:36:34.632" v="307"/>
        <pc:sldMkLst>
          <pc:docMk/>
          <pc:sldMk cId="1028952058" sldId="275"/>
        </pc:sldMkLst>
      </pc:sldChg>
      <pc:sldChg chg="modSp add mod">
        <pc:chgData name="Kate Piper (IMH)" userId="f69ee4e2-845b-4a1f-89c4-60fce9da139f" providerId="ADAL" clId="{45D30213-D8CC-459A-B753-6987A93EED0D}" dt="2023-03-16T15:36:55.768" v="309" actId="207"/>
        <pc:sldMkLst>
          <pc:docMk/>
          <pc:sldMk cId="395794929" sldId="276"/>
        </pc:sldMkLst>
        <pc:spChg chg="mod">
          <ac:chgData name="Kate Piper (IMH)" userId="f69ee4e2-845b-4a1f-89c4-60fce9da139f" providerId="ADAL" clId="{45D30213-D8CC-459A-B753-6987A93EED0D}" dt="2023-03-16T15:36:55.768" v="309" actId="207"/>
          <ac:spMkLst>
            <pc:docMk/>
            <pc:sldMk cId="395794929" sldId="276"/>
            <ac:spMk id="2" creationId="{47CD46E8-27D5-4F38-81BA-5A3E4AEF9990}"/>
          </ac:spMkLst>
        </pc:spChg>
      </pc:sldChg>
      <pc:sldChg chg="delSp add setBg delDesignElem">
        <pc:chgData name="Kate Piper (IMH)" userId="f69ee4e2-845b-4a1f-89c4-60fce9da139f" providerId="ADAL" clId="{45D30213-D8CC-459A-B753-6987A93EED0D}" dt="2023-03-16T15:37:04.798" v="311"/>
        <pc:sldMkLst>
          <pc:docMk/>
          <pc:sldMk cId="3285908539" sldId="277"/>
        </pc:sldMkLst>
        <pc:cxnChg chg="del">
          <ac:chgData name="Kate Piper (IMH)" userId="f69ee4e2-845b-4a1f-89c4-60fce9da139f" providerId="ADAL" clId="{45D30213-D8CC-459A-B753-6987A93EED0D}" dt="2023-03-16T15:37:04.798" v="311"/>
          <ac:cxnSpMkLst>
            <pc:docMk/>
            <pc:sldMk cId="3285908539" sldId="277"/>
            <ac:cxnSpMk id="13" creationId="{DCD67800-37AC-4E14-89B0-F79DCB3FB86D}"/>
          </ac:cxnSpMkLst>
        </pc:cxnChg>
        <pc:cxnChg chg="del">
          <ac:chgData name="Kate Piper (IMH)" userId="f69ee4e2-845b-4a1f-89c4-60fce9da139f" providerId="ADAL" clId="{45D30213-D8CC-459A-B753-6987A93EED0D}" dt="2023-03-16T15:37:04.798" v="311"/>
          <ac:cxnSpMkLst>
            <pc:docMk/>
            <pc:sldMk cId="3285908539" sldId="277"/>
            <ac:cxnSpMk id="15" creationId="{20F1788F-A5AE-4188-8274-F7F2E3833ECD}"/>
          </ac:cxnSpMkLst>
        </pc:cxnChg>
      </pc:sldChg>
      <pc:sldChg chg="modSp add mod">
        <pc:chgData name="Kate Piper (IMH)" userId="f69ee4e2-845b-4a1f-89c4-60fce9da139f" providerId="ADAL" clId="{45D30213-D8CC-459A-B753-6987A93EED0D}" dt="2023-03-16T15:37:16.246" v="313" actId="207"/>
        <pc:sldMkLst>
          <pc:docMk/>
          <pc:sldMk cId="304208828" sldId="278"/>
        </pc:sldMkLst>
        <pc:spChg chg="mod">
          <ac:chgData name="Kate Piper (IMH)" userId="f69ee4e2-845b-4a1f-89c4-60fce9da139f" providerId="ADAL" clId="{45D30213-D8CC-459A-B753-6987A93EED0D}" dt="2023-03-16T15:37:16.246" v="313" actId="207"/>
          <ac:spMkLst>
            <pc:docMk/>
            <pc:sldMk cId="304208828" sldId="278"/>
            <ac:spMk id="2" creationId="{F9642384-B6A7-450C-B09B-2B41C6EA1C59}"/>
          </ac:spMkLst>
        </pc:spChg>
      </pc:sldChg>
      <pc:sldChg chg="modSp add mod">
        <pc:chgData name="Kate Piper (IMH)" userId="f69ee4e2-845b-4a1f-89c4-60fce9da139f" providerId="ADAL" clId="{45D30213-D8CC-459A-B753-6987A93EED0D}" dt="2023-03-16T15:37:55.174" v="320" actId="207"/>
        <pc:sldMkLst>
          <pc:docMk/>
          <pc:sldMk cId="3795415868" sldId="279"/>
        </pc:sldMkLst>
        <pc:spChg chg="mod">
          <ac:chgData name="Kate Piper (IMH)" userId="f69ee4e2-845b-4a1f-89c4-60fce9da139f" providerId="ADAL" clId="{45D30213-D8CC-459A-B753-6987A93EED0D}" dt="2023-03-16T15:37:55.174" v="320" actId="207"/>
          <ac:spMkLst>
            <pc:docMk/>
            <pc:sldMk cId="3795415868" sldId="279"/>
            <ac:spMk id="9" creationId="{FB79A590-4F16-4428-ABAC-10974EEC5D85}"/>
          </ac:spMkLst>
        </pc:spChg>
      </pc:sldChg>
      <pc:sldChg chg="modSp add mod">
        <pc:chgData name="Kate Piper (IMH)" userId="f69ee4e2-845b-4a1f-89c4-60fce9da139f" providerId="ADAL" clId="{45D30213-D8CC-459A-B753-6987A93EED0D}" dt="2023-03-16T15:37:34.318" v="318" actId="1035"/>
        <pc:sldMkLst>
          <pc:docMk/>
          <pc:sldMk cId="274145992" sldId="280"/>
        </pc:sldMkLst>
        <pc:spChg chg="mod">
          <ac:chgData name="Kate Piper (IMH)" userId="f69ee4e2-845b-4a1f-89c4-60fce9da139f" providerId="ADAL" clId="{45D30213-D8CC-459A-B753-6987A93EED0D}" dt="2023-03-16T15:37:34.318" v="318" actId="1035"/>
          <ac:spMkLst>
            <pc:docMk/>
            <pc:sldMk cId="274145992" sldId="280"/>
            <ac:spMk id="9" creationId="{CE6B0DD5-3E3E-4D11-94F6-F2D6F908C8EB}"/>
          </ac:spMkLst>
        </pc:spChg>
        <pc:spChg chg="mod">
          <ac:chgData name="Kate Piper (IMH)" userId="f69ee4e2-845b-4a1f-89c4-60fce9da139f" providerId="ADAL" clId="{45D30213-D8CC-459A-B753-6987A93EED0D}" dt="2023-03-16T15:37:34.318" v="318" actId="1035"/>
          <ac:spMkLst>
            <pc:docMk/>
            <pc:sldMk cId="274145992" sldId="280"/>
            <ac:spMk id="10" creationId="{DC0AB9A2-27B0-4768-8608-F4611201E952}"/>
          </ac:spMkLst>
        </pc:spChg>
      </pc:sldChg>
      <pc:sldChg chg="modSp add mod">
        <pc:chgData name="Kate Piper (IMH)" userId="f69ee4e2-845b-4a1f-89c4-60fce9da139f" providerId="ADAL" clId="{45D30213-D8CC-459A-B753-6987A93EED0D}" dt="2023-03-16T15:38:09.017" v="322" actId="207"/>
        <pc:sldMkLst>
          <pc:docMk/>
          <pc:sldMk cId="3441514516" sldId="281"/>
        </pc:sldMkLst>
        <pc:spChg chg="mod">
          <ac:chgData name="Kate Piper (IMH)" userId="f69ee4e2-845b-4a1f-89c4-60fce9da139f" providerId="ADAL" clId="{45D30213-D8CC-459A-B753-6987A93EED0D}" dt="2023-03-16T15:38:09.017" v="322" actId="207"/>
          <ac:spMkLst>
            <pc:docMk/>
            <pc:sldMk cId="3441514516" sldId="281"/>
            <ac:spMk id="2" creationId="{2CD4B0EA-324D-4352-9BC9-16EC516BE114}"/>
          </ac:spMkLst>
        </pc:spChg>
      </pc:sldChg>
      <pc:sldChg chg="add ord">
        <pc:chgData name="Kate Piper (IMH)" userId="f69ee4e2-845b-4a1f-89c4-60fce9da139f" providerId="ADAL" clId="{45D30213-D8CC-459A-B753-6987A93EED0D}" dt="2023-03-16T16:12:04.393" v="346"/>
        <pc:sldMkLst>
          <pc:docMk/>
          <pc:sldMk cId="1561786289" sldId="282"/>
        </pc:sldMkLst>
      </pc:sldChg>
      <pc:sldChg chg="add">
        <pc:chgData name="Kate Piper (IMH)" userId="f69ee4e2-845b-4a1f-89c4-60fce9da139f" providerId="ADAL" clId="{45D30213-D8CC-459A-B753-6987A93EED0D}" dt="2023-03-16T16:04:08.547" v="327"/>
        <pc:sldMkLst>
          <pc:docMk/>
          <pc:sldMk cId="697596127" sldId="283"/>
        </pc:sldMkLst>
      </pc:sldChg>
      <pc:sldChg chg="addSp modSp add mod modAnim">
        <pc:chgData name="Kate Piper (IMH)" userId="f69ee4e2-845b-4a1f-89c4-60fce9da139f" providerId="ADAL" clId="{45D30213-D8CC-459A-B753-6987A93EED0D}" dt="2023-03-16T16:25:14.672" v="488"/>
        <pc:sldMkLst>
          <pc:docMk/>
          <pc:sldMk cId="2795582626" sldId="284"/>
        </pc:sldMkLst>
        <pc:spChg chg="mod">
          <ac:chgData name="Kate Piper (IMH)" userId="f69ee4e2-845b-4a1f-89c4-60fce9da139f" providerId="ADAL" clId="{45D30213-D8CC-459A-B753-6987A93EED0D}" dt="2023-03-16T16:22:47.188" v="378" actId="1038"/>
          <ac:spMkLst>
            <pc:docMk/>
            <pc:sldMk cId="2795582626" sldId="284"/>
            <ac:spMk id="2" creationId="{6F06648C-BFBE-4B47-A289-961AB68FE4C0}"/>
          </ac:spMkLst>
        </pc:spChg>
        <pc:spChg chg="mod">
          <ac:chgData name="Kate Piper (IMH)" userId="f69ee4e2-845b-4a1f-89c4-60fce9da139f" providerId="ADAL" clId="{45D30213-D8CC-459A-B753-6987A93EED0D}" dt="2023-03-16T16:22:47.188" v="378" actId="1038"/>
          <ac:spMkLst>
            <pc:docMk/>
            <pc:sldMk cId="2795582626" sldId="284"/>
            <ac:spMk id="3" creationId="{2543D8B7-BE66-45CB-9586-623FFD2F216C}"/>
          </ac:spMkLst>
        </pc:spChg>
        <pc:spChg chg="add mod">
          <ac:chgData name="Kate Piper (IMH)" userId="f69ee4e2-845b-4a1f-89c4-60fce9da139f" providerId="ADAL" clId="{45D30213-D8CC-459A-B753-6987A93EED0D}" dt="2023-03-16T16:24:53.210" v="484" actId="1076"/>
          <ac:spMkLst>
            <pc:docMk/>
            <pc:sldMk cId="2795582626" sldId="284"/>
            <ac:spMk id="4" creationId="{E6BFE260-7FC1-9485-F3FD-F41A5F995721}"/>
          </ac:spMkLst>
        </pc:spChg>
        <pc:spChg chg="add mod">
          <ac:chgData name="Kate Piper (IMH)" userId="f69ee4e2-845b-4a1f-89c4-60fce9da139f" providerId="ADAL" clId="{45D30213-D8CC-459A-B753-6987A93EED0D}" dt="2023-03-16T16:23:51.758" v="445" actId="1076"/>
          <ac:spMkLst>
            <pc:docMk/>
            <pc:sldMk cId="2795582626" sldId="284"/>
            <ac:spMk id="5" creationId="{0AFF1B97-1826-9DF6-97BA-0B254F60C14A}"/>
          </ac:spMkLst>
        </pc:spChg>
        <pc:spChg chg="add mod">
          <ac:chgData name="Kate Piper (IMH)" userId="f69ee4e2-845b-4a1f-89c4-60fce9da139f" providerId="ADAL" clId="{45D30213-D8CC-459A-B753-6987A93EED0D}" dt="2023-03-16T16:24:56.884" v="485" actId="1076"/>
          <ac:spMkLst>
            <pc:docMk/>
            <pc:sldMk cId="2795582626" sldId="284"/>
            <ac:spMk id="6" creationId="{8C7A2308-23C3-A75C-5000-F049A069B78A}"/>
          </ac:spMkLst>
        </pc:spChg>
        <pc:spChg chg="add mod">
          <ac:chgData name="Kate Piper (IMH)" userId="f69ee4e2-845b-4a1f-89c4-60fce9da139f" providerId="ADAL" clId="{45D30213-D8CC-459A-B753-6987A93EED0D}" dt="2023-03-16T16:25:06.722" v="487" actId="1076"/>
          <ac:spMkLst>
            <pc:docMk/>
            <pc:sldMk cId="2795582626" sldId="284"/>
            <ac:spMk id="7" creationId="{A1F4EA27-BB1B-E2A1-D130-BB2D87C17506}"/>
          </ac:spMkLst>
        </pc:spChg>
      </pc:sldChg>
      <pc:sldChg chg="add">
        <pc:chgData name="Kate Piper (IMH)" userId="f69ee4e2-845b-4a1f-89c4-60fce9da139f" providerId="ADAL" clId="{45D30213-D8CC-459A-B753-6987A93EED0D}" dt="2023-03-16T16:04:00.914" v="326"/>
        <pc:sldMkLst>
          <pc:docMk/>
          <pc:sldMk cId="1634375483" sldId="288"/>
        </pc:sldMkLst>
      </pc:sldChg>
      <pc:sldChg chg="del">
        <pc:chgData name="Kate Piper (IMH)" userId="f69ee4e2-845b-4a1f-89c4-60fce9da139f" providerId="ADAL" clId="{45D30213-D8CC-459A-B753-6987A93EED0D}" dt="2023-03-16T15:25:25.556" v="5" actId="47"/>
        <pc:sldMkLst>
          <pc:docMk/>
          <pc:sldMk cId="1132133332" sldId="323"/>
        </pc:sldMkLst>
      </pc:sldChg>
      <pc:sldChg chg="del">
        <pc:chgData name="Kate Piper (IMH)" userId="f69ee4e2-845b-4a1f-89c4-60fce9da139f" providerId="ADAL" clId="{45D30213-D8CC-459A-B753-6987A93EED0D}" dt="2023-03-16T15:25:25.106" v="2" actId="47"/>
        <pc:sldMkLst>
          <pc:docMk/>
          <pc:sldMk cId="257307546" sldId="335"/>
        </pc:sldMkLst>
      </pc:sldChg>
      <pc:sldChg chg="del">
        <pc:chgData name="Kate Piper (IMH)" userId="f69ee4e2-845b-4a1f-89c4-60fce9da139f" providerId="ADAL" clId="{45D30213-D8CC-459A-B753-6987A93EED0D}" dt="2023-03-16T15:25:25.418" v="4" actId="47"/>
        <pc:sldMkLst>
          <pc:docMk/>
          <pc:sldMk cId="18424005" sldId="337"/>
        </pc:sldMkLst>
      </pc:sldChg>
      <pc:sldChg chg="add del">
        <pc:chgData name="Kate Piper (IMH)" userId="f69ee4e2-845b-4a1f-89c4-60fce9da139f" providerId="ADAL" clId="{45D30213-D8CC-459A-B753-6987A93EED0D}" dt="2023-03-16T15:25:29.836" v="15" actId="47"/>
        <pc:sldMkLst>
          <pc:docMk/>
          <pc:sldMk cId="2423727574" sldId="522"/>
        </pc:sldMkLst>
      </pc:sldChg>
      <pc:sldChg chg="addSp delSp modSp add mod">
        <pc:chgData name="Kate Piper (IMH)" userId="f69ee4e2-845b-4a1f-89c4-60fce9da139f" providerId="ADAL" clId="{45D30213-D8CC-459A-B753-6987A93EED0D}" dt="2023-03-16T15:30:27.469" v="30" actId="478"/>
        <pc:sldMkLst>
          <pc:docMk/>
          <pc:sldMk cId="1987479326" sldId="523"/>
        </pc:sldMkLst>
        <pc:spChg chg="del">
          <ac:chgData name="Kate Piper (IMH)" userId="f69ee4e2-845b-4a1f-89c4-60fce9da139f" providerId="ADAL" clId="{45D30213-D8CC-459A-B753-6987A93EED0D}" dt="2023-03-16T15:30:22.945" v="28" actId="478"/>
          <ac:spMkLst>
            <pc:docMk/>
            <pc:sldMk cId="1987479326" sldId="523"/>
            <ac:spMk id="2" creationId="{67724766-5819-4539-AE10-9D3DA0AB7C16}"/>
          </ac:spMkLst>
        </pc:spChg>
        <pc:spChg chg="mod">
          <ac:chgData name="Kate Piper (IMH)" userId="f69ee4e2-845b-4a1f-89c4-60fce9da139f" providerId="ADAL" clId="{45D30213-D8CC-459A-B753-6987A93EED0D}" dt="2023-03-16T15:30:25.636" v="29" actId="1076"/>
          <ac:spMkLst>
            <pc:docMk/>
            <pc:sldMk cId="1987479326" sldId="523"/>
            <ac:spMk id="5" creationId="{4FBF9349-8763-B78C-2638-341BC45251D2}"/>
          </ac:spMkLst>
        </pc:spChg>
        <pc:spChg chg="add del mod">
          <ac:chgData name="Kate Piper (IMH)" userId="f69ee4e2-845b-4a1f-89c4-60fce9da139f" providerId="ADAL" clId="{45D30213-D8CC-459A-B753-6987A93EED0D}" dt="2023-03-16T15:30:27.469" v="30" actId="478"/>
          <ac:spMkLst>
            <pc:docMk/>
            <pc:sldMk cId="1987479326" sldId="523"/>
            <ac:spMk id="6" creationId="{0FCCB8D1-D4A5-2D04-B239-F2565AFF1CFE}"/>
          </ac:spMkLst>
        </pc:spChg>
      </pc:sldChg>
      <pc:sldChg chg="del">
        <pc:chgData name="Kate Piper (IMH)" userId="f69ee4e2-845b-4a1f-89c4-60fce9da139f" providerId="ADAL" clId="{45D30213-D8CC-459A-B753-6987A93EED0D}" dt="2023-03-16T15:25:24.889" v="0" actId="47"/>
        <pc:sldMkLst>
          <pc:docMk/>
          <pc:sldMk cId="3477713638" sldId="523"/>
        </pc:sldMkLst>
      </pc:sldChg>
      <pc:sldChg chg="del">
        <pc:chgData name="Kate Piper (IMH)" userId="f69ee4e2-845b-4a1f-89c4-60fce9da139f" providerId="ADAL" clId="{45D30213-D8CC-459A-B753-6987A93EED0D}" dt="2023-03-16T15:25:24.983" v="1" actId="47"/>
        <pc:sldMkLst>
          <pc:docMk/>
          <pc:sldMk cId="1237612464" sldId="524"/>
        </pc:sldMkLst>
      </pc:sldChg>
      <pc:sldChg chg="modSp new mod">
        <pc:chgData name="Kate Piper (IMH)" userId="f69ee4e2-845b-4a1f-89c4-60fce9da139f" providerId="ADAL" clId="{45D30213-D8CC-459A-B753-6987A93EED0D}" dt="2023-03-16T15:32:18.417" v="253" actId="20577"/>
        <pc:sldMkLst>
          <pc:docMk/>
          <pc:sldMk cId="3185247838" sldId="524"/>
        </pc:sldMkLst>
        <pc:spChg chg="mod">
          <ac:chgData name="Kate Piper (IMH)" userId="f69ee4e2-845b-4a1f-89c4-60fce9da139f" providerId="ADAL" clId="{45D30213-D8CC-459A-B753-6987A93EED0D}" dt="2023-03-16T15:30:49.068" v="55" actId="20577"/>
          <ac:spMkLst>
            <pc:docMk/>
            <pc:sldMk cId="3185247838" sldId="524"/>
            <ac:spMk id="2" creationId="{8652C7B3-1D04-8650-6C42-576770A1C964}"/>
          </ac:spMkLst>
        </pc:spChg>
        <pc:spChg chg="mod">
          <ac:chgData name="Kate Piper (IMH)" userId="f69ee4e2-845b-4a1f-89c4-60fce9da139f" providerId="ADAL" clId="{45D30213-D8CC-459A-B753-6987A93EED0D}" dt="2023-03-16T15:32:18.417" v="253" actId="20577"/>
          <ac:spMkLst>
            <pc:docMk/>
            <pc:sldMk cId="3185247838" sldId="524"/>
            <ac:spMk id="3" creationId="{5D94F7E1-B1B7-0720-330D-133221D5AAB6}"/>
          </ac:spMkLst>
        </pc:spChg>
      </pc:sldChg>
      <pc:sldChg chg="del">
        <pc:chgData name="Kate Piper (IMH)" userId="f69ee4e2-845b-4a1f-89c4-60fce9da139f" providerId="ADAL" clId="{45D30213-D8CC-459A-B753-6987A93EED0D}" dt="2023-03-16T15:25:25.271" v="3" actId="47"/>
        <pc:sldMkLst>
          <pc:docMk/>
          <pc:sldMk cId="3589631703" sldId="525"/>
        </pc:sldMkLst>
      </pc:sldChg>
      <pc:sldChg chg="del">
        <pc:chgData name="Kate Piper (IMH)" userId="f69ee4e2-845b-4a1f-89c4-60fce9da139f" providerId="ADAL" clId="{45D30213-D8CC-459A-B753-6987A93EED0D}" dt="2023-03-16T15:25:25.711" v="6" actId="47"/>
        <pc:sldMkLst>
          <pc:docMk/>
          <pc:sldMk cId="3413604690" sldId="526"/>
        </pc:sldMkLst>
      </pc:sldChg>
      <pc:sldChg chg="del">
        <pc:chgData name="Kate Piper (IMH)" userId="f69ee4e2-845b-4a1f-89c4-60fce9da139f" providerId="ADAL" clId="{45D30213-D8CC-459A-B753-6987A93EED0D}" dt="2023-03-16T15:25:25.833" v="7" actId="47"/>
        <pc:sldMkLst>
          <pc:docMk/>
          <pc:sldMk cId="1481225380" sldId="527"/>
        </pc:sldMkLst>
      </pc:sldChg>
      <pc:sldChg chg="del">
        <pc:chgData name="Kate Piper (IMH)" userId="f69ee4e2-845b-4a1f-89c4-60fce9da139f" providerId="ADAL" clId="{45D30213-D8CC-459A-B753-6987A93EED0D}" dt="2023-03-16T15:25:26.001" v="8" actId="47"/>
        <pc:sldMkLst>
          <pc:docMk/>
          <pc:sldMk cId="1372511041" sldId="528"/>
        </pc:sldMkLst>
      </pc:sldChg>
      <pc:sldChg chg="del">
        <pc:chgData name="Kate Piper (IMH)" userId="f69ee4e2-845b-4a1f-89c4-60fce9da139f" providerId="ADAL" clId="{45D30213-D8CC-459A-B753-6987A93EED0D}" dt="2023-03-16T15:25:26.133" v="9" actId="47"/>
        <pc:sldMkLst>
          <pc:docMk/>
          <pc:sldMk cId="2031870964" sldId="529"/>
        </pc:sldMkLst>
      </pc:sldChg>
      <pc:sldChg chg="del">
        <pc:chgData name="Kate Piper (IMH)" userId="f69ee4e2-845b-4a1f-89c4-60fce9da139f" providerId="ADAL" clId="{45D30213-D8CC-459A-B753-6987A93EED0D}" dt="2023-03-16T15:25:26.302" v="10" actId="47"/>
        <pc:sldMkLst>
          <pc:docMk/>
          <pc:sldMk cId="36531" sldId="530"/>
        </pc:sldMkLst>
      </pc:sldChg>
      <pc:sldChg chg="del">
        <pc:chgData name="Kate Piper (IMH)" userId="f69ee4e2-845b-4a1f-89c4-60fce9da139f" providerId="ADAL" clId="{45D30213-D8CC-459A-B753-6987A93EED0D}" dt="2023-03-16T15:25:26.433" v="11" actId="47"/>
        <pc:sldMkLst>
          <pc:docMk/>
          <pc:sldMk cId="3066028604" sldId="531"/>
        </pc:sldMkLst>
      </pc:sldChg>
      <pc:sldChg chg="del">
        <pc:chgData name="Kate Piper (IMH)" userId="f69ee4e2-845b-4a1f-89c4-60fce9da139f" providerId="ADAL" clId="{45D30213-D8CC-459A-B753-6987A93EED0D}" dt="2023-03-16T15:25:26.566" v="12" actId="47"/>
        <pc:sldMkLst>
          <pc:docMk/>
          <pc:sldMk cId="328720050" sldId="532"/>
        </pc:sldMkLst>
      </pc:sldChg>
      <pc:sldChg chg="del">
        <pc:chgData name="Kate Piper (IMH)" userId="f69ee4e2-845b-4a1f-89c4-60fce9da139f" providerId="ADAL" clId="{45D30213-D8CC-459A-B753-6987A93EED0D}" dt="2023-03-16T15:25:26.722" v="13" actId="47"/>
        <pc:sldMkLst>
          <pc:docMk/>
          <pc:sldMk cId="2740876839" sldId="533"/>
        </pc:sldMkLst>
      </pc:sldChg>
      <pc:sldMasterChg chg="delSldLayout">
        <pc:chgData name="Kate Piper (IMH)" userId="f69ee4e2-845b-4a1f-89c4-60fce9da139f" providerId="ADAL" clId="{45D30213-D8CC-459A-B753-6987A93EED0D}" dt="2023-03-16T15:25:26.566" v="12" actId="47"/>
        <pc:sldMasterMkLst>
          <pc:docMk/>
          <pc:sldMasterMk cId="1384196811" sldId="2147483658"/>
        </pc:sldMasterMkLst>
        <pc:sldLayoutChg chg="del">
          <pc:chgData name="Kate Piper (IMH)" userId="f69ee4e2-845b-4a1f-89c4-60fce9da139f" providerId="ADAL" clId="{45D30213-D8CC-459A-B753-6987A93EED0D}" dt="2023-03-16T15:25:26.566" v="12" actId="47"/>
          <pc:sldLayoutMkLst>
            <pc:docMk/>
            <pc:sldMasterMk cId="1384196811" sldId="2147483658"/>
            <pc:sldLayoutMk cId="1175518900" sldId="2147483706"/>
          </pc:sldLayoutMkLst>
        </pc:sldLayoutChg>
        <pc:sldLayoutChg chg="del">
          <pc:chgData name="Kate Piper (IMH)" userId="f69ee4e2-845b-4a1f-89c4-60fce9da139f" providerId="ADAL" clId="{45D30213-D8CC-459A-B753-6987A93EED0D}" dt="2023-03-16T15:25:25.711" v="6" actId="47"/>
          <pc:sldLayoutMkLst>
            <pc:docMk/>
            <pc:sldMasterMk cId="1384196811" sldId="2147483658"/>
            <pc:sldLayoutMk cId="1382111133"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137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3</a:t>
            </a:fld>
            <a:endParaRPr lang="en-US"/>
          </a:p>
        </p:txBody>
      </p:sp>
    </p:spTree>
    <p:extLst>
      <p:ext uri="{BB962C8B-B14F-4D97-AF65-F5344CB8AC3E}">
        <p14:creationId xmlns:p14="http://schemas.microsoft.com/office/powerpoint/2010/main" val="20044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460554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PUBLIC POLICY LEVEL</a:t>
            </a:r>
          </a:p>
          <a:p>
            <a:endParaRPr lang="en-GB"/>
          </a:p>
          <a:p>
            <a:r>
              <a:rPr lang="en-GB"/>
              <a:t>The left hand image has a hyper link that would take you to the future generation website.</a:t>
            </a:r>
          </a:p>
          <a:p>
            <a:pPr defTabSz="1810146" eaLnBrk="0" fontAlgn="base" hangingPunct="0">
              <a:spcBef>
                <a:spcPct val="30000"/>
              </a:spcBef>
              <a:spcAft>
                <a:spcPct val="0"/>
              </a:spcAft>
              <a:defRPr/>
            </a:pPr>
            <a:r>
              <a:rPr lang="en-GB"/>
              <a:t>It demonstrates the ideas and actions as well as case studies. Making simple changes – Being more adventurous – owning your ambition, are the headings of the journey steps, have a look at the differences and be critical of the steps needed for communities to carry out. </a:t>
            </a:r>
          </a:p>
          <a:p>
            <a:endParaRPr lang="en-GB"/>
          </a:p>
          <a:p>
            <a:r>
              <a:rPr lang="en-GB"/>
              <a:t>The 2015 wellbeing of future generation act document is on </a:t>
            </a:r>
            <a:r>
              <a:rPr lang="en-GB" err="1"/>
              <a:t>moodle</a:t>
            </a:r>
            <a:r>
              <a:rPr lang="en-GB"/>
              <a:t>. </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12</a:t>
            </a:fld>
            <a:endParaRPr lang="en-US"/>
          </a:p>
        </p:txBody>
      </p:sp>
    </p:spTree>
    <p:extLst>
      <p:ext uri="{BB962C8B-B14F-4D97-AF65-F5344CB8AC3E}">
        <p14:creationId xmlns:p14="http://schemas.microsoft.com/office/powerpoint/2010/main" val="3261185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WHO</a:t>
            </a:r>
            <a:r>
              <a:rPr lang="en-GB" baseline="0"/>
              <a:t>- </a:t>
            </a:r>
            <a:r>
              <a:rPr lang="en-GB"/>
              <a:t>Regional office for Europe</a:t>
            </a:r>
          </a:p>
          <a:p>
            <a:r>
              <a:rPr lang="en-GB"/>
              <a:t>EC – part of the EU,</a:t>
            </a:r>
            <a:r>
              <a:rPr lang="en-GB" baseline="0"/>
              <a:t> responsible for proposing legislation, implementing decisions, upholding the EU treaties and managing the day-to-day business of the EU</a:t>
            </a:r>
          </a:p>
          <a:p>
            <a:r>
              <a:rPr lang="en-GB" err="1"/>
              <a:t>CoE</a:t>
            </a:r>
            <a:r>
              <a:rPr lang="en-GB"/>
              <a:t> – uphold human rights, democracy, rules of law in Europe and promote European culture</a:t>
            </a:r>
          </a:p>
          <a:p>
            <a:endParaRPr lang="en-GB"/>
          </a:p>
          <a:p>
            <a:r>
              <a:rPr lang="en-GB"/>
              <a:t>This slide gives a background on where the Welsh Network of healthy school scheme came from. The SHE website is also helpful</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13</a:t>
            </a:fld>
            <a:endParaRPr lang="en-US"/>
          </a:p>
        </p:txBody>
      </p:sp>
    </p:spTree>
    <p:extLst>
      <p:ext uri="{BB962C8B-B14F-4D97-AF65-F5344CB8AC3E}">
        <p14:creationId xmlns:p14="http://schemas.microsoft.com/office/powerpoint/2010/main" val="407680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14</a:t>
            </a:fld>
            <a:endParaRPr lang="en-US"/>
          </a:p>
        </p:txBody>
      </p:sp>
    </p:spTree>
    <p:extLst>
      <p:ext uri="{BB962C8B-B14F-4D97-AF65-F5344CB8AC3E}">
        <p14:creationId xmlns:p14="http://schemas.microsoft.com/office/powerpoint/2010/main" val="3309954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Bracketed points are the areas of the school that are focused on</a:t>
            </a:r>
          </a:p>
          <a:p>
            <a:r>
              <a:rPr lang="en-GB"/>
              <a:t>Health topics and then the indicators for each area of the school</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16</a:t>
            </a:fld>
            <a:endParaRPr lang="en-US"/>
          </a:p>
        </p:txBody>
      </p:sp>
    </p:spTree>
    <p:extLst>
      <p:ext uri="{BB962C8B-B14F-4D97-AF65-F5344CB8AC3E}">
        <p14:creationId xmlns:p14="http://schemas.microsoft.com/office/powerpoint/2010/main" val="2326426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10146">
              <a:defRPr/>
            </a:pPr>
            <a:r>
              <a:rPr lang="en-US"/>
              <a:t>Using the WNHSS indicators (document on </a:t>
            </a:r>
            <a:r>
              <a:rPr lang="en-US" err="1"/>
              <a:t>moodle</a:t>
            </a:r>
            <a:r>
              <a:rPr lang="en-US"/>
              <a:t>) look at the “food and fitness” section as an example, these indicators demonstrate what a multilevel approach could look like in a school.</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17</a:t>
            </a:fld>
            <a:endParaRPr lang="en-US"/>
          </a:p>
        </p:txBody>
      </p:sp>
    </p:spTree>
    <p:extLst>
      <p:ext uri="{BB962C8B-B14F-4D97-AF65-F5344CB8AC3E}">
        <p14:creationId xmlns:p14="http://schemas.microsoft.com/office/powerpoint/2010/main" val="4117685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COMMUNITY LEVEL EXAMPLES</a:t>
            </a:r>
          </a:p>
          <a:p>
            <a:endParaRPr lang="en-GB"/>
          </a:p>
          <a:p>
            <a:r>
              <a:rPr lang="en-GB"/>
              <a:t>Physical activity and fitness focus – walkable neighbourhoods – this also links to the physical activity before and afar school or Active Travel to school articles that you read in a previous lecture.</a:t>
            </a:r>
          </a:p>
          <a:p>
            <a:endParaRPr lang="en-GB"/>
          </a:p>
          <a:p>
            <a:r>
              <a:rPr lang="en-GB"/>
              <a:t>There are obviously other examples for all the levels and these could be discussed in your essay.</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18</a:t>
            </a:fld>
            <a:endParaRPr lang="en-US"/>
          </a:p>
        </p:txBody>
      </p:sp>
    </p:spTree>
    <p:extLst>
      <p:ext uri="{BB962C8B-B14F-4D97-AF65-F5344CB8AC3E}">
        <p14:creationId xmlns:p14="http://schemas.microsoft.com/office/powerpoint/2010/main" val="2155977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nutrition example of work in schools the picture again takes you to the website linked.</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20</a:t>
            </a:fld>
            <a:endParaRPr lang="en-US"/>
          </a:p>
        </p:txBody>
      </p:sp>
    </p:spTree>
    <p:extLst>
      <p:ext uri="{BB962C8B-B14F-4D97-AF65-F5344CB8AC3E}">
        <p14:creationId xmlns:p14="http://schemas.microsoft.com/office/powerpoint/2010/main" val="1236041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10146">
              <a:defRPr/>
            </a:pPr>
            <a:r>
              <a:rPr lang="en-GB"/>
              <a:t>As part of the individual layer the following slides discuss the findings of Simmons et al., (2015) also available on </a:t>
            </a:r>
            <a:r>
              <a:rPr lang="en-GB" err="1"/>
              <a:t>moodle</a:t>
            </a:r>
            <a:endParaRPr lang="en-GB"/>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25</a:t>
            </a:fld>
            <a:endParaRPr lang="en-US"/>
          </a:p>
        </p:txBody>
      </p:sp>
    </p:spTree>
    <p:extLst>
      <p:ext uri="{BB962C8B-B14F-4D97-AF65-F5344CB8AC3E}">
        <p14:creationId xmlns:p14="http://schemas.microsoft.com/office/powerpoint/2010/main" val="33027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3/16/2023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730632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3/16/2023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82684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3/16/2023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282260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tiff"/><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34.png"/><Relationship Id="rId5" Type="http://schemas.openxmlformats.org/officeDocument/2006/relationships/hyperlink" Target="https://futuregenerations.wales/" TargetMode="External"/><Relationship Id="rId4" Type="http://schemas.openxmlformats.org/officeDocument/2006/relationships/image" Target="../media/image32.tiff"/></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36.jpeg"/></Relationships>
</file>

<file path=ppt/slides/_rels/slide1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41.jpe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rmarthenshire.gov.wales/home/council-services/education-schools/school-admissions-changing-schools/catchment-areas/#.XI4wABP7RTY" TargetMode="External"/><Relationship Id="rId2" Type="http://schemas.openxmlformats.org/officeDocument/2006/relationships/image" Target="../media/image43.png"/><Relationship Id="rId1" Type="http://schemas.openxmlformats.org/officeDocument/2006/relationships/slideLayout" Target="../slideLayouts/slideLayout11.xml"/><Relationship Id="rId5" Type="http://schemas.openxmlformats.org/officeDocument/2006/relationships/image" Target="../media/image45.png"/><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openxmlformats.org/officeDocument/2006/relationships/image" Target="../media/image46.png"/><Relationship Id="rId4" Type="http://schemas.openxmlformats.org/officeDocument/2006/relationships/hyperlink" Target="http://www.schoolfoodplan.com/"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1.xml"/><Relationship Id="rId5" Type="http://schemas.openxmlformats.org/officeDocument/2006/relationships/image" Target="../media/image50.png"/><Relationship Id="rId4" Type="http://schemas.openxmlformats.org/officeDocument/2006/relationships/image" Target="../media/image49.jpeg"/></Relationships>
</file>

<file path=ppt/slides/_rels/slide22.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2.tiff"/><Relationship Id="rId1" Type="http://schemas.openxmlformats.org/officeDocument/2006/relationships/slideLayout" Target="../slideLayouts/slideLayout11.xml"/><Relationship Id="rId5" Type="http://schemas.openxmlformats.org/officeDocument/2006/relationships/image" Target="../media/image53.png"/><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dirty="0"/>
              <a:t>Building your own personal brand</a:t>
            </a:r>
          </a:p>
          <a:p>
            <a:r>
              <a:rPr lang="cy-GB">
                <a:cs typeface="Calibri"/>
              </a:rPr>
              <a:t>Adeiladu eich brand personol</a:t>
            </a:r>
            <a:endParaRPr lang="cy-GB" dirty="0">
              <a:cs typeface="Calibri"/>
            </a:endParaRPr>
          </a:p>
          <a:p>
            <a:endParaRPr lang="en-GB" dirty="0"/>
          </a:p>
          <a:p>
            <a:r>
              <a:rPr lang="en-GB" dirty="0"/>
              <a:t>Level / </a:t>
            </a:r>
            <a:r>
              <a:rPr lang="en-GB" dirty="0" err="1"/>
              <a:t>Lefel</a:t>
            </a:r>
            <a:r>
              <a:rPr lang="en-GB" dirty="0"/>
              <a:t>  5</a:t>
            </a:r>
          </a:p>
          <a:p>
            <a:r>
              <a:rPr lang="en-GB"/>
              <a:t>Personal Brand Personol</a:t>
            </a:r>
            <a:endParaRPr lang="en-GB">
              <a:cs typeface="Calibri"/>
            </a:endParaRPr>
          </a:p>
          <a:p>
            <a:endParaRPr lang="en-GB" dirty="0"/>
          </a:p>
          <a:p>
            <a:r>
              <a:rPr lang="en-GB" dirty="0"/>
              <a:t>Kate Piper</a:t>
            </a:r>
          </a:p>
          <a:p>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p:txBody>
          <a:bodyPr/>
          <a:lstStyle/>
          <a:p>
            <a:r>
              <a:rPr lang="en-GB" dirty="0"/>
              <a:t>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358219" y="1586753"/>
            <a:ext cx="11481847" cy="3814806"/>
          </a:xfrm>
        </p:spPr>
        <p:txBody>
          <a:bodyPr/>
          <a:lstStyle/>
          <a:p>
            <a:r>
              <a:rPr lang="en-GB" dirty="0"/>
              <a:t>Structure of Semester and lectures</a:t>
            </a:r>
          </a:p>
          <a:p>
            <a:r>
              <a:rPr lang="en-GB" dirty="0"/>
              <a:t>Assessments</a:t>
            </a:r>
          </a:p>
          <a:p>
            <a:r>
              <a:rPr lang="en-GB" dirty="0"/>
              <a:t>Resources and additional support</a:t>
            </a:r>
          </a:p>
          <a:p>
            <a:r>
              <a:rPr lang="en-GB" dirty="0"/>
              <a:t>Starting point</a:t>
            </a:r>
          </a:p>
          <a:p>
            <a:r>
              <a:rPr lang="en-GB" dirty="0"/>
              <a:t>Focus</a:t>
            </a:r>
          </a:p>
          <a:p>
            <a:r>
              <a:rPr lang="en-GB" dirty="0"/>
              <a:t>Tutorials – Workplace documents/ CPD logbooks</a:t>
            </a:r>
          </a:p>
          <a:p>
            <a:endParaRPr lang="en-GB" dirty="0"/>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4766-5819-4539-AE10-9D3DA0AB7C16}"/>
              </a:ext>
            </a:extLst>
          </p:cNvPr>
          <p:cNvSpPr>
            <a:spLocks noGrp="1"/>
          </p:cNvSpPr>
          <p:nvPr>
            <p:ph type="title"/>
          </p:nvPr>
        </p:nvSpPr>
        <p:spPr>
          <a:xfrm>
            <a:off x="526228" y="117700"/>
            <a:ext cx="10515600" cy="764428"/>
          </a:xfrm>
        </p:spPr>
        <p:txBody>
          <a:bodyPr/>
          <a:lstStyle/>
          <a:p>
            <a:r>
              <a:rPr lang="en-GB"/>
              <a:t>Assignment 2</a:t>
            </a:r>
          </a:p>
        </p:txBody>
      </p:sp>
      <p:sp>
        <p:nvSpPr>
          <p:cNvPr id="3" name="TextBox 2">
            <a:extLst>
              <a:ext uri="{FF2B5EF4-FFF2-40B4-BE49-F238E27FC236}">
                <a16:creationId xmlns:a16="http://schemas.microsoft.com/office/drawing/2014/main" id="{40780134-CFAF-40B2-9A85-ACAE68449209}"/>
              </a:ext>
            </a:extLst>
          </p:cNvPr>
          <p:cNvSpPr txBox="1"/>
          <p:nvPr/>
        </p:nvSpPr>
        <p:spPr>
          <a:xfrm>
            <a:off x="8129165" y="1504336"/>
            <a:ext cx="3780559" cy="3293209"/>
          </a:xfrm>
          <a:prstGeom prst="rect">
            <a:avLst/>
          </a:prstGeom>
          <a:noFill/>
        </p:spPr>
        <p:txBody>
          <a:bodyPr wrap="square" rtlCol="0">
            <a:spAutoFit/>
          </a:bodyPr>
          <a:lstStyle/>
          <a:p>
            <a:r>
              <a:rPr lang="en-GB" sz="4000" b="1" u="sng" dirty="0"/>
              <a:t>5</a:t>
            </a:r>
            <a:r>
              <a:rPr lang="en-GB" sz="4000" b="1" u="sng" baseline="30000" dirty="0"/>
              <a:t>th</a:t>
            </a:r>
            <a:r>
              <a:rPr lang="en-GB" sz="4000" b="1" u="sng" dirty="0"/>
              <a:t> May at 15:00</a:t>
            </a:r>
          </a:p>
          <a:p>
            <a:endParaRPr lang="en-GB" sz="2800" dirty="0"/>
          </a:p>
          <a:p>
            <a:r>
              <a:rPr lang="en-GB" sz="2800" dirty="0"/>
              <a:t>Structure of the essay will be similar</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633046" y="1582340"/>
            <a:ext cx="6096000" cy="3693319"/>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Essay Title:</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“A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 (Public Health Wales, 2018).</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Discuss this statement with reference to recent curriculum development in Wales and the associated Welsh Government guidance related to health and wellbeing in education.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53798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80134-CFAF-40B2-9A85-ACAE68449209}"/>
              </a:ext>
            </a:extLst>
          </p:cNvPr>
          <p:cNvSpPr txBox="1"/>
          <p:nvPr/>
        </p:nvSpPr>
        <p:spPr>
          <a:xfrm>
            <a:off x="8129165" y="1504336"/>
            <a:ext cx="3780559" cy="3293209"/>
          </a:xfrm>
          <a:prstGeom prst="rect">
            <a:avLst/>
          </a:prstGeom>
          <a:noFill/>
        </p:spPr>
        <p:txBody>
          <a:bodyPr wrap="square" rtlCol="0">
            <a:spAutoFit/>
          </a:bodyPr>
          <a:lstStyle/>
          <a:p>
            <a:r>
              <a:rPr lang="en-GB" sz="4000" b="1" u="sng" dirty="0"/>
              <a:t>5</a:t>
            </a:r>
            <a:r>
              <a:rPr lang="en-GB" sz="4000" b="1" u="sng" baseline="30000" dirty="0"/>
              <a:t>th</a:t>
            </a:r>
            <a:r>
              <a:rPr lang="en-GB" sz="4000" b="1" u="sng" dirty="0"/>
              <a:t> May at 15:00</a:t>
            </a:r>
          </a:p>
          <a:p>
            <a:endParaRPr lang="en-GB" sz="2800" dirty="0"/>
          </a:p>
          <a:p>
            <a:r>
              <a:rPr lang="en-GB" sz="2800" dirty="0"/>
              <a:t>Structure of the essay will be similar</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282276" y="365125"/>
            <a:ext cx="7496119" cy="5355312"/>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Guidance Notes: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 have the opportunity in this essay to select a specific direction when addressing the question above. There may be certain areas of education and/or health and wellbeing that you would like to focus on – this is encouraged!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Example of themes: Whole school approach (WSA) to physical activity; mental health and wellbeing; nutrition etc.</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Overall, the essay needs to address a ‘whole school approach’ towards the health and wellbeing of young people, considering different environments and aspects of the school that promote safe and healthy experiences.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Students are required to show critical understanding of the changes in education policy in Wales, specifically focused on health and wellbeing and curriculum aims. A detailed understanding of the roles and responsibilities of different individuals and agencies in promoting health and wellbeing in schools or the wider community around a young person is essential.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8747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C7B3-1D04-8650-6C42-576770A1C964}"/>
              </a:ext>
            </a:extLst>
          </p:cNvPr>
          <p:cNvSpPr>
            <a:spLocks noGrp="1"/>
          </p:cNvSpPr>
          <p:nvPr>
            <p:ph type="title"/>
          </p:nvPr>
        </p:nvSpPr>
        <p:spPr/>
        <p:txBody>
          <a:bodyPr/>
          <a:lstStyle/>
          <a:p>
            <a:r>
              <a:rPr lang="en-GB" dirty="0"/>
              <a:t>The next three weeks</a:t>
            </a:r>
          </a:p>
        </p:txBody>
      </p:sp>
      <p:sp>
        <p:nvSpPr>
          <p:cNvPr id="3" name="Content Placeholder 2">
            <a:extLst>
              <a:ext uri="{FF2B5EF4-FFF2-40B4-BE49-F238E27FC236}">
                <a16:creationId xmlns:a16="http://schemas.microsoft.com/office/drawing/2014/main" id="{5D94F7E1-B1B7-0720-330D-133221D5AAB6}"/>
              </a:ext>
            </a:extLst>
          </p:cNvPr>
          <p:cNvSpPr>
            <a:spLocks noGrp="1"/>
          </p:cNvSpPr>
          <p:nvPr>
            <p:ph idx="1"/>
          </p:nvPr>
        </p:nvSpPr>
        <p:spPr/>
        <p:txBody>
          <a:bodyPr/>
          <a:lstStyle/>
          <a:p>
            <a:pPr marL="514350" indent="-514350">
              <a:buFont typeface="+mj-lt"/>
              <a:buAutoNum type="arabicPeriod"/>
            </a:pPr>
            <a:r>
              <a:rPr lang="en-GB" dirty="0"/>
              <a:t>General whole school approach information</a:t>
            </a:r>
          </a:p>
          <a:p>
            <a:pPr marL="514350" indent="-514350">
              <a:buFont typeface="+mj-lt"/>
              <a:buAutoNum type="arabicPeriod"/>
            </a:pPr>
            <a:r>
              <a:rPr lang="en-GB" dirty="0"/>
              <a:t>Specific themes to discuss – choose your theme</a:t>
            </a:r>
          </a:p>
          <a:p>
            <a:pPr marL="514350" indent="-514350">
              <a:buFont typeface="+mj-lt"/>
              <a:buAutoNum type="arabicPeriod"/>
            </a:pPr>
            <a:r>
              <a:rPr lang="en-GB" dirty="0"/>
              <a:t>Every child matters other key health and wellbeing considerations</a:t>
            </a:r>
          </a:p>
        </p:txBody>
      </p:sp>
    </p:spTree>
    <p:extLst>
      <p:ext uri="{BB962C8B-B14F-4D97-AF65-F5344CB8AC3E}">
        <p14:creationId xmlns:p14="http://schemas.microsoft.com/office/powerpoint/2010/main" val="3185247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AD84D2-AFBF-4989-B2A3-33EC41D4F481}"/>
              </a:ext>
            </a:extLst>
          </p:cNvPr>
          <p:cNvPicPr>
            <a:picLocks noChangeAspect="1"/>
          </p:cNvPicPr>
          <p:nvPr/>
        </p:nvPicPr>
        <p:blipFill rotWithShape="1">
          <a:blip r:embed="rId2"/>
          <a:srcRect t="10074" b="8149"/>
          <a:stretch/>
        </p:blipFill>
        <p:spPr>
          <a:xfrm>
            <a:off x="244929" y="1413675"/>
            <a:ext cx="6571712" cy="4030650"/>
          </a:xfrm>
          <a:prstGeom prst="rect">
            <a:avLst/>
          </a:prstGeom>
        </p:spPr>
      </p:pic>
      <p:sp>
        <p:nvSpPr>
          <p:cNvPr id="3" name="TextBox 2">
            <a:extLst>
              <a:ext uri="{FF2B5EF4-FFF2-40B4-BE49-F238E27FC236}">
                <a16:creationId xmlns:a16="http://schemas.microsoft.com/office/drawing/2014/main" id="{EB507AAA-A8E2-4E6E-9780-B5C821BCD5DD}"/>
              </a:ext>
            </a:extLst>
          </p:cNvPr>
          <p:cNvSpPr txBox="1"/>
          <p:nvPr/>
        </p:nvSpPr>
        <p:spPr>
          <a:xfrm>
            <a:off x="322728" y="247425"/>
            <a:ext cx="12382053" cy="523220"/>
          </a:xfrm>
          <a:prstGeom prst="rect">
            <a:avLst/>
          </a:prstGeom>
          <a:noFill/>
        </p:spPr>
        <p:txBody>
          <a:bodyPr wrap="square" rtlCol="0">
            <a:spAutoFit/>
          </a:bodyPr>
          <a:lstStyle/>
          <a:p>
            <a:r>
              <a:rPr lang="en-GB" sz="2800" dirty="0"/>
              <a:t>An ecological perspective to better understand a whole school approach</a:t>
            </a:r>
          </a:p>
        </p:txBody>
      </p:sp>
      <p:pic>
        <p:nvPicPr>
          <p:cNvPr id="4" name="Picture 3">
            <a:extLst>
              <a:ext uri="{FF2B5EF4-FFF2-40B4-BE49-F238E27FC236}">
                <a16:creationId xmlns:a16="http://schemas.microsoft.com/office/drawing/2014/main" id="{54BB4EA5-04AC-403B-B6DB-C3A161D3E13E}"/>
              </a:ext>
            </a:extLst>
          </p:cNvPr>
          <p:cNvPicPr>
            <a:picLocks noChangeAspect="1"/>
          </p:cNvPicPr>
          <p:nvPr/>
        </p:nvPicPr>
        <p:blipFill>
          <a:blip r:embed="rId3"/>
          <a:stretch>
            <a:fillRect/>
          </a:stretch>
        </p:blipFill>
        <p:spPr>
          <a:xfrm>
            <a:off x="7307968" y="1042858"/>
            <a:ext cx="4639103" cy="4772283"/>
          </a:xfrm>
          <a:prstGeom prst="rect">
            <a:avLst/>
          </a:prstGeom>
        </p:spPr>
      </p:pic>
      <p:sp>
        <p:nvSpPr>
          <p:cNvPr id="5" name="TextBox 4">
            <a:extLst>
              <a:ext uri="{FF2B5EF4-FFF2-40B4-BE49-F238E27FC236}">
                <a16:creationId xmlns:a16="http://schemas.microsoft.com/office/drawing/2014/main" id="{60977E6B-65C0-4CE4-A9BE-E24A1267A376}"/>
              </a:ext>
            </a:extLst>
          </p:cNvPr>
          <p:cNvSpPr txBox="1"/>
          <p:nvPr/>
        </p:nvSpPr>
        <p:spPr>
          <a:xfrm>
            <a:off x="9735838" y="5546142"/>
            <a:ext cx="2702560" cy="369332"/>
          </a:xfrm>
          <a:prstGeom prst="rect">
            <a:avLst/>
          </a:prstGeom>
          <a:noFill/>
        </p:spPr>
        <p:txBody>
          <a:bodyPr wrap="square" rtlCol="0">
            <a:spAutoFit/>
          </a:bodyPr>
          <a:lstStyle/>
          <a:p>
            <a:r>
              <a:rPr lang="en-US" err="1"/>
              <a:t>Bronfrenbrenner</a:t>
            </a:r>
            <a:r>
              <a:rPr lang="en-US"/>
              <a:t>, 1979</a:t>
            </a:r>
          </a:p>
        </p:txBody>
      </p:sp>
    </p:spTree>
    <p:extLst>
      <p:ext uri="{BB962C8B-B14F-4D97-AF65-F5344CB8AC3E}">
        <p14:creationId xmlns:p14="http://schemas.microsoft.com/office/powerpoint/2010/main" val="79709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9C8DF2-2E69-49F7-81C5-0BDCED51160A}"/>
              </a:ext>
            </a:extLst>
          </p:cNvPr>
          <p:cNvPicPr>
            <a:picLocks noChangeAspect="1"/>
          </p:cNvPicPr>
          <p:nvPr/>
        </p:nvPicPr>
        <p:blipFill>
          <a:blip r:embed="rId2"/>
          <a:stretch>
            <a:fillRect/>
          </a:stretch>
        </p:blipFill>
        <p:spPr>
          <a:xfrm>
            <a:off x="517588" y="1133475"/>
            <a:ext cx="4829175" cy="4591050"/>
          </a:xfrm>
          <a:prstGeom prst="rect">
            <a:avLst/>
          </a:prstGeom>
        </p:spPr>
      </p:pic>
      <p:pic>
        <p:nvPicPr>
          <p:cNvPr id="3" name="Picture 2">
            <a:extLst>
              <a:ext uri="{FF2B5EF4-FFF2-40B4-BE49-F238E27FC236}">
                <a16:creationId xmlns:a16="http://schemas.microsoft.com/office/drawing/2014/main" id="{CA9FA45D-FFAB-4662-9F0D-AA980E850376}"/>
              </a:ext>
            </a:extLst>
          </p:cNvPr>
          <p:cNvPicPr>
            <a:picLocks noChangeAspect="1"/>
          </p:cNvPicPr>
          <p:nvPr/>
        </p:nvPicPr>
        <p:blipFill>
          <a:blip r:embed="rId3"/>
          <a:stretch>
            <a:fillRect/>
          </a:stretch>
        </p:blipFill>
        <p:spPr>
          <a:xfrm>
            <a:off x="6385560" y="987266"/>
            <a:ext cx="5209032" cy="4883468"/>
          </a:xfrm>
          <a:prstGeom prst="rect">
            <a:avLst/>
          </a:prstGeom>
        </p:spPr>
      </p:pic>
    </p:spTree>
    <p:extLst>
      <p:ext uri="{BB962C8B-B14F-4D97-AF65-F5344CB8AC3E}">
        <p14:creationId xmlns:p14="http://schemas.microsoft.com/office/powerpoint/2010/main" val="2337077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D9304A-500E-4DB0-BE1D-94598119E372}"/>
              </a:ext>
            </a:extLst>
          </p:cNvPr>
          <p:cNvSpPr txBox="1"/>
          <p:nvPr/>
        </p:nvSpPr>
        <p:spPr>
          <a:xfrm>
            <a:off x="322728" y="247425"/>
            <a:ext cx="12382053" cy="523220"/>
          </a:xfrm>
          <a:prstGeom prst="rect">
            <a:avLst/>
          </a:prstGeom>
          <a:noFill/>
        </p:spPr>
        <p:txBody>
          <a:bodyPr wrap="square" rtlCol="0">
            <a:spAutoFit/>
          </a:bodyPr>
          <a:lstStyle/>
          <a:p>
            <a:r>
              <a:rPr lang="en-GB" sz="2800">
                <a:solidFill>
                  <a:schemeClr val="bg1"/>
                </a:solidFill>
              </a:rPr>
              <a:t>An example in research (e.g. Pocock et al., 2009)</a:t>
            </a:r>
          </a:p>
        </p:txBody>
      </p:sp>
      <p:sp>
        <p:nvSpPr>
          <p:cNvPr id="3" name="TextBox 2">
            <a:extLst>
              <a:ext uri="{FF2B5EF4-FFF2-40B4-BE49-F238E27FC236}">
                <a16:creationId xmlns:a16="http://schemas.microsoft.com/office/drawing/2014/main" id="{AC062954-21CD-4D6D-A71D-7E9A26AE7A5D}"/>
              </a:ext>
            </a:extLst>
          </p:cNvPr>
          <p:cNvSpPr txBox="1"/>
          <p:nvPr/>
        </p:nvSpPr>
        <p:spPr>
          <a:xfrm>
            <a:off x="139849" y="1039588"/>
            <a:ext cx="5561704" cy="656216"/>
          </a:xfrm>
          <a:prstGeom prst="rect">
            <a:avLst/>
          </a:prstGeom>
          <a:noFill/>
        </p:spPr>
        <p:txBody>
          <a:bodyPr wrap="square" rtlCol="0">
            <a:spAutoFit/>
          </a:bodyPr>
          <a:lstStyle/>
          <a:p>
            <a:r>
              <a:rPr lang="en-GB"/>
              <a:t>Parental perceptions regarding healthy behaviours for preventing overweight and obesity in young children</a:t>
            </a:r>
          </a:p>
        </p:txBody>
      </p:sp>
      <p:sp>
        <p:nvSpPr>
          <p:cNvPr id="4" name="TextBox 3">
            <a:extLst>
              <a:ext uri="{FF2B5EF4-FFF2-40B4-BE49-F238E27FC236}">
                <a16:creationId xmlns:a16="http://schemas.microsoft.com/office/drawing/2014/main" id="{BDABC891-54B4-4D1F-9642-A4E486F7A986}"/>
              </a:ext>
            </a:extLst>
          </p:cNvPr>
          <p:cNvSpPr txBox="1"/>
          <p:nvPr/>
        </p:nvSpPr>
        <p:spPr>
          <a:xfrm>
            <a:off x="5572462" y="1183030"/>
            <a:ext cx="5486400" cy="369332"/>
          </a:xfrm>
          <a:prstGeom prst="rect">
            <a:avLst/>
          </a:prstGeom>
          <a:noFill/>
        </p:spPr>
        <p:txBody>
          <a:bodyPr wrap="square" rtlCol="0">
            <a:spAutoFit/>
          </a:bodyPr>
          <a:lstStyle/>
          <a:p>
            <a:r>
              <a:rPr lang="en-GB"/>
              <a:t>:A systematic review of qualitative studies </a:t>
            </a:r>
          </a:p>
        </p:txBody>
      </p:sp>
      <p:pic>
        <p:nvPicPr>
          <p:cNvPr id="6" name="Picture 5">
            <a:extLst>
              <a:ext uri="{FF2B5EF4-FFF2-40B4-BE49-F238E27FC236}">
                <a16:creationId xmlns:a16="http://schemas.microsoft.com/office/drawing/2014/main" id="{382A1950-A648-4274-90C5-E24CD99D5E75}"/>
              </a:ext>
            </a:extLst>
          </p:cNvPr>
          <p:cNvPicPr>
            <a:picLocks noChangeAspect="1"/>
          </p:cNvPicPr>
          <p:nvPr/>
        </p:nvPicPr>
        <p:blipFill rotWithShape="1">
          <a:blip r:embed="rId2"/>
          <a:srcRect l="14029" t="20588" r="53235" b="12588"/>
          <a:stretch/>
        </p:blipFill>
        <p:spPr>
          <a:xfrm>
            <a:off x="1701500" y="1695804"/>
            <a:ext cx="8788999" cy="5045976"/>
          </a:xfrm>
          <a:prstGeom prst="rect">
            <a:avLst/>
          </a:prstGeom>
        </p:spPr>
      </p:pic>
      <p:pic>
        <p:nvPicPr>
          <p:cNvPr id="1026" name="Picture 2" descr="Sport, Health and Management 3-year bachelor program of the Institute of  Sportstudies. - ppt download">
            <a:extLst>
              <a:ext uri="{FF2B5EF4-FFF2-40B4-BE49-F238E27FC236}">
                <a16:creationId xmlns:a16="http://schemas.microsoft.com/office/drawing/2014/main" id="{5C3A45ED-11BB-48F3-8423-85858548F2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103" y="-324660"/>
            <a:ext cx="10261900" cy="769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8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3150255" y="494062"/>
            <a:ext cx="5899355" cy="486696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3412038" y="958637"/>
            <a:ext cx="5375787" cy="4402392"/>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4049905" y="1464543"/>
            <a:ext cx="4296943" cy="3896486"/>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4232050" y="2136344"/>
            <a:ext cx="3652438" cy="3224684"/>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4426423" y="2883330"/>
            <a:ext cx="3263692" cy="2488759"/>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5136493" y="494062"/>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5136493" y="999618"/>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Community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5136493" y="1569611"/>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5137598" y="2388483"/>
            <a:ext cx="1895173"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4875816" y="3675351"/>
            <a:ext cx="2551471" cy="168567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5136493" y="3013153"/>
            <a:ext cx="1997301"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5791285" y="3927530"/>
            <a:ext cx="720523" cy="1296160"/>
          </a:xfrm>
          <a:prstGeom prst="rect">
            <a:avLst/>
          </a:prstGeom>
        </p:spPr>
        <p:style>
          <a:lnRef idx="2">
            <a:schemeClr val="accent3"/>
          </a:lnRef>
          <a:fillRef idx="1">
            <a:schemeClr val="lt1"/>
          </a:fillRef>
          <a:effectRef idx="0">
            <a:schemeClr val="accent3"/>
          </a:effectRef>
          <a:fontRef idx="minor">
            <a:schemeClr val="dk1"/>
          </a:fontRef>
        </p:style>
      </p:pic>
    </p:spTree>
    <p:extLst>
      <p:ext uri="{BB962C8B-B14F-4D97-AF65-F5344CB8AC3E}">
        <p14:creationId xmlns:p14="http://schemas.microsoft.com/office/powerpoint/2010/main" val="334595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4050976" y="3895584"/>
            <a:ext cx="720523" cy="1296160"/>
          </a:xfrm>
          <a:prstGeom prst="rect">
            <a:avLst/>
          </a:prstGeom>
        </p:spPr>
      </p:pic>
      <p:sp>
        <p:nvSpPr>
          <p:cNvPr id="16" name="TextBox 15">
            <a:extLst>
              <a:ext uri="{FF2B5EF4-FFF2-40B4-BE49-F238E27FC236}">
                <a16:creationId xmlns:a16="http://schemas.microsoft.com/office/drawing/2014/main" id="{963B74B5-379F-4215-B172-81C449436F51}"/>
              </a:ext>
            </a:extLst>
          </p:cNvPr>
          <p:cNvSpPr txBox="1"/>
          <p:nvPr/>
        </p:nvSpPr>
        <p:spPr>
          <a:xfrm>
            <a:off x="7530526" y="692948"/>
            <a:ext cx="2831691" cy="923330"/>
          </a:xfrm>
          <a:prstGeom prst="rect">
            <a:avLst/>
          </a:prstGeom>
          <a:noFill/>
        </p:spPr>
        <p:txBody>
          <a:bodyPr wrap="square" rtlCol="0">
            <a:spAutoFit/>
          </a:bodyPr>
          <a:lstStyle/>
          <a:p>
            <a:r>
              <a:rPr lang="en-GB"/>
              <a:t>Pandemic</a:t>
            </a:r>
          </a:p>
          <a:p>
            <a:r>
              <a:rPr lang="en-GB"/>
              <a:t>Obesity</a:t>
            </a:r>
          </a:p>
          <a:p>
            <a:r>
              <a:rPr lang="en-GB"/>
              <a:t>Mental health</a:t>
            </a:r>
          </a:p>
        </p:txBody>
      </p:sp>
      <p:cxnSp>
        <p:nvCxnSpPr>
          <p:cNvPr id="17" name="Straight Arrow Connector 16">
            <a:extLst>
              <a:ext uri="{FF2B5EF4-FFF2-40B4-BE49-F238E27FC236}">
                <a16:creationId xmlns:a16="http://schemas.microsoft.com/office/drawing/2014/main" id="{24176F3F-4665-4EC5-A0E4-11EACB022D20}"/>
              </a:ext>
            </a:extLst>
          </p:cNvPr>
          <p:cNvCxnSpPr>
            <a:stCxn id="16" idx="1"/>
            <a:endCxn id="8" idx="3"/>
          </p:cNvCxnSpPr>
          <p:nvPr/>
        </p:nvCxnSpPr>
        <p:spPr>
          <a:xfrm flipH="1" flipV="1">
            <a:off x="4979057" y="692949"/>
            <a:ext cx="2551469" cy="4616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6A6538E4-4FC8-4A12-811B-686F0824FC4A}"/>
              </a:ext>
            </a:extLst>
          </p:cNvPr>
          <p:cNvSpPr txBox="1"/>
          <p:nvPr/>
        </p:nvSpPr>
        <p:spPr>
          <a:xfrm>
            <a:off x="8329391" y="1817414"/>
            <a:ext cx="2831691" cy="923330"/>
          </a:xfrm>
          <a:prstGeom prst="rect">
            <a:avLst/>
          </a:prstGeom>
          <a:noFill/>
        </p:spPr>
        <p:txBody>
          <a:bodyPr wrap="square" rtlCol="0">
            <a:spAutoFit/>
          </a:bodyPr>
          <a:lstStyle/>
          <a:p>
            <a:r>
              <a:rPr lang="en-GB"/>
              <a:t>Government</a:t>
            </a:r>
          </a:p>
          <a:p>
            <a:r>
              <a:rPr lang="en-GB"/>
              <a:t>Local Authorities</a:t>
            </a:r>
          </a:p>
          <a:p>
            <a:r>
              <a:rPr lang="en-GB"/>
              <a:t>County councils</a:t>
            </a:r>
          </a:p>
        </p:txBody>
      </p:sp>
      <p:cxnSp>
        <p:nvCxnSpPr>
          <p:cNvPr id="19" name="Straight Arrow Connector 18">
            <a:extLst>
              <a:ext uri="{FF2B5EF4-FFF2-40B4-BE49-F238E27FC236}">
                <a16:creationId xmlns:a16="http://schemas.microsoft.com/office/drawing/2014/main" id="{C3E29D8A-829A-4917-91CE-7E5B051C4450}"/>
              </a:ext>
            </a:extLst>
          </p:cNvPr>
          <p:cNvCxnSpPr>
            <a:cxnSpLocks/>
          </p:cNvCxnSpPr>
          <p:nvPr/>
        </p:nvCxnSpPr>
        <p:spPr>
          <a:xfrm flipH="1" flipV="1">
            <a:off x="4979052" y="1270368"/>
            <a:ext cx="3259396" cy="99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TextBox 22">
            <a:extLst>
              <a:ext uri="{FF2B5EF4-FFF2-40B4-BE49-F238E27FC236}">
                <a16:creationId xmlns:a16="http://schemas.microsoft.com/office/drawing/2014/main" id="{4AEC1F0D-0F6E-4BF9-A5A3-017D33C09929}"/>
              </a:ext>
            </a:extLst>
          </p:cNvPr>
          <p:cNvSpPr txBox="1"/>
          <p:nvPr/>
        </p:nvSpPr>
        <p:spPr>
          <a:xfrm>
            <a:off x="8019068" y="3153749"/>
            <a:ext cx="2831691" cy="1200329"/>
          </a:xfrm>
          <a:prstGeom prst="rect">
            <a:avLst/>
          </a:prstGeom>
          <a:noFill/>
        </p:spPr>
        <p:txBody>
          <a:bodyPr wrap="square" rtlCol="0">
            <a:spAutoFit/>
          </a:bodyPr>
          <a:lstStyle/>
          <a:p>
            <a:r>
              <a:rPr lang="en-GB"/>
              <a:t>School policy</a:t>
            </a:r>
          </a:p>
          <a:p>
            <a:r>
              <a:rPr lang="en-GB"/>
              <a:t>School culture</a:t>
            </a:r>
          </a:p>
          <a:p>
            <a:r>
              <a:rPr lang="en-GB"/>
              <a:t>Community engagement</a:t>
            </a:r>
          </a:p>
          <a:p>
            <a:r>
              <a:rPr lang="en-GB"/>
              <a:t>Head’s philosophy </a:t>
            </a:r>
          </a:p>
        </p:txBody>
      </p:sp>
      <p:cxnSp>
        <p:nvCxnSpPr>
          <p:cNvPr id="24" name="Straight Arrow Connector 23">
            <a:extLst>
              <a:ext uri="{FF2B5EF4-FFF2-40B4-BE49-F238E27FC236}">
                <a16:creationId xmlns:a16="http://schemas.microsoft.com/office/drawing/2014/main" id="{0C2450E7-83CA-430B-8253-3F0CAB31A0F8}"/>
              </a:ext>
            </a:extLst>
          </p:cNvPr>
          <p:cNvCxnSpPr>
            <a:cxnSpLocks/>
            <a:endCxn id="11" idx="3"/>
          </p:cNvCxnSpPr>
          <p:nvPr/>
        </p:nvCxnSpPr>
        <p:spPr>
          <a:xfrm flipH="1" flipV="1">
            <a:off x="5097040" y="2043157"/>
            <a:ext cx="2949684" cy="14323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311C7A3D-A553-49A2-BEDC-36F2C6E84832}"/>
              </a:ext>
            </a:extLst>
          </p:cNvPr>
          <p:cNvCxnSpPr>
            <a:cxnSpLocks/>
            <a:stCxn id="26" idx="1"/>
          </p:cNvCxnSpPr>
          <p:nvPr/>
        </p:nvCxnSpPr>
        <p:spPr>
          <a:xfrm flipH="1" flipV="1">
            <a:off x="5362512" y="3540795"/>
            <a:ext cx="2310582" cy="14012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6" name="TextBox 25">
            <a:extLst>
              <a:ext uri="{FF2B5EF4-FFF2-40B4-BE49-F238E27FC236}">
                <a16:creationId xmlns:a16="http://schemas.microsoft.com/office/drawing/2014/main" id="{F1F0F729-AA71-45C8-B1DA-0459D9201DE7}"/>
              </a:ext>
            </a:extLst>
          </p:cNvPr>
          <p:cNvSpPr txBox="1"/>
          <p:nvPr/>
        </p:nvSpPr>
        <p:spPr>
          <a:xfrm>
            <a:off x="7673094" y="4480378"/>
            <a:ext cx="2831691" cy="923330"/>
          </a:xfrm>
          <a:prstGeom prst="rect">
            <a:avLst/>
          </a:prstGeom>
          <a:noFill/>
        </p:spPr>
        <p:txBody>
          <a:bodyPr wrap="square" rtlCol="0">
            <a:spAutoFit/>
          </a:bodyPr>
          <a:lstStyle/>
          <a:p>
            <a:r>
              <a:rPr lang="en-GB"/>
              <a:t>Parents</a:t>
            </a:r>
          </a:p>
          <a:p>
            <a:r>
              <a:rPr lang="en-GB"/>
              <a:t>Teachers</a:t>
            </a:r>
          </a:p>
          <a:p>
            <a:r>
              <a:rPr lang="en-GB"/>
              <a:t>Wider family/ close friends</a:t>
            </a:r>
          </a:p>
        </p:txBody>
      </p:sp>
    </p:spTree>
    <p:extLst>
      <p:ext uri="{BB962C8B-B14F-4D97-AF65-F5344CB8AC3E}">
        <p14:creationId xmlns:p14="http://schemas.microsoft.com/office/powerpoint/2010/main" val="4191941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45B620-A253-4580-A815-77FEDB9DE8C5}"/>
              </a:ext>
            </a:extLst>
          </p:cNvPr>
          <p:cNvPicPr>
            <a:picLocks noChangeAspect="1"/>
          </p:cNvPicPr>
          <p:nvPr/>
        </p:nvPicPr>
        <p:blipFill>
          <a:blip r:embed="rId2"/>
          <a:stretch>
            <a:fillRect/>
          </a:stretch>
        </p:blipFill>
        <p:spPr>
          <a:xfrm>
            <a:off x="2028880" y="1087670"/>
            <a:ext cx="7727033" cy="4682659"/>
          </a:xfrm>
          <a:prstGeom prst="rect">
            <a:avLst/>
          </a:prstGeom>
        </p:spPr>
      </p:pic>
    </p:spTree>
    <p:extLst>
      <p:ext uri="{BB962C8B-B14F-4D97-AF65-F5344CB8AC3E}">
        <p14:creationId xmlns:p14="http://schemas.microsoft.com/office/powerpoint/2010/main" val="1467637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3E93-4C9F-461A-B9D5-D8F53F967260}"/>
              </a:ext>
            </a:extLst>
          </p:cNvPr>
          <p:cNvSpPr txBox="1">
            <a:spLocks/>
          </p:cNvSpPr>
          <p:nvPr/>
        </p:nvSpPr>
        <p:spPr>
          <a:xfrm>
            <a:off x="457200" y="17445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Policy</a:t>
            </a:r>
          </a:p>
        </p:txBody>
      </p:sp>
      <p:pic>
        <p:nvPicPr>
          <p:cNvPr id="3" name="Picture 2">
            <a:extLst>
              <a:ext uri="{FF2B5EF4-FFF2-40B4-BE49-F238E27FC236}">
                <a16:creationId xmlns:a16="http://schemas.microsoft.com/office/drawing/2014/main" id="{E26E8DAC-FF8D-481C-833A-937014104F40}"/>
              </a:ext>
            </a:extLst>
          </p:cNvPr>
          <p:cNvPicPr>
            <a:picLocks noChangeAspect="1"/>
          </p:cNvPicPr>
          <p:nvPr/>
        </p:nvPicPr>
        <p:blipFill rotWithShape="1">
          <a:blip r:embed="rId3"/>
          <a:srcRect l="21519" t="12919" r="23432" b="17015"/>
          <a:stretch/>
        </p:blipFill>
        <p:spPr>
          <a:xfrm>
            <a:off x="7464080" y="2379696"/>
            <a:ext cx="4194319" cy="3002878"/>
          </a:xfrm>
          <a:prstGeom prst="rect">
            <a:avLst/>
          </a:prstGeom>
        </p:spPr>
      </p:pic>
      <p:sp>
        <p:nvSpPr>
          <p:cNvPr id="4" name="Content Placeholder 2">
            <a:extLst>
              <a:ext uri="{FF2B5EF4-FFF2-40B4-BE49-F238E27FC236}">
                <a16:creationId xmlns:a16="http://schemas.microsoft.com/office/drawing/2014/main" id="{AA386874-2F68-4E7D-BB4C-1AD5EA033C3A}"/>
              </a:ext>
            </a:extLst>
          </p:cNvPr>
          <p:cNvSpPr txBox="1">
            <a:spLocks/>
          </p:cNvSpPr>
          <p:nvPr/>
        </p:nvSpPr>
        <p:spPr>
          <a:xfrm>
            <a:off x="457200" y="1196752"/>
            <a:ext cx="8229600" cy="432048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Wellbeing of future generation act (2015)</a:t>
            </a:r>
          </a:p>
          <a:p>
            <a:r>
              <a:rPr lang="en-US"/>
              <a:t>WNHSS</a:t>
            </a:r>
          </a:p>
        </p:txBody>
      </p:sp>
      <p:pic>
        <p:nvPicPr>
          <p:cNvPr id="5" name="Picture 4">
            <a:extLst>
              <a:ext uri="{FF2B5EF4-FFF2-40B4-BE49-F238E27FC236}">
                <a16:creationId xmlns:a16="http://schemas.microsoft.com/office/drawing/2014/main" id="{A4E071E5-30BD-4412-9E35-E4B4488F1D3D}"/>
              </a:ext>
            </a:extLst>
          </p:cNvPr>
          <p:cNvPicPr>
            <a:picLocks noChangeAspect="1"/>
          </p:cNvPicPr>
          <p:nvPr/>
        </p:nvPicPr>
        <p:blipFill rotWithShape="1">
          <a:blip r:embed="rId4"/>
          <a:srcRect l="36161" r="35215" b="83605"/>
          <a:stretch/>
        </p:blipFill>
        <p:spPr>
          <a:xfrm rot="964846">
            <a:off x="9562253" y="281366"/>
            <a:ext cx="2373086" cy="823724"/>
          </a:xfrm>
          <a:prstGeom prst="rect">
            <a:avLst/>
          </a:prstGeom>
        </p:spPr>
      </p:pic>
      <p:sp>
        <p:nvSpPr>
          <p:cNvPr id="6" name="TextBox 5">
            <a:extLst>
              <a:ext uri="{FF2B5EF4-FFF2-40B4-BE49-F238E27FC236}">
                <a16:creationId xmlns:a16="http://schemas.microsoft.com/office/drawing/2014/main" id="{2F8EA0F1-E08C-4FF7-AB0B-5B4A9FCF5FF7}"/>
              </a:ext>
            </a:extLst>
          </p:cNvPr>
          <p:cNvSpPr txBox="1"/>
          <p:nvPr/>
        </p:nvSpPr>
        <p:spPr>
          <a:xfrm>
            <a:off x="9776417" y="5332567"/>
            <a:ext cx="1553705" cy="369332"/>
          </a:xfrm>
          <a:prstGeom prst="rect">
            <a:avLst/>
          </a:prstGeom>
          <a:noFill/>
        </p:spPr>
        <p:txBody>
          <a:bodyPr wrap="square" rtlCol="0">
            <a:spAutoFit/>
          </a:bodyPr>
          <a:lstStyle/>
          <a:p>
            <a:r>
              <a:rPr lang="en-GB"/>
              <a:t>(WAG, 2014)</a:t>
            </a:r>
          </a:p>
        </p:txBody>
      </p:sp>
      <p:pic>
        <p:nvPicPr>
          <p:cNvPr id="7" name="Picture 6">
            <a:hlinkClick r:id="rId5"/>
            <a:extLst>
              <a:ext uri="{FF2B5EF4-FFF2-40B4-BE49-F238E27FC236}">
                <a16:creationId xmlns:a16="http://schemas.microsoft.com/office/drawing/2014/main" id="{A03CB1CA-99BF-4933-A751-FAD2ECB5614E}"/>
              </a:ext>
            </a:extLst>
          </p:cNvPr>
          <p:cNvPicPr>
            <a:picLocks noChangeAspect="1"/>
          </p:cNvPicPr>
          <p:nvPr/>
        </p:nvPicPr>
        <p:blipFill rotWithShape="1">
          <a:blip r:embed="rId6"/>
          <a:srcRect l="33480" t="13268" r="34559" b="5337"/>
          <a:stretch/>
        </p:blipFill>
        <p:spPr>
          <a:xfrm>
            <a:off x="2143170" y="1872685"/>
            <a:ext cx="2931750" cy="4199779"/>
          </a:xfrm>
          <a:prstGeom prst="rect">
            <a:avLst/>
          </a:prstGeom>
        </p:spPr>
      </p:pic>
    </p:spTree>
    <p:extLst>
      <p:ext uri="{BB962C8B-B14F-4D97-AF65-F5344CB8AC3E}">
        <p14:creationId xmlns:p14="http://schemas.microsoft.com/office/powerpoint/2010/main" val="48475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56DE-7B0E-412A-8F41-F134674D68BC}"/>
              </a:ext>
            </a:extLst>
          </p:cNvPr>
          <p:cNvSpPr txBox="1">
            <a:spLocks/>
          </p:cNvSpPr>
          <p:nvPr/>
        </p:nvSpPr>
        <p:spPr>
          <a:xfrm>
            <a:off x="115151" y="22560"/>
            <a:ext cx="6546570" cy="994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European Network of Health Promoting Schools (ENHPS) (1992)</a:t>
            </a:r>
          </a:p>
        </p:txBody>
      </p:sp>
      <p:pic>
        <p:nvPicPr>
          <p:cNvPr id="3" name="Content Placeholder 3">
            <a:extLst>
              <a:ext uri="{FF2B5EF4-FFF2-40B4-BE49-F238E27FC236}">
                <a16:creationId xmlns:a16="http://schemas.microsoft.com/office/drawing/2014/main" id="{31F94D2F-8CBA-4826-BEDF-44E129401024}"/>
              </a:ext>
            </a:extLst>
          </p:cNvPr>
          <p:cNvPicPr>
            <a:picLocks noChangeAspect="1"/>
          </p:cNvPicPr>
          <p:nvPr/>
        </p:nvPicPr>
        <p:blipFill rotWithShape="1">
          <a:blip r:embed="rId3">
            <a:extLst>
              <a:ext uri="{28A0092B-C50C-407E-A947-70E740481C1C}">
                <a14:useLocalDpi xmlns:a14="http://schemas.microsoft.com/office/drawing/2010/main" val="0"/>
              </a:ext>
            </a:extLst>
          </a:blip>
          <a:srcRect t="6484" r="42067" b="54337"/>
          <a:stretch/>
        </p:blipFill>
        <p:spPr>
          <a:xfrm>
            <a:off x="9396536" y="192233"/>
            <a:ext cx="2518235" cy="1278611"/>
          </a:xfrm>
          <a:prstGeom prst="rect">
            <a:avLst/>
          </a:prstGeom>
        </p:spPr>
      </p:pic>
      <p:sp>
        <p:nvSpPr>
          <p:cNvPr id="4" name="TextBox 3">
            <a:extLst>
              <a:ext uri="{FF2B5EF4-FFF2-40B4-BE49-F238E27FC236}">
                <a16:creationId xmlns:a16="http://schemas.microsoft.com/office/drawing/2014/main" id="{B53E2683-5603-4E73-BB18-90404383827B}"/>
              </a:ext>
            </a:extLst>
          </p:cNvPr>
          <p:cNvSpPr txBox="1"/>
          <p:nvPr/>
        </p:nvSpPr>
        <p:spPr>
          <a:xfrm>
            <a:off x="1523777" y="3689037"/>
            <a:ext cx="8682926" cy="2308324"/>
          </a:xfrm>
          <a:prstGeom prst="rect">
            <a:avLst/>
          </a:prstGeom>
          <a:noFill/>
        </p:spPr>
        <p:txBody>
          <a:bodyPr wrap="square" rtlCol="0">
            <a:spAutoFit/>
          </a:bodyPr>
          <a:lstStyle/>
          <a:p>
            <a:r>
              <a:rPr lang="en-GB"/>
              <a:t>Combining education and health intended </a:t>
            </a:r>
            <a:r>
              <a:rPr lang="en-GB" b="1"/>
              <a:t>to help children acquire the knowledge and develop the skills they need to participate fully in adult life.</a:t>
            </a:r>
          </a:p>
          <a:p>
            <a:endParaRPr lang="en-GB"/>
          </a:p>
          <a:p>
            <a:r>
              <a:rPr lang="en-GB"/>
              <a:t>1980s 	- Education for Health (Council for Europe, pilot): Four countries (Czech 	Republic, Hungary, Poland, Slovakia)</a:t>
            </a:r>
          </a:p>
          <a:p>
            <a:pPr marL="257175" indent="-257175">
              <a:buAutoNum type="arabicPlain" startAt="1999"/>
            </a:pPr>
            <a:r>
              <a:rPr lang="en-GB"/>
              <a:t> 	- 38 countries</a:t>
            </a:r>
          </a:p>
          <a:p>
            <a:r>
              <a:rPr lang="en-GB"/>
              <a:t>2018	- 45/50 countries (WG/SHE)</a:t>
            </a:r>
          </a:p>
          <a:p>
            <a:endParaRPr lang="en-GB"/>
          </a:p>
        </p:txBody>
      </p:sp>
      <p:sp>
        <p:nvSpPr>
          <p:cNvPr id="5" name="TextBox 4">
            <a:extLst>
              <a:ext uri="{FF2B5EF4-FFF2-40B4-BE49-F238E27FC236}">
                <a16:creationId xmlns:a16="http://schemas.microsoft.com/office/drawing/2014/main" id="{EB260EA9-89FD-40B4-9ACB-691B8DB32E87}"/>
              </a:ext>
            </a:extLst>
          </p:cNvPr>
          <p:cNvSpPr txBox="1"/>
          <p:nvPr/>
        </p:nvSpPr>
        <p:spPr>
          <a:xfrm>
            <a:off x="1395311" y="1556792"/>
            <a:ext cx="3376729" cy="415498"/>
          </a:xfrm>
          <a:prstGeom prst="rect">
            <a:avLst/>
          </a:prstGeom>
          <a:noFill/>
        </p:spPr>
        <p:txBody>
          <a:bodyPr wrap="square" rtlCol="0">
            <a:spAutoFit/>
          </a:bodyPr>
          <a:lstStyle/>
          <a:p>
            <a:r>
              <a:rPr lang="en-GB" sz="2100"/>
              <a:t>European Commission</a:t>
            </a:r>
          </a:p>
        </p:txBody>
      </p:sp>
      <p:sp>
        <p:nvSpPr>
          <p:cNvPr id="6" name="TextBox 5">
            <a:extLst>
              <a:ext uri="{FF2B5EF4-FFF2-40B4-BE49-F238E27FC236}">
                <a16:creationId xmlns:a16="http://schemas.microsoft.com/office/drawing/2014/main" id="{872DEDBE-B677-4EFB-83FC-352061838DB3}"/>
              </a:ext>
            </a:extLst>
          </p:cNvPr>
          <p:cNvSpPr txBox="1"/>
          <p:nvPr/>
        </p:nvSpPr>
        <p:spPr>
          <a:xfrm>
            <a:off x="5344471" y="1556792"/>
            <a:ext cx="1041539" cy="415498"/>
          </a:xfrm>
          <a:prstGeom prst="rect">
            <a:avLst/>
          </a:prstGeom>
          <a:noFill/>
        </p:spPr>
        <p:txBody>
          <a:bodyPr wrap="square" rtlCol="0">
            <a:spAutoFit/>
          </a:bodyPr>
          <a:lstStyle/>
          <a:p>
            <a:r>
              <a:rPr lang="en-GB" sz="2100"/>
              <a:t>WHO</a:t>
            </a:r>
          </a:p>
        </p:txBody>
      </p:sp>
      <p:sp>
        <p:nvSpPr>
          <p:cNvPr id="7" name="TextBox 6">
            <a:extLst>
              <a:ext uri="{FF2B5EF4-FFF2-40B4-BE49-F238E27FC236}">
                <a16:creationId xmlns:a16="http://schemas.microsoft.com/office/drawing/2014/main" id="{3E5CF1F6-0488-4E35-9805-16A17CE46732}"/>
              </a:ext>
            </a:extLst>
          </p:cNvPr>
          <p:cNvSpPr txBox="1"/>
          <p:nvPr/>
        </p:nvSpPr>
        <p:spPr>
          <a:xfrm>
            <a:off x="7941527" y="1556792"/>
            <a:ext cx="2735169" cy="415498"/>
          </a:xfrm>
          <a:prstGeom prst="rect">
            <a:avLst/>
          </a:prstGeom>
          <a:noFill/>
        </p:spPr>
        <p:txBody>
          <a:bodyPr wrap="square" rtlCol="0">
            <a:spAutoFit/>
          </a:bodyPr>
          <a:lstStyle/>
          <a:p>
            <a:r>
              <a:rPr lang="en-GB" sz="2100"/>
              <a:t>Council for Europe</a:t>
            </a:r>
          </a:p>
        </p:txBody>
      </p:sp>
      <p:sp>
        <p:nvSpPr>
          <p:cNvPr id="8" name="TextBox 7">
            <a:extLst>
              <a:ext uri="{FF2B5EF4-FFF2-40B4-BE49-F238E27FC236}">
                <a16:creationId xmlns:a16="http://schemas.microsoft.com/office/drawing/2014/main" id="{5D289A8D-DFDB-4DFC-A4B9-013D6343571B}"/>
              </a:ext>
            </a:extLst>
          </p:cNvPr>
          <p:cNvSpPr txBox="1"/>
          <p:nvPr/>
        </p:nvSpPr>
        <p:spPr>
          <a:xfrm>
            <a:off x="1674019" y="1916832"/>
            <a:ext cx="8282597" cy="1754326"/>
          </a:xfrm>
          <a:prstGeom prst="rect">
            <a:avLst/>
          </a:prstGeom>
          <a:noFill/>
          <a:ln>
            <a:solidFill>
              <a:schemeClr val="accent6">
                <a:lumMod val="75000"/>
              </a:schemeClr>
            </a:solidFill>
          </a:ln>
        </p:spPr>
        <p:txBody>
          <a:bodyPr wrap="square" numCol="2" rtlCol="0">
            <a:spAutoFit/>
          </a:bodyPr>
          <a:lstStyle/>
          <a:p>
            <a:r>
              <a:rPr lang="en-GB"/>
              <a:t>Aims:</a:t>
            </a:r>
          </a:p>
          <a:p>
            <a:pPr marL="214313" indent="-214313">
              <a:buFont typeface="Arial" panose="020B0604020202020204" pitchFamily="34" charset="0"/>
              <a:buChar char="•"/>
            </a:pPr>
            <a:r>
              <a:rPr lang="en-GB"/>
              <a:t>Integrate Health promotion into every aspect of curriculum</a:t>
            </a:r>
          </a:p>
          <a:p>
            <a:pPr marL="214313" indent="-214313">
              <a:buFont typeface="Arial" panose="020B0604020202020204" pitchFamily="34" charset="0"/>
              <a:buChar char="•"/>
            </a:pPr>
            <a:r>
              <a:rPr lang="en-GB"/>
              <a:t>Introduce healthy programmes and practices into schools daily routine</a:t>
            </a:r>
          </a:p>
          <a:p>
            <a:pPr marL="214313" indent="-214313">
              <a:buFont typeface="Arial" panose="020B0604020202020204" pitchFamily="34" charset="0"/>
              <a:buChar char="•"/>
            </a:pPr>
            <a:endParaRPr lang="en-GB"/>
          </a:p>
          <a:p>
            <a:pPr marL="214313" indent="-214313">
              <a:buFont typeface="Arial" panose="020B0604020202020204" pitchFamily="34" charset="0"/>
              <a:buChar char="•"/>
            </a:pPr>
            <a:r>
              <a:rPr lang="en-GB"/>
              <a:t>Improve working conditions</a:t>
            </a:r>
          </a:p>
          <a:p>
            <a:pPr marL="214313" indent="-214313">
              <a:buFont typeface="Arial" panose="020B0604020202020204" pitchFamily="34" charset="0"/>
              <a:buChar char="•"/>
            </a:pPr>
            <a:endParaRPr lang="en-GB"/>
          </a:p>
          <a:p>
            <a:pPr marL="214313" indent="-214313">
              <a:buFont typeface="Arial" panose="020B0604020202020204" pitchFamily="34" charset="0"/>
              <a:buChar char="•"/>
            </a:pPr>
            <a:r>
              <a:rPr lang="en-GB"/>
              <a:t>Foster better relations both within schools and between them and their local communities</a:t>
            </a:r>
          </a:p>
        </p:txBody>
      </p:sp>
    </p:spTree>
    <p:extLst>
      <p:ext uri="{BB962C8B-B14F-4D97-AF65-F5344CB8AC3E}">
        <p14:creationId xmlns:p14="http://schemas.microsoft.com/office/powerpoint/2010/main" val="3291648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931E775A-BF1C-4AD4-8448-963817AB6199}"/>
              </a:ext>
            </a:extLst>
          </p:cNvPr>
          <p:cNvPicPr>
            <a:picLocks noChangeAspect="1"/>
          </p:cNvPicPr>
          <p:nvPr/>
        </p:nvPicPr>
        <p:blipFill rotWithShape="1">
          <a:blip r:embed="rId3">
            <a:extLst>
              <a:ext uri="{28A0092B-C50C-407E-A947-70E740481C1C}">
                <a14:useLocalDpi xmlns:a14="http://schemas.microsoft.com/office/drawing/2010/main" val="0"/>
              </a:ext>
            </a:extLst>
          </a:blip>
          <a:srcRect t="6484" r="42067" b="54337"/>
          <a:stretch/>
        </p:blipFill>
        <p:spPr>
          <a:xfrm>
            <a:off x="9413643" y="191847"/>
            <a:ext cx="2518235" cy="1278611"/>
          </a:xfrm>
          <a:prstGeom prst="rect">
            <a:avLst/>
          </a:prstGeom>
        </p:spPr>
      </p:pic>
      <p:pic>
        <p:nvPicPr>
          <p:cNvPr id="3" name="Picture 2">
            <a:extLst>
              <a:ext uri="{FF2B5EF4-FFF2-40B4-BE49-F238E27FC236}">
                <a16:creationId xmlns:a16="http://schemas.microsoft.com/office/drawing/2014/main" id="{465C272C-E7B1-4AC0-BC3D-A89F28317E1E}"/>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617219" y="2758510"/>
            <a:ext cx="1635736" cy="906515"/>
          </a:xfrm>
          <a:prstGeom prst="rect">
            <a:avLst/>
          </a:prstGeom>
        </p:spPr>
      </p:pic>
      <p:pic>
        <p:nvPicPr>
          <p:cNvPr id="4" name="Picture 3">
            <a:extLst>
              <a:ext uri="{FF2B5EF4-FFF2-40B4-BE49-F238E27FC236}">
                <a16:creationId xmlns:a16="http://schemas.microsoft.com/office/drawing/2014/main" id="{B75CE9EC-5DBE-4EC1-882F-31D4607222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3429" y="2354217"/>
            <a:ext cx="1821911" cy="1114580"/>
          </a:xfrm>
          <a:prstGeom prst="rect">
            <a:avLst/>
          </a:prstGeom>
        </p:spPr>
      </p:pic>
      <p:pic>
        <p:nvPicPr>
          <p:cNvPr id="5" name="Picture 4">
            <a:extLst>
              <a:ext uri="{FF2B5EF4-FFF2-40B4-BE49-F238E27FC236}">
                <a16:creationId xmlns:a16="http://schemas.microsoft.com/office/drawing/2014/main" id="{E0541ADB-86CD-4E70-A1BF-3DCDC80249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6362" y="2544626"/>
            <a:ext cx="1850231" cy="542925"/>
          </a:xfrm>
          <a:prstGeom prst="rect">
            <a:avLst/>
          </a:prstGeom>
        </p:spPr>
      </p:pic>
      <p:pic>
        <p:nvPicPr>
          <p:cNvPr id="6" name="Picture 5">
            <a:extLst>
              <a:ext uri="{FF2B5EF4-FFF2-40B4-BE49-F238E27FC236}">
                <a16:creationId xmlns:a16="http://schemas.microsoft.com/office/drawing/2014/main" id="{7D00FC01-968D-4C91-B2F2-199F2466678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12175" y="2593117"/>
            <a:ext cx="1259118" cy="988868"/>
          </a:xfrm>
          <a:prstGeom prst="rect">
            <a:avLst/>
          </a:prstGeom>
        </p:spPr>
      </p:pic>
      <p:sp>
        <p:nvSpPr>
          <p:cNvPr id="7" name="TextBox 6">
            <a:extLst>
              <a:ext uri="{FF2B5EF4-FFF2-40B4-BE49-F238E27FC236}">
                <a16:creationId xmlns:a16="http://schemas.microsoft.com/office/drawing/2014/main" id="{31547138-FD9E-42B8-B323-7E7C07A65F9C}"/>
              </a:ext>
            </a:extLst>
          </p:cNvPr>
          <p:cNvSpPr txBox="1"/>
          <p:nvPr/>
        </p:nvSpPr>
        <p:spPr>
          <a:xfrm>
            <a:off x="1939050" y="1820198"/>
            <a:ext cx="8496037" cy="707886"/>
          </a:xfrm>
          <a:prstGeom prst="rect">
            <a:avLst/>
          </a:prstGeom>
          <a:noFill/>
        </p:spPr>
        <p:txBody>
          <a:bodyPr wrap="square" rtlCol="0">
            <a:spAutoFit/>
          </a:bodyPr>
          <a:lstStyle/>
          <a:p>
            <a:pPr algn="ctr"/>
            <a:r>
              <a:rPr lang="en-GB" sz="2000"/>
              <a:t>Focused on developing activities suited to the needs and circumstances of each participating school</a:t>
            </a:r>
          </a:p>
        </p:txBody>
      </p:sp>
      <p:sp>
        <p:nvSpPr>
          <p:cNvPr id="8" name="TextBox 7">
            <a:extLst>
              <a:ext uri="{FF2B5EF4-FFF2-40B4-BE49-F238E27FC236}">
                <a16:creationId xmlns:a16="http://schemas.microsoft.com/office/drawing/2014/main" id="{FE240018-2F73-4A86-9B3F-F7BC8FF6A1D9}"/>
              </a:ext>
            </a:extLst>
          </p:cNvPr>
          <p:cNvSpPr txBox="1"/>
          <p:nvPr/>
        </p:nvSpPr>
        <p:spPr>
          <a:xfrm>
            <a:off x="1028752" y="3501008"/>
            <a:ext cx="1907842" cy="1200329"/>
          </a:xfrm>
          <a:prstGeom prst="rect">
            <a:avLst/>
          </a:prstGeom>
          <a:noFill/>
        </p:spPr>
        <p:txBody>
          <a:bodyPr wrap="square" rtlCol="0">
            <a:spAutoFit/>
          </a:bodyPr>
          <a:lstStyle/>
          <a:p>
            <a:r>
              <a:rPr lang="en-GB"/>
              <a:t>National healthy schools programme (England)</a:t>
            </a:r>
          </a:p>
        </p:txBody>
      </p:sp>
      <p:sp>
        <p:nvSpPr>
          <p:cNvPr id="9" name="TextBox 8">
            <a:extLst>
              <a:ext uri="{FF2B5EF4-FFF2-40B4-BE49-F238E27FC236}">
                <a16:creationId xmlns:a16="http://schemas.microsoft.com/office/drawing/2014/main" id="{6169FE3B-0F03-4B34-8021-3AD4F84B4A1B}"/>
              </a:ext>
            </a:extLst>
          </p:cNvPr>
          <p:cNvSpPr txBox="1"/>
          <p:nvPr/>
        </p:nvSpPr>
        <p:spPr>
          <a:xfrm>
            <a:off x="3977498" y="3578353"/>
            <a:ext cx="1907842" cy="1200329"/>
          </a:xfrm>
          <a:prstGeom prst="rect">
            <a:avLst/>
          </a:prstGeom>
          <a:noFill/>
        </p:spPr>
        <p:txBody>
          <a:bodyPr wrap="square" rtlCol="0">
            <a:spAutoFit/>
          </a:bodyPr>
          <a:lstStyle/>
          <a:p>
            <a:r>
              <a:rPr lang="en-GB"/>
              <a:t>Health improvement programme (Scotland)</a:t>
            </a:r>
          </a:p>
        </p:txBody>
      </p:sp>
      <p:sp>
        <p:nvSpPr>
          <p:cNvPr id="10" name="TextBox 9">
            <a:extLst>
              <a:ext uri="{FF2B5EF4-FFF2-40B4-BE49-F238E27FC236}">
                <a16:creationId xmlns:a16="http://schemas.microsoft.com/office/drawing/2014/main" id="{DD186AA6-85D4-46A0-8E79-B83C0335F63E}"/>
              </a:ext>
            </a:extLst>
          </p:cNvPr>
          <p:cNvSpPr txBox="1"/>
          <p:nvPr/>
        </p:nvSpPr>
        <p:spPr>
          <a:xfrm>
            <a:off x="6650818" y="3691541"/>
            <a:ext cx="2073773" cy="923330"/>
          </a:xfrm>
          <a:prstGeom prst="rect">
            <a:avLst/>
          </a:prstGeom>
          <a:noFill/>
        </p:spPr>
        <p:txBody>
          <a:bodyPr wrap="square" rtlCol="0">
            <a:spAutoFit/>
          </a:bodyPr>
          <a:lstStyle/>
          <a:p>
            <a:r>
              <a:rPr lang="en-GB"/>
              <a:t>Health promoting schools initiative (</a:t>
            </a:r>
            <a:r>
              <a:rPr lang="en-GB" err="1"/>
              <a:t>N.Ireland</a:t>
            </a:r>
            <a:r>
              <a:rPr lang="en-GB"/>
              <a:t>)</a:t>
            </a:r>
          </a:p>
        </p:txBody>
      </p:sp>
      <p:sp>
        <p:nvSpPr>
          <p:cNvPr id="11" name="TextBox 10">
            <a:extLst>
              <a:ext uri="{FF2B5EF4-FFF2-40B4-BE49-F238E27FC236}">
                <a16:creationId xmlns:a16="http://schemas.microsoft.com/office/drawing/2014/main" id="{3729AA44-0AB4-46DE-8DA2-EB0B4A695846}"/>
              </a:ext>
            </a:extLst>
          </p:cNvPr>
          <p:cNvSpPr txBox="1"/>
          <p:nvPr/>
        </p:nvSpPr>
        <p:spPr>
          <a:xfrm>
            <a:off x="9497746" y="3848288"/>
            <a:ext cx="2073773" cy="923330"/>
          </a:xfrm>
          <a:prstGeom prst="rect">
            <a:avLst/>
          </a:prstGeom>
          <a:noFill/>
        </p:spPr>
        <p:txBody>
          <a:bodyPr wrap="square" rtlCol="0">
            <a:spAutoFit/>
          </a:bodyPr>
          <a:lstStyle/>
          <a:p>
            <a:r>
              <a:rPr lang="en-GB"/>
              <a:t>Welsh Network of Healthy School Schemes (WNHSS)</a:t>
            </a:r>
          </a:p>
        </p:txBody>
      </p:sp>
      <p:sp>
        <p:nvSpPr>
          <p:cNvPr id="12" name="TextBox 11">
            <a:extLst>
              <a:ext uri="{FF2B5EF4-FFF2-40B4-BE49-F238E27FC236}">
                <a16:creationId xmlns:a16="http://schemas.microsoft.com/office/drawing/2014/main" id="{FA9B1122-E32F-415A-86D6-E1B9F17DEA6B}"/>
              </a:ext>
            </a:extLst>
          </p:cNvPr>
          <p:cNvSpPr txBox="1"/>
          <p:nvPr/>
        </p:nvSpPr>
        <p:spPr>
          <a:xfrm>
            <a:off x="872706" y="5311198"/>
            <a:ext cx="10698813" cy="415498"/>
          </a:xfrm>
          <a:prstGeom prst="rect">
            <a:avLst/>
          </a:prstGeom>
          <a:noFill/>
        </p:spPr>
        <p:txBody>
          <a:bodyPr wrap="square" rtlCol="0">
            <a:spAutoFit/>
          </a:bodyPr>
          <a:lstStyle/>
          <a:p>
            <a:r>
              <a:rPr lang="en-US" sz="2100">
                <a:solidFill>
                  <a:schemeClr val="accent6">
                    <a:lumMod val="75000"/>
                  </a:schemeClr>
                </a:solidFill>
              </a:rPr>
              <a:t>In our experience how has health and wellbeing been covered and facilitated in schools?</a:t>
            </a:r>
          </a:p>
        </p:txBody>
      </p:sp>
      <p:sp>
        <p:nvSpPr>
          <p:cNvPr id="13" name="Rectangle 12">
            <a:extLst>
              <a:ext uri="{FF2B5EF4-FFF2-40B4-BE49-F238E27FC236}">
                <a16:creationId xmlns:a16="http://schemas.microsoft.com/office/drawing/2014/main" id="{A10E65D7-82D1-4F4E-805B-463CA1B96372}"/>
              </a:ext>
            </a:extLst>
          </p:cNvPr>
          <p:cNvSpPr/>
          <p:nvPr/>
        </p:nvSpPr>
        <p:spPr>
          <a:xfrm>
            <a:off x="102284" y="193730"/>
            <a:ext cx="9156016" cy="1477328"/>
          </a:xfrm>
          <a:prstGeom prst="rect">
            <a:avLst/>
          </a:prstGeom>
        </p:spPr>
        <p:txBody>
          <a:bodyPr wrap="square">
            <a:spAutoFit/>
          </a:bodyPr>
          <a:lstStyle/>
          <a:p>
            <a:r>
              <a:rPr lang="en-GB" dirty="0"/>
              <a:t>Three organisations developed idea of integrating health promotion into every aspect of the school setting:</a:t>
            </a:r>
          </a:p>
          <a:p>
            <a:endParaRPr lang="en-GB" dirty="0"/>
          </a:p>
          <a:p>
            <a:r>
              <a:rPr lang="en-GB" dirty="0"/>
              <a:t>	Pupils		Teachers		Other school staff		Parents 		                                               Wider community</a:t>
            </a:r>
          </a:p>
        </p:txBody>
      </p:sp>
    </p:spTree>
    <p:extLst>
      <p:ext uri="{BB962C8B-B14F-4D97-AF65-F5344CB8AC3E}">
        <p14:creationId xmlns:p14="http://schemas.microsoft.com/office/powerpoint/2010/main" val="1055147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C3C354-3C26-4642-BD21-0DCA69E450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448" y="334624"/>
            <a:ext cx="1850231" cy="542925"/>
          </a:xfrm>
          <a:prstGeom prst="rect">
            <a:avLst/>
          </a:prstGeom>
        </p:spPr>
      </p:pic>
      <p:sp>
        <p:nvSpPr>
          <p:cNvPr id="3" name="TextBox 2">
            <a:extLst>
              <a:ext uri="{FF2B5EF4-FFF2-40B4-BE49-F238E27FC236}">
                <a16:creationId xmlns:a16="http://schemas.microsoft.com/office/drawing/2014/main" id="{386A6EC7-2F61-46D8-B372-22F61859D20B}"/>
              </a:ext>
            </a:extLst>
          </p:cNvPr>
          <p:cNvSpPr txBox="1"/>
          <p:nvPr/>
        </p:nvSpPr>
        <p:spPr>
          <a:xfrm>
            <a:off x="6886611" y="334624"/>
            <a:ext cx="5446359" cy="461665"/>
          </a:xfrm>
          <a:prstGeom prst="rect">
            <a:avLst/>
          </a:prstGeom>
          <a:noFill/>
        </p:spPr>
        <p:txBody>
          <a:bodyPr wrap="square" rtlCol="0">
            <a:spAutoFit/>
          </a:bodyPr>
          <a:lstStyle/>
          <a:p>
            <a:r>
              <a:rPr lang="en-GB" sz="2400" dirty="0"/>
              <a:t>National Healthy Schools Programme</a:t>
            </a:r>
          </a:p>
        </p:txBody>
      </p:sp>
      <p:sp>
        <p:nvSpPr>
          <p:cNvPr id="4" name="TextBox 3">
            <a:extLst>
              <a:ext uri="{FF2B5EF4-FFF2-40B4-BE49-F238E27FC236}">
                <a16:creationId xmlns:a16="http://schemas.microsoft.com/office/drawing/2014/main" id="{90A4E13F-D616-4956-8813-CF831B057AF0}"/>
              </a:ext>
            </a:extLst>
          </p:cNvPr>
          <p:cNvSpPr txBox="1"/>
          <p:nvPr/>
        </p:nvSpPr>
        <p:spPr>
          <a:xfrm>
            <a:off x="318578" y="1340768"/>
            <a:ext cx="11580052" cy="4401205"/>
          </a:xfrm>
          <a:prstGeom prst="rect">
            <a:avLst/>
          </a:prstGeom>
          <a:noFill/>
        </p:spPr>
        <p:txBody>
          <a:bodyPr wrap="square" rtlCol="0">
            <a:spAutoFit/>
          </a:bodyPr>
          <a:lstStyle/>
          <a:p>
            <a:r>
              <a:rPr lang="en-GB" sz="2000"/>
              <a:t>The programme “supports the link between health, behaviour and achievement; it is about creating healthy and happy children and young people, who do better in learning and in life” (SHE, 2008).</a:t>
            </a:r>
          </a:p>
          <a:p>
            <a:endParaRPr lang="en-GB" sz="2000"/>
          </a:p>
          <a:p>
            <a:r>
              <a:rPr lang="en-GB" sz="2000"/>
              <a:t>Based on a whole-school/whole-child approach to physical and emotional wellbeing.</a:t>
            </a:r>
          </a:p>
          <a:p>
            <a:endParaRPr lang="en-GB" sz="2000"/>
          </a:p>
          <a:p>
            <a:r>
              <a:rPr lang="en-GB" sz="2000" b="1"/>
              <a:t>4 core themes:</a:t>
            </a:r>
          </a:p>
          <a:p>
            <a:pPr marL="214313" indent="-214313">
              <a:buFontTx/>
              <a:buChar char="-"/>
            </a:pPr>
            <a:r>
              <a:rPr lang="en-GB" sz="2000"/>
              <a:t>Personal, social, health and economic education</a:t>
            </a:r>
          </a:p>
          <a:p>
            <a:pPr marL="214313" indent="-214313">
              <a:buFontTx/>
              <a:buChar char="-"/>
            </a:pPr>
            <a:r>
              <a:rPr lang="en-GB" sz="2000"/>
              <a:t>Healthy eating</a:t>
            </a:r>
          </a:p>
          <a:p>
            <a:pPr marL="214313" indent="-214313">
              <a:buFontTx/>
              <a:buChar char="-"/>
            </a:pPr>
            <a:r>
              <a:rPr lang="en-GB" sz="2000"/>
              <a:t>Physical activity</a:t>
            </a:r>
          </a:p>
          <a:p>
            <a:pPr marL="214313" indent="-214313">
              <a:buFontTx/>
              <a:buChar char="-"/>
            </a:pPr>
            <a:r>
              <a:rPr lang="en-GB" sz="2000"/>
              <a:t>Emotional health and wellbeing</a:t>
            </a:r>
          </a:p>
          <a:p>
            <a:r>
              <a:rPr lang="en-GB" sz="2000"/>
              <a:t>(across “every aspect of the school”)</a:t>
            </a:r>
          </a:p>
          <a:p>
            <a:endParaRPr lang="en-GB" sz="2000"/>
          </a:p>
          <a:p>
            <a:r>
              <a:rPr lang="en-GB" sz="2000"/>
              <a:t>2008 figures: 	-95% of schools participating</a:t>
            </a:r>
          </a:p>
          <a:p>
            <a:r>
              <a:rPr lang="en-GB" sz="2000"/>
              <a:t>		-55% of schools achieved National Healthy School Status</a:t>
            </a:r>
          </a:p>
        </p:txBody>
      </p:sp>
    </p:spTree>
    <p:extLst>
      <p:ext uri="{BB962C8B-B14F-4D97-AF65-F5344CB8AC3E}">
        <p14:creationId xmlns:p14="http://schemas.microsoft.com/office/powerpoint/2010/main" val="564496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E7D501-99CA-4909-A757-7C9770E71247}"/>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328159" y="122987"/>
            <a:ext cx="1684770" cy="933691"/>
          </a:xfrm>
          <a:prstGeom prst="rect">
            <a:avLst/>
          </a:prstGeom>
        </p:spPr>
      </p:pic>
      <p:sp>
        <p:nvSpPr>
          <p:cNvPr id="3" name="TextBox 2">
            <a:extLst>
              <a:ext uri="{FF2B5EF4-FFF2-40B4-BE49-F238E27FC236}">
                <a16:creationId xmlns:a16="http://schemas.microsoft.com/office/drawing/2014/main" id="{33E1311B-92DA-4AEB-99B7-45F22D86BD5F}"/>
              </a:ext>
            </a:extLst>
          </p:cNvPr>
          <p:cNvSpPr txBox="1"/>
          <p:nvPr/>
        </p:nvSpPr>
        <p:spPr>
          <a:xfrm>
            <a:off x="274321" y="350231"/>
            <a:ext cx="6575321" cy="461665"/>
          </a:xfrm>
          <a:prstGeom prst="rect">
            <a:avLst/>
          </a:prstGeom>
          <a:noFill/>
        </p:spPr>
        <p:txBody>
          <a:bodyPr wrap="square" rtlCol="0">
            <a:spAutoFit/>
          </a:bodyPr>
          <a:lstStyle/>
          <a:p>
            <a:r>
              <a:rPr lang="en-GB" sz="2400" dirty="0"/>
              <a:t>Welsh Network of Healthy Schools Schemes (1999)</a:t>
            </a:r>
          </a:p>
        </p:txBody>
      </p:sp>
      <p:sp>
        <p:nvSpPr>
          <p:cNvPr id="4" name="TextBox 3">
            <a:extLst>
              <a:ext uri="{FF2B5EF4-FFF2-40B4-BE49-F238E27FC236}">
                <a16:creationId xmlns:a16="http://schemas.microsoft.com/office/drawing/2014/main" id="{7A5C99A4-9DA5-4F2C-B139-51B198F36117}"/>
              </a:ext>
            </a:extLst>
          </p:cNvPr>
          <p:cNvSpPr txBox="1"/>
          <p:nvPr/>
        </p:nvSpPr>
        <p:spPr>
          <a:xfrm>
            <a:off x="325708" y="1157258"/>
            <a:ext cx="8849070" cy="4801314"/>
          </a:xfrm>
          <a:prstGeom prst="rect">
            <a:avLst/>
          </a:prstGeom>
          <a:noFill/>
        </p:spPr>
        <p:txBody>
          <a:bodyPr wrap="square" rtlCol="0">
            <a:spAutoFit/>
          </a:bodyPr>
          <a:lstStyle/>
          <a:p>
            <a:r>
              <a:rPr lang="en-GB"/>
              <a:t>A health promoting school is one which “actively promotes, protects and embeds the physical, mental and social health and wellbeing of its community through positive action” (Public Health Wales, 2018).</a:t>
            </a:r>
          </a:p>
          <a:p>
            <a:r>
              <a:rPr lang="en-GB"/>
              <a:t>	</a:t>
            </a:r>
          </a:p>
          <a:p>
            <a:r>
              <a:rPr lang="en-GB"/>
              <a:t>-Policy		                  -Strategic planning		-Staff development                          -Ethos and Environment           -Curriculum              -Family and community involvement</a:t>
            </a:r>
          </a:p>
          <a:p>
            <a:endParaRPr lang="en-GB"/>
          </a:p>
          <a:p>
            <a:r>
              <a:rPr lang="en-GB"/>
              <a:t>WNHSS National Quality Award (NQA) (2010)</a:t>
            </a:r>
          </a:p>
          <a:p>
            <a:r>
              <a:rPr lang="en-GB"/>
              <a:t>Indicators look for a WSA to each of the </a:t>
            </a:r>
            <a:r>
              <a:rPr lang="en-GB" b="1"/>
              <a:t>health topics</a:t>
            </a:r>
            <a:r>
              <a:rPr lang="en-GB"/>
              <a:t>:</a:t>
            </a:r>
          </a:p>
          <a:p>
            <a:endParaRPr lang="en-GB"/>
          </a:p>
          <a:p>
            <a:pPr marL="214313" indent="-214313">
              <a:buFontTx/>
              <a:buChar char="-"/>
            </a:pPr>
            <a:r>
              <a:rPr lang="en-GB"/>
              <a:t>Mental and emotional H&amp;WB</a:t>
            </a:r>
          </a:p>
          <a:p>
            <a:pPr marL="214313" indent="-214313">
              <a:buFontTx/>
              <a:buChar char="-"/>
            </a:pPr>
            <a:r>
              <a:rPr lang="en-GB"/>
              <a:t>Food and fitness</a:t>
            </a:r>
          </a:p>
          <a:p>
            <a:pPr marL="214313" indent="-214313">
              <a:buFontTx/>
              <a:buChar char="-"/>
            </a:pPr>
            <a:r>
              <a:rPr lang="en-GB"/>
              <a:t>Personal development and relationships</a:t>
            </a:r>
          </a:p>
          <a:p>
            <a:pPr marL="214313" indent="-214313">
              <a:buFontTx/>
              <a:buChar char="-"/>
            </a:pPr>
            <a:r>
              <a:rPr lang="en-GB"/>
              <a:t>Substance use and misuse</a:t>
            </a:r>
          </a:p>
          <a:p>
            <a:pPr marL="214313" indent="-214313">
              <a:buFontTx/>
              <a:buChar char="-"/>
            </a:pPr>
            <a:r>
              <a:rPr lang="en-GB"/>
              <a:t>Environment</a:t>
            </a:r>
          </a:p>
          <a:p>
            <a:pPr marL="214313" indent="-214313">
              <a:buFontTx/>
              <a:buChar char="-"/>
            </a:pPr>
            <a:r>
              <a:rPr lang="en-GB"/>
              <a:t>Safety</a:t>
            </a:r>
          </a:p>
          <a:p>
            <a:pPr marL="214313" indent="-214313">
              <a:buFontTx/>
              <a:buChar char="-"/>
            </a:pPr>
            <a:r>
              <a:rPr lang="en-GB"/>
              <a:t>Hygiene</a:t>
            </a:r>
          </a:p>
        </p:txBody>
      </p:sp>
      <p:sp>
        <p:nvSpPr>
          <p:cNvPr id="5" name="TextBox 4">
            <a:extLst>
              <a:ext uri="{FF2B5EF4-FFF2-40B4-BE49-F238E27FC236}">
                <a16:creationId xmlns:a16="http://schemas.microsoft.com/office/drawing/2014/main" id="{DBE1E62F-3264-4C44-87FE-6DFAEABCDD2E}"/>
              </a:ext>
            </a:extLst>
          </p:cNvPr>
          <p:cNvSpPr txBox="1"/>
          <p:nvPr/>
        </p:nvSpPr>
        <p:spPr>
          <a:xfrm>
            <a:off x="5197222" y="3775085"/>
            <a:ext cx="2698634" cy="2031325"/>
          </a:xfrm>
          <a:prstGeom prst="rect">
            <a:avLst/>
          </a:prstGeom>
          <a:noFill/>
          <a:ln>
            <a:solidFill>
              <a:schemeClr val="accent6">
                <a:lumMod val="75000"/>
              </a:schemeClr>
            </a:solidFill>
          </a:ln>
        </p:spPr>
        <p:txBody>
          <a:bodyPr wrap="square" rtlCol="0">
            <a:spAutoFit/>
          </a:bodyPr>
          <a:lstStyle/>
          <a:p>
            <a:r>
              <a:rPr lang="en-GB" b="1" u="sng"/>
              <a:t>Indicators:</a:t>
            </a:r>
          </a:p>
          <a:p>
            <a:r>
              <a:rPr lang="en-GB"/>
              <a:t>Leadership and Communication</a:t>
            </a:r>
          </a:p>
          <a:p>
            <a:r>
              <a:rPr lang="en-GB"/>
              <a:t>Curriculum</a:t>
            </a:r>
          </a:p>
          <a:p>
            <a:r>
              <a:rPr lang="en-GB"/>
              <a:t>Ethos and Environment</a:t>
            </a:r>
          </a:p>
          <a:p>
            <a:r>
              <a:rPr lang="en-GB"/>
              <a:t>Family and Community Involvement</a:t>
            </a:r>
          </a:p>
        </p:txBody>
      </p:sp>
      <p:sp>
        <p:nvSpPr>
          <p:cNvPr id="6" name="Right Brace 5">
            <a:extLst>
              <a:ext uri="{FF2B5EF4-FFF2-40B4-BE49-F238E27FC236}">
                <a16:creationId xmlns:a16="http://schemas.microsoft.com/office/drawing/2014/main" id="{88EB17F5-C99A-45E2-9FCC-0BB5CA6D7762}"/>
              </a:ext>
            </a:extLst>
          </p:cNvPr>
          <p:cNvSpPr/>
          <p:nvPr/>
        </p:nvSpPr>
        <p:spPr>
          <a:xfrm>
            <a:off x="4621158" y="3993938"/>
            <a:ext cx="648072" cy="1740464"/>
          </a:xfrm>
          <a:prstGeom prst="rightBrace">
            <a:avLst>
              <a:gd name="adj1" fmla="val 8333"/>
              <a:gd name="adj2" fmla="val 51478"/>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7" name="Picture 6">
            <a:extLst>
              <a:ext uri="{FF2B5EF4-FFF2-40B4-BE49-F238E27FC236}">
                <a16:creationId xmlns:a16="http://schemas.microsoft.com/office/drawing/2014/main" id="{22A3F378-E8AF-4B81-BA23-E851673F3E79}"/>
              </a:ext>
            </a:extLst>
          </p:cNvPr>
          <p:cNvPicPr>
            <a:picLocks noChangeAspect="1"/>
          </p:cNvPicPr>
          <p:nvPr/>
        </p:nvPicPr>
        <p:blipFill rotWithShape="1">
          <a:blip r:embed="rId4">
            <a:extLst>
              <a:ext uri="{28A0092B-C50C-407E-A947-70E740481C1C}">
                <a14:useLocalDpi xmlns:a14="http://schemas.microsoft.com/office/drawing/2010/main" val="0"/>
              </a:ext>
            </a:extLst>
          </a:blip>
          <a:srcRect l="3240" t="10129" r="3240" b="14440"/>
          <a:stretch/>
        </p:blipFill>
        <p:spPr>
          <a:xfrm>
            <a:off x="7933526" y="3815409"/>
            <a:ext cx="1684771" cy="719110"/>
          </a:xfrm>
          <a:prstGeom prst="rect">
            <a:avLst/>
          </a:prstGeom>
        </p:spPr>
      </p:pic>
      <p:sp>
        <p:nvSpPr>
          <p:cNvPr id="8" name="TextBox 7">
            <a:extLst>
              <a:ext uri="{FF2B5EF4-FFF2-40B4-BE49-F238E27FC236}">
                <a16:creationId xmlns:a16="http://schemas.microsoft.com/office/drawing/2014/main" id="{9313F372-3312-49EC-81B2-87388E46E2FB}"/>
              </a:ext>
            </a:extLst>
          </p:cNvPr>
          <p:cNvSpPr txBox="1"/>
          <p:nvPr/>
        </p:nvSpPr>
        <p:spPr>
          <a:xfrm>
            <a:off x="8030131" y="4561851"/>
            <a:ext cx="1739103" cy="900246"/>
          </a:xfrm>
          <a:prstGeom prst="rect">
            <a:avLst/>
          </a:prstGeom>
          <a:noFill/>
        </p:spPr>
        <p:txBody>
          <a:bodyPr wrap="square" rtlCol="0">
            <a:spAutoFit/>
          </a:bodyPr>
          <a:lstStyle/>
          <a:p>
            <a:r>
              <a:rPr lang="en-GB" sz="1050"/>
              <a:t>Healthy and Sustainable Pre-school scheme (2011)</a:t>
            </a:r>
          </a:p>
          <a:p>
            <a:r>
              <a:rPr lang="en-GB" sz="1050"/>
              <a:t>Healthy and Sustainable Higher/ Further education framework (2015)</a:t>
            </a:r>
          </a:p>
        </p:txBody>
      </p:sp>
      <p:sp>
        <p:nvSpPr>
          <p:cNvPr id="9" name="Rectangle 8">
            <a:extLst>
              <a:ext uri="{FF2B5EF4-FFF2-40B4-BE49-F238E27FC236}">
                <a16:creationId xmlns:a16="http://schemas.microsoft.com/office/drawing/2014/main" id="{1BDD4318-9306-42ED-9D68-26BB2E9C0E2C}"/>
              </a:ext>
            </a:extLst>
          </p:cNvPr>
          <p:cNvSpPr/>
          <p:nvPr/>
        </p:nvSpPr>
        <p:spPr>
          <a:xfrm>
            <a:off x="7933526" y="3775085"/>
            <a:ext cx="1835708" cy="1816724"/>
          </a:xfrm>
          <a:prstGeom prst="rect">
            <a:avLst/>
          </a:prstGeom>
          <a:noFill/>
          <a:ln>
            <a:solidFill>
              <a:schemeClr val="accent5">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uble Bracket 9">
            <a:extLst>
              <a:ext uri="{FF2B5EF4-FFF2-40B4-BE49-F238E27FC236}">
                <a16:creationId xmlns:a16="http://schemas.microsoft.com/office/drawing/2014/main" id="{CF7AC6A7-0BBF-4EBE-95E4-9ACE2E5C46C2}"/>
              </a:ext>
            </a:extLst>
          </p:cNvPr>
          <p:cNvSpPr/>
          <p:nvPr/>
        </p:nvSpPr>
        <p:spPr>
          <a:xfrm>
            <a:off x="222933" y="2204864"/>
            <a:ext cx="8698134" cy="676208"/>
          </a:xfrm>
          <a:prstGeom prst="bracketPair">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98504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4000DF-9F76-41CC-9451-A014C81010D0}"/>
              </a:ext>
            </a:extLst>
          </p:cNvPr>
          <p:cNvPicPr>
            <a:picLocks noChangeAspect="1"/>
          </p:cNvPicPr>
          <p:nvPr/>
        </p:nvPicPr>
        <p:blipFill rotWithShape="1">
          <a:blip r:embed="rId3"/>
          <a:srcRect l="14693" t="7310" r="16097" b="5205"/>
          <a:stretch/>
        </p:blipFill>
        <p:spPr>
          <a:xfrm>
            <a:off x="1715704" y="1236243"/>
            <a:ext cx="4670312" cy="3320716"/>
          </a:xfrm>
          <a:prstGeom prst="rect">
            <a:avLst/>
          </a:prstGeom>
        </p:spPr>
      </p:pic>
      <p:sp>
        <p:nvSpPr>
          <p:cNvPr id="3" name="TextBox 2">
            <a:extLst>
              <a:ext uri="{FF2B5EF4-FFF2-40B4-BE49-F238E27FC236}">
                <a16:creationId xmlns:a16="http://schemas.microsoft.com/office/drawing/2014/main" id="{AE9D0DF5-896A-4C6C-8EAA-6BEB13EC4F8E}"/>
              </a:ext>
            </a:extLst>
          </p:cNvPr>
          <p:cNvSpPr txBox="1"/>
          <p:nvPr/>
        </p:nvSpPr>
        <p:spPr>
          <a:xfrm>
            <a:off x="6565430" y="1569315"/>
            <a:ext cx="3776915" cy="2677656"/>
          </a:xfrm>
          <a:prstGeom prst="rect">
            <a:avLst/>
          </a:prstGeom>
          <a:noFill/>
          <a:ln>
            <a:solidFill>
              <a:schemeClr val="accent6">
                <a:lumMod val="75000"/>
              </a:schemeClr>
            </a:solidFill>
          </a:ln>
        </p:spPr>
        <p:txBody>
          <a:bodyPr wrap="square" rtlCol="0">
            <a:spAutoFit/>
          </a:bodyPr>
          <a:lstStyle/>
          <a:p>
            <a:r>
              <a:rPr lang="en-GB" sz="2400" b="1" u="sng"/>
              <a:t>Indicators:</a:t>
            </a:r>
          </a:p>
          <a:p>
            <a:pPr marL="342900" indent="-342900">
              <a:buFont typeface="Arial" panose="020B0604020202020204" pitchFamily="34" charset="0"/>
              <a:buChar char="•"/>
            </a:pPr>
            <a:r>
              <a:rPr lang="en-GB" sz="2400"/>
              <a:t>Leadership and Communication</a:t>
            </a:r>
          </a:p>
          <a:p>
            <a:pPr marL="342900" indent="-342900">
              <a:buFont typeface="Arial" panose="020B0604020202020204" pitchFamily="34" charset="0"/>
              <a:buChar char="•"/>
            </a:pPr>
            <a:r>
              <a:rPr lang="en-GB" sz="2400"/>
              <a:t>Curriculum</a:t>
            </a:r>
          </a:p>
          <a:p>
            <a:pPr marL="342900" indent="-342900">
              <a:buFont typeface="Arial" panose="020B0604020202020204" pitchFamily="34" charset="0"/>
              <a:buChar char="•"/>
            </a:pPr>
            <a:r>
              <a:rPr lang="en-GB" sz="2400"/>
              <a:t>Ethos and Environment</a:t>
            </a:r>
          </a:p>
          <a:p>
            <a:pPr marL="342900" indent="-342900">
              <a:buFont typeface="Arial" panose="020B0604020202020204" pitchFamily="34" charset="0"/>
              <a:buChar char="•"/>
            </a:pPr>
            <a:r>
              <a:rPr lang="en-GB" sz="2400"/>
              <a:t>Family and Community Involvement</a:t>
            </a:r>
          </a:p>
        </p:txBody>
      </p:sp>
      <p:sp>
        <p:nvSpPr>
          <p:cNvPr id="4" name="TextBox 3">
            <a:extLst>
              <a:ext uri="{FF2B5EF4-FFF2-40B4-BE49-F238E27FC236}">
                <a16:creationId xmlns:a16="http://schemas.microsoft.com/office/drawing/2014/main" id="{CB2AC297-C265-4BE9-B4FE-3883533F4D94}"/>
              </a:ext>
            </a:extLst>
          </p:cNvPr>
          <p:cNvSpPr txBox="1"/>
          <p:nvPr/>
        </p:nvSpPr>
        <p:spPr>
          <a:xfrm>
            <a:off x="2218616" y="4725144"/>
            <a:ext cx="8013032" cy="830997"/>
          </a:xfrm>
          <a:prstGeom prst="rect">
            <a:avLst/>
          </a:prstGeom>
          <a:noFill/>
        </p:spPr>
        <p:txBody>
          <a:bodyPr wrap="square" rtlCol="0">
            <a:spAutoFit/>
          </a:bodyPr>
          <a:lstStyle/>
          <a:p>
            <a:r>
              <a:rPr lang="en-GB" sz="2400">
                <a:solidFill>
                  <a:schemeClr val="accent6">
                    <a:lumMod val="75000"/>
                  </a:schemeClr>
                </a:solidFill>
              </a:rPr>
              <a:t>What evidence could a school provide for health topics (specification/ activities/ relevant evidence)?</a:t>
            </a:r>
          </a:p>
        </p:txBody>
      </p:sp>
    </p:spTree>
    <p:extLst>
      <p:ext uri="{BB962C8B-B14F-4D97-AF65-F5344CB8AC3E}">
        <p14:creationId xmlns:p14="http://schemas.microsoft.com/office/powerpoint/2010/main" val="1028952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46E8-27D5-4F38-81BA-5A3E4AEF9990}"/>
              </a:ext>
            </a:extLst>
          </p:cNvPr>
          <p:cNvSpPr txBox="1">
            <a:spLocks/>
          </p:cNvSpPr>
          <p:nvPr/>
        </p:nvSpPr>
        <p:spPr>
          <a:xfrm>
            <a:off x="445770" y="205908"/>
            <a:ext cx="339472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Community</a:t>
            </a:r>
          </a:p>
        </p:txBody>
      </p:sp>
      <p:sp>
        <p:nvSpPr>
          <p:cNvPr id="3" name="Content Placeholder 2">
            <a:extLst>
              <a:ext uri="{FF2B5EF4-FFF2-40B4-BE49-F238E27FC236}">
                <a16:creationId xmlns:a16="http://schemas.microsoft.com/office/drawing/2014/main" id="{C062290A-BB88-4ED4-A34E-DE64518243D6}"/>
              </a:ext>
            </a:extLst>
          </p:cNvPr>
          <p:cNvSpPr txBox="1">
            <a:spLocks/>
          </p:cNvSpPr>
          <p:nvPr/>
        </p:nvSpPr>
        <p:spPr>
          <a:xfrm>
            <a:off x="643568" y="1818546"/>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Physical environment</a:t>
            </a:r>
          </a:p>
          <a:p>
            <a:r>
              <a:rPr lang="en-US"/>
              <a:t>“Walkable Neighborhoods” (</a:t>
            </a:r>
            <a:r>
              <a:rPr lang="en-US" err="1"/>
              <a:t>Saelens</a:t>
            </a:r>
            <a:r>
              <a:rPr lang="en-US"/>
              <a:t>, </a:t>
            </a:r>
            <a:r>
              <a:rPr lang="en-US" err="1"/>
              <a:t>Sallis</a:t>
            </a:r>
            <a:r>
              <a:rPr lang="en-US"/>
              <a:t> and Frank, 2003)</a:t>
            </a:r>
          </a:p>
          <a:p>
            <a:r>
              <a:rPr lang="en-US"/>
              <a:t>“in walkable neighborhoods, land use is mixed, with homes near commercial and institutional destinations, and </a:t>
            </a:r>
            <a:r>
              <a:rPr lang="en-US" b="1"/>
              <a:t>streets are highly connected, providing direct routes from place to place</a:t>
            </a:r>
            <a:r>
              <a:rPr lang="en-US"/>
              <a:t>” (</a:t>
            </a:r>
            <a:r>
              <a:rPr lang="en-US" err="1"/>
              <a:t>Sallis</a:t>
            </a:r>
            <a:r>
              <a:rPr lang="en-US"/>
              <a:t> et al., 2014: 471)</a:t>
            </a:r>
          </a:p>
        </p:txBody>
      </p:sp>
      <p:pic>
        <p:nvPicPr>
          <p:cNvPr id="4" name="Picture 3">
            <a:extLst>
              <a:ext uri="{FF2B5EF4-FFF2-40B4-BE49-F238E27FC236}">
                <a16:creationId xmlns:a16="http://schemas.microsoft.com/office/drawing/2014/main" id="{31B844C8-112E-446F-AB3E-B8329EC9805D}"/>
              </a:ext>
            </a:extLst>
          </p:cNvPr>
          <p:cNvPicPr>
            <a:picLocks noChangeAspect="1"/>
          </p:cNvPicPr>
          <p:nvPr/>
        </p:nvPicPr>
        <p:blipFill rotWithShape="1">
          <a:blip r:embed="rId3"/>
          <a:srcRect l="35242" t="14228" r="34821" b="68655"/>
          <a:stretch/>
        </p:blipFill>
        <p:spPr>
          <a:xfrm rot="1030984">
            <a:off x="9514886" y="347423"/>
            <a:ext cx="2481943" cy="859971"/>
          </a:xfrm>
          <a:prstGeom prst="rect">
            <a:avLst/>
          </a:prstGeom>
        </p:spPr>
      </p:pic>
    </p:spTree>
    <p:extLst>
      <p:ext uri="{BB962C8B-B14F-4D97-AF65-F5344CB8AC3E}">
        <p14:creationId xmlns:p14="http://schemas.microsoft.com/office/powerpoint/2010/main" val="395794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FE9F205-0C2C-4491-B89F-C6544BF64BDC}"/>
              </a:ext>
            </a:extLst>
          </p:cNvPr>
          <p:cNvPicPr>
            <a:picLocks noChangeAspect="1"/>
          </p:cNvPicPr>
          <p:nvPr/>
        </p:nvPicPr>
        <p:blipFill>
          <a:blip r:embed="rId2"/>
          <a:stretch>
            <a:fillRect/>
          </a:stretch>
        </p:blipFill>
        <p:spPr>
          <a:xfrm>
            <a:off x="827215" y="1123527"/>
            <a:ext cx="2831952" cy="4604800"/>
          </a:xfrm>
          <a:prstGeom prst="rect">
            <a:avLst/>
          </a:prstGeom>
        </p:spPr>
      </p:pic>
      <p:pic>
        <p:nvPicPr>
          <p:cNvPr id="6" name="Picture 5">
            <a:hlinkClick r:id="rId3"/>
            <a:extLst>
              <a:ext uri="{FF2B5EF4-FFF2-40B4-BE49-F238E27FC236}">
                <a16:creationId xmlns:a16="http://schemas.microsoft.com/office/drawing/2014/main" id="{695A99BB-92BF-4150-8CB2-6E03324DBBD8}"/>
              </a:ext>
            </a:extLst>
          </p:cNvPr>
          <p:cNvPicPr>
            <a:picLocks noChangeAspect="1"/>
          </p:cNvPicPr>
          <p:nvPr/>
        </p:nvPicPr>
        <p:blipFill rotWithShape="1">
          <a:blip r:embed="rId4"/>
          <a:srcRect l="26912" t="38453" r="45441" b="25643"/>
          <a:stretch/>
        </p:blipFill>
        <p:spPr>
          <a:xfrm>
            <a:off x="4310676" y="2133921"/>
            <a:ext cx="3537345" cy="2584012"/>
          </a:xfrm>
          <a:prstGeom prst="rect">
            <a:avLst/>
          </a:prstGeom>
        </p:spPr>
      </p:pic>
      <p:pic>
        <p:nvPicPr>
          <p:cNvPr id="7" name="Picture 6">
            <a:extLst>
              <a:ext uri="{FF2B5EF4-FFF2-40B4-BE49-F238E27FC236}">
                <a16:creationId xmlns:a16="http://schemas.microsoft.com/office/drawing/2014/main" id="{17B16D15-8853-40FB-AA70-D64A2543521F}"/>
              </a:ext>
            </a:extLst>
          </p:cNvPr>
          <p:cNvPicPr>
            <a:picLocks noChangeAspect="1"/>
          </p:cNvPicPr>
          <p:nvPr/>
        </p:nvPicPr>
        <p:blipFill>
          <a:blip r:embed="rId5"/>
          <a:stretch>
            <a:fillRect/>
          </a:stretch>
        </p:blipFill>
        <p:spPr>
          <a:xfrm>
            <a:off x="8162336" y="2107008"/>
            <a:ext cx="3517120" cy="2637840"/>
          </a:xfrm>
          <a:prstGeom prst="rect">
            <a:avLst/>
          </a:prstGeom>
        </p:spPr>
      </p:pic>
    </p:spTree>
    <p:extLst>
      <p:ext uri="{BB962C8B-B14F-4D97-AF65-F5344CB8AC3E}">
        <p14:creationId xmlns:p14="http://schemas.microsoft.com/office/powerpoint/2010/main" val="3285908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42384-B6A7-450C-B09B-2B41C6EA1C59}"/>
              </a:ext>
            </a:extLst>
          </p:cNvPr>
          <p:cNvSpPr txBox="1">
            <a:spLocks/>
          </p:cNvSpPr>
          <p:nvPr/>
        </p:nvSpPr>
        <p:spPr>
          <a:xfrm>
            <a:off x="250040" y="89935"/>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t>Organisational</a:t>
            </a:r>
            <a:r>
              <a:rPr lang="en-US" dirty="0"/>
              <a:t>: schools</a:t>
            </a:r>
          </a:p>
        </p:txBody>
      </p:sp>
      <p:sp>
        <p:nvSpPr>
          <p:cNvPr id="3" name="Content Placeholder 2">
            <a:extLst>
              <a:ext uri="{FF2B5EF4-FFF2-40B4-BE49-F238E27FC236}">
                <a16:creationId xmlns:a16="http://schemas.microsoft.com/office/drawing/2014/main" id="{BB844AAB-0570-4B46-ABD3-78850A57C190}"/>
              </a:ext>
            </a:extLst>
          </p:cNvPr>
          <p:cNvSpPr txBox="1">
            <a:spLocks/>
          </p:cNvSpPr>
          <p:nvPr/>
        </p:nvSpPr>
        <p:spPr>
          <a:xfrm>
            <a:off x="250040" y="1825458"/>
            <a:ext cx="652795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Schools need to support pupils to gain “knowledge of how to keep themselves healthy” and “make informed choices about healthy eating [and] fitness” (</a:t>
            </a:r>
            <a:r>
              <a:rPr lang="en-US" err="1"/>
              <a:t>Ofsted</a:t>
            </a:r>
            <a:r>
              <a:rPr lang="en-US"/>
              <a:t>, 2015)</a:t>
            </a:r>
          </a:p>
          <a:p>
            <a:endParaRPr lang="en-US"/>
          </a:p>
          <a:p>
            <a:r>
              <a:rPr lang="en-US"/>
              <a:t>(Curriculum): importance of schools taking a lead role</a:t>
            </a:r>
          </a:p>
        </p:txBody>
      </p:sp>
      <p:pic>
        <p:nvPicPr>
          <p:cNvPr id="4" name="Picture 3">
            <a:extLst>
              <a:ext uri="{FF2B5EF4-FFF2-40B4-BE49-F238E27FC236}">
                <a16:creationId xmlns:a16="http://schemas.microsoft.com/office/drawing/2014/main" id="{9C852011-3706-4217-95EB-61922A6CA42C}"/>
              </a:ext>
            </a:extLst>
          </p:cNvPr>
          <p:cNvPicPr>
            <a:picLocks noChangeAspect="1"/>
          </p:cNvPicPr>
          <p:nvPr/>
        </p:nvPicPr>
        <p:blipFill rotWithShape="1">
          <a:blip r:embed="rId3"/>
          <a:srcRect l="32484" t="28962" r="34427" b="53705"/>
          <a:stretch/>
        </p:blipFill>
        <p:spPr>
          <a:xfrm rot="1167482">
            <a:off x="9132049" y="432033"/>
            <a:ext cx="2743200" cy="870858"/>
          </a:xfrm>
          <a:prstGeom prst="rect">
            <a:avLst/>
          </a:prstGeom>
        </p:spPr>
      </p:pic>
      <p:pic>
        <p:nvPicPr>
          <p:cNvPr id="5" name="Picture 4">
            <a:hlinkClick r:id="rId4"/>
            <a:extLst>
              <a:ext uri="{FF2B5EF4-FFF2-40B4-BE49-F238E27FC236}">
                <a16:creationId xmlns:a16="http://schemas.microsoft.com/office/drawing/2014/main" id="{850AC81E-8E89-4E13-9F3A-A46588125481}"/>
              </a:ext>
            </a:extLst>
          </p:cNvPr>
          <p:cNvPicPr>
            <a:picLocks noChangeAspect="1"/>
          </p:cNvPicPr>
          <p:nvPr/>
        </p:nvPicPr>
        <p:blipFill rotWithShape="1">
          <a:blip r:embed="rId5"/>
          <a:srcRect l="19025" t="6644" r="19951" b="5162"/>
          <a:stretch/>
        </p:blipFill>
        <p:spPr>
          <a:xfrm>
            <a:off x="7265987" y="1825458"/>
            <a:ext cx="4675973" cy="3801228"/>
          </a:xfrm>
          <a:prstGeom prst="rect">
            <a:avLst/>
          </a:prstGeom>
        </p:spPr>
      </p:pic>
      <p:sp>
        <p:nvSpPr>
          <p:cNvPr id="6" name="TextBox 5">
            <a:extLst>
              <a:ext uri="{FF2B5EF4-FFF2-40B4-BE49-F238E27FC236}">
                <a16:creationId xmlns:a16="http://schemas.microsoft.com/office/drawing/2014/main" id="{660D7411-F50A-4546-9694-1EDB7A89475A}"/>
              </a:ext>
            </a:extLst>
          </p:cNvPr>
          <p:cNvSpPr txBox="1"/>
          <p:nvPr/>
        </p:nvSpPr>
        <p:spPr>
          <a:xfrm>
            <a:off x="0" y="5301720"/>
            <a:ext cx="8013032" cy="461665"/>
          </a:xfrm>
          <a:prstGeom prst="rect">
            <a:avLst/>
          </a:prstGeom>
          <a:noFill/>
        </p:spPr>
        <p:txBody>
          <a:bodyPr wrap="square" rtlCol="0">
            <a:spAutoFit/>
          </a:bodyPr>
          <a:lstStyle/>
          <a:p>
            <a:r>
              <a:rPr lang="en-GB" sz="2400">
                <a:solidFill>
                  <a:schemeClr val="accent6">
                    <a:lumMod val="75000"/>
                  </a:schemeClr>
                </a:solidFill>
              </a:rPr>
              <a:t>Design an ecological perspective of nutrition in schools</a:t>
            </a:r>
          </a:p>
        </p:txBody>
      </p:sp>
    </p:spTree>
    <p:extLst>
      <p:ext uri="{BB962C8B-B14F-4D97-AF65-F5344CB8AC3E}">
        <p14:creationId xmlns:p14="http://schemas.microsoft.com/office/powerpoint/2010/main" val="304208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64EF-1C37-451C-A780-F8B89BD7B13B}"/>
              </a:ext>
            </a:extLst>
          </p:cNvPr>
          <p:cNvSpPr txBox="1">
            <a:spLocks/>
          </p:cNvSpPr>
          <p:nvPr/>
        </p:nvSpPr>
        <p:spPr>
          <a:xfrm>
            <a:off x="1572363" y="66231"/>
            <a:ext cx="6367544"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a:t>Social environment (interpersonal)</a:t>
            </a:r>
          </a:p>
        </p:txBody>
      </p:sp>
      <p:sp>
        <p:nvSpPr>
          <p:cNvPr id="3" name="Content Placeholder 2">
            <a:extLst>
              <a:ext uri="{FF2B5EF4-FFF2-40B4-BE49-F238E27FC236}">
                <a16:creationId xmlns:a16="http://schemas.microsoft.com/office/drawing/2014/main" id="{B2597655-337C-457E-B465-DACA43E974BD}"/>
              </a:ext>
            </a:extLst>
          </p:cNvPr>
          <p:cNvSpPr txBox="1">
            <a:spLocks/>
          </p:cNvSpPr>
          <p:nvPr/>
        </p:nvSpPr>
        <p:spPr>
          <a:xfrm>
            <a:off x="922787" y="1142654"/>
            <a:ext cx="7843453" cy="36728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t>Parents and healthy eating</a:t>
            </a:r>
          </a:p>
          <a:p>
            <a:pPr lvl="1"/>
            <a:r>
              <a:rPr lang="en-US" sz="2000"/>
              <a:t>2005: £220 million over three years and School Food Trust </a:t>
            </a:r>
          </a:p>
          <a:p>
            <a:pPr lvl="1"/>
            <a:r>
              <a:rPr lang="en-US" sz="2000"/>
              <a:t>2006: parents “defy” after not being involved in these changes enough</a:t>
            </a:r>
          </a:p>
          <a:p>
            <a:pPr lvl="1"/>
            <a:r>
              <a:rPr lang="en-US" sz="2000"/>
              <a:t>2007: </a:t>
            </a:r>
            <a:r>
              <a:rPr lang="en-US" sz="2000" err="1"/>
              <a:t>Ofsted</a:t>
            </a:r>
            <a:r>
              <a:rPr lang="en-US" sz="2000"/>
              <a:t> report – take up of school meals had fallen by between 9 and 25% since new standards (Sept, 06)</a:t>
            </a:r>
          </a:p>
          <a:p>
            <a:pPr lvl="1"/>
            <a:r>
              <a:rPr lang="en-US" sz="2000"/>
              <a:t>Nicholas </a:t>
            </a:r>
            <a:r>
              <a:rPr lang="en-US" sz="2000" i="1"/>
              <a:t>et al. </a:t>
            </a:r>
            <a:r>
              <a:rPr lang="en-US" sz="2000"/>
              <a:t>(2008): clear variations across and within local authorities</a:t>
            </a:r>
          </a:p>
          <a:p>
            <a:pPr lvl="2"/>
            <a:r>
              <a:rPr lang="en-US" sz="1800"/>
              <a:t>Falls seen: New healthy menus – more packed lunches</a:t>
            </a:r>
          </a:p>
          <a:p>
            <a:pPr lvl="2"/>
            <a:r>
              <a:rPr lang="en-US" sz="1800"/>
              <a:t>Rises seen: Whole school food policy, marketing to pupils and parents</a:t>
            </a:r>
          </a:p>
          <a:p>
            <a:pPr lvl="1"/>
            <a:r>
              <a:rPr lang="en-US" sz="2000"/>
              <a:t>School Food Trust case studies:</a:t>
            </a:r>
          </a:p>
          <a:p>
            <a:pPr lvl="1"/>
            <a:endParaRPr lang="en-US" sz="2000"/>
          </a:p>
        </p:txBody>
      </p:sp>
      <p:pic>
        <p:nvPicPr>
          <p:cNvPr id="4" name="Picture 3">
            <a:extLst>
              <a:ext uri="{FF2B5EF4-FFF2-40B4-BE49-F238E27FC236}">
                <a16:creationId xmlns:a16="http://schemas.microsoft.com/office/drawing/2014/main" id="{79BFD76E-ADC2-4177-AAF3-90801BF01067}"/>
              </a:ext>
            </a:extLst>
          </p:cNvPr>
          <p:cNvPicPr>
            <a:picLocks noChangeAspect="1"/>
          </p:cNvPicPr>
          <p:nvPr/>
        </p:nvPicPr>
        <p:blipFill>
          <a:blip r:embed="rId2"/>
          <a:stretch>
            <a:fillRect/>
          </a:stretch>
        </p:blipFill>
        <p:spPr>
          <a:xfrm>
            <a:off x="9753600" y="724704"/>
            <a:ext cx="2053590" cy="2053590"/>
          </a:xfrm>
          <a:prstGeom prst="rect">
            <a:avLst/>
          </a:prstGeom>
        </p:spPr>
      </p:pic>
      <p:pic>
        <p:nvPicPr>
          <p:cNvPr id="5" name="Picture 4">
            <a:extLst>
              <a:ext uri="{FF2B5EF4-FFF2-40B4-BE49-F238E27FC236}">
                <a16:creationId xmlns:a16="http://schemas.microsoft.com/office/drawing/2014/main" id="{78FC9BC2-EA98-421E-9127-5F7C7ACD0E40}"/>
              </a:ext>
            </a:extLst>
          </p:cNvPr>
          <p:cNvPicPr>
            <a:picLocks noChangeAspect="1"/>
          </p:cNvPicPr>
          <p:nvPr/>
        </p:nvPicPr>
        <p:blipFill>
          <a:blip r:embed="rId3"/>
          <a:stretch>
            <a:fillRect/>
          </a:stretch>
        </p:blipFill>
        <p:spPr>
          <a:xfrm rot="902863">
            <a:off x="9750160" y="2053317"/>
            <a:ext cx="2042139" cy="1529090"/>
          </a:xfrm>
          <a:prstGeom prst="rect">
            <a:avLst/>
          </a:prstGeom>
        </p:spPr>
      </p:pic>
      <p:pic>
        <p:nvPicPr>
          <p:cNvPr id="6" name="Picture 5">
            <a:extLst>
              <a:ext uri="{FF2B5EF4-FFF2-40B4-BE49-F238E27FC236}">
                <a16:creationId xmlns:a16="http://schemas.microsoft.com/office/drawing/2014/main" id="{B7629EF4-5B33-4462-B6B0-119D546845BF}"/>
              </a:ext>
            </a:extLst>
          </p:cNvPr>
          <p:cNvPicPr>
            <a:picLocks noChangeAspect="1"/>
          </p:cNvPicPr>
          <p:nvPr/>
        </p:nvPicPr>
        <p:blipFill>
          <a:blip r:embed="rId4"/>
          <a:stretch>
            <a:fillRect/>
          </a:stretch>
        </p:blipFill>
        <p:spPr>
          <a:xfrm>
            <a:off x="9753600" y="4326076"/>
            <a:ext cx="2020019" cy="732087"/>
          </a:xfrm>
          <a:prstGeom prst="rect">
            <a:avLst/>
          </a:prstGeom>
        </p:spPr>
      </p:pic>
      <p:pic>
        <p:nvPicPr>
          <p:cNvPr id="7" name="Picture 6">
            <a:extLst>
              <a:ext uri="{FF2B5EF4-FFF2-40B4-BE49-F238E27FC236}">
                <a16:creationId xmlns:a16="http://schemas.microsoft.com/office/drawing/2014/main" id="{A9D0E7C0-556D-490E-925A-9A4443C2A9DD}"/>
              </a:ext>
            </a:extLst>
          </p:cNvPr>
          <p:cNvPicPr>
            <a:picLocks noChangeAspect="1"/>
          </p:cNvPicPr>
          <p:nvPr/>
        </p:nvPicPr>
        <p:blipFill>
          <a:blip r:embed="rId5"/>
          <a:stretch>
            <a:fillRect/>
          </a:stretch>
        </p:blipFill>
        <p:spPr>
          <a:xfrm>
            <a:off x="9962971" y="3542224"/>
            <a:ext cx="1779629" cy="711852"/>
          </a:xfrm>
          <a:prstGeom prst="rect">
            <a:avLst/>
          </a:prstGeom>
        </p:spPr>
      </p:pic>
      <p:sp>
        <p:nvSpPr>
          <p:cNvPr id="8" name="TextBox 7">
            <a:extLst>
              <a:ext uri="{FF2B5EF4-FFF2-40B4-BE49-F238E27FC236}">
                <a16:creationId xmlns:a16="http://schemas.microsoft.com/office/drawing/2014/main" id="{32EAE986-84D3-4A27-9E14-BB6AF811E685}"/>
              </a:ext>
            </a:extLst>
          </p:cNvPr>
          <p:cNvSpPr txBox="1"/>
          <p:nvPr/>
        </p:nvSpPr>
        <p:spPr>
          <a:xfrm rot="19926984">
            <a:off x="6039876" y="4787453"/>
            <a:ext cx="2055422" cy="584775"/>
          </a:xfrm>
          <a:prstGeom prst="rect">
            <a:avLst/>
          </a:prstGeom>
          <a:noFill/>
        </p:spPr>
        <p:txBody>
          <a:bodyPr wrap="square" rtlCol="0">
            <a:spAutoFit/>
          </a:bodyPr>
          <a:lstStyle/>
          <a:p>
            <a:r>
              <a:rPr lang="en-US" sz="1600">
                <a:solidFill>
                  <a:schemeClr val="accent5">
                    <a:lumMod val="50000"/>
                  </a:schemeClr>
                </a:solidFill>
              </a:rPr>
              <a:t>Steering groups for school food policies</a:t>
            </a:r>
          </a:p>
        </p:txBody>
      </p:sp>
      <p:sp>
        <p:nvSpPr>
          <p:cNvPr id="9" name="TextBox 8">
            <a:extLst>
              <a:ext uri="{FF2B5EF4-FFF2-40B4-BE49-F238E27FC236}">
                <a16:creationId xmlns:a16="http://schemas.microsoft.com/office/drawing/2014/main" id="{CE6B0DD5-3E3E-4D11-94F6-F2D6F908C8EB}"/>
              </a:ext>
            </a:extLst>
          </p:cNvPr>
          <p:cNvSpPr txBox="1"/>
          <p:nvPr/>
        </p:nvSpPr>
        <p:spPr>
          <a:xfrm rot="19819476">
            <a:off x="4485115" y="4745818"/>
            <a:ext cx="1918575" cy="584775"/>
          </a:xfrm>
          <a:prstGeom prst="rect">
            <a:avLst/>
          </a:prstGeom>
          <a:noFill/>
        </p:spPr>
        <p:txBody>
          <a:bodyPr wrap="square" rtlCol="0">
            <a:spAutoFit/>
          </a:bodyPr>
          <a:lstStyle/>
          <a:p>
            <a:r>
              <a:rPr lang="en-US" sz="1600">
                <a:solidFill>
                  <a:schemeClr val="accent5">
                    <a:lumMod val="50000"/>
                  </a:schemeClr>
                </a:solidFill>
              </a:rPr>
              <a:t>Involvement of pupil council</a:t>
            </a:r>
          </a:p>
        </p:txBody>
      </p:sp>
      <p:sp>
        <p:nvSpPr>
          <p:cNvPr id="10" name="TextBox 9">
            <a:extLst>
              <a:ext uri="{FF2B5EF4-FFF2-40B4-BE49-F238E27FC236}">
                <a16:creationId xmlns:a16="http://schemas.microsoft.com/office/drawing/2014/main" id="{DC0AB9A2-27B0-4768-8608-F4611201E952}"/>
              </a:ext>
            </a:extLst>
          </p:cNvPr>
          <p:cNvSpPr txBox="1"/>
          <p:nvPr/>
        </p:nvSpPr>
        <p:spPr>
          <a:xfrm rot="19937309">
            <a:off x="3091038" y="5104982"/>
            <a:ext cx="1601185" cy="338554"/>
          </a:xfrm>
          <a:prstGeom prst="rect">
            <a:avLst/>
          </a:prstGeom>
          <a:noFill/>
        </p:spPr>
        <p:txBody>
          <a:bodyPr wrap="square" rtlCol="0">
            <a:spAutoFit/>
          </a:bodyPr>
          <a:lstStyle/>
          <a:p>
            <a:r>
              <a:rPr lang="en-US" sz="1600" dirty="0">
                <a:solidFill>
                  <a:schemeClr val="accent5">
                    <a:lumMod val="50000"/>
                  </a:schemeClr>
                </a:solidFill>
              </a:rPr>
              <a:t>Tasting sessions</a:t>
            </a:r>
          </a:p>
        </p:txBody>
      </p:sp>
      <p:sp>
        <p:nvSpPr>
          <p:cNvPr id="11" name="TextBox 10">
            <a:extLst>
              <a:ext uri="{FF2B5EF4-FFF2-40B4-BE49-F238E27FC236}">
                <a16:creationId xmlns:a16="http://schemas.microsoft.com/office/drawing/2014/main" id="{DA153056-2E78-4D50-8442-CA1ADB57B1B0}"/>
              </a:ext>
            </a:extLst>
          </p:cNvPr>
          <p:cNvSpPr txBox="1"/>
          <p:nvPr/>
        </p:nvSpPr>
        <p:spPr>
          <a:xfrm rot="19861781">
            <a:off x="2105397" y="5167522"/>
            <a:ext cx="1074031" cy="338554"/>
          </a:xfrm>
          <a:prstGeom prst="rect">
            <a:avLst/>
          </a:prstGeom>
          <a:noFill/>
        </p:spPr>
        <p:txBody>
          <a:bodyPr wrap="square" rtlCol="0">
            <a:spAutoFit/>
          </a:bodyPr>
          <a:lstStyle/>
          <a:p>
            <a:r>
              <a:rPr lang="en-US" sz="1600">
                <a:solidFill>
                  <a:schemeClr val="accent5">
                    <a:lumMod val="50000"/>
                  </a:schemeClr>
                </a:solidFill>
              </a:rPr>
              <a:t>Courses</a:t>
            </a:r>
          </a:p>
        </p:txBody>
      </p:sp>
    </p:spTree>
    <p:extLst>
      <p:ext uri="{BB962C8B-B14F-4D97-AF65-F5344CB8AC3E}">
        <p14:creationId xmlns:p14="http://schemas.microsoft.com/office/powerpoint/2010/main" val="2741459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D19B543-36AB-40D0-B8AB-6CB9FA85DC78}"/>
              </a:ext>
            </a:extLst>
          </p:cNvPr>
          <p:cNvSpPr txBox="1">
            <a:spLocks/>
          </p:cNvSpPr>
          <p:nvPr/>
        </p:nvSpPr>
        <p:spPr>
          <a:xfrm>
            <a:off x="1468593" y="949682"/>
            <a:ext cx="8473440" cy="15544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Parental engagement in schools</a:t>
            </a:r>
          </a:p>
          <a:p>
            <a:pPr lvl="1"/>
            <a:r>
              <a:rPr lang="en-US"/>
              <a:t>Three different view of parents:</a:t>
            </a:r>
          </a:p>
          <a:p>
            <a:pPr lvl="2"/>
            <a:r>
              <a:rPr lang="en-US"/>
              <a:t>Consumers</a:t>
            </a:r>
          </a:p>
          <a:p>
            <a:pPr lvl="2"/>
            <a:r>
              <a:rPr lang="en-US"/>
              <a:t>Problems</a:t>
            </a:r>
          </a:p>
          <a:p>
            <a:pPr lvl="2"/>
            <a:r>
              <a:rPr lang="en-US"/>
              <a:t>Partners (Reynolds, 2006)</a:t>
            </a:r>
          </a:p>
          <a:p>
            <a:pPr lvl="1"/>
            <a:endParaRPr lang="en-US"/>
          </a:p>
        </p:txBody>
      </p:sp>
      <p:sp>
        <p:nvSpPr>
          <p:cNvPr id="5" name="TextBox 4">
            <a:extLst>
              <a:ext uri="{FF2B5EF4-FFF2-40B4-BE49-F238E27FC236}">
                <a16:creationId xmlns:a16="http://schemas.microsoft.com/office/drawing/2014/main" id="{315F44B4-5F78-4EB7-BCD3-19D1F9440803}"/>
              </a:ext>
            </a:extLst>
          </p:cNvPr>
          <p:cNvSpPr txBox="1"/>
          <p:nvPr/>
        </p:nvSpPr>
        <p:spPr>
          <a:xfrm>
            <a:off x="2717648" y="3377014"/>
            <a:ext cx="7604760" cy="2677656"/>
          </a:xfrm>
          <a:prstGeom prst="rect">
            <a:avLst/>
          </a:prstGeom>
          <a:noFill/>
        </p:spPr>
        <p:txBody>
          <a:bodyPr wrap="square" rtlCol="0">
            <a:spAutoFit/>
          </a:bodyPr>
          <a:lstStyle/>
          <a:p>
            <a:pPr marL="214313" indent="-214313">
              <a:buFont typeface="Arial" panose="020B0604020202020204" pitchFamily="34" charset="0"/>
              <a:buChar char="•"/>
            </a:pPr>
            <a:r>
              <a:rPr lang="en-US" sz="2100"/>
              <a:t>Children from different socio-economic groups</a:t>
            </a:r>
          </a:p>
          <a:p>
            <a:pPr marL="214313" indent="-214313">
              <a:buFont typeface="Arial" panose="020B0604020202020204" pitchFamily="34" charset="0"/>
              <a:buChar char="•"/>
            </a:pPr>
            <a:r>
              <a:rPr lang="en-US" sz="2100"/>
              <a:t>Goldman (2005): father’s interest and involvement in their children’s learning is associated with better educational outcomes</a:t>
            </a:r>
          </a:p>
          <a:p>
            <a:pPr marL="214313" indent="-214313">
              <a:buFont typeface="Arial" panose="020B0604020202020204" pitchFamily="34" charset="0"/>
              <a:buChar char="•"/>
            </a:pPr>
            <a:r>
              <a:rPr lang="en-US" sz="2100"/>
              <a:t>“parental voice” ladder of participation and engagement</a:t>
            </a:r>
          </a:p>
          <a:p>
            <a:pPr marL="214313" indent="-214313">
              <a:buFont typeface="Arial" panose="020B0604020202020204" pitchFamily="34" charset="0"/>
              <a:buChar char="•"/>
            </a:pPr>
            <a:r>
              <a:rPr lang="en-US" sz="2100"/>
              <a:t>Parent school-days experience</a:t>
            </a:r>
          </a:p>
          <a:p>
            <a:pPr marL="214313" indent="-214313">
              <a:buFont typeface="Arial" panose="020B0604020202020204" pitchFamily="34" charset="0"/>
              <a:buChar char="•"/>
            </a:pPr>
            <a:r>
              <a:rPr lang="en-US" sz="2100"/>
              <a:t>Life demands</a:t>
            </a:r>
          </a:p>
          <a:p>
            <a:pPr marL="214313" indent="-214313">
              <a:buFont typeface="Arial" panose="020B0604020202020204" pitchFamily="34" charset="0"/>
              <a:buChar char="•"/>
            </a:pPr>
            <a:r>
              <a:rPr lang="en-US" sz="2100"/>
              <a:t>Teacher opinion of parents</a:t>
            </a:r>
          </a:p>
        </p:txBody>
      </p:sp>
      <p:sp>
        <p:nvSpPr>
          <p:cNvPr id="6" name="TextBox 5">
            <a:extLst>
              <a:ext uri="{FF2B5EF4-FFF2-40B4-BE49-F238E27FC236}">
                <a16:creationId xmlns:a16="http://schemas.microsoft.com/office/drawing/2014/main" id="{C13AC206-802C-4E3C-AB62-97032FA327D6}"/>
              </a:ext>
            </a:extLst>
          </p:cNvPr>
          <p:cNvSpPr txBox="1"/>
          <p:nvPr/>
        </p:nvSpPr>
        <p:spPr>
          <a:xfrm rot="3718143">
            <a:off x="848857" y="4280336"/>
            <a:ext cx="2383089" cy="738664"/>
          </a:xfrm>
          <a:prstGeom prst="rect">
            <a:avLst/>
          </a:prstGeom>
          <a:noFill/>
        </p:spPr>
        <p:txBody>
          <a:bodyPr wrap="square" rtlCol="0">
            <a:spAutoFit/>
          </a:bodyPr>
          <a:lstStyle/>
          <a:p>
            <a:r>
              <a:rPr lang="en-US" sz="2100">
                <a:solidFill>
                  <a:schemeClr val="accent5">
                    <a:lumMod val="75000"/>
                  </a:schemeClr>
                </a:solidFill>
              </a:rPr>
              <a:t>Areas to think about</a:t>
            </a:r>
          </a:p>
        </p:txBody>
      </p:sp>
      <p:sp>
        <p:nvSpPr>
          <p:cNvPr id="7" name="TextBox 6">
            <a:extLst>
              <a:ext uri="{FF2B5EF4-FFF2-40B4-BE49-F238E27FC236}">
                <a16:creationId xmlns:a16="http://schemas.microsoft.com/office/drawing/2014/main" id="{3EADA471-76CF-4E8F-8C10-742466EE216B}"/>
              </a:ext>
            </a:extLst>
          </p:cNvPr>
          <p:cNvSpPr txBox="1"/>
          <p:nvPr/>
        </p:nvSpPr>
        <p:spPr>
          <a:xfrm>
            <a:off x="7416682" y="5385792"/>
            <a:ext cx="2881748" cy="369332"/>
          </a:xfrm>
          <a:prstGeom prst="rect">
            <a:avLst/>
          </a:prstGeom>
          <a:noFill/>
        </p:spPr>
        <p:txBody>
          <a:bodyPr wrap="square" rtlCol="0">
            <a:spAutoFit/>
          </a:bodyPr>
          <a:lstStyle/>
          <a:p>
            <a:r>
              <a:rPr lang="en-US">
                <a:solidFill>
                  <a:schemeClr val="accent6">
                    <a:lumMod val="75000"/>
                  </a:schemeClr>
                </a:solidFill>
              </a:rPr>
              <a:t>Is it the job of the school?</a:t>
            </a:r>
          </a:p>
        </p:txBody>
      </p:sp>
      <p:pic>
        <p:nvPicPr>
          <p:cNvPr id="8" name="Picture 7">
            <a:extLst>
              <a:ext uri="{FF2B5EF4-FFF2-40B4-BE49-F238E27FC236}">
                <a16:creationId xmlns:a16="http://schemas.microsoft.com/office/drawing/2014/main" id="{08463034-6A6B-44C9-A324-EDF8E08AEB61}"/>
              </a:ext>
            </a:extLst>
          </p:cNvPr>
          <p:cNvPicPr>
            <a:picLocks noChangeAspect="1"/>
          </p:cNvPicPr>
          <p:nvPr/>
        </p:nvPicPr>
        <p:blipFill rotWithShape="1">
          <a:blip r:embed="rId2"/>
          <a:srcRect l="33482" t="44011" r="31592" b="36764"/>
          <a:stretch/>
        </p:blipFill>
        <p:spPr>
          <a:xfrm rot="1683594">
            <a:off x="9131906" y="466747"/>
            <a:ext cx="2895600" cy="965870"/>
          </a:xfrm>
          <a:prstGeom prst="rect">
            <a:avLst/>
          </a:prstGeom>
        </p:spPr>
      </p:pic>
      <p:sp>
        <p:nvSpPr>
          <p:cNvPr id="9" name="Title 1">
            <a:extLst>
              <a:ext uri="{FF2B5EF4-FFF2-40B4-BE49-F238E27FC236}">
                <a16:creationId xmlns:a16="http://schemas.microsoft.com/office/drawing/2014/main" id="{FB79A590-4F16-4428-ABAC-10974EEC5D85}"/>
              </a:ext>
            </a:extLst>
          </p:cNvPr>
          <p:cNvSpPr txBox="1">
            <a:spLocks/>
          </p:cNvSpPr>
          <p:nvPr/>
        </p:nvSpPr>
        <p:spPr>
          <a:xfrm>
            <a:off x="427544" y="153050"/>
            <a:ext cx="7465328"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t>Social environment (interpersonal)</a:t>
            </a:r>
          </a:p>
        </p:txBody>
      </p:sp>
    </p:spTree>
    <p:extLst>
      <p:ext uri="{BB962C8B-B14F-4D97-AF65-F5344CB8AC3E}">
        <p14:creationId xmlns:p14="http://schemas.microsoft.com/office/powerpoint/2010/main" val="3795415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4B0EA-324D-4352-9BC9-16EC516BE114}"/>
              </a:ext>
            </a:extLst>
          </p:cNvPr>
          <p:cNvSpPr txBox="1">
            <a:spLocks/>
          </p:cNvSpPr>
          <p:nvPr/>
        </p:nvSpPr>
        <p:spPr>
          <a:xfrm>
            <a:off x="631065" y="167971"/>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Individual level</a:t>
            </a:r>
          </a:p>
        </p:txBody>
      </p:sp>
      <p:sp>
        <p:nvSpPr>
          <p:cNvPr id="3" name="Content Placeholder 2">
            <a:extLst>
              <a:ext uri="{FF2B5EF4-FFF2-40B4-BE49-F238E27FC236}">
                <a16:creationId xmlns:a16="http://schemas.microsoft.com/office/drawing/2014/main" id="{FDA53969-A1B9-4210-94BD-94F84C56F80D}"/>
              </a:ext>
            </a:extLst>
          </p:cNvPr>
          <p:cNvSpPr txBox="1">
            <a:spLocks/>
          </p:cNvSpPr>
          <p:nvPr/>
        </p:nvSpPr>
        <p:spPr>
          <a:xfrm>
            <a:off x="631065" y="1310971"/>
            <a:ext cx="9194867"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Motivation of students towards [</a:t>
            </a:r>
            <a:r>
              <a:rPr lang="en-US" err="1"/>
              <a:t>H&amp;Wb</a:t>
            </a:r>
            <a:r>
              <a:rPr lang="en-US"/>
              <a:t>/ PA/ Nutrition/ MH]</a:t>
            </a:r>
          </a:p>
          <a:p>
            <a:r>
              <a:rPr lang="en-US"/>
              <a:t>Pupil voice</a:t>
            </a:r>
          </a:p>
          <a:p>
            <a:r>
              <a:rPr lang="en-US"/>
              <a:t>Teaching and learning</a:t>
            </a:r>
          </a:p>
          <a:p>
            <a:r>
              <a:rPr lang="en-US"/>
              <a:t>Curriculum</a:t>
            </a:r>
          </a:p>
          <a:p>
            <a:r>
              <a:rPr lang="en-US"/>
              <a:t>Educating them to lead healthy lifestyles</a:t>
            </a:r>
          </a:p>
        </p:txBody>
      </p:sp>
      <p:pic>
        <p:nvPicPr>
          <p:cNvPr id="4" name="Picture 3">
            <a:extLst>
              <a:ext uri="{FF2B5EF4-FFF2-40B4-BE49-F238E27FC236}">
                <a16:creationId xmlns:a16="http://schemas.microsoft.com/office/drawing/2014/main" id="{7F877DEF-69A8-416F-B947-56876BD4E94B}"/>
              </a:ext>
            </a:extLst>
          </p:cNvPr>
          <p:cNvPicPr>
            <a:picLocks noChangeAspect="1"/>
          </p:cNvPicPr>
          <p:nvPr/>
        </p:nvPicPr>
        <p:blipFill rotWithShape="1">
          <a:blip r:embed="rId2"/>
          <a:srcRect l="29727" t="57346" r="30751" b="-1003"/>
          <a:stretch/>
        </p:blipFill>
        <p:spPr>
          <a:xfrm rot="1012349">
            <a:off x="9989758" y="293493"/>
            <a:ext cx="2166257" cy="1450169"/>
          </a:xfrm>
          <a:prstGeom prst="rect">
            <a:avLst/>
          </a:prstGeom>
        </p:spPr>
      </p:pic>
      <p:pic>
        <p:nvPicPr>
          <p:cNvPr id="5" name="Picture 4">
            <a:extLst>
              <a:ext uri="{FF2B5EF4-FFF2-40B4-BE49-F238E27FC236}">
                <a16:creationId xmlns:a16="http://schemas.microsoft.com/office/drawing/2014/main" id="{39BABD18-6E1B-46EC-AA85-72C31831B4E6}"/>
              </a:ext>
            </a:extLst>
          </p:cNvPr>
          <p:cNvPicPr>
            <a:picLocks noChangeAspect="1"/>
          </p:cNvPicPr>
          <p:nvPr/>
        </p:nvPicPr>
        <p:blipFill rotWithShape="1">
          <a:blip r:embed="rId3"/>
          <a:srcRect l="33627" t="32091" r="34657" b="42811"/>
          <a:stretch/>
        </p:blipFill>
        <p:spPr>
          <a:xfrm>
            <a:off x="7620940" y="4512154"/>
            <a:ext cx="2665490" cy="1186493"/>
          </a:xfrm>
          <a:prstGeom prst="rect">
            <a:avLst/>
          </a:prstGeom>
        </p:spPr>
      </p:pic>
      <p:pic>
        <p:nvPicPr>
          <p:cNvPr id="6" name="Picture 5">
            <a:extLst>
              <a:ext uri="{FF2B5EF4-FFF2-40B4-BE49-F238E27FC236}">
                <a16:creationId xmlns:a16="http://schemas.microsoft.com/office/drawing/2014/main" id="{0FC26E29-576F-40AE-BAFD-E9E0B224A2E5}"/>
              </a:ext>
            </a:extLst>
          </p:cNvPr>
          <p:cNvPicPr>
            <a:picLocks noChangeAspect="1"/>
          </p:cNvPicPr>
          <p:nvPr/>
        </p:nvPicPr>
        <p:blipFill rotWithShape="1">
          <a:blip r:embed="rId4"/>
          <a:srcRect l="38235" t="12397" r="39363" b="29739"/>
          <a:stretch/>
        </p:blipFill>
        <p:spPr>
          <a:xfrm>
            <a:off x="2539933" y="4137686"/>
            <a:ext cx="1225661" cy="1780830"/>
          </a:xfrm>
          <a:prstGeom prst="rect">
            <a:avLst/>
          </a:prstGeom>
        </p:spPr>
      </p:pic>
      <p:pic>
        <p:nvPicPr>
          <p:cNvPr id="7" name="Picture 6">
            <a:extLst>
              <a:ext uri="{FF2B5EF4-FFF2-40B4-BE49-F238E27FC236}">
                <a16:creationId xmlns:a16="http://schemas.microsoft.com/office/drawing/2014/main" id="{DC5B2973-68C6-4D95-9876-D8E85D1A5D3D}"/>
              </a:ext>
            </a:extLst>
          </p:cNvPr>
          <p:cNvPicPr>
            <a:picLocks noChangeAspect="1"/>
          </p:cNvPicPr>
          <p:nvPr/>
        </p:nvPicPr>
        <p:blipFill rotWithShape="1">
          <a:blip r:embed="rId5"/>
          <a:srcRect l="22303" t="14575" r="24657" b="23813"/>
          <a:stretch/>
        </p:blipFill>
        <p:spPr>
          <a:xfrm>
            <a:off x="4767705" y="4373939"/>
            <a:ext cx="2027346" cy="1324708"/>
          </a:xfrm>
          <a:prstGeom prst="rect">
            <a:avLst/>
          </a:prstGeom>
        </p:spPr>
      </p:pic>
    </p:spTree>
    <p:extLst>
      <p:ext uri="{BB962C8B-B14F-4D97-AF65-F5344CB8AC3E}">
        <p14:creationId xmlns:p14="http://schemas.microsoft.com/office/powerpoint/2010/main" val="344151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1D10-300E-4AAF-868E-3E69521D3B9C}"/>
              </a:ext>
            </a:extLst>
          </p:cNvPr>
          <p:cNvSpPr>
            <a:spLocks noGrp="1"/>
          </p:cNvSpPr>
          <p:nvPr>
            <p:ph type="ctrTitle"/>
          </p:nvPr>
        </p:nvSpPr>
        <p:spPr/>
        <p:txBody>
          <a:bodyPr/>
          <a:lstStyle/>
          <a:p>
            <a:r>
              <a:rPr lang="en-GB"/>
              <a:t>Pupil Voice</a:t>
            </a:r>
          </a:p>
        </p:txBody>
      </p:sp>
      <p:sp>
        <p:nvSpPr>
          <p:cNvPr id="3" name="Subtitle 2">
            <a:extLst>
              <a:ext uri="{FF2B5EF4-FFF2-40B4-BE49-F238E27FC236}">
                <a16:creationId xmlns:a16="http://schemas.microsoft.com/office/drawing/2014/main" id="{9BFE9E05-D31E-464A-A4DD-7F22F3050DE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4375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01F9-56B9-416C-8E3C-73061C59F1EC}"/>
              </a:ext>
            </a:extLst>
          </p:cNvPr>
          <p:cNvSpPr txBox="1">
            <a:spLocks/>
          </p:cNvSpPr>
          <p:nvPr/>
        </p:nvSpPr>
        <p:spPr>
          <a:xfrm>
            <a:off x="442451" y="363128"/>
            <a:ext cx="8229600" cy="114300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rPr>
              <a:t>Simmons, Graham and Thomas (2015</a:t>
            </a:r>
            <a:r>
              <a:rPr lang="en-US"/>
              <a:t>)</a:t>
            </a:r>
            <a:br>
              <a:rPr lang="en-US"/>
            </a:br>
            <a:r>
              <a:rPr lang="en-US" sz="2700"/>
              <a:t>Imagining an ideal school for wellbeing: Locating student voice</a:t>
            </a:r>
            <a:endParaRPr lang="en-US"/>
          </a:p>
        </p:txBody>
      </p:sp>
      <p:sp>
        <p:nvSpPr>
          <p:cNvPr id="3" name="Content Placeholder 2">
            <a:extLst>
              <a:ext uri="{FF2B5EF4-FFF2-40B4-BE49-F238E27FC236}">
                <a16:creationId xmlns:a16="http://schemas.microsoft.com/office/drawing/2014/main" id="{4770E04A-6023-4A32-BCD2-2C1AB41E515B}"/>
              </a:ext>
            </a:extLst>
          </p:cNvPr>
          <p:cNvSpPr txBox="1">
            <a:spLocks/>
          </p:cNvSpPr>
          <p:nvPr/>
        </p:nvSpPr>
        <p:spPr>
          <a:xfrm>
            <a:off x="628650" y="1897381"/>
            <a:ext cx="8477616" cy="35433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How ‘wellbeing’ is understood and facilitated</a:t>
            </a:r>
          </a:p>
          <a:p>
            <a:r>
              <a:rPr lang="en-US"/>
              <a:t>Qualitative – focus groups</a:t>
            </a:r>
          </a:p>
          <a:p>
            <a:r>
              <a:rPr lang="en-US"/>
              <a:t>606 students: approx. 150 per year-banding (Y1&amp;2, Y5&amp;6, Y8, Y11)</a:t>
            </a:r>
          </a:p>
          <a:p>
            <a:r>
              <a:rPr lang="en-US"/>
              <a:t>Thematic analysis:</a:t>
            </a:r>
          </a:p>
          <a:p>
            <a:pPr lvl="1"/>
            <a:r>
              <a:rPr lang="en-US" sz="2000"/>
              <a:t>Pedagogy</a:t>
            </a:r>
          </a:p>
          <a:p>
            <a:pPr lvl="1"/>
            <a:r>
              <a:rPr lang="en-US" sz="2000"/>
              <a:t>School environment</a:t>
            </a:r>
          </a:p>
          <a:p>
            <a:pPr lvl="1"/>
            <a:r>
              <a:rPr lang="en-US" sz="2000"/>
              <a:t>Relationships</a:t>
            </a:r>
          </a:p>
          <a:p>
            <a:pPr lvl="1"/>
            <a:r>
              <a:rPr lang="en-US" sz="2000"/>
              <a:t>Opportunities to ‘have a say’</a:t>
            </a:r>
          </a:p>
          <a:p>
            <a:endParaRPr lang="en-US"/>
          </a:p>
        </p:txBody>
      </p:sp>
      <p:pic>
        <p:nvPicPr>
          <p:cNvPr id="4" name="Picture 3">
            <a:extLst>
              <a:ext uri="{FF2B5EF4-FFF2-40B4-BE49-F238E27FC236}">
                <a16:creationId xmlns:a16="http://schemas.microsoft.com/office/drawing/2014/main" id="{091C16AF-C1C4-4661-8F83-39FB15E9012C}"/>
              </a:ext>
            </a:extLst>
          </p:cNvPr>
          <p:cNvPicPr>
            <a:picLocks noChangeAspect="1"/>
          </p:cNvPicPr>
          <p:nvPr/>
        </p:nvPicPr>
        <p:blipFill rotWithShape="1">
          <a:blip r:embed="rId3"/>
          <a:srcRect r="50000"/>
          <a:stretch/>
        </p:blipFill>
        <p:spPr>
          <a:xfrm>
            <a:off x="9106266" y="3150919"/>
            <a:ext cx="3085734" cy="2763344"/>
          </a:xfrm>
          <a:prstGeom prst="rect">
            <a:avLst/>
          </a:prstGeom>
        </p:spPr>
      </p:pic>
    </p:spTree>
    <p:extLst>
      <p:ext uri="{BB962C8B-B14F-4D97-AF65-F5344CB8AC3E}">
        <p14:creationId xmlns:p14="http://schemas.microsoft.com/office/powerpoint/2010/main" val="697596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648C-BFBE-4B47-A289-961AB68FE4C0}"/>
              </a:ext>
            </a:extLst>
          </p:cNvPr>
          <p:cNvSpPr txBox="1">
            <a:spLocks/>
          </p:cNvSpPr>
          <p:nvPr/>
        </p:nvSpPr>
        <p:spPr>
          <a:xfrm>
            <a:off x="396240" y="49180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Focus groups: verbal, written and drawing activities</a:t>
            </a:r>
          </a:p>
        </p:txBody>
      </p:sp>
      <p:sp>
        <p:nvSpPr>
          <p:cNvPr id="3" name="Content Placeholder 2">
            <a:extLst>
              <a:ext uri="{FF2B5EF4-FFF2-40B4-BE49-F238E27FC236}">
                <a16:creationId xmlns:a16="http://schemas.microsoft.com/office/drawing/2014/main" id="{2543D8B7-BE66-45CB-9586-623FFD2F216C}"/>
              </a:ext>
            </a:extLst>
          </p:cNvPr>
          <p:cNvSpPr txBox="1">
            <a:spLocks/>
          </p:cNvSpPr>
          <p:nvPr/>
        </p:nvSpPr>
        <p:spPr>
          <a:xfrm>
            <a:off x="396240" y="1817371"/>
            <a:ext cx="8229600" cy="391703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Four “brainstorming” categories on wellbeing</a:t>
            </a:r>
          </a:p>
          <a:p>
            <a:pPr lvl="1"/>
            <a:r>
              <a:rPr lang="en-US" dirty="0"/>
              <a:t>Students individual definitions of wellbeing</a:t>
            </a:r>
          </a:p>
          <a:p>
            <a:pPr lvl="1"/>
            <a:r>
              <a:rPr lang="en-US" dirty="0"/>
              <a:t>Who the students regarded as sources of support for their wellbeing</a:t>
            </a:r>
          </a:p>
          <a:p>
            <a:pPr lvl="1"/>
            <a:r>
              <a:rPr lang="en-US" dirty="0"/>
              <a:t>The relevance of concepts of recognition (in the sense of being ‘cared for’, ’respected’ and ‘valued’) to wellbeing</a:t>
            </a:r>
          </a:p>
          <a:p>
            <a:pPr lvl="1"/>
            <a:r>
              <a:rPr lang="en-US" dirty="0"/>
              <a:t>And the final activity, ‘imagining great schools’</a:t>
            </a:r>
          </a:p>
          <a:p>
            <a:r>
              <a:rPr lang="en-US" dirty="0"/>
              <a:t>“What would an ideal wellbeing school look like”</a:t>
            </a:r>
          </a:p>
          <a:p>
            <a:r>
              <a:rPr lang="en-US" dirty="0"/>
              <a:t>“If schools were to take notice of what you had to say, how would they be different to now?”</a:t>
            </a:r>
          </a:p>
          <a:p>
            <a:r>
              <a:rPr lang="en-US" dirty="0"/>
              <a:t>“What would you like in school that makes you happy, safe and cared for?”</a:t>
            </a:r>
          </a:p>
        </p:txBody>
      </p:sp>
      <p:sp>
        <p:nvSpPr>
          <p:cNvPr id="4" name="TextBox 3">
            <a:extLst>
              <a:ext uri="{FF2B5EF4-FFF2-40B4-BE49-F238E27FC236}">
                <a16:creationId xmlns:a16="http://schemas.microsoft.com/office/drawing/2014/main" id="{E6BFE260-7FC1-9485-F3FD-F41A5F995721}"/>
              </a:ext>
            </a:extLst>
          </p:cNvPr>
          <p:cNvSpPr txBox="1"/>
          <p:nvPr/>
        </p:nvSpPr>
        <p:spPr>
          <a:xfrm>
            <a:off x="8772525" y="868657"/>
            <a:ext cx="2724150" cy="646331"/>
          </a:xfrm>
          <a:prstGeom prst="rect">
            <a:avLst/>
          </a:prstGeom>
          <a:noFill/>
        </p:spPr>
        <p:txBody>
          <a:bodyPr wrap="square" rtlCol="0">
            <a:spAutoFit/>
          </a:bodyPr>
          <a:lstStyle/>
          <a:p>
            <a:r>
              <a:rPr lang="en-GB" sz="3600" dirty="0">
                <a:solidFill>
                  <a:schemeClr val="accent1">
                    <a:lumMod val="50000"/>
                  </a:schemeClr>
                </a:solidFill>
              </a:rPr>
              <a:t>Pedagogy</a:t>
            </a:r>
          </a:p>
        </p:txBody>
      </p:sp>
      <p:sp>
        <p:nvSpPr>
          <p:cNvPr id="5" name="TextBox 4">
            <a:extLst>
              <a:ext uri="{FF2B5EF4-FFF2-40B4-BE49-F238E27FC236}">
                <a16:creationId xmlns:a16="http://schemas.microsoft.com/office/drawing/2014/main" id="{0AFF1B97-1826-9DF6-97BA-0B254F60C14A}"/>
              </a:ext>
            </a:extLst>
          </p:cNvPr>
          <p:cNvSpPr txBox="1"/>
          <p:nvPr/>
        </p:nvSpPr>
        <p:spPr>
          <a:xfrm>
            <a:off x="8172450" y="2155344"/>
            <a:ext cx="3924300" cy="646331"/>
          </a:xfrm>
          <a:prstGeom prst="rect">
            <a:avLst/>
          </a:prstGeom>
          <a:noFill/>
        </p:spPr>
        <p:txBody>
          <a:bodyPr wrap="square" rtlCol="0">
            <a:spAutoFit/>
          </a:bodyPr>
          <a:lstStyle/>
          <a:p>
            <a:r>
              <a:rPr lang="en-GB" sz="3600" dirty="0">
                <a:solidFill>
                  <a:schemeClr val="accent1">
                    <a:lumMod val="50000"/>
                  </a:schemeClr>
                </a:solidFill>
              </a:rPr>
              <a:t>school environment</a:t>
            </a:r>
          </a:p>
        </p:txBody>
      </p:sp>
      <p:sp>
        <p:nvSpPr>
          <p:cNvPr id="6" name="TextBox 5">
            <a:extLst>
              <a:ext uri="{FF2B5EF4-FFF2-40B4-BE49-F238E27FC236}">
                <a16:creationId xmlns:a16="http://schemas.microsoft.com/office/drawing/2014/main" id="{8C7A2308-23C3-A75C-5000-F049A069B78A}"/>
              </a:ext>
            </a:extLst>
          </p:cNvPr>
          <p:cNvSpPr txBox="1"/>
          <p:nvPr/>
        </p:nvSpPr>
        <p:spPr>
          <a:xfrm>
            <a:off x="8772525" y="3310596"/>
            <a:ext cx="2724150" cy="646331"/>
          </a:xfrm>
          <a:prstGeom prst="rect">
            <a:avLst/>
          </a:prstGeom>
          <a:noFill/>
        </p:spPr>
        <p:txBody>
          <a:bodyPr wrap="square" rtlCol="0">
            <a:spAutoFit/>
          </a:bodyPr>
          <a:lstStyle/>
          <a:p>
            <a:r>
              <a:rPr lang="en-GB" sz="3600" dirty="0">
                <a:solidFill>
                  <a:schemeClr val="accent1">
                    <a:lumMod val="50000"/>
                  </a:schemeClr>
                </a:solidFill>
              </a:rPr>
              <a:t>Relationships</a:t>
            </a:r>
          </a:p>
        </p:txBody>
      </p:sp>
      <p:sp>
        <p:nvSpPr>
          <p:cNvPr id="7" name="TextBox 6">
            <a:extLst>
              <a:ext uri="{FF2B5EF4-FFF2-40B4-BE49-F238E27FC236}">
                <a16:creationId xmlns:a16="http://schemas.microsoft.com/office/drawing/2014/main" id="{A1F4EA27-BB1B-E2A1-D130-BB2D87C17506}"/>
              </a:ext>
            </a:extLst>
          </p:cNvPr>
          <p:cNvSpPr txBox="1"/>
          <p:nvPr/>
        </p:nvSpPr>
        <p:spPr>
          <a:xfrm>
            <a:off x="8172450" y="4444347"/>
            <a:ext cx="3924300" cy="1200329"/>
          </a:xfrm>
          <a:prstGeom prst="rect">
            <a:avLst/>
          </a:prstGeom>
          <a:noFill/>
        </p:spPr>
        <p:txBody>
          <a:bodyPr wrap="square" rtlCol="0">
            <a:spAutoFit/>
          </a:bodyPr>
          <a:lstStyle/>
          <a:p>
            <a:pPr algn="ctr"/>
            <a:r>
              <a:rPr lang="en-GB" sz="3600" dirty="0">
                <a:solidFill>
                  <a:schemeClr val="accent1">
                    <a:lumMod val="50000"/>
                  </a:schemeClr>
                </a:solidFill>
              </a:rPr>
              <a:t>Opportunity to have a say</a:t>
            </a:r>
          </a:p>
        </p:txBody>
      </p:sp>
    </p:spTree>
    <p:extLst>
      <p:ext uri="{BB962C8B-B14F-4D97-AF65-F5344CB8AC3E}">
        <p14:creationId xmlns:p14="http://schemas.microsoft.com/office/powerpoint/2010/main" val="279558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6A22-0C17-43ED-8B60-9FB353975D31}"/>
              </a:ext>
            </a:extLst>
          </p:cNvPr>
          <p:cNvSpPr txBox="1">
            <a:spLocks/>
          </p:cNvSpPr>
          <p:nvPr/>
        </p:nvSpPr>
        <p:spPr>
          <a:xfrm>
            <a:off x="434340" y="171768"/>
            <a:ext cx="996696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Other Policies that link and support:</a:t>
            </a:r>
          </a:p>
        </p:txBody>
      </p:sp>
      <p:sp>
        <p:nvSpPr>
          <p:cNvPr id="3" name="Content Placeholder 2">
            <a:extLst>
              <a:ext uri="{FF2B5EF4-FFF2-40B4-BE49-F238E27FC236}">
                <a16:creationId xmlns:a16="http://schemas.microsoft.com/office/drawing/2014/main" id="{B07A86AB-D4D8-4EC7-B77C-A3739762A3E4}"/>
              </a:ext>
            </a:extLst>
          </p:cNvPr>
          <p:cNvSpPr txBox="1">
            <a:spLocks/>
          </p:cNvSpPr>
          <p:nvPr/>
        </p:nvSpPr>
        <p:spPr>
          <a:xfrm>
            <a:off x="323528" y="2115716"/>
            <a:ext cx="4388519" cy="3334063"/>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t>Healthy eating in schools regulations</a:t>
            </a:r>
          </a:p>
          <a:p>
            <a:r>
              <a:rPr lang="en-GB" i="1"/>
              <a:t>Infection prevention and control for childcare settings</a:t>
            </a:r>
          </a:p>
          <a:p>
            <a:r>
              <a:rPr lang="en-GB" i="1"/>
              <a:t>Infection prevention and control for educational settings</a:t>
            </a:r>
          </a:p>
          <a:p>
            <a:r>
              <a:rPr lang="en-GB" i="1"/>
              <a:t>Mental and Emotional Health and Wellbeing </a:t>
            </a:r>
            <a:r>
              <a:rPr lang="en-GB"/>
              <a:t>and </a:t>
            </a:r>
            <a:r>
              <a:rPr lang="en-GB" i="1"/>
              <a:t>Corporate Health Standards</a:t>
            </a:r>
          </a:p>
          <a:p>
            <a:r>
              <a:rPr lang="en-GB" i="1"/>
              <a:t>WG 7 core aims </a:t>
            </a:r>
            <a:r>
              <a:rPr lang="en-GB"/>
              <a:t>and </a:t>
            </a:r>
            <a:r>
              <a:rPr lang="en-GB" i="1"/>
              <a:t>UNC Rights of the Child (UNCRC)</a:t>
            </a:r>
          </a:p>
        </p:txBody>
      </p:sp>
      <p:sp>
        <p:nvSpPr>
          <p:cNvPr id="4" name="TextBox 3">
            <a:extLst>
              <a:ext uri="{FF2B5EF4-FFF2-40B4-BE49-F238E27FC236}">
                <a16:creationId xmlns:a16="http://schemas.microsoft.com/office/drawing/2014/main" id="{23F6080A-264D-487F-AE5F-2373A06F557F}"/>
              </a:ext>
            </a:extLst>
          </p:cNvPr>
          <p:cNvSpPr txBox="1"/>
          <p:nvPr/>
        </p:nvSpPr>
        <p:spPr>
          <a:xfrm>
            <a:off x="5076056" y="2033937"/>
            <a:ext cx="3750844" cy="3785652"/>
          </a:xfrm>
          <a:prstGeom prst="rect">
            <a:avLst/>
          </a:prstGeom>
          <a:noFill/>
        </p:spPr>
        <p:txBody>
          <a:bodyPr wrap="square" rtlCol="0">
            <a:spAutoFit/>
          </a:bodyPr>
          <a:lstStyle/>
          <a:p>
            <a:r>
              <a:rPr lang="en-GB" sz="1500">
                <a:solidFill>
                  <a:schemeClr val="accent5">
                    <a:lumMod val="50000"/>
                  </a:schemeClr>
                </a:solidFill>
              </a:rPr>
              <a:t>All children and young people:</a:t>
            </a:r>
          </a:p>
          <a:p>
            <a:pPr marL="257175" indent="-257175">
              <a:buAutoNum type="arabicPeriod"/>
            </a:pPr>
            <a:r>
              <a:rPr lang="en-GB" sz="1500">
                <a:solidFill>
                  <a:schemeClr val="accent5">
                    <a:lumMod val="50000"/>
                  </a:schemeClr>
                </a:solidFill>
              </a:rPr>
              <a:t>Have a flying start in life</a:t>
            </a:r>
          </a:p>
          <a:p>
            <a:pPr marL="257175" indent="-257175">
              <a:buAutoNum type="arabicPeriod"/>
            </a:pPr>
            <a:r>
              <a:rPr lang="en-GB" sz="1500">
                <a:solidFill>
                  <a:schemeClr val="accent5">
                    <a:lumMod val="50000"/>
                  </a:schemeClr>
                </a:solidFill>
              </a:rPr>
              <a:t>Have a comprehensive range of education and learning opportunities</a:t>
            </a:r>
          </a:p>
          <a:p>
            <a:pPr marL="257175" indent="-257175">
              <a:buAutoNum type="arabicPeriod"/>
            </a:pPr>
            <a:r>
              <a:rPr lang="en-GB" sz="1500">
                <a:solidFill>
                  <a:schemeClr val="accent5">
                    <a:lumMod val="50000"/>
                  </a:schemeClr>
                </a:solidFill>
              </a:rPr>
              <a:t>Enjoy the best possible health and are free from abuse, victimisation and exploitation</a:t>
            </a:r>
          </a:p>
          <a:p>
            <a:pPr marL="257175" indent="-257175">
              <a:buAutoNum type="arabicPeriod"/>
            </a:pPr>
            <a:r>
              <a:rPr lang="en-GB" sz="1500">
                <a:solidFill>
                  <a:schemeClr val="accent5">
                    <a:lumMod val="50000"/>
                  </a:schemeClr>
                </a:solidFill>
              </a:rPr>
              <a:t>Have access to play, leisure, sporting and cultural activities</a:t>
            </a:r>
          </a:p>
          <a:p>
            <a:pPr marL="257175" indent="-257175">
              <a:buAutoNum type="arabicPeriod"/>
            </a:pPr>
            <a:r>
              <a:rPr lang="en-GB" sz="1500">
                <a:solidFill>
                  <a:schemeClr val="accent5">
                    <a:lumMod val="50000"/>
                  </a:schemeClr>
                </a:solidFill>
              </a:rPr>
              <a:t>Are listened to, treated with respect, and have their race and cultural identity recognised</a:t>
            </a:r>
          </a:p>
          <a:p>
            <a:pPr marL="257175" indent="-257175">
              <a:buAutoNum type="arabicPeriod"/>
            </a:pPr>
            <a:r>
              <a:rPr lang="en-GB" sz="1500">
                <a:solidFill>
                  <a:schemeClr val="accent5">
                    <a:lumMod val="50000"/>
                  </a:schemeClr>
                </a:solidFill>
              </a:rPr>
              <a:t>Have a safe home and a community which supports physical and emotional wellbeing</a:t>
            </a:r>
          </a:p>
          <a:p>
            <a:pPr marL="257175" indent="-257175">
              <a:buAutoNum type="arabicPeriod"/>
            </a:pPr>
            <a:r>
              <a:rPr lang="en-GB" sz="1500">
                <a:solidFill>
                  <a:schemeClr val="accent5">
                    <a:lumMod val="50000"/>
                  </a:schemeClr>
                </a:solidFill>
              </a:rPr>
              <a:t>Are not disadvantaged by poverty</a:t>
            </a:r>
          </a:p>
        </p:txBody>
      </p:sp>
      <p:pic>
        <p:nvPicPr>
          <p:cNvPr id="5" name="Picture 4">
            <a:extLst>
              <a:ext uri="{FF2B5EF4-FFF2-40B4-BE49-F238E27FC236}">
                <a16:creationId xmlns:a16="http://schemas.microsoft.com/office/drawing/2014/main" id="{E6DBEF65-D222-4635-9E5D-854D0AF2CD33}"/>
              </a:ext>
            </a:extLst>
          </p:cNvPr>
          <p:cNvPicPr>
            <a:picLocks noChangeAspect="1"/>
          </p:cNvPicPr>
          <p:nvPr/>
        </p:nvPicPr>
        <p:blipFill rotWithShape="1">
          <a:blip r:embed="rId2"/>
          <a:srcRect l="34035" t="6608" r="35175" b="7544"/>
          <a:stretch/>
        </p:blipFill>
        <p:spPr>
          <a:xfrm rot="1454749">
            <a:off x="9423418" y="1609743"/>
            <a:ext cx="2166468" cy="3397837"/>
          </a:xfrm>
          <a:prstGeom prst="rect">
            <a:avLst/>
          </a:prstGeom>
        </p:spPr>
      </p:pic>
    </p:spTree>
    <p:extLst>
      <p:ext uri="{BB962C8B-B14F-4D97-AF65-F5344CB8AC3E}">
        <p14:creationId xmlns:p14="http://schemas.microsoft.com/office/powerpoint/2010/main" val="1561786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1C5672-2566-4642-9688-DC5FE6B8CED0}"/>
              </a:ext>
            </a:extLst>
          </p:cNvPr>
          <p:cNvPicPr>
            <a:picLocks noChangeAspect="1"/>
          </p:cNvPicPr>
          <p:nvPr/>
        </p:nvPicPr>
        <p:blipFill>
          <a:blip r:embed="rId2"/>
          <a:stretch>
            <a:fillRect/>
          </a:stretch>
        </p:blipFill>
        <p:spPr>
          <a:xfrm>
            <a:off x="3143250" y="1503213"/>
            <a:ext cx="5905500" cy="3571875"/>
          </a:xfrm>
          <a:prstGeom prst="rect">
            <a:avLst/>
          </a:prstGeom>
        </p:spPr>
      </p:pic>
    </p:spTree>
    <p:extLst>
      <p:ext uri="{BB962C8B-B14F-4D97-AF65-F5344CB8AC3E}">
        <p14:creationId xmlns:p14="http://schemas.microsoft.com/office/powerpoint/2010/main" val="94304076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226</TotalTime>
  <Words>2096</Words>
  <Application>Microsoft Office PowerPoint</Application>
  <PresentationFormat>Widescreen</PresentationFormat>
  <Paragraphs>262</Paragraphs>
  <Slides>28</Slides>
  <Notes>11</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28</vt:i4>
      </vt:variant>
    </vt:vector>
  </HeadingPairs>
  <TitlesOfParts>
    <vt:vector size="52"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Lecture outline</vt:lpstr>
      <vt:lpstr>Assignment 2</vt:lpstr>
      <vt:lpstr>PowerPoint Presentation</vt:lpstr>
      <vt:lpstr>The next three weeks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Pupil Voice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210</cp:revision>
  <dcterms:created xsi:type="dcterms:W3CDTF">2021-03-09T15:35:42Z</dcterms:created>
  <dcterms:modified xsi:type="dcterms:W3CDTF">2023-03-16T16:25:21Z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