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5" r:id="rId9"/>
    <p:sldId id="263"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93780" autoAdjust="0"/>
  </p:normalViewPr>
  <p:slideViewPr>
    <p:cSldViewPr snapToGrid="0">
      <p:cViewPr varScale="1">
        <p:scale>
          <a:sx n="63" d="100"/>
          <a:sy n="63" d="100"/>
        </p:scale>
        <p:origin x="792"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068C7-E7FF-4CD7-8826-0F8FFCCB8D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5C8A7A-ED9F-484B-99BA-09686EC582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9D633A4-03AA-4797-851B-34B76C335B93}"/>
              </a:ext>
            </a:extLst>
          </p:cNvPr>
          <p:cNvSpPr>
            <a:spLocks noGrp="1"/>
          </p:cNvSpPr>
          <p:nvPr>
            <p:ph type="dt" sz="half" idx="10"/>
          </p:nvPr>
        </p:nvSpPr>
        <p:spPr/>
        <p:txBody>
          <a:bodyPr/>
          <a:lstStyle/>
          <a:p>
            <a:fld id="{0DFCCD38-7774-4B8D-8F73-C7F7C95CB2E5}" type="datetimeFigureOut">
              <a:rPr lang="en-GB" smtClean="0"/>
              <a:t>27/01/2021</a:t>
            </a:fld>
            <a:endParaRPr lang="en-GB"/>
          </a:p>
        </p:txBody>
      </p:sp>
      <p:sp>
        <p:nvSpPr>
          <p:cNvPr id="5" name="Footer Placeholder 4">
            <a:extLst>
              <a:ext uri="{FF2B5EF4-FFF2-40B4-BE49-F238E27FC236}">
                <a16:creationId xmlns:a16="http://schemas.microsoft.com/office/drawing/2014/main" id="{AF30FEA3-8A27-43C4-8623-9689CE63DB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BC3F4C-FB50-4965-B337-D9B112FA06DF}"/>
              </a:ext>
            </a:extLst>
          </p:cNvPr>
          <p:cNvSpPr>
            <a:spLocks noGrp="1"/>
          </p:cNvSpPr>
          <p:nvPr>
            <p:ph type="sldNum" sz="quarter" idx="12"/>
          </p:nvPr>
        </p:nvSpPr>
        <p:spPr/>
        <p:txBody>
          <a:bodyPr/>
          <a:lstStyle/>
          <a:p>
            <a:fld id="{A12B7A22-50D5-4AA6-8286-6925783BDD60}" type="slidenum">
              <a:rPr lang="en-GB" smtClean="0"/>
              <a:t>‹#›</a:t>
            </a:fld>
            <a:endParaRPr lang="en-GB"/>
          </a:p>
        </p:txBody>
      </p:sp>
    </p:spTree>
    <p:extLst>
      <p:ext uri="{BB962C8B-B14F-4D97-AF65-F5344CB8AC3E}">
        <p14:creationId xmlns:p14="http://schemas.microsoft.com/office/powerpoint/2010/main" val="82471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3B07E-2CB9-420D-ADEB-75A88AD5BE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65C66B-93E0-44A6-94B0-9CCDF109C6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81C20E-1038-450A-A429-22616FE34627}"/>
              </a:ext>
            </a:extLst>
          </p:cNvPr>
          <p:cNvSpPr>
            <a:spLocks noGrp="1"/>
          </p:cNvSpPr>
          <p:nvPr>
            <p:ph type="dt" sz="half" idx="10"/>
          </p:nvPr>
        </p:nvSpPr>
        <p:spPr/>
        <p:txBody>
          <a:bodyPr/>
          <a:lstStyle/>
          <a:p>
            <a:fld id="{0DFCCD38-7774-4B8D-8F73-C7F7C95CB2E5}" type="datetimeFigureOut">
              <a:rPr lang="en-GB" smtClean="0"/>
              <a:t>27/01/2021</a:t>
            </a:fld>
            <a:endParaRPr lang="en-GB"/>
          </a:p>
        </p:txBody>
      </p:sp>
      <p:sp>
        <p:nvSpPr>
          <p:cNvPr id="5" name="Footer Placeholder 4">
            <a:extLst>
              <a:ext uri="{FF2B5EF4-FFF2-40B4-BE49-F238E27FC236}">
                <a16:creationId xmlns:a16="http://schemas.microsoft.com/office/drawing/2014/main" id="{C092C489-7789-4A71-A91F-6D6855949B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F86685-D10C-4B19-8F11-B219D6A876C0}"/>
              </a:ext>
            </a:extLst>
          </p:cNvPr>
          <p:cNvSpPr>
            <a:spLocks noGrp="1"/>
          </p:cNvSpPr>
          <p:nvPr>
            <p:ph type="sldNum" sz="quarter" idx="12"/>
          </p:nvPr>
        </p:nvSpPr>
        <p:spPr/>
        <p:txBody>
          <a:bodyPr/>
          <a:lstStyle/>
          <a:p>
            <a:fld id="{A12B7A22-50D5-4AA6-8286-6925783BDD60}" type="slidenum">
              <a:rPr lang="en-GB" smtClean="0"/>
              <a:t>‹#›</a:t>
            </a:fld>
            <a:endParaRPr lang="en-GB"/>
          </a:p>
        </p:txBody>
      </p:sp>
    </p:spTree>
    <p:extLst>
      <p:ext uri="{BB962C8B-B14F-4D97-AF65-F5344CB8AC3E}">
        <p14:creationId xmlns:p14="http://schemas.microsoft.com/office/powerpoint/2010/main" val="3760663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15B59-33D9-43B6-B635-63D9C3F668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6C9502-C93B-4CD6-9E0E-A2016237D2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FEABA2-6BD4-49C2-B67C-FDFB656F454F}"/>
              </a:ext>
            </a:extLst>
          </p:cNvPr>
          <p:cNvSpPr>
            <a:spLocks noGrp="1"/>
          </p:cNvSpPr>
          <p:nvPr>
            <p:ph type="dt" sz="half" idx="10"/>
          </p:nvPr>
        </p:nvSpPr>
        <p:spPr/>
        <p:txBody>
          <a:bodyPr/>
          <a:lstStyle/>
          <a:p>
            <a:fld id="{0DFCCD38-7774-4B8D-8F73-C7F7C95CB2E5}" type="datetimeFigureOut">
              <a:rPr lang="en-GB" smtClean="0"/>
              <a:t>27/01/2021</a:t>
            </a:fld>
            <a:endParaRPr lang="en-GB"/>
          </a:p>
        </p:txBody>
      </p:sp>
      <p:sp>
        <p:nvSpPr>
          <p:cNvPr id="5" name="Footer Placeholder 4">
            <a:extLst>
              <a:ext uri="{FF2B5EF4-FFF2-40B4-BE49-F238E27FC236}">
                <a16:creationId xmlns:a16="http://schemas.microsoft.com/office/drawing/2014/main" id="{97E27FBA-25E7-4497-8368-3B83C6D348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36FCA9-A7D0-4820-B4CE-D72B0B929408}"/>
              </a:ext>
            </a:extLst>
          </p:cNvPr>
          <p:cNvSpPr>
            <a:spLocks noGrp="1"/>
          </p:cNvSpPr>
          <p:nvPr>
            <p:ph type="sldNum" sz="quarter" idx="12"/>
          </p:nvPr>
        </p:nvSpPr>
        <p:spPr/>
        <p:txBody>
          <a:bodyPr/>
          <a:lstStyle/>
          <a:p>
            <a:fld id="{A12B7A22-50D5-4AA6-8286-6925783BDD60}" type="slidenum">
              <a:rPr lang="en-GB" smtClean="0"/>
              <a:t>‹#›</a:t>
            </a:fld>
            <a:endParaRPr lang="en-GB"/>
          </a:p>
        </p:txBody>
      </p:sp>
    </p:spTree>
    <p:extLst>
      <p:ext uri="{BB962C8B-B14F-4D97-AF65-F5344CB8AC3E}">
        <p14:creationId xmlns:p14="http://schemas.microsoft.com/office/powerpoint/2010/main" val="2981852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A3F89-C631-423C-B43A-6EE85228C5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36829B-90F1-4FF6-89F1-3A20DF2E1CF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76F1E2B-0917-4331-894E-BE9E61C6814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97C4FE-2F2C-4122-9FAF-8FD54F45854A}"/>
              </a:ext>
            </a:extLst>
          </p:cNvPr>
          <p:cNvSpPr>
            <a:spLocks noGrp="1"/>
          </p:cNvSpPr>
          <p:nvPr>
            <p:ph type="dt" sz="half" idx="10"/>
          </p:nvPr>
        </p:nvSpPr>
        <p:spPr/>
        <p:txBody>
          <a:bodyPr/>
          <a:lstStyle/>
          <a:p>
            <a:fld id="{0DFCCD38-7774-4B8D-8F73-C7F7C95CB2E5}" type="datetimeFigureOut">
              <a:rPr lang="en-GB" smtClean="0"/>
              <a:t>27/01/2021</a:t>
            </a:fld>
            <a:endParaRPr lang="en-GB"/>
          </a:p>
        </p:txBody>
      </p:sp>
      <p:sp>
        <p:nvSpPr>
          <p:cNvPr id="6" name="Footer Placeholder 5">
            <a:extLst>
              <a:ext uri="{FF2B5EF4-FFF2-40B4-BE49-F238E27FC236}">
                <a16:creationId xmlns:a16="http://schemas.microsoft.com/office/drawing/2014/main" id="{13EEABD6-CEC6-49C4-AFBE-162FC4DEF2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31DF5E-7C0F-4326-9262-2A440C89CC68}"/>
              </a:ext>
            </a:extLst>
          </p:cNvPr>
          <p:cNvSpPr>
            <a:spLocks noGrp="1"/>
          </p:cNvSpPr>
          <p:nvPr>
            <p:ph type="sldNum" sz="quarter" idx="12"/>
          </p:nvPr>
        </p:nvSpPr>
        <p:spPr/>
        <p:txBody>
          <a:bodyPr/>
          <a:lstStyle/>
          <a:p>
            <a:fld id="{A12B7A22-50D5-4AA6-8286-6925783BDD60}" type="slidenum">
              <a:rPr lang="en-GB" smtClean="0"/>
              <a:t>‹#›</a:t>
            </a:fld>
            <a:endParaRPr lang="en-GB"/>
          </a:p>
        </p:txBody>
      </p:sp>
    </p:spTree>
    <p:extLst>
      <p:ext uri="{BB962C8B-B14F-4D97-AF65-F5344CB8AC3E}">
        <p14:creationId xmlns:p14="http://schemas.microsoft.com/office/powerpoint/2010/main" val="16144666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98DF8-0003-4CC8-9BC6-2DE11042AF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04CBF0-306F-4AF4-9603-5A45EAC124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B30F4F-0895-4EE9-BFCC-4A28A5FC18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12A2EB2-CE8F-4D41-81BE-0802875233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2F4011-3C91-4B51-A04F-468DE0D2B5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AED646-A971-413F-BF75-B9677B574AE7}"/>
              </a:ext>
            </a:extLst>
          </p:cNvPr>
          <p:cNvSpPr>
            <a:spLocks noGrp="1"/>
          </p:cNvSpPr>
          <p:nvPr>
            <p:ph type="dt" sz="half" idx="10"/>
          </p:nvPr>
        </p:nvSpPr>
        <p:spPr/>
        <p:txBody>
          <a:bodyPr/>
          <a:lstStyle/>
          <a:p>
            <a:fld id="{0DFCCD38-7774-4B8D-8F73-C7F7C95CB2E5}" type="datetimeFigureOut">
              <a:rPr lang="en-GB" smtClean="0"/>
              <a:t>27/01/2021</a:t>
            </a:fld>
            <a:endParaRPr lang="en-GB"/>
          </a:p>
        </p:txBody>
      </p:sp>
      <p:sp>
        <p:nvSpPr>
          <p:cNvPr id="8" name="Footer Placeholder 7">
            <a:extLst>
              <a:ext uri="{FF2B5EF4-FFF2-40B4-BE49-F238E27FC236}">
                <a16:creationId xmlns:a16="http://schemas.microsoft.com/office/drawing/2014/main" id="{F478D837-0F0B-4E1C-A4C2-C3B329AC6E8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E8866F-BC2D-4037-93DB-AB821F4B63DC}"/>
              </a:ext>
            </a:extLst>
          </p:cNvPr>
          <p:cNvSpPr>
            <a:spLocks noGrp="1"/>
          </p:cNvSpPr>
          <p:nvPr>
            <p:ph type="sldNum" sz="quarter" idx="12"/>
          </p:nvPr>
        </p:nvSpPr>
        <p:spPr/>
        <p:txBody>
          <a:bodyPr/>
          <a:lstStyle/>
          <a:p>
            <a:fld id="{A12B7A22-50D5-4AA6-8286-6925783BDD60}" type="slidenum">
              <a:rPr lang="en-GB" smtClean="0"/>
              <a:t>‹#›</a:t>
            </a:fld>
            <a:endParaRPr lang="en-GB"/>
          </a:p>
        </p:txBody>
      </p:sp>
    </p:spTree>
    <p:extLst>
      <p:ext uri="{BB962C8B-B14F-4D97-AF65-F5344CB8AC3E}">
        <p14:creationId xmlns:p14="http://schemas.microsoft.com/office/powerpoint/2010/main" val="2046814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7C3F-626F-48C1-8454-D775C3F504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964C90-F855-4B09-B2B2-2B81374CEF83}"/>
              </a:ext>
            </a:extLst>
          </p:cNvPr>
          <p:cNvSpPr>
            <a:spLocks noGrp="1"/>
          </p:cNvSpPr>
          <p:nvPr>
            <p:ph type="dt" sz="half" idx="10"/>
          </p:nvPr>
        </p:nvSpPr>
        <p:spPr/>
        <p:txBody>
          <a:bodyPr/>
          <a:lstStyle/>
          <a:p>
            <a:fld id="{0DFCCD38-7774-4B8D-8F73-C7F7C95CB2E5}" type="datetimeFigureOut">
              <a:rPr lang="en-GB" smtClean="0"/>
              <a:t>27/01/2021</a:t>
            </a:fld>
            <a:endParaRPr lang="en-GB"/>
          </a:p>
        </p:txBody>
      </p:sp>
      <p:sp>
        <p:nvSpPr>
          <p:cNvPr id="4" name="Footer Placeholder 3">
            <a:extLst>
              <a:ext uri="{FF2B5EF4-FFF2-40B4-BE49-F238E27FC236}">
                <a16:creationId xmlns:a16="http://schemas.microsoft.com/office/drawing/2014/main" id="{A85DD3A0-B71F-4E7D-8845-D89EB3F830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CB414C4-B13B-4337-8861-A142D6A554AE}"/>
              </a:ext>
            </a:extLst>
          </p:cNvPr>
          <p:cNvSpPr>
            <a:spLocks noGrp="1"/>
          </p:cNvSpPr>
          <p:nvPr>
            <p:ph type="sldNum" sz="quarter" idx="12"/>
          </p:nvPr>
        </p:nvSpPr>
        <p:spPr/>
        <p:txBody>
          <a:bodyPr/>
          <a:lstStyle/>
          <a:p>
            <a:fld id="{A12B7A22-50D5-4AA6-8286-6925783BDD60}" type="slidenum">
              <a:rPr lang="en-GB" smtClean="0"/>
              <a:t>‹#›</a:t>
            </a:fld>
            <a:endParaRPr lang="en-GB"/>
          </a:p>
        </p:txBody>
      </p:sp>
    </p:spTree>
    <p:extLst>
      <p:ext uri="{BB962C8B-B14F-4D97-AF65-F5344CB8AC3E}">
        <p14:creationId xmlns:p14="http://schemas.microsoft.com/office/powerpoint/2010/main" val="2658733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AF4BF8-C2A5-472E-8C9E-37C76F47F86E}"/>
              </a:ext>
            </a:extLst>
          </p:cNvPr>
          <p:cNvSpPr>
            <a:spLocks noGrp="1"/>
          </p:cNvSpPr>
          <p:nvPr>
            <p:ph type="dt" sz="half" idx="10"/>
          </p:nvPr>
        </p:nvSpPr>
        <p:spPr/>
        <p:txBody>
          <a:bodyPr/>
          <a:lstStyle/>
          <a:p>
            <a:fld id="{0DFCCD38-7774-4B8D-8F73-C7F7C95CB2E5}" type="datetimeFigureOut">
              <a:rPr lang="en-GB" smtClean="0"/>
              <a:t>27/01/2021</a:t>
            </a:fld>
            <a:endParaRPr lang="en-GB"/>
          </a:p>
        </p:txBody>
      </p:sp>
      <p:sp>
        <p:nvSpPr>
          <p:cNvPr id="3" name="Footer Placeholder 2">
            <a:extLst>
              <a:ext uri="{FF2B5EF4-FFF2-40B4-BE49-F238E27FC236}">
                <a16:creationId xmlns:a16="http://schemas.microsoft.com/office/drawing/2014/main" id="{7713D66D-5740-4CAC-8C4C-38F2D97B496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3CED04-1D3D-4F0C-925B-F7F6BAB71130}"/>
              </a:ext>
            </a:extLst>
          </p:cNvPr>
          <p:cNvSpPr>
            <a:spLocks noGrp="1"/>
          </p:cNvSpPr>
          <p:nvPr>
            <p:ph type="sldNum" sz="quarter" idx="12"/>
          </p:nvPr>
        </p:nvSpPr>
        <p:spPr/>
        <p:txBody>
          <a:bodyPr/>
          <a:lstStyle/>
          <a:p>
            <a:fld id="{A12B7A22-50D5-4AA6-8286-6925783BDD60}" type="slidenum">
              <a:rPr lang="en-GB" smtClean="0"/>
              <a:t>‹#›</a:t>
            </a:fld>
            <a:endParaRPr lang="en-GB"/>
          </a:p>
        </p:txBody>
      </p:sp>
    </p:spTree>
    <p:extLst>
      <p:ext uri="{BB962C8B-B14F-4D97-AF65-F5344CB8AC3E}">
        <p14:creationId xmlns:p14="http://schemas.microsoft.com/office/powerpoint/2010/main" val="1567802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DFA1F-1696-4AF4-858B-EE8D97D047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6743E-3A13-4C31-A7AD-8A4D38E52A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EE26B8F-1003-4F6C-85F2-49B9D44234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6C79CD-FC4E-4221-861E-7804336FB279}"/>
              </a:ext>
            </a:extLst>
          </p:cNvPr>
          <p:cNvSpPr>
            <a:spLocks noGrp="1"/>
          </p:cNvSpPr>
          <p:nvPr>
            <p:ph type="dt" sz="half" idx="10"/>
          </p:nvPr>
        </p:nvSpPr>
        <p:spPr/>
        <p:txBody>
          <a:bodyPr/>
          <a:lstStyle/>
          <a:p>
            <a:fld id="{0DFCCD38-7774-4B8D-8F73-C7F7C95CB2E5}" type="datetimeFigureOut">
              <a:rPr lang="en-GB" smtClean="0"/>
              <a:t>27/01/2021</a:t>
            </a:fld>
            <a:endParaRPr lang="en-GB"/>
          </a:p>
        </p:txBody>
      </p:sp>
      <p:sp>
        <p:nvSpPr>
          <p:cNvPr id="6" name="Footer Placeholder 5">
            <a:extLst>
              <a:ext uri="{FF2B5EF4-FFF2-40B4-BE49-F238E27FC236}">
                <a16:creationId xmlns:a16="http://schemas.microsoft.com/office/drawing/2014/main" id="{0F17274C-2AA4-4C05-8DB9-DEC14264CD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9B632C-8FB9-4FE6-B5F6-1CDAF94741F5}"/>
              </a:ext>
            </a:extLst>
          </p:cNvPr>
          <p:cNvSpPr>
            <a:spLocks noGrp="1"/>
          </p:cNvSpPr>
          <p:nvPr>
            <p:ph type="sldNum" sz="quarter" idx="12"/>
          </p:nvPr>
        </p:nvSpPr>
        <p:spPr/>
        <p:txBody>
          <a:bodyPr/>
          <a:lstStyle/>
          <a:p>
            <a:fld id="{A12B7A22-50D5-4AA6-8286-6925783BDD60}" type="slidenum">
              <a:rPr lang="en-GB" smtClean="0"/>
              <a:t>‹#›</a:t>
            </a:fld>
            <a:endParaRPr lang="en-GB"/>
          </a:p>
        </p:txBody>
      </p:sp>
    </p:spTree>
    <p:extLst>
      <p:ext uri="{BB962C8B-B14F-4D97-AF65-F5344CB8AC3E}">
        <p14:creationId xmlns:p14="http://schemas.microsoft.com/office/powerpoint/2010/main" val="3233879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E1261-2157-426B-8B80-929CA2E7A6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8AF147-DE22-4BA5-BC5A-05CA531D1A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60BE03-9BD1-48A6-BF24-89A800CEC9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06AEE4-D913-4B18-B8DE-BA1807C50C0E}"/>
              </a:ext>
            </a:extLst>
          </p:cNvPr>
          <p:cNvSpPr>
            <a:spLocks noGrp="1"/>
          </p:cNvSpPr>
          <p:nvPr>
            <p:ph type="dt" sz="half" idx="10"/>
          </p:nvPr>
        </p:nvSpPr>
        <p:spPr/>
        <p:txBody>
          <a:bodyPr/>
          <a:lstStyle/>
          <a:p>
            <a:fld id="{0DFCCD38-7774-4B8D-8F73-C7F7C95CB2E5}" type="datetimeFigureOut">
              <a:rPr lang="en-GB" smtClean="0"/>
              <a:t>27/01/2021</a:t>
            </a:fld>
            <a:endParaRPr lang="en-GB"/>
          </a:p>
        </p:txBody>
      </p:sp>
      <p:sp>
        <p:nvSpPr>
          <p:cNvPr id="6" name="Footer Placeholder 5">
            <a:extLst>
              <a:ext uri="{FF2B5EF4-FFF2-40B4-BE49-F238E27FC236}">
                <a16:creationId xmlns:a16="http://schemas.microsoft.com/office/drawing/2014/main" id="{9A9CB6B2-2AE2-426A-83F7-FB8E37DCD0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CADC9D-AFB2-4CA3-AF2C-D1646C0BC992}"/>
              </a:ext>
            </a:extLst>
          </p:cNvPr>
          <p:cNvSpPr>
            <a:spLocks noGrp="1"/>
          </p:cNvSpPr>
          <p:nvPr>
            <p:ph type="sldNum" sz="quarter" idx="12"/>
          </p:nvPr>
        </p:nvSpPr>
        <p:spPr/>
        <p:txBody>
          <a:bodyPr/>
          <a:lstStyle/>
          <a:p>
            <a:fld id="{A12B7A22-50D5-4AA6-8286-6925783BDD60}" type="slidenum">
              <a:rPr lang="en-GB" smtClean="0"/>
              <a:t>‹#›</a:t>
            </a:fld>
            <a:endParaRPr lang="en-GB"/>
          </a:p>
        </p:txBody>
      </p:sp>
    </p:spTree>
    <p:extLst>
      <p:ext uri="{BB962C8B-B14F-4D97-AF65-F5344CB8AC3E}">
        <p14:creationId xmlns:p14="http://schemas.microsoft.com/office/powerpoint/2010/main" val="2271693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D7E5D-1A78-479C-9055-8822B15202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9BE6B3-A275-4462-8F7D-2EBF586F53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F5535A-F414-484F-902E-0C83FD950670}"/>
              </a:ext>
            </a:extLst>
          </p:cNvPr>
          <p:cNvSpPr>
            <a:spLocks noGrp="1"/>
          </p:cNvSpPr>
          <p:nvPr>
            <p:ph type="dt" sz="half" idx="10"/>
          </p:nvPr>
        </p:nvSpPr>
        <p:spPr/>
        <p:txBody>
          <a:bodyPr/>
          <a:lstStyle/>
          <a:p>
            <a:fld id="{0DFCCD38-7774-4B8D-8F73-C7F7C95CB2E5}" type="datetimeFigureOut">
              <a:rPr lang="en-GB" smtClean="0"/>
              <a:t>27/01/2021</a:t>
            </a:fld>
            <a:endParaRPr lang="en-GB"/>
          </a:p>
        </p:txBody>
      </p:sp>
      <p:sp>
        <p:nvSpPr>
          <p:cNvPr id="5" name="Footer Placeholder 4">
            <a:extLst>
              <a:ext uri="{FF2B5EF4-FFF2-40B4-BE49-F238E27FC236}">
                <a16:creationId xmlns:a16="http://schemas.microsoft.com/office/drawing/2014/main" id="{6DE85A0C-0216-4E13-96CE-B5564B45A8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1D39A8-DF35-4EC5-9210-37DF20547F45}"/>
              </a:ext>
            </a:extLst>
          </p:cNvPr>
          <p:cNvSpPr>
            <a:spLocks noGrp="1"/>
          </p:cNvSpPr>
          <p:nvPr>
            <p:ph type="sldNum" sz="quarter" idx="12"/>
          </p:nvPr>
        </p:nvSpPr>
        <p:spPr/>
        <p:txBody>
          <a:bodyPr/>
          <a:lstStyle/>
          <a:p>
            <a:fld id="{A12B7A22-50D5-4AA6-8286-6925783BDD60}" type="slidenum">
              <a:rPr lang="en-GB" smtClean="0"/>
              <a:t>‹#›</a:t>
            </a:fld>
            <a:endParaRPr lang="en-GB"/>
          </a:p>
        </p:txBody>
      </p:sp>
    </p:spTree>
    <p:extLst>
      <p:ext uri="{BB962C8B-B14F-4D97-AF65-F5344CB8AC3E}">
        <p14:creationId xmlns:p14="http://schemas.microsoft.com/office/powerpoint/2010/main" val="3550146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568759-10E7-42DD-B03E-E3B6CFC1C4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EF28CF-1996-42F4-A88F-D53D10269A8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7CF2B4-9488-479A-BADC-02EDCE1EEF45}"/>
              </a:ext>
            </a:extLst>
          </p:cNvPr>
          <p:cNvSpPr>
            <a:spLocks noGrp="1"/>
          </p:cNvSpPr>
          <p:nvPr>
            <p:ph type="dt" sz="half" idx="10"/>
          </p:nvPr>
        </p:nvSpPr>
        <p:spPr/>
        <p:txBody>
          <a:bodyPr/>
          <a:lstStyle/>
          <a:p>
            <a:fld id="{0DFCCD38-7774-4B8D-8F73-C7F7C95CB2E5}" type="datetimeFigureOut">
              <a:rPr lang="en-GB" smtClean="0"/>
              <a:t>27/01/2021</a:t>
            </a:fld>
            <a:endParaRPr lang="en-GB"/>
          </a:p>
        </p:txBody>
      </p:sp>
      <p:sp>
        <p:nvSpPr>
          <p:cNvPr id="5" name="Footer Placeholder 4">
            <a:extLst>
              <a:ext uri="{FF2B5EF4-FFF2-40B4-BE49-F238E27FC236}">
                <a16:creationId xmlns:a16="http://schemas.microsoft.com/office/drawing/2014/main" id="{D97DBE12-311F-4E9E-A10C-E239DCDF4A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23DA6A-A700-4ECC-9114-19524C286581}"/>
              </a:ext>
            </a:extLst>
          </p:cNvPr>
          <p:cNvSpPr>
            <a:spLocks noGrp="1"/>
          </p:cNvSpPr>
          <p:nvPr>
            <p:ph type="sldNum" sz="quarter" idx="12"/>
          </p:nvPr>
        </p:nvSpPr>
        <p:spPr/>
        <p:txBody>
          <a:bodyPr/>
          <a:lstStyle/>
          <a:p>
            <a:fld id="{A12B7A22-50D5-4AA6-8286-6925783BDD60}" type="slidenum">
              <a:rPr lang="en-GB" smtClean="0"/>
              <a:t>‹#›</a:t>
            </a:fld>
            <a:endParaRPr lang="en-GB"/>
          </a:p>
        </p:txBody>
      </p:sp>
    </p:spTree>
    <p:extLst>
      <p:ext uri="{BB962C8B-B14F-4D97-AF65-F5344CB8AC3E}">
        <p14:creationId xmlns:p14="http://schemas.microsoft.com/office/powerpoint/2010/main" val="3287014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33B7B1-6D20-4382-B009-08D946D629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6044E5-04F0-4889-BE5A-6CF9BA5783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459CE7-1DA0-4477-B333-1E010DEDD1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FCCD38-7774-4B8D-8F73-C7F7C95CB2E5}" type="datetimeFigureOut">
              <a:rPr lang="en-GB" smtClean="0"/>
              <a:t>27/01/2021</a:t>
            </a:fld>
            <a:endParaRPr lang="en-GB"/>
          </a:p>
        </p:txBody>
      </p:sp>
      <p:sp>
        <p:nvSpPr>
          <p:cNvPr id="5" name="Footer Placeholder 4">
            <a:extLst>
              <a:ext uri="{FF2B5EF4-FFF2-40B4-BE49-F238E27FC236}">
                <a16:creationId xmlns:a16="http://schemas.microsoft.com/office/drawing/2014/main" id="{EBE65B18-1A36-41E3-A879-E8EC532FA0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87D49A2-FC57-41D5-984B-E94A9AC2A9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2B7A22-50D5-4AA6-8286-6925783BDD60}" type="slidenum">
              <a:rPr lang="en-GB" smtClean="0"/>
              <a:t>‹#›</a:t>
            </a:fld>
            <a:endParaRPr lang="en-GB"/>
          </a:p>
        </p:txBody>
      </p:sp>
    </p:spTree>
    <p:extLst>
      <p:ext uri="{BB962C8B-B14F-4D97-AF65-F5344CB8AC3E}">
        <p14:creationId xmlns:p14="http://schemas.microsoft.com/office/powerpoint/2010/main" val="7171109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gif"/><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1ACE2-C7D7-4B0D-B02C-0EADE7CE14EE}"/>
              </a:ext>
            </a:extLst>
          </p:cNvPr>
          <p:cNvSpPr>
            <a:spLocks noGrp="1"/>
          </p:cNvSpPr>
          <p:nvPr>
            <p:ph type="ctrTitle"/>
          </p:nvPr>
        </p:nvSpPr>
        <p:spPr/>
        <p:txBody>
          <a:bodyPr>
            <a:normAutofit/>
          </a:bodyPr>
          <a:lstStyle/>
          <a:p>
            <a:r>
              <a:rPr lang="en-GB" sz="5400" dirty="0">
                <a:effectLst/>
                <a:latin typeface="Calibri" panose="020F0502020204030204" pitchFamily="34" charset="0"/>
                <a:ea typeface="Calibri" panose="020F0502020204030204" pitchFamily="34" charset="0"/>
                <a:cs typeface="Times New Roman" panose="02020603050405020304" pitchFamily="18" charset="0"/>
              </a:rPr>
              <a:t>Fundamentals of Heat Transfer</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5400" dirty="0"/>
          </a:p>
        </p:txBody>
      </p:sp>
      <p:sp>
        <p:nvSpPr>
          <p:cNvPr id="3" name="Subtitle 2">
            <a:extLst>
              <a:ext uri="{FF2B5EF4-FFF2-40B4-BE49-F238E27FC236}">
                <a16:creationId xmlns:a16="http://schemas.microsoft.com/office/drawing/2014/main" id="{61D26BBC-ED83-4227-8B0A-C532BCD6FF06}"/>
              </a:ext>
            </a:extLst>
          </p:cNvPr>
          <p:cNvSpPr>
            <a:spLocks noGrp="1"/>
          </p:cNvSpPr>
          <p:nvPr>
            <p:ph type="subTitle" idx="1"/>
          </p:nvPr>
        </p:nvSpPr>
        <p:spPr>
          <a:xfrm>
            <a:off x="1524000" y="4331970"/>
            <a:ext cx="9144000" cy="925830"/>
          </a:xfrm>
        </p:spPr>
        <p:txBody>
          <a:bodyPr>
            <a:normAutofit/>
          </a:bodyPr>
          <a:lstStyle/>
          <a:p>
            <a:r>
              <a:rPr lang="en-GB" sz="4000" i="1" dirty="0"/>
              <a:t>Rob Goodson</a:t>
            </a:r>
          </a:p>
        </p:txBody>
      </p:sp>
    </p:spTree>
    <p:extLst>
      <p:ext uri="{BB962C8B-B14F-4D97-AF65-F5344CB8AC3E}">
        <p14:creationId xmlns:p14="http://schemas.microsoft.com/office/powerpoint/2010/main" val="3721529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BE485-ED35-4620-BDAF-5D7C7C1A39F0}"/>
              </a:ext>
            </a:extLst>
          </p:cNvPr>
          <p:cNvSpPr>
            <a:spLocks noGrp="1"/>
          </p:cNvSpPr>
          <p:nvPr>
            <p:ph type="title"/>
          </p:nvPr>
        </p:nvSpPr>
        <p:spPr>
          <a:xfrm>
            <a:off x="838200" y="427990"/>
            <a:ext cx="10515600" cy="640715"/>
          </a:xfrm>
        </p:spPr>
        <p:txBody>
          <a:bodyPr>
            <a:normAutofit/>
          </a:bodyPr>
          <a:lstStyle/>
          <a:p>
            <a:pPr algn="ctr"/>
            <a:r>
              <a:rPr lang="en-GB" sz="4000" dirty="0"/>
              <a:t>Introduction</a:t>
            </a:r>
          </a:p>
        </p:txBody>
      </p:sp>
      <p:sp>
        <p:nvSpPr>
          <p:cNvPr id="3" name="Content Placeholder 2">
            <a:extLst>
              <a:ext uri="{FF2B5EF4-FFF2-40B4-BE49-F238E27FC236}">
                <a16:creationId xmlns:a16="http://schemas.microsoft.com/office/drawing/2014/main" id="{0E5A5DE4-DF43-4A99-A3E8-88F2FB674D8F}"/>
              </a:ext>
            </a:extLst>
          </p:cNvPr>
          <p:cNvSpPr>
            <a:spLocks noGrp="1"/>
          </p:cNvSpPr>
          <p:nvPr>
            <p:ph idx="1"/>
          </p:nvPr>
        </p:nvSpPr>
        <p:spPr>
          <a:xfrm>
            <a:off x="329565" y="1234439"/>
            <a:ext cx="11532870" cy="5400675"/>
          </a:xfrm>
        </p:spPr>
        <p:txBody>
          <a:bodyPr>
            <a:normAutofit/>
          </a:bodyPr>
          <a:lstStyle/>
          <a:p>
            <a:pPr marL="0"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Heat transfer is the exchange of energy as a result of a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temperature difference</a:t>
            </a:r>
            <a:r>
              <a:rPr lang="en-GB" sz="2200" dirty="0">
                <a:effectLst/>
                <a:latin typeface="Calibri" panose="020F0502020204030204" pitchFamily="34" charset="0"/>
                <a:ea typeface="Calibri" panose="020F0502020204030204" pitchFamily="34" charset="0"/>
                <a:cs typeface="Times New Roman" panose="02020603050405020304" pitchFamily="18" charset="0"/>
              </a:rPr>
              <a:t>, whereby there are three distinct modes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200" i="1" dirty="0">
                <a:effectLst/>
                <a:latin typeface="Calibri" panose="020F0502020204030204" pitchFamily="34" charset="0"/>
                <a:ea typeface="Calibri" panose="020F0502020204030204" pitchFamily="34" charset="0"/>
                <a:cs typeface="Times New Roman" panose="02020603050405020304" pitchFamily="18" charset="0"/>
              </a:rPr>
              <a:t>Conduction – </a:t>
            </a:r>
            <a:r>
              <a:rPr lang="en-GB" sz="2200" dirty="0">
                <a:effectLst/>
                <a:latin typeface="Calibri" panose="020F0502020204030204" pitchFamily="34" charset="0"/>
                <a:ea typeface="Calibri" panose="020F0502020204030204" pitchFamily="34" charset="0"/>
                <a:cs typeface="Times New Roman" panose="02020603050405020304" pitchFamily="18" charset="0"/>
              </a:rPr>
              <a:t>energy transferred by molecular collision and is most significant in solids, where molecular density is high.</a:t>
            </a:r>
          </a:p>
          <a:p>
            <a:pPr marL="0" indent="0">
              <a:buNone/>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200" i="1" dirty="0">
                <a:effectLst/>
                <a:latin typeface="Calibri" panose="020F0502020204030204" pitchFamily="34" charset="0"/>
                <a:ea typeface="Calibri" panose="020F0502020204030204" pitchFamily="34" charset="0"/>
                <a:cs typeface="Times New Roman" panose="02020603050405020304" pitchFamily="18" charset="0"/>
              </a:rPr>
              <a:t>Convection – </a:t>
            </a:r>
            <a:r>
              <a:rPr lang="en-GB" sz="2200" dirty="0">
                <a:effectLst/>
                <a:latin typeface="Calibri" panose="020F0502020204030204" pitchFamily="34" charset="0"/>
                <a:ea typeface="Calibri" panose="020F0502020204030204" pitchFamily="34" charset="0"/>
                <a:cs typeface="Times New Roman" panose="02020603050405020304" pitchFamily="18" charset="0"/>
              </a:rPr>
              <a:t>energy transferred by motion of the molecules of a fluid (gas or liquid).  Immediately adjacent to a solid boundary, energy transfer in thin layer is by conduction resulting in a temperature difference between that layer and the bulk of the fluid.  </a:t>
            </a:r>
            <a:r>
              <a:rPr lang="en-GB" sz="2200" dirty="0">
                <a:latin typeface="Calibri" panose="020F0502020204030204" pitchFamily="34" charset="0"/>
                <a:ea typeface="Calibri" panose="020F0502020204030204" pitchFamily="34" charset="0"/>
                <a:cs typeface="Times New Roman" panose="02020603050405020304" pitchFamily="18" charset="0"/>
              </a:rPr>
              <a:t>T</a:t>
            </a:r>
            <a:r>
              <a:rPr lang="en-GB" sz="2200" dirty="0">
                <a:effectLst/>
                <a:latin typeface="Calibri" panose="020F0502020204030204" pitchFamily="34" charset="0"/>
                <a:ea typeface="Calibri" panose="020F0502020204030204" pitchFamily="34" charset="0"/>
                <a:cs typeface="Times New Roman" panose="02020603050405020304" pitchFamily="18" charset="0"/>
              </a:rPr>
              <a:t>his temperature difference causes density gradients which </a:t>
            </a:r>
            <a:r>
              <a:rPr lang="en-GB" sz="2200" dirty="0">
                <a:latin typeface="Calibri" panose="020F0502020204030204" pitchFamily="34" charset="0"/>
                <a:ea typeface="Calibri" panose="020F0502020204030204" pitchFamily="34" charset="0"/>
                <a:cs typeface="Times New Roman" panose="02020603050405020304" pitchFamily="18" charset="0"/>
              </a:rPr>
              <a:t>thus</a:t>
            </a:r>
            <a:r>
              <a:rPr lang="en-GB" sz="2200" dirty="0">
                <a:effectLst/>
                <a:latin typeface="Calibri" panose="020F0502020204030204" pitchFamily="34" charset="0"/>
                <a:ea typeface="Calibri" panose="020F0502020204030204" pitchFamily="34" charset="0"/>
                <a:cs typeface="Times New Roman" panose="02020603050405020304" pitchFamily="18" charset="0"/>
              </a:rPr>
              <a:t> results in motion within the fluid.  If motion of molecules in the fluid is caused entirely by density gradients, then this type of convection is called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free</a:t>
            </a:r>
            <a:r>
              <a:rPr lang="en-GB" sz="2200" dirty="0">
                <a:effectLst/>
                <a:latin typeface="Calibri" panose="020F0502020204030204" pitchFamily="34" charset="0"/>
                <a:ea typeface="Calibri" panose="020F0502020204030204" pitchFamily="34" charset="0"/>
                <a:cs typeface="Times New Roman" panose="02020603050405020304" pitchFamily="18" charset="0"/>
              </a:rPr>
              <a:t> convection, but if motion is enhanced by agitation from an external source, it is termed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forced</a:t>
            </a:r>
            <a:r>
              <a:rPr lang="en-GB" sz="2200" dirty="0">
                <a:effectLst/>
                <a:latin typeface="Calibri" panose="020F0502020204030204" pitchFamily="34" charset="0"/>
                <a:ea typeface="Calibri" panose="020F0502020204030204" pitchFamily="34" charset="0"/>
                <a:cs typeface="Times New Roman" panose="02020603050405020304" pitchFamily="18" charset="0"/>
              </a:rPr>
              <a:t> convection.</a:t>
            </a:r>
          </a:p>
          <a:p>
            <a:pPr marL="0" indent="0">
              <a:buNone/>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200" i="1" dirty="0">
                <a:effectLst/>
                <a:latin typeface="Calibri" panose="020F0502020204030204" pitchFamily="34" charset="0"/>
                <a:ea typeface="Calibri" panose="020F0502020204030204" pitchFamily="34" charset="0"/>
                <a:cs typeface="Times New Roman" panose="02020603050405020304" pitchFamily="18" charset="0"/>
              </a:rPr>
              <a:t>Radiation</a:t>
            </a:r>
            <a:r>
              <a:rPr lang="en-GB" sz="2200" dirty="0">
                <a:effectLst/>
                <a:latin typeface="Calibri" panose="020F0502020204030204" pitchFamily="34" charset="0"/>
                <a:ea typeface="Calibri" panose="020F0502020204030204" pitchFamily="34" charset="0"/>
                <a:cs typeface="Times New Roman" panose="02020603050405020304" pitchFamily="18" charset="0"/>
              </a:rPr>
              <a:t> – energy transferred by electromagnetic waves emitted by a body (solid or fluid) due to its temperature.  Radiation never ceases and no contact necessary between emitting body and the receiver.  </a:t>
            </a:r>
            <a:r>
              <a:rPr lang="en-GB" sz="2200" dirty="0">
                <a:latin typeface="Calibri" panose="020F0502020204030204" pitchFamily="34" charset="0"/>
                <a:ea typeface="Calibri" panose="020F0502020204030204" pitchFamily="34" charset="0"/>
                <a:cs typeface="Times New Roman" panose="02020603050405020304" pitchFamily="18" charset="0"/>
              </a:rPr>
              <a:t>N</a:t>
            </a:r>
            <a:r>
              <a:rPr lang="en-GB" sz="2200" dirty="0">
                <a:effectLst/>
                <a:latin typeface="Calibri" panose="020F0502020204030204" pitchFamily="34" charset="0"/>
                <a:ea typeface="Calibri" panose="020F0502020204030204" pitchFamily="34" charset="0"/>
                <a:cs typeface="Times New Roman" panose="02020603050405020304" pitchFamily="18" charset="0"/>
              </a:rPr>
              <a:t>ote that radiation is not a significant mode of heat transfer at low temperatures (below approximately 500°C).</a:t>
            </a: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428551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C2062E-25E9-4609-A667-A6CDDD22FEF9}"/>
              </a:ext>
            </a:extLst>
          </p:cNvPr>
          <p:cNvSpPr>
            <a:spLocks noGrp="1"/>
          </p:cNvSpPr>
          <p:nvPr>
            <p:ph idx="1"/>
          </p:nvPr>
        </p:nvSpPr>
        <p:spPr>
          <a:xfrm>
            <a:off x="342899" y="1777365"/>
            <a:ext cx="11584305" cy="4858384"/>
          </a:xfrm>
        </p:spPr>
        <p:txBody>
          <a:bodyPr/>
          <a:lstStyle/>
          <a:p>
            <a:pPr marL="0"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All three modes of heat transfer may occur at the same time, although it is usually possible to ignore one in comparison to the other two, e.g. heat transfer in a solid is by conduction alone, conduction is negligible in gases and is often negligible in fluids, radiation is insignificant below 500°C.</a:t>
            </a:r>
          </a:p>
          <a:p>
            <a:pPr marL="0" indent="0">
              <a:buNone/>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Problems involving heat transfer can be broadly divided into two groups:</a:t>
            </a:r>
          </a:p>
          <a:p>
            <a:pPr marL="342900" lvl="0" indent="-342900">
              <a:lnSpc>
                <a:spcPct val="107000"/>
              </a:lnSpc>
              <a:buFont typeface="+mj-lt"/>
              <a:buAutoNum type="alphaLcParenBoth"/>
            </a:pPr>
            <a:r>
              <a:rPr lang="en-GB" sz="2200" dirty="0">
                <a:effectLst/>
                <a:latin typeface="Calibri" panose="020F0502020204030204" pitchFamily="34" charset="0"/>
                <a:ea typeface="Calibri" panose="020F0502020204030204" pitchFamily="34" charset="0"/>
                <a:cs typeface="Times New Roman" panose="02020603050405020304" pitchFamily="18" charset="0"/>
              </a:rPr>
              <a:t>Those involving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energy transfer </a:t>
            </a:r>
            <a:r>
              <a:rPr lang="en-GB" sz="2200" dirty="0">
                <a:effectLst/>
                <a:latin typeface="Calibri" panose="020F0502020204030204" pitchFamily="34" charset="0"/>
                <a:ea typeface="Calibri" panose="020F0502020204030204" pitchFamily="34" charset="0"/>
                <a:cs typeface="Times New Roman" panose="02020603050405020304" pitchFamily="18" charset="0"/>
              </a:rPr>
              <a:t>from one fluid to another fluid, separated by a solid boundary wall in which radiation is negligible.  This process involves convection from the fluid to the solid, and conduction through the solid wall.  Examples include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heat exchangers </a:t>
            </a:r>
            <a:r>
              <a:rPr lang="en-GB" sz="2200" dirty="0">
                <a:effectLst/>
                <a:latin typeface="Calibri" panose="020F0502020204030204" pitchFamily="34" charset="0"/>
                <a:ea typeface="Calibri" panose="020F0502020204030204" pitchFamily="34" charset="0"/>
                <a:cs typeface="Times New Roman" panose="02020603050405020304" pitchFamily="18" charset="0"/>
              </a:rPr>
              <a:t>and walls of buildings.</a:t>
            </a:r>
          </a:p>
          <a:p>
            <a:pPr marL="342900" lvl="0" indent="-342900">
              <a:lnSpc>
                <a:spcPct val="107000"/>
              </a:lnSpc>
              <a:spcAft>
                <a:spcPts val="800"/>
              </a:spcAft>
              <a:buFont typeface="+mj-lt"/>
              <a:buAutoNum type="alphaLcParenBoth"/>
            </a:pPr>
            <a:r>
              <a:rPr lang="en-GB" sz="2200" dirty="0">
                <a:effectLst/>
                <a:latin typeface="Calibri" panose="020F0502020204030204" pitchFamily="34" charset="0"/>
                <a:ea typeface="Calibri" panose="020F0502020204030204" pitchFamily="34" charset="0"/>
                <a:cs typeface="Times New Roman" panose="02020603050405020304" pitchFamily="18" charset="0"/>
              </a:rPr>
              <a:t>Those involving heat transfer by </a:t>
            </a:r>
            <a:r>
              <a:rPr lang="en-GB" sz="2200" i="1" dirty="0">
                <a:effectLst/>
                <a:latin typeface="Calibri" panose="020F0502020204030204" pitchFamily="34" charset="0"/>
                <a:ea typeface="Calibri" panose="020F0502020204030204" pitchFamily="34" charset="0"/>
                <a:cs typeface="Times New Roman" panose="02020603050405020304" pitchFamily="18" charset="0"/>
              </a:rPr>
              <a:t>radiation</a:t>
            </a:r>
            <a:r>
              <a:rPr lang="en-GB" sz="2200" dirty="0">
                <a:effectLst/>
                <a:latin typeface="Calibri" panose="020F0502020204030204" pitchFamily="34" charset="0"/>
                <a:ea typeface="Calibri" panose="020F0502020204030204" pitchFamily="34" charset="0"/>
                <a:cs typeface="Times New Roman" panose="02020603050405020304" pitchFamily="18" charset="0"/>
              </a:rPr>
              <a:t> in combination with conduction and convection.  Examples include boiler furnaces and combustion chambers.</a:t>
            </a:r>
          </a:p>
          <a:p>
            <a:pPr marL="0" lvl="0" indent="0">
              <a:lnSpc>
                <a:spcPct val="107000"/>
              </a:lnSpc>
              <a:spcAft>
                <a:spcPts val="800"/>
              </a:spcAft>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
        <p:nvSpPr>
          <p:cNvPr id="4" name="Title 1">
            <a:extLst>
              <a:ext uri="{FF2B5EF4-FFF2-40B4-BE49-F238E27FC236}">
                <a16:creationId xmlns:a16="http://schemas.microsoft.com/office/drawing/2014/main" id="{085F4853-5E75-48C7-96DC-AF81286CDAA2}"/>
              </a:ext>
            </a:extLst>
          </p:cNvPr>
          <p:cNvSpPr>
            <a:spLocks noGrp="1"/>
          </p:cNvSpPr>
          <p:nvPr>
            <p:ph type="title"/>
          </p:nvPr>
        </p:nvSpPr>
        <p:spPr>
          <a:xfrm>
            <a:off x="838200" y="513716"/>
            <a:ext cx="10515600" cy="669290"/>
          </a:xfrm>
        </p:spPr>
        <p:txBody>
          <a:bodyPr>
            <a:normAutofit/>
          </a:bodyPr>
          <a:lstStyle/>
          <a:p>
            <a:pPr algn="ctr"/>
            <a:r>
              <a:rPr lang="en-GB" sz="4000" dirty="0"/>
              <a:t>Introduction</a:t>
            </a:r>
          </a:p>
        </p:txBody>
      </p:sp>
    </p:spTree>
    <p:extLst>
      <p:ext uri="{BB962C8B-B14F-4D97-AF65-F5344CB8AC3E}">
        <p14:creationId xmlns:p14="http://schemas.microsoft.com/office/powerpoint/2010/main" val="2753078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71103-9FA3-4BA6-B9A3-3ECAB40B955B}"/>
              </a:ext>
            </a:extLst>
          </p:cNvPr>
          <p:cNvSpPr>
            <a:spLocks noGrp="1"/>
          </p:cNvSpPr>
          <p:nvPr>
            <p:ph type="title"/>
          </p:nvPr>
        </p:nvSpPr>
        <p:spPr>
          <a:xfrm>
            <a:off x="838200" y="365125"/>
            <a:ext cx="10515600" cy="720725"/>
          </a:xfrm>
        </p:spPr>
        <p:txBody>
          <a:bodyPr>
            <a:normAutofit/>
          </a:bodyPr>
          <a:lstStyle/>
          <a:p>
            <a:pPr algn="ctr"/>
            <a:r>
              <a:rPr lang="en-GB" sz="4000" dirty="0"/>
              <a:t>Rate of Heat Transfer</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5A57DC5C-30B5-428F-B689-DD55D37F1202}"/>
                  </a:ext>
                </a:extLst>
              </p:cNvPr>
              <p:cNvSpPr>
                <a:spLocks noGrp="1"/>
              </p:cNvSpPr>
              <p:nvPr>
                <p:ph idx="1"/>
              </p:nvPr>
            </p:nvSpPr>
            <p:spPr>
              <a:xfrm>
                <a:off x="285749" y="1280160"/>
                <a:ext cx="11630025" cy="5463540"/>
              </a:xfrm>
            </p:spPr>
            <p:txBody>
              <a:bodyPr/>
              <a:lstStyle/>
              <a:p>
                <a:pPr marL="0"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The rate of heat transfer is given by </a:t>
                </a:r>
                <a14:m>
                  <m:oMath xmlns:m="http://schemas.openxmlformats.org/officeDocument/2006/math">
                    <m:acc>
                      <m:accPr>
                        <m:chr m:val="̇"/>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𝑄</m:t>
                        </m:r>
                      </m:e>
                    </m:acc>
                  </m:oMath>
                </a14:m>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and is driven by a temperature difference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ΔT</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but governed by thermal resistance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R</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t>
                </a:r>
              </a:p>
              <a:p>
                <a:pPr marL="0" indent="0">
                  <a:buNone/>
                </a:pPr>
                <a:endParaRPr lang="en-GB" sz="2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A high heat transfer rate therefore requires a large temperature difference and also a low thermal resistance (because heat transfer rate is inversely proportional to thermal resistance).</a:t>
                </a:r>
              </a:p>
              <a:p>
                <a:pPr marL="0" indent="0">
                  <a:buNone/>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14:m>
                  <m:oMathPara xmlns:m="http://schemas.openxmlformats.org/officeDocument/2006/math">
                    <m:oMathParaPr>
                      <m:jc m:val="centerGroup"/>
                    </m:oMathParaPr>
                    <m:oMath xmlns:m="http://schemas.openxmlformats.org/officeDocument/2006/math">
                      <m:acc>
                        <m:accPr>
                          <m:chr m:val="̇"/>
                          <m:ctrlPr>
                            <a:rPr lang="en-GB" sz="2200" i="1" smtClean="0">
                              <a:effectLst/>
                              <a:latin typeface="Cambria Math" panose="02040503050406030204" pitchFamily="18" charset="0"/>
                              <a:ea typeface="Times New Roman" panose="02020603050405020304" pitchFamily="18" charset="0"/>
                            </a:rPr>
                          </m:ctrlPr>
                        </m:acc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𝑄</m:t>
                          </m:r>
                        </m:e>
                      </m:acc>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2200" i="1">
                              <a:effectLst/>
                              <a:latin typeface="Cambria Math" panose="02040503050406030204" pitchFamily="18" charset="0"/>
                              <a:ea typeface="Times New Roman" panose="02020603050405020304" pitchFamily="18" charset="0"/>
                            </a:rPr>
                          </m:ctrlPr>
                        </m:fPr>
                        <m:num>
                          <m:sSub>
                            <m:sSubPr>
                              <m:ctrlPr>
                                <a:rPr lang="en-GB" sz="2200" i="1">
                                  <a:effectLst/>
                                  <a:latin typeface="Cambria Math" panose="02040503050406030204" pitchFamily="18" charset="0"/>
                                  <a:ea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𝐻𝑜𝑡</m:t>
                              </m:r>
                            </m:sub>
                          </m:s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sSub>
                            <m:sSubPr>
                              <m:ctrlPr>
                                <a:rPr lang="en-GB" sz="2200" i="1">
                                  <a:effectLst/>
                                  <a:latin typeface="Cambria Math" panose="02040503050406030204" pitchFamily="18" charset="0"/>
                                  <a:ea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𝐶𝑜𝑙𝑑</m:t>
                              </m:r>
                            </m:sub>
                          </m:sSub>
                        </m:num>
                        <m:den>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𝑅</m:t>
                          </m:r>
                        </m:den>
                      </m:f>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𝑜𝑟</m:t>
                      </m:r>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2200" i="1">
                              <a:effectLst/>
                              <a:latin typeface="Cambria Math" panose="02040503050406030204" pitchFamily="18" charset="0"/>
                              <a:ea typeface="Times New Roman" panose="02020603050405020304" pitchFamily="18" charset="0"/>
                            </a:rPr>
                          </m:ctrlPr>
                        </m:fPr>
                        <m:num>
                          <m:sSub>
                            <m:sSubPr>
                              <m:ctrlPr>
                                <a:rPr lang="en-GB" sz="2200" i="1">
                                  <a:effectLst/>
                                  <a:latin typeface="Cambria Math" panose="02040503050406030204" pitchFamily="18" charset="0"/>
                                  <a:ea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1</m:t>
                              </m:r>
                            </m:sub>
                          </m:s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sSub>
                            <m:sSubPr>
                              <m:ctrlPr>
                                <a:rPr lang="en-GB" sz="2200" i="1">
                                  <a:effectLst/>
                                  <a:latin typeface="Cambria Math" panose="02040503050406030204" pitchFamily="18" charset="0"/>
                                  <a:ea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2</m:t>
                              </m:r>
                            </m:sub>
                          </m:sSub>
                        </m:num>
                        <m:den>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𝑅</m:t>
                          </m:r>
                        </m:den>
                      </m:f>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 </m:t>
                      </m:r>
                      <m:f>
                        <m:fPr>
                          <m:ctrlPr>
                            <a:rPr lang="en-GB" sz="2200" i="1">
                              <a:effectLst/>
                              <a:latin typeface="Cambria Math" panose="02040503050406030204" pitchFamily="18" charset="0"/>
                              <a:ea typeface="Times New Roman" panose="02020603050405020304" pitchFamily="18" charset="0"/>
                            </a:rPr>
                          </m:ctrlPr>
                        </m:fPr>
                        <m:num>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m:t>
                          </m:r>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𝑇</m:t>
                          </m:r>
                        </m:num>
                        <m:den>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𝑅</m:t>
                          </m:r>
                        </m:den>
                      </m:f>
                    </m:oMath>
                  </m:oMathPara>
                </a14:m>
                <a:endParaRPr lang="en-GB" sz="2200" dirty="0">
                  <a:effectLst/>
                  <a:ea typeface="Times New Roman" panose="02020603050405020304" pitchFamily="18" charset="0"/>
                  <a:cs typeface="Times New Roman" panose="02020603050405020304" pitchFamily="18" charset="0"/>
                </a:endParaRPr>
              </a:p>
              <a:p>
                <a:pPr marL="0" indent="0">
                  <a:buNone/>
                </a:pPr>
                <a:endParaRPr lang="en-GB" sz="2200" dirty="0"/>
              </a:p>
              <a:p>
                <a:pPr marL="0" indent="0">
                  <a:buNone/>
                </a:pPr>
                <a:endParaRPr lang="en-GB" sz="2200" dirty="0"/>
              </a:p>
            </p:txBody>
          </p:sp>
        </mc:Choice>
        <mc:Fallback>
          <p:sp>
            <p:nvSpPr>
              <p:cNvPr id="3" name="Content Placeholder 2">
                <a:extLst>
                  <a:ext uri="{FF2B5EF4-FFF2-40B4-BE49-F238E27FC236}">
                    <a16:creationId xmlns:a16="http://schemas.microsoft.com/office/drawing/2014/main" id="{5A57DC5C-30B5-428F-B689-DD55D37F1202}"/>
                  </a:ext>
                </a:extLst>
              </p:cNvPr>
              <p:cNvSpPr>
                <a:spLocks noGrp="1" noRot="1" noChangeAspect="1" noMove="1" noResize="1" noEditPoints="1" noAdjustHandles="1" noChangeArrowheads="1" noChangeShapeType="1" noTextEdit="1"/>
              </p:cNvSpPr>
              <p:nvPr>
                <p:ph idx="1"/>
              </p:nvPr>
            </p:nvSpPr>
            <p:spPr>
              <a:xfrm>
                <a:off x="285749" y="1280160"/>
                <a:ext cx="11630025" cy="5463540"/>
              </a:xfrm>
              <a:blipFill>
                <a:blip r:embed="rId2"/>
                <a:stretch>
                  <a:fillRect l="-681" t="-1116" r="-943"/>
                </a:stretch>
              </a:blipFill>
            </p:spPr>
            <p:txBody>
              <a:bodyPr/>
              <a:lstStyle/>
              <a:p>
                <a:r>
                  <a:rPr lang="en-GB">
                    <a:noFill/>
                  </a:rPr>
                  <a:t> </a:t>
                </a:r>
              </a:p>
            </p:txBody>
          </p:sp>
        </mc:Fallback>
      </mc:AlternateContent>
      <p:pic>
        <p:nvPicPr>
          <p:cNvPr id="1026" name="Picture 2" descr="Heat transfer/loss formula and how to calculate it">
            <a:extLst>
              <a:ext uri="{FF2B5EF4-FFF2-40B4-BE49-F238E27FC236}">
                <a16:creationId xmlns:a16="http://schemas.microsoft.com/office/drawing/2014/main" id="{12738E1F-271C-4CE4-980F-C7EC2D046F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928" y="4061087"/>
            <a:ext cx="4249482" cy="261403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509AE01-A62D-40F8-B634-C33AFDD70079}"/>
              </a:ext>
            </a:extLst>
          </p:cNvPr>
          <p:cNvSpPr txBox="1"/>
          <p:nvPr/>
        </p:nvSpPr>
        <p:spPr>
          <a:xfrm>
            <a:off x="5080634" y="4572000"/>
            <a:ext cx="6383655" cy="1446550"/>
          </a:xfrm>
          <a:prstGeom prst="rect">
            <a:avLst/>
          </a:prstGeom>
          <a:noFill/>
        </p:spPr>
        <p:txBody>
          <a:bodyPr wrap="square" rtlCol="0">
            <a:spAutoFit/>
          </a:bodyPr>
          <a:lstStyle/>
          <a:p>
            <a:r>
              <a:rPr lang="en-GB" sz="2200" dirty="0"/>
              <a:t>As shown in the diagram, even though the thermal resistance of the material remains unchanged, the direction of heat transfer will depend on the relative temperatures of the two separate sides.</a:t>
            </a:r>
          </a:p>
        </p:txBody>
      </p:sp>
    </p:spTree>
    <p:extLst>
      <p:ext uri="{BB962C8B-B14F-4D97-AF65-F5344CB8AC3E}">
        <p14:creationId xmlns:p14="http://schemas.microsoft.com/office/powerpoint/2010/main" val="310224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0191C-7A98-424B-B336-1EDB4D181F60}"/>
              </a:ext>
            </a:extLst>
          </p:cNvPr>
          <p:cNvSpPr>
            <a:spLocks noGrp="1"/>
          </p:cNvSpPr>
          <p:nvPr>
            <p:ph type="title"/>
          </p:nvPr>
        </p:nvSpPr>
        <p:spPr>
          <a:xfrm>
            <a:off x="838200" y="147955"/>
            <a:ext cx="10515600" cy="675005"/>
          </a:xfrm>
        </p:spPr>
        <p:txBody>
          <a:bodyPr>
            <a:normAutofit/>
          </a:bodyPr>
          <a:lstStyle/>
          <a:p>
            <a:pPr algn="ctr"/>
            <a:r>
              <a:rPr lang="en-GB" sz="4000" dirty="0">
                <a:effectLst/>
                <a:ea typeface="Times New Roman" panose="02020603050405020304" pitchFamily="18" charset="0"/>
                <a:cs typeface="Times New Roman" panose="02020603050405020304" pitchFamily="18" charset="0"/>
              </a:rPr>
              <a:t>Heat transfer through a plane wall</a:t>
            </a:r>
            <a:endParaRPr lang="en-GB" sz="4000" dirty="0"/>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F009FD96-20A8-42E3-A2D0-C589D9464BE4}"/>
                  </a:ext>
                </a:extLst>
              </p:cNvPr>
              <p:cNvSpPr>
                <a:spLocks noGrp="1"/>
              </p:cNvSpPr>
              <p:nvPr>
                <p:ph idx="1"/>
              </p:nvPr>
            </p:nvSpPr>
            <p:spPr>
              <a:xfrm>
                <a:off x="354330" y="822960"/>
                <a:ext cx="11532870" cy="5703570"/>
              </a:xfrm>
            </p:spPr>
            <p:txBody>
              <a:bodyPr/>
              <a:lstStyle/>
              <a:p>
                <a:pPr marL="0" indent="0">
                  <a:lnSpc>
                    <a:spcPct val="107000"/>
                  </a:lnSpc>
                  <a:spcAft>
                    <a:spcPts val="800"/>
                  </a:spcAft>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The following figure shows a plane (flat) wall, whereby the rate of heat transfer across the faces of the wall will depend upon four factors;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Area of wall,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A</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(m</a:t>
                </a:r>
                <a:r>
                  <a:rPr lang="en-GB" sz="2200" baseline="30000" dirty="0">
                    <a:effectLst/>
                    <a:latin typeface="Calibri" panose="020F0502020204030204" pitchFamily="34" charset="0"/>
                    <a:ea typeface="Times New Roman" panose="02020603050405020304" pitchFamily="18" charset="0"/>
                    <a:cs typeface="Times New Roman" panose="02020603050405020304" pitchFamily="18" charset="0"/>
                  </a:rPr>
                  <a:t>2</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Thermal conductivity of the wall,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k </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(W/</a:t>
                </a:r>
                <a:r>
                  <a:rPr lang="en-GB" sz="2200" dirty="0" err="1">
                    <a:effectLst/>
                    <a:latin typeface="Calibri" panose="020F0502020204030204" pitchFamily="34" charset="0"/>
                    <a:ea typeface="Times New Roman" panose="02020603050405020304" pitchFamily="18" charset="0"/>
                    <a:cs typeface="Times New Roman" panose="02020603050405020304" pitchFamily="18" charset="0"/>
                  </a:rPr>
                  <a:t>mK</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Thickness of the wall,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x</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(m)</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Temperature difference across the wall, (</a:t>
                </a:r>
                <a14:m>
                  <m:oMath xmlns:m="http://schemas.openxmlformats.org/officeDocument/2006/math">
                    <m:sSub>
                      <m:sSub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1</m:t>
                        </m:r>
                      </m:sub>
                    </m:s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sSub>
                      <m:sSub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2</m:t>
                        </m:r>
                      </m:sub>
                    </m:sSub>
                  </m:oMath>
                </a14:m>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(K).</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mc:Choice>
        <mc:Fallback>
          <p:sp>
            <p:nvSpPr>
              <p:cNvPr id="3" name="Content Placeholder 2">
                <a:extLst>
                  <a:ext uri="{FF2B5EF4-FFF2-40B4-BE49-F238E27FC236}">
                    <a16:creationId xmlns:a16="http://schemas.microsoft.com/office/drawing/2014/main" id="{F009FD96-20A8-42E3-A2D0-C589D9464BE4}"/>
                  </a:ext>
                </a:extLst>
              </p:cNvPr>
              <p:cNvSpPr>
                <a:spLocks noGrp="1" noRot="1" noChangeAspect="1" noMove="1" noResize="1" noEditPoints="1" noAdjustHandles="1" noChangeArrowheads="1" noChangeShapeType="1" noTextEdit="1"/>
              </p:cNvSpPr>
              <p:nvPr>
                <p:ph idx="1"/>
              </p:nvPr>
            </p:nvSpPr>
            <p:spPr>
              <a:xfrm>
                <a:off x="354330" y="822960"/>
                <a:ext cx="11532870" cy="5703570"/>
              </a:xfrm>
              <a:blipFill>
                <a:blip r:embed="rId2"/>
                <a:stretch>
                  <a:fillRect l="-687" t="-641"/>
                </a:stretch>
              </a:blipFill>
            </p:spPr>
            <p:txBody>
              <a:bodyPr/>
              <a:lstStyle/>
              <a:p>
                <a:r>
                  <a:rPr lang="en-GB">
                    <a:noFill/>
                  </a:rPr>
                  <a:t> </a:t>
                </a:r>
              </a:p>
            </p:txBody>
          </p:sp>
        </mc:Fallback>
      </mc:AlternateContent>
      <p:pic>
        <p:nvPicPr>
          <p:cNvPr id="1026" name="Picture 2">
            <a:extLst>
              <a:ext uri="{FF2B5EF4-FFF2-40B4-BE49-F238E27FC236}">
                <a16:creationId xmlns:a16="http://schemas.microsoft.com/office/drawing/2014/main" id="{6069D504-C9C7-46BA-A565-2EA3ABA4A6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29626" y="1304924"/>
            <a:ext cx="2846070" cy="381452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C287FBC-87F9-4194-8C8F-9BA5FEC4D7C7}"/>
              </a:ext>
            </a:extLst>
          </p:cNvPr>
          <p:cNvSpPr txBox="1"/>
          <p:nvPr/>
        </p:nvSpPr>
        <p:spPr>
          <a:xfrm>
            <a:off x="9006840" y="4697730"/>
            <a:ext cx="365760" cy="369332"/>
          </a:xfrm>
          <a:prstGeom prst="rect">
            <a:avLst/>
          </a:prstGeom>
          <a:noFill/>
        </p:spPr>
        <p:txBody>
          <a:bodyPr wrap="square" rtlCol="0">
            <a:spAutoFit/>
          </a:bodyPr>
          <a:lstStyle/>
          <a:p>
            <a:r>
              <a:rPr lang="en-GB" i="1" dirty="0"/>
              <a:t>X</a:t>
            </a:r>
            <a:r>
              <a:rPr lang="en-GB" dirty="0"/>
              <a:t> </a:t>
            </a:r>
          </a:p>
        </p:txBody>
      </p:sp>
      <p:sp>
        <p:nvSpPr>
          <p:cNvPr id="5" name="TextBox 4">
            <a:extLst>
              <a:ext uri="{FF2B5EF4-FFF2-40B4-BE49-F238E27FC236}">
                <a16:creationId xmlns:a16="http://schemas.microsoft.com/office/drawing/2014/main" id="{06C37B59-B3C6-4417-9731-5F2C4CC06801}"/>
              </a:ext>
            </a:extLst>
          </p:cNvPr>
          <p:cNvSpPr txBox="1"/>
          <p:nvPr/>
        </p:nvSpPr>
        <p:spPr>
          <a:xfrm>
            <a:off x="9006840" y="3754994"/>
            <a:ext cx="288862" cy="369332"/>
          </a:xfrm>
          <a:prstGeom prst="rect">
            <a:avLst/>
          </a:prstGeom>
          <a:noFill/>
        </p:spPr>
        <p:txBody>
          <a:bodyPr wrap="none" rtlCol="0">
            <a:spAutoFit/>
          </a:bodyPr>
          <a:lstStyle/>
          <a:p>
            <a:r>
              <a:rPr lang="en-GB" i="1" dirty="0"/>
              <a:t>k</a:t>
            </a:r>
          </a:p>
        </p:txBody>
      </p:sp>
      <mc:AlternateContent xmlns:mc="http://schemas.openxmlformats.org/markup-compatibility/2006">
        <mc:Choice xmlns:a14="http://schemas.microsoft.com/office/drawing/2010/main" Requires="a14">
          <p:sp>
            <p:nvSpPr>
              <p:cNvPr id="6" name="TextBox 5">
                <a:extLst>
                  <a:ext uri="{FF2B5EF4-FFF2-40B4-BE49-F238E27FC236}">
                    <a16:creationId xmlns:a16="http://schemas.microsoft.com/office/drawing/2014/main" id="{BB35C2F1-1038-4FCF-BF9D-FDED9DD96410}"/>
                  </a:ext>
                </a:extLst>
              </p:cNvPr>
              <p:cNvSpPr txBox="1"/>
              <p:nvPr/>
            </p:nvSpPr>
            <p:spPr>
              <a:xfrm>
                <a:off x="245745" y="3900490"/>
                <a:ext cx="8035290" cy="2626040"/>
              </a:xfrm>
              <a:prstGeom prst="rect">
                <a:avLst/>
              </a:prstGeom>
              <a:noFill/>
            </p:spPr>
            <p:txBody>
              <a:bodyPr wrap="square" rtlCol="0">
                <a:spAutoFit/>
              </a:bodyPr>
              <a:lstStyle/>
              <a:p>
                <a:pPr>
                  <a:lnSpc>
                    <a:spcPct val="107000"/>
                  </a:lnSpc>
                  <a:spcAft>
                    <a:spcPts val="800"/>
                  </a:spcAft>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The direction of heat energy flow </a:t>
                </a:r>
                <a14:m>
                  <m:oMath xmlns:m="http://schemas.openxmlformats.org/officeDocument/2006/math">
                    <m:acc>
                      <m:accPr>
                        <m:chr m:val="̇"/>
                        <m:ctrlPr>
                          <a:rPr lang="en-GB" sz="2200" i="1" smtClean="0">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𝑄</m:t>
                        </m:r>
                      </m:e>
                    </m:acc>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oMath>
                </a14:m>
                <a:r>
                  <a:rPr lang="en-GB" sz="2200" dirty="0">
                    <a:effectLst/>
                    <a:latin typeface="Calibri" panose="020F0502020204030204" pitchFamily="34" charset="0"/>
                    <a:ea typeface="Times New Roman" panose="02020603050405020304" pitchFamily="18" charset="0"/>
                    <a:cs typeface="Times New Roman" panose="02020603050405020304" pitchFamily="18" charset="0"/>
                  </a:rPr>
                  <a:t>is perpendicular to the plane surfaces of the wall, and there is no temperature variation across the surfaces, i.e. constant and uniform temperatures are maintained at the two wall faces.  Other assumptions considered are that we are dealing with steady-state heat conduction, it is a one-dimensional heat flow problem, there is a constant temperature gradient and linear temperature profile, and there is no internal heat generation.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p:sp>
            <p:nvSpPr>
              <p:cNvPr id="6" name="TextBox 5">
                <a:extLst>
                  <a:ext uri="{FF2B5EF4-FFF2-40B4-BE49-F238E27FC236}">
                    <a16:creationId xmlns:a16="http://schemas.microsoft.com/office/drawing/2014/main" id="{BB35C2F1-1038-4FCF-BF9D-FDED9DD96410}"/>
                  </a:ext>
                </a:extLst>
              </p:cNvPr>
              <p:cNvSpPr txBox="1">
                <a:spLocks noRot="1" noChangeAspect="1" noMove="1" noResize="1" noEditPoints="1" noAdjustHandles="1" noChangeArrowheads="1" noChangeShapeType="1" noTextEdit="1"/>
              </p:cNvSpPr>
              <p:nvPr/>
            </p:nvSpPr>
            <p:spPr>
              <a:xfrm>
                <a:off x="245745" y="3900490"/>
                <a:ext cx="8035290" cy="2626040"/>
              </a:xfrm>
              <a:prstGeom prst="rect">
                <a:avLst/>
              </a:prstGeom>
              <a:blipFill>
                <a:blip r:embed="rId4"/>
                <a:stretch>
                  <a:fillRect l="-986" t="-928" r="-1062" b="-3712"/>
                </a:stretch>
              </a:blipFill>
            </p:spPr>
            <p:txBody>
              <a:bodyPr/>
              <a:lstStyle/>
              <a:p>
                <a:r>
                  <a:rPr lang="en-GB">
                    <a:noFill/>
                  </a:rPr>
                  <a:t> </a:t>
                </a:r>
              </a:p>
            </p:txBody>
          </p:sp>
        </mc:Fallback>
      </mc:AlternateContent>
    </p:spTree>
    <p:extLst>
      <p:ext uri="{BB962C8B-B14F-4D97-AF65-F5344CB8AC3E}">
        <p14:creationId xmlns:p14="http://schemas.microsoft.com/office/powerpoint/2010/main" val="21668227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CBD1A-D5E9-44E2-864C-27E50065D31C}"/>
              </a:ext>
            </a:extLst>
          </p:cNvPr>
          <p:cNvSpPr>
            <a:spLocks noGrp="1"/>
          </p:cNvSpPr>
          <p:nvPr>
            <p:ph type="title"/>
          </p:nvPr>
        </p:nvSpPr>
        <p:spPr>
          <a:xfrm>
            <a:off x="838200" y="85091"/>
            <a:ext cx="10515600" cy="703580"/>
          </a:xfrm>
        </p:spPr>
        <p:txBody>
          <a:bodyPr>
            <a:normAutofit/>
          </a:bodyPr>
          <a:lstStyle/>
          <a:p>
            <a:pPr algn="ctr"/>
            <a:r>
              <a:rPr lang="en-GB" sz="4000" dirty="0"/>
              <a:t>Conduction heat transfer</a:t>
            </a:r>
          </a:p>
        </p:txBody>
      </p:sp>
      <p:sp>
        <p:nvSpPr>
          <p:cNvPr id="3" name="Content Placeholder 2">
            <a:extLst>
              <a:ext uri="{FF2B5EF4-FFF2-40B4-BE49-F238E27FC236}">
                <a16:creationId xmlns:a16="http://schemas.microsoft.com/office/drawing/2014/main" id="{0DECA92D-04DB-4022-9B4F-741EE5214DE8}"/>
              </a:ext>
            </a:extLst>
          </p:cNvPr>
          <p:cNvSpPr>
            <a:spLocks noGrp="1"/>
          </p:cNvSpPr>
          <p:nvPr>
            <p:ph idx="1"/>
          </p:nvPr>
        </p:nvSpPr>
        <p:spPr>
          <a:xfrm>
            <a:off x="251459" y="788671"/>
            <a:ext cx="11641455" cy="5857874"/>
          </a:xfrm>
        </p:spPr>
        <p:txBody>
          <a:bodyPr/>
          <a:lstStyle/>
          <a:p>
            <a:pPr marL="0" indent="0">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Conduction heat transfer was first described on a mathematical basis in 1822 by French mathematician and physicist Jean-Baptiste Joseph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Fourier</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(1768-1830).  He undertook an extensive series of experiments that provided the foundation for the science of heat transfer.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Fourier’s equation</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(or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Fourier’s Law of Conduction</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expresses the rate of heat transfer by conduction through a plane solid body as;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2050" name="Picture 2" descr="Unit Operations in Food Processing - R. L. Earle">
            <a:extLst>
              <a:ext uri="{FF2B5EF4-FFF2-40B4-BE49-F238E27FC236}">
                <a16:creationId xmlns:a16="http://schemas.microsoft.com/office/drawing/2014/main" id="{4C332263-21D2-47B3-9542-2891D28948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 y="3260654"/>
            <a:ext cx="3453765" cy="3552443"/>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a14="http://schemas.microsoft.com/office/drawing/2010/main" Requires="a14">
          <p:sp>
            <p:nvSpPr>
              <p:cNvPr id="4" name="TextBox 3">
                <a:extLst>
                  <a:ext uri="{FF2B5EF4-FFF2-40B4-BE49-F238E27FC236}">
                    <a16:creationId xmlns:a16="http://schemas.microsoft.com/office/drawing/2014/main" id="{043966FE-4A28-4F9F-A336-B26750DD7A2F}"/>
                  </a:ext>
                </a:extLst>
              </p:cNvPr>
              <p:cNvSpPr txBox="1"/>
              <p:nvPr/>
            </p:nvSpPr>
            <p:spPr>
              <a:xfrm>
                <a:off x="4200526" y="2192287"/>
                <a:ext cx="7235190" cy="4822602"/>
              </a:xfrm>
              <a:prstGeom prst="rect">
                <a:avLst/>
              </a:prstGeom>
              <a:noFill/>
            </p:spPr>
            <p:txBody>
              <a:bodyPr wrap="square" rtlCol="0">
                <a:spAutoFit/>
              </a:bodyPr>
              <a:lstStyle/>
              <a:p>
                <a:pPr>
                  <a:lnSpc>
                    <a:spcPct val="107000"/>
                  </a:lnSpc>
                  <a:spcAft>
                    <a:spcPts val="800"/>
                  </a:spcAft>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As can be seen, temperature decreases with increasing length (wall thickness), therefore the term </a:t>
                </a:r>
                <a14:m>
                  <m:oMath xmlns:m="http://schemas.openxmlformats.org/officeDocument/2006/math">
                    <m:f>
                      <m:fPr>
                        <m:type m:val="skw"/>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𝑑𝑇</m:t>
                        </m:r>
                      </m:num>
                      <m:den>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𝑑𝑥</m:t>
                        </m:r>
                      </m:den>
                    </m:f>
                  </m:oMath>
                </a14:m>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is negative.  It is conventional however, to define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acc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𝑄</m:t>
                        </m:r>
                      </m:e>
                    </m:acc>
                  </m:oMath>
                </a14:m>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as positive in the direction of decreasing temperature, considering that heat flows from hot to cold, hence a negative sign is used in Fourier’s equation.</a:t>
                </a:r>
              </a:p>
              <a:p>
                <a:pPr>
                  <a:lnSpc>
                    <a:spcPct val="107000"/>
                  </a:lnSpc>
                  <a:spcAft>
                    <a:spcPts val="800"/>
                  </a:spcAft>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Fourier’s Law of Conduction as stated above can be rewritten in terms of temperature difference and thermal resistance as;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acc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𝑄</m:t>
                        </m:r>
                      </m:e>
                    </m:acc>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fPr>
                      <m:num>
                        <m:d>
                          <m:d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dPr>
                          <m:e>
                            <m:sSub>
                              <m:sSub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1</m:t>
                                </m:r>
                              </m:sub>
                            </m:s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sSub>
                              <m:sSub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2</m:t>
                                </m:r>
                              </m:sub>
                            </m:sSub>
                          </m:e>
                        </m:d>
                      </m:num>
                      <m:den>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𝑅</m:t>
                        </m:r>
                      </m:den>
                    </m:f>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𝑤h𝑒𝑟𝑒</m:t>
                    </m:r>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𝑅</m:t>
                    </m:r>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𝑥</m:t>
                        </m:r>
                      </m:num>
                      <m:den>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𝑘𝐴</m:t>
                        </m:r>
                      </m:den>
                    </m:f>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So,			</a:t>
                </a:r>
                <a14:m>
                  <m:oMath xmlns:m="http://schemas.openxmlformats.org/officeDocument/2006/math">
                    <m:acc>
                      <m:accPr>
                        <m:chr m:val="̇"/>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acc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𝑄</m:t>
                        </m:r>
                      </m:e>
                    </m:acc>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m:t>
                    </m:r>
                    <m:f>
                      <m:f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𝑘𝐴</m:t>
                        </m:r>
                      </m:num>
                      <m:den>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𝑥</m:t>
                        </m:r>
                      </m:den>
                    </m:f>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m:t>
                    </m:r>
                    <m:sSub>
                      <m:sSub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1</m:t>
                        </m:r>
                      </m:sub>
                    </m:s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sSub>
                      <m:sSubPr>
                        <m:ctrlPr>
                          <a:rPr lang="en-GB" sz="22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𝑇</m:t>
                        </m:r>
                      </m:e>
                      <m: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2</m:t>
                        </m:r>
                      </m:sub>
                    </m:sSub>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m:t>
                    </m:r>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p:sp>
            <p:nvSpPr>
              <p:cNvPr id="4" name="TextBox 3">
                <a:extLst>
                  <a:ext uri="{FF2B5EF4-FFF2-40B4-BE49-F238E27FC236}">
                    <a16:creationId xmlns:a16="http://schemas.microsoft.com/office/drawing/2014/main" id="{043966FE-4A28-4F9F-A336-B26750DD7A2F}"/>
                  </a:ext>
                </a:extLst>
              </p:cNvPr>
              <p:cNvSpPr txBox="1">
                <a:spLocks noRot="1" noChangeAspect="1" noMove="1" noResize="1" noEditPoints="1" noAdjustHandles="1" noChangeArrowheads="1" noChangeShapeType="1" noTextEdit="1"/>
              </p:cNvSpPr>
              <p:nvPr/>
            </p:nvSpPr>
            <p:spPr>
              <a:xfrm>
                <a:off x="4200526" y="2192287"/>
                <a:ext cx="7235190" cy="4822602"/>
              </a:xfrm>
              <a:prstGeom prst="rect">
                <a:avLst/>
              </a:prstGeom>
              <a:blipFill>
                <a:blip r:embed="rId3"/>
                <a:stretch>
                  <a:fillRect l="-1095" t="-3287" r="-1095"/>
                </a:stretch>
              </a:blipFill>
            </p:spPr>
            <p:txBody>
              <a:bodyPr/>
              <a:lstStyle/>
              <a:p>
                <a:r>
                  <a:rPr lang="en-GB">
                    <a:noFill/>
                  </a:rPr>
                  <a:t> </a:t>
                </a:r>
              </a:p>
            </p:txBody>
          </p:sp>
        </mc:Fallback>
      </mc:AlternateContent>
      <p:sp>
        <p:nvSpPr>
          <p:cNvPr id="5" name="TextBox 4">
            <a:extLst>
              <a:ext uri="{FF2B5EF4-FFF2-40B4-BE49-F238E27FC236}">
                <a16:creationId xmlns:a16="http://schemas.microsoft.com/office/drawing/2014/main" id="{4F121011-A275-4F7A-81BF-546AB918A192}"/>
              </a:ext>
            </a:extLst>
          </p:cNvPr>
          <p:cNvSpPr txBox="1"/>
          <p:nvPr/>
        </p:nvSpPr>
        <p:spPr>
          <a:xfrm>
            <a:off x="2160270" y="3909060"/>
            <a:ext cx="954405" cy="430887"/>
          </a:xfrm>
          <a:prstGeom prst="rect">
            <a:avLst/>
          </a:prstGeom>
          <a:noFill/>
        </p:spPr>
        <p:txBody>
          <a:bodyPr wrap="square" rtlCol="0">
            <a:spAutoFit/>
          </a:bodyPr>
          <a:lstStyle/>
          <a:p>
            <a:r>
              <a:rPr lang="en-GB" sz="2200" dirty="0"/>
              <a:t>T</a:t>
            </a:r>
            <a:r>
              <a:rPr lang="en-GB" sz="2200" baseline="-25000" dirty="0"/>
              <a:t>1</a:t>
            </a:r>
            <a:r>
              <a:rPr lang="en-GB" sz="2200" dirty="0"/>
              <a:t> &gt; T</a:t>
            </a:r>
            <a:r>
              <a:rPr lang="en-GB" sz="2200" baseline="-25000" dirty="0"/>
              <a:t>2</a:t>
            </a:r>
            <a:endParaRPr lang="en-GB" sz="2200" dirty="0"/>
          </a:p>
        </p:txBody>
      </p:sp>
      <mc:AlternateContent xmlns:mc="http://schemas.openxmlformats.org/markup-compatibility/2006">
        <mc:Choice xmlns:a14="http://schemas.microsoft.com/office/drawing/2010/main" Requires="a14">
          <p:sp>
            <p:nvSpPr>
              <p:cNvPr id="6" name="TextBox 5">
                <a:extLst>
                  <a:ext uri="{FF2B5EF4-FFF2-40B4-BE49-F238E27FC236}">
                    <a16:creationId xmlns:a16="http://schemas.microsoft.com/office/drawing/2014/main" id="{78C3E22B-19AC-4AD7-8F2E-8962165E6BB5}"/>
                  </a:ext>
                </a:extLst>
              </p:cNvPr>
              <p:cNvSpPr txBox="1"/>
              <p:nvPr/>
            </p:nvSpPr>
            <p:spPr>
              <a:xfrm>
                <a:off x="299086" y="2454563"/>
                <a:ext cx="3291840" cy="735138"/>
              </a:xfrm>
              <a:prstGeom prst="rect">
                <a:avLst/>
              </a:prstGeom>
              <a:noFill/>
            </p:spPr>
            <p:txBody>
              <a:bodyPr wrap="square" rtlCol="0">
                <a:spAutoFit/>
              </a:bodyPr>
              <a:lstStyle/>
              <a:p>
                <a14:m>
                  <m:oMathPara xmlns:m="http://schemas.openxmlformats.org/officeDocument/2006/math">
                    <m:oMathParaPr>
                      <m:jc m:val="centerGroup"/>
                    </m:oMathParaPr>
                    <m:oMath xmlns:m="http://schemas.openxmlformats.org/officeDocument/2006/math">
                      <m:acc>
                        <m:accPr>
                          <m:chr m:val="̇"/>
                          <m:ctrlPr>
                            <a:rPr lang="en-GB" sz="2200" i="1" smtClean="0">
                              <a:effectLst/>
                              <a:latin typeface="Cambria Math" panose="02040503050406030204" pitchFamily="18" charset="0"/>
                              <a:ea typeface="Times New Roman" panose="02020603050405020304" pitchFamily="18" charset="0"/>
                            </a:rPr>
                          </m:ctrlPr>
                        </m:accPr>
                        <m:e>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𝑄</m:t>
                          </m:r>
                        </m:e>
                      </m:acc>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 −</m:t>
                      </m:r>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𝑘𝐴</m:t>
                      </m:r>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m:t>
                      </m:r>
                      <m:f>
                        <m:fPr>
                          <m:ctrlPr>
                            <a:rPr lang="en-GB" sz="2200" i="1">
                              <a:effectLst/>
                              <a:latin typeface="Cambria Math" panose="02040503050406030204" pitchFamily="18" charset="0"/>
                              <a:ea typeface="Times New Roman" panose="02020603050405020304" pitchFamily="18" charset="0"/>
                            </a:rPr>
                          </m:ctrlPr>
                        </m:fPr>
                        <m:num>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𝑑𝑇</m:t>
                          </m:r>
                        </m:num>
                        <m:den>
                          <m:r>
                            <a:rPr lang="en-GB" sz="2200" i="1">
                              <a:effectLst/>
                              <a:latin typeface="Cambria Math" panose="02040503050406030204" pitchFamily="18" charset="0"/>
                              <a:ea typeface="Times New Roman" panose="02020603050405020304" pitchFamily="18" charset="0"/>
                              <a:cs typeface="Times New Roman" panose="02020603050405020304" pitchFamily="18" charset="0"/>
                            </a:rPr>
                            <m:t>𝑑𝑥</m:t>
                          </m:r>
                        </m:den>
                      </m:f>
                    </m:oMath>
                  </m:oMathPara>
                </a14:m>
                <a:endParaRPr lang="en-GB" sz="2200" dirty="0"/>
              </a:p>
            </p:txBody>
          </p:sp>
        </mc:Choice>
        <mc:Fallback>
          <p:sp>
            <p:nvSpPr>
              <p:cNvPr id="6" name="TextBox 5">
                <a:extLst>
                  <a:ext uri="{FF2B5EF4-FFF2-40B4-BE49-F238E27FC236}">
                    <a16:creationId xmlns:a16="http://schemas.microsoft.com/office/drawing/2014/main" id="{78C3E22B-19AC-4AD7-8F2E-8962165E6BB5}"/>
                  </a:ext>
                </a:extLst>
              </p:cNvPr>
              <p:cNvSpPr txBox="1">
                <a:spLocks noRot="1" noChangeAspect="1" noMove="1" noResize="1" noEditPoints="1" noAdjustHandles="1" noChangeArrowheads="1" noChangeShapeType="1" noTextEdit="1"/>
              </p:cNvSpPr>
              <p:nvPr/>
            </p:nvSpPr>
            <p:spPr>
              <a:xfrm>
                <a:off x="299086" y="2454563"/>
                <a:ext cx="3291840" cy="735138"/>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4203717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A8905-7A3F-4F2B-A3B4-5620DE3F5C3A}"/>
              </a:ext>
            </a:extLst>
          </p:cNvPr>
          <p:cNvSpPr>
            <a:spLocks noGrp="1"/>
          </p:cNvSpPr>
          <p:nvPr>
            <p:ph type="title"/>
          </p:nvPr>
        </p:nvSpPr>
        <p:spPr>
          <a:xfrm>
            <a:off x="838200" y="353013"/>
            <a:ext cx="10515600" cy="785445"/>
          </a:xfrm>
        </p:spPr>
        <p:txBody>
          <a:bodyPr>
            <a:normAutofit/>
          </a:bodyPr>
          <a:lstStyle/>
          <a:p>
            <a:pPr algn="ctr"/>
            <a:r>
              <a:rPr lang="en-GB" sz="4000" dirty="0">
                <a:effectLst/>
                <a:ea typeface="Times New Roman" panose="02020603050405020304" pitchFamily="18" charset="0"/>
                <a:cs typeface="Times New Roman" panose="02020603050405020304" pitchFamily="18" charset="0"/>
              </a:rPr>
              <a:t>Heat transfer through a plane wall - Problems</a:t>
            </a:r>
            <a:endParaRPr lang="en-GB" sz="4000" dirty="0"/>
          </a:p>
        </p:txBody>
      </p:sp>
      <p:sp>
        <p:nvSpPr>
          <p:cNvPr id="3" name="Content Placeholder 2">
            <a:extLst>
              <a:ext uri="{FF2B5EF4-FFF2-40B4-BE49-F238E27FC236}">
                <a16:creationId xmlns:a16="http://schemas.microsoft.com/office/drawing/2014/main" id="{DAEF62C6-F144-4AD3-8E74-84A7D75323CB}"/>
              </a:ext>
            </a:extLst>
          </p:cNvPr>
          <p:cNvSpPr>
            <a:spLocks noGrp="1"/>
          </p:cNvSpPr>
          <p:nvPr>
            <p:ph idx="1"/>
          </p:nvPr>
        </p:nvSpPr>
        <p:spPr>
          <a:xfrm>
            <a:off x="343152" y="1476060"/>
            <a:ext cx="11505696" cy="3905880"/>
          </a:xfrm>
        </p:spPr>
        <p:txBody>
          <a:bodyPr/>
          <a:lstStyle/>
          <a:p>
            <a:pPr marL="342900" lvl="0" indent="-342900">
              <a:lnSpc>
                <a:spcPct val="107000"/>
              </a:lnSpc>
              <a:spcAft>
                <a:spcPts val="800"/>
              </a:spcAft>
              <a:buFont typeface="+mj-lt"/>
              <a:buAutoNum type="alphaLcParenBoth"/>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A wall cavity has a surface area of 12m</a:t>
            </a:r>
            <a:r>
              <a:rPr lang="en-GB" sz="2200" baseline="30000" dirty="0">
                <a:effectLst/>
                <a:latin typeface="Calibri" panose="020F0502020204030204" pitchFamily="34" charset="0"/>
                <a:ea typeface="Times New Roman" panose="02020603050405020304" pitchFamily="18" charset="0"/>
                <a:cs typeface="Times New Roman" panose="02020603050405020304" pitchFamily="18" charset="0"/>
              </a:rPr>
              <a:t>2</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and thickness 200mm.  If the inside wall temperature is 20° and the outside wall temperature is 10°C, what is the rate of heat loss within the cavity if it is filled with fibreglass insulation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k</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 0.04 W/</a:t>
            </a:r>
            <a:r>
              <a:rPr lang="en-GB" sz="2200" dirty="0" err="1">
                <a:effectLst/>
                <a:latin typeface="Calibri" panose="020F0502020204030204" pitchFamily="34" charset="0"/>
                <a:ea typeface="Times New Roman" panose="02020603050405020304" pitchFamily="18" charset="0"/>
                <a:cs typeface="Times New Roman" panose="02020603050405020304" pitchFamily="18" charset="0"/>
              </a:rPr>
              <a:t>mK</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lphaLcParenBoth"/>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A 9.5mm thick steel plate in a heat exchanger has a thermal conductivity of 44 W/</a:t>
            </a:r>
            <a:r>
              <a:rPr lang="en-GB" sz="2200" dirty="0" err="1">
                <a:effectLst/>
                <a:latin typeface="Calibri" panose="020F0502020204030204" pitchFamily="34" charset="0"/>
                <a:ea typeface="Times New Roman" panose="02020603050405020304" pitchFamily="18" charset="0"/>
                <a:cs typeface="Times New Roman" panose="02020603050405020304" pitchFamily="18" charset="0"/>
              </a:rPr>
              <a:t>mK</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and the surface temperatures on either side are 504°C and 204°C.  Find the rate of heat transfer through 1m</a:t>
            </a:r>
            <a:r>
              <a:rPr lang="en-GB" sz="2200" baseline="30000" dirty="0">
                <a:effectLst/>
                <a:latin typeface="Calibri" panose="020F0502020204030204" pitchFamily="34" charset="0"/>
                <a:ea typeface="Times New Roman" panose="02020603050405020304" pitchFamily="18" charset="0"/>
                <a:cs typeface="Times New Roman" panose="02020603050405020304" pitchFamily="18" charset="0"/>
              </a:rPr>
              <a:t>2</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of the plate.</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lphaLcParenBoth"/>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Calculate the heat transfer per hour through a solid brick wall 6m long, 2.9m high and 225mm thick when the outer surface temperature is 5°C and the inner surface temperature is 17°C, and the thermal conductivity of the brick is 1.2 W/</a:t>
            </a:r>
            <a:r>
              <a:rPr lang="en-GB" sz="2200" dirty="0" err="1">
                <a:effectLst/>
                <a:latin typeface="Calibri" panose="020F0502020204030204" pitchFamily="34" charset="0"/>
                <a:ea typeface="Times New Roman" panose="02020603050405020304" pitchFamily="18" charset="0"/>
                <a:cs typeface="Times New Roman" panose="02020603050405020304" pitchFamily="18" charset="0"/>
              </a:rPr>
              <a:t>mK.</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298802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9D48C-F40B-4C4D-ACA1-DACF144A1A12}"/>
              </a:ext>
            </a:extLst>
          </p:cNvPr>
          <p:cNvSpPr>
            <a:spLocks noGrp="1"/>
          </p:cNvSpPr>
          <p:nvPr>
            <p:ph type="title"/>
          </p:nvPr>
        </p:nvSpPr>
        <p:spPr>
          <a:xfrm>
            <a:off x="838200" y="365125"/>
            <a:ext cx="10515600" cy="615887"/>
          </a:xfrm>
        </p:spPr>
        <p:txBody>
          <a:bodyPr>
            <a:normAutofit fontScale="90000"/>
          </a:bodyPr>
          <a:lstStyle/>
          <a:p>
            <a:pPr algn="ctr"/>
            <a:r>
              <a:rPr lang="en-GB" sz="4000" dirty="0"/>
              <a:t>Notes</a:t>
            </a:r>
          </a:p>
        </p:txBody>
      </p:sp>
      <p:sp>
        <p:nvSpPr>
          <p:cNvPr id="3" name="Content Placeholder 2">
            <a:extLst>
              <a:ext uri="{FF2B5EF4-FFF2-40B4-BE49-F238E27FC236}">
                <a16:creationId xmlns:a16="http://schemas.microsoft.com/office/drawing/2014/main" id="{E4ECCDDD-F866-4EB2-9431-0DDF964F08C3}"/>
              </a:ext>
            </a:extLst>
          </p:cNvPr>
          <p:cNvSpPr>
            <a:spLocks noGrp="1"/>
          </p:cNvSpPr>
          <p:nvPr>
            <p:ph idx="1"/>
          </p:nvPr>
        </p:nvSpPr>
        <p:spPr>
          <a:xfrm>
            <a:off x="838200" y="1053679"/>
            <a:ext cx="10515600" cy="5123284"/>
          </a:xfrm>
        </p:spPr>
        <p:txBody>
          <a:bodyPr/>
          <a:lstStyle/>
          <a:p>
            <a:pPr marL="0" indent="0">
              <a:buNone/>
            </a:pPr>
            <a:endParaRPr lang="en-GB" dirty="0"/>
          </a:p>
        </p:txBody>
      </p:sp>
    </p:spTree>
    <p:extLst>
      <p:ext uri="{BB962C8B-B14F-4D97-AF65-F5344CB8AC3E}">
        <p14:creationId xmlns:p14="http://schemas.microsoft.com/office/powerpoint/2010/main" val="3177946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DF46B-C1C3-4969-98C2-20F949ABCFEC}"/>
              </a:ext>
            </a:extLst>
          </p:cNvPr>
          <p:cNvSpPr>
            <a:spLocks noGrp="1"/>
          </p:cNvSpPr>
          <p:nvPr>
            <p:ph type="title"/>
          </p:nvPr>
        </p:nvSpPr>
        <p:spPr>
          <a:xfrm>
            <a:off x="838200" y="256124"/>
            <a:ext cx="10515600" cy="706721"/>
          </a:xfrm>
        </p:spPr>
        <p:txBody>
          <a:bodyPr>
            <a:normAutofit fontScale="90000"/>
          </a:bodyPr>
          <a:lstStyle/>
          <a:p>
            <a:pPr algn="ctr">
              <a:lnSpc>
                <a:spcPct val="107000"/>
              </a:lnSpc>
              <a:spcAft>
                <a:spcPts val="800"/>
              </a:spcAft>
            </a:pPr>
            <a:r>
              <a:rPr lang="en-GB" sz="4000" dirty="0">
                <a:effectLst/>
                <a:ea typeface="Times New Roman" panose="02020603050405020304" pitchFamily="18" charset="0"/>
                <a:cs typeface="Times New Roman" panose="02020603050405020304" pitchFamily="18" charset="0"/>
              </a:rPr>
              <a:t>Heat transfer through circular wall (</a:t>
            </a:r>
            <a:r>
              <a:rPr lang="en-GB" sz="4000" i="1" dirty="0">
                <a:effectLst/>
                <a:ea typeface="Times New Roman" panose="02020603050405020304" pitchFamily="18" charset="0"/>
                <a:cs typeface="Times New Roman" panose="02020603050405020304" pitchFamily="18" charset="0"/>
              </a:rPr>
              <a:t>pipe</a:t>
            </a:r>
            <a:r>
              <a:rPr lang="en-GB" sz="4000" dirty="0">
                <a:effectLst/>
                <a:ea typeface="Times New Roman" panose="02020603050405020304" pitchFamily="18" charset="0"/>
                <a:cs typeface="Times New Roman" panose="02020603050405020304" pitchFamily="18" charset="0"/>
              </a:rPr>
              <a:t>)</a:t>
            </a:r>
            <a:endParaRPr lang="en-GB" sz="4000" dirty="0"/>
          </a:p>
        </p:txBody>
      </p:sp>
      <p:sp>
        <p:nvSpPr>
          <p:cNvPr id="3" name="Content Placeholder 2">
            <a:extLst>
              <a:ext uri="{FF2B5EF4-FFF2-40B4-BE49-F238E27FC236}">
                <a16:creationId xmlns:a16="http://schemas.microsoft.com/office/drawing/2014/main" id="{740BC161-00FB-4660-92F1-92F3BCE423D7}"/>
              </a:ext>
            </a:extLst>
          </p:cNvPr>
          <p:cNvSpPr>
            <a:spLocks noGrp="1"/>
          </p:cNvSpPr>
          <p:nvPr>
            <p:ph idx="1"/>
          </p:nvPr>
        </p:nvSpPr>
        <p:spPr>
          <a:xfrm>
            <a:off x="302781" y="1114236"/>
            <a:ext cx="11535974" cy="5487640"/>
          </a:xfrm>
        </p:spPr>
        <p:txBody>
          <a:bodyPr/>
          <a:lstStyle/>
          <a:p>
            <a:pPr marL="0" indent="0">
              <a:buNone/>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The following figure shows a pipe with an internal surface temperature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T</a:t>
            </a:r>
            <a:r>
              <a:rPr lang="en-GB" sz="2200" i="1" baseline="-25000" dirty="0">
                <a:effectLst/>
                <a:latin typeface="Calibri" panose="020F0502020204030204" pitchFamily="34" charset="0"/>
                <a:ea typeface="Times New Roman" panose="02020603050405020304" pitchFamily="18" charset="0"/>
                <a:cs typeface="Times New Roman" panose="02020603050405020304" pitchFamily="18" charset="0"/>
              </a:rPr>
              <a:t>1</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and an external surface temperature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T</a:t>
            </a:r>
            <a:r>
              <a:rPr lang="en-GB" sz="2200" i="1" baseline="-25000" dirty="0">
                <a:effectLst/>
                <a:latin typeface="Calibri" panose="020F0502020204030204" pitchFamily="34" charset="0"/>
                <a:ea typeface="Times New Roman" panose="02020603050405020304" pitchFamily="18" charset="0"/>
                <a:cs typeface="Times New Roman" panose="02020603050405020304" pitchFamily="18" charset="0"/>
              </a:rPr>
              <a:t>2</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The internal radius of the pipe </a:t>
            </a:r>
            <a:r>
              <a:rPr lang="en-GB" sz="2200" dirty="0">
                <a:latin typeface="Calibri" panose="020F0502020204030204" pitchFamily="34" charset="0"/>
                <a:ea typeface="Times New Roman" panose="02020603050405020304" pitchFamily="18" charset="0"/>
                <a:cs typeface="Times New Roman" panose="02020603050405020304" pitchFamily="18" charset="0"/>
              </a:rPr>
              <a:t>will be</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r</a:t>
            </a:r>
            <a:r>
              <a:rPr lang="en-GB" sz="2200" i="1" baseline="-25000" dirty="0">
                <a:effectLst/>
                <a:latin typeface="Calibri" panose="020F0502020204030204" pitchFamily="34" charset="0"/>
                <a:ea typeface="Times New Roman" panose="02020603050405020304" pitchFamily="18" charset="0"/>
                <a:cs typeface="Times New Roman" panose="02020603050405020304" pitchFamily="18" charset="0"/>
              </a:rPr>
              <a:t>1</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and the radius of the outer surface is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r</a:t>
            </a:r>
            <a:r>
              <a:rPr lang="en-GB" sz="2200" i="1" baseline="-25000" dirty="0">
                <a:effectLst/>
                <a:latin typeface="Calibri" panose="020F0502020204030204" pitchFamily="34" charset="0"/>
                <a:ea typeface="Times New Roman" panose="02020603050405020304" pitchFamily="18" charset="0"/>
                <a:cs typeface="Times New Roman" panose="02020603050405020304" pitchFamily="18" charset="0"/>
              </a:rPr>
              <a:t>2</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The thermal conductivity of the wall is </a:t>
            </a:r>
            <a:r>
              <a:rPr lang="en-GB" sz="2200" i="1" dirty="0">
                <a:effectLst/>
                <a:latin typeface="Calibri" panose="020F0502020204030204" pitchFamily="34" charset="0"/>
                <a:ea typeface="Times New Roman" panose="02020603050405020304" pitchFamily="18" charset="0"/>
                <a:cs typeface="Times New Roman" panose="02020603050405020304" pitchFamily="18" charset="0"/>
              </a:rPr>
              <a:t>k</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a:t>
            </a:r>
          </a:p>
          <a:p>
            <a:pPr marL="0" indent="0">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3074" name="Picture 2">
            <a:extLst>
              <a:ext uri="{FF2B5EF4-FFF2-40B4-BE49-F238E27FC236}">
                <a16:creationId xmlns:a16="http://schemas.microsoft.com/office/drawing/2014/main" id="{5F4185B2-31FE-4E9E-8BA5-1F39A13CCB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5722" y="2337978"/>
            <a:ext cx="4608338" cy="4129071"/>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a14="http://schemas.microsoft.com/office/drawing/2010/main" Requires="a14">
          <p:sp>
            <p:nvSpPr>
              <p:cNvPr id="4" name="TextBox 3">
                <a:extLst>
                  <a:ext uri="{FF2B5EF4-FFF2-40B4-BE49-F238E27FC236}">
                    <a16:creationId xmlns:a16="http://schemas.microsoft.com/office/drawing/2014/main" id="{AEAED5F1-1EE4-4965-AA42-9CA4C055E631}"/>
                  </a:ext>
                </a:extLst>
              </p:cNvPr>
              <p:cNvSpPr txBox="1"/>
              <p:nvPr/>
            </p:nvSpPr>
            <p:spPr>
              <a:xfrm>
                <a:off x="5407677" y="2337978"/>
                <a:ext cx="6176742" cy="3463384"/>
              </a:xfrm>
              <a:prstGeom prst="rect">
                <a:avLst/>
              </a:prstGeom>
              <a:noFill/>
            </p:spPr>
            <p:txBody>
              <a:bodyPr wrap="square" rtlCol="0">
                <a:spAutoFit/>
              </a:bodyPr>
              <a:lstStyle/>
              <a:p>
                <a:pP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Fourier’s equation for this case is;</a:t>
                </a:r>
              </a:p>
              <a:p>
                <a:pPr>
                  <a:lnSpc>
                    <a:spcPct val="107000"/>
                  </a:lnSpc>
                  <a:spcAft>
                    <a:spcPts val="800"/>
                  </a:spcAft>
                </a:pPr>
                <a14:m>
                  <m:oMathPara xmlns:m="http://schemas.openxmlformats.org/officeDocument/2006/math">
                    <m:oMathParaPr>
                      <m:jc m:val="centerGroup"/>
                    </m:oMathParaPr>
                    <m:oMath xmlns:m="http://schemas.openxmlformats.org/officeDocument/2006/math">
                      <m:acc>
                        <m:accPr>
                          <m:chr m:val="̇"/>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𝑄</m:t>
                          </m:r>
                        </m:e>
                      </m:acc>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r>
                        <a:rPr lang="en-GB" sz="2200" i="1">
                          <a:effectLst/>
                          <a:latin typeface="Cambria Math" panose="02040503050406030204" pitchFamily="18" charset="0"/>
                          <a:ea typeface="Calibri" panose="020F0502020204030204" pitchFamily="34" charset="0"/>
                          <a:cs typeface="Times New Roman" panose="02020603050405020304" pitchFamily="18" charset="0"/>
                        </a:rPr>
                        <m:t>𝑘</m:t>
                      </m:r>
                      <m:r>
                        <a:rPr lang="en-GB" sz="2200" i="1">
                          <a:effectLst/>
                          <a:latin typeface="Cambria Math" panose="02040503050406030204" pitchFamily="18" charset="0"/>
                          <a:ea typeface="Calibri" panose="020F0502020204030204" pitchFamily="34" charset="0"/>
                          <a:cs typeface="Times New Roman" panose="02020603050405020304" pitchFamily="18" charset="0"/>
                        </a:rPr>
                        <m:t>2</m:t>
                      </m:r>
                      <m:r>
                        <a:rPr lang="en-GB" sz="2200" i="1">
                          <a:effectLst/>
                          <a:latin typeface="Cambria Math" panose="02040503050406030204" pitchFamily="18" charset="0"/>
                          <a:ea typeface="Calibri" panose="020F0502020204030204" pitchFamily="34" charset="0"/>
                          <a:cs typeface="Times New Roman" panose="02020603050405020304" pitchFamily="18" charset="0"/>
                        </a:rPr>
                        <m:t>𝜋</m:t>
                      </m:r>
                      <m:r>
                        <a:rPr lang="en-GB" sz="2200" i="1">
                          <a:effectLst/>
                          <a:latin typeface="Cambria Math" panose="02040503050406030204" pitchFamily="18" charset="0"/>
                          <a:ea typeface="Calibri" panose="020F0502020204030204" pitchFamily="34" charset="0"/>
                          <a:cs typeface="Times New Roman" panose="02020603050405020304" pitchFamily="18" charset="0"/>
                        </a:rPr>
                        <m:t>𝑟𝑙</m:t>
                      </m:r>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200" i="1">
                              <a:effectLst/>
                              <a:latin typeface="Cambria Math" panose="02040503050406030204" pitchFamily="18" charset="0"/>
                              <a:ea typeface="Calibri" panose="020F0502020204030204" pitchFamily="34" charset="0"/>
                              <a:cs typeface="Times New Roman" panose="02020603050405020304" pitchFamily="18" charset="0"/>
                            </a:rPr>
                            <m:t>𝑑𝑇</m:t>
                          </m:r>
                        </m:num>
                        <m:den>
                          <m:r>
                            <a:rPr lang="en-GB" sz="2200" i="1">
                              <a:effectLst/>
                              <a:latin typeface="Cambria Math" panose="02040503050406030204" pitchFamily="18" charset="0"/>
                              <a:ea typeface="Calibri" panose="020F0502020204030204" pitchFamily="34" charset="0"/>
                              <a:cs typeface="Times New Roman" panose="02020603050405020304" pitchFamily="18" charset="0"/>
                            </a:rPr>
                            <m:t>𝑑𝑟</m:t>
                          </m:r>
                        </m:den>
                      </m:f>
                    </m:oMath>
                  </m:oMathPara>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For length </a:t>
                </a:r>
                <a:r>
                  <a:rPr lang="en-GB" sz="2200" i="1" dirty="0">
                    <a:latin typeface="Bookman Old Style" panose="02050604050505020204" pitchFamily="18" charset="0"/>
                    <a:ea typeface="Times New Roman" panose="02020603050405020304" pitchFamily="18" charset="0"/>
                    <a:cs typeface="Times New Roman" panose="02020603050405020304" pitchFamily="18" charset="0"/>
                  </a:rPr>
                  <a:t>l</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the area of </a:t>
                </a:r>
                <a:r>
                  <a:rPr lang="en-GB" sz="2200" dirty="0">
                    <a:latin typeface="Calibri" panose="020F0502020204030204" pitchFamily="34" charset="0"/>
                    <a:ea typeface="Times New Roman" panose="02020603050405020304" pitchFamily="18" charset="0"/>
                    <a:cs typeface="Times New Roman" panose="02020603050405020304" pitchFamily="18" charset="0"/>
                  </a:rPr>
                  <a:t>an</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elemental strip is (circumference x length), i.e. </a:t>
                </a:r>
                <a14:m>
                  <m:oMath xmlns:m="http://schemas.openxmlformats.org/officeDocument/2006/math">
                    <m:r>
                      <a:rPr lang="en-GB" sz="2200" i="1">
                        <a:effectLst/>
                        <a:latin typeface="Cambria Math" panose="02040503050406030204" pitchFamily="18" charset="0"/>
                        <a:ea typeface="Calibri" panose="020F0502020204030204" pitchFamily="34" charset="0"/>
                        <a:cs typeface="Times New Roman" panose="02020603050405020304" pitchFamily="18" charset="0"/>
                      </a:rPr>
                      <m:t>2</m:t>
                    </m:r>
                    <m:r>
                      <a:rPr lang="en-GB" sz="2200" i="1">
                        <a:effectLst/>
                        <a:latin typeface="Cambria Math" panose="02040503050406030204" pitchFamily="18" charset="0"/>
                        <a:ea typeface="Calibri" panose="020F0502020204030204" pitchFamily="34" charset="0"/>
                        <a:cs typeface="Times New Roman" panose="02020603050405020304" pitchFamily="18" charset="0"/>
                      </a:rPr>
                      <m:t>𝜋</m:t>
                    </m:r>
                    <m:r>
                      <a:rPr lang="en-GB" sz="2200" i="1">
                        <a:effectLst/>
                        <a:latin typeface="Cambria Math" panose="02040503050406030204" pitchFamily="18" charset="0"/>
                        <a:ea typeface="Calibri" panose="020F0502020204030204" pitchFamily="34" charset="0"/>
                        <a:cs typeface="Times New Roman" panose="02020603050405020304" pitchFamily="18" charset="0"/>
                      </a:rPr>
                      <m:t>𝑟𝑙</m:t>
                    </m:r>
                  </m:oMath>
                </a14:m>
                <a:r>
                  <a:rPr lang="en-GB" sz="22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Integrating between limits 1 and 2 gives;</a:t>
                </a:r>
              </a:p>
              <a:p>
                <a:pPr>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14:m>
                  <m:oMath xmlns:m="http://schemas.openxmlformats.org/officeDocument/2006/math">
                    <m:acc>
                      <m:accPr>
                        <m:chr m:val="̇"/>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acc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𝑄</m:t>
                        </m:r>
                      </m:e>
                    </m:acc>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400" i="1">
                            <a:effectLst/>
                            <a:latin typeface="Cambria Math" panose="02040503050406030204" pitchFamily="18" charset="0"/>
                            <a:ea typeface="Calibri" panose="020F0502020204030204" pitchFamily="34" charset="0"/>
                            <a:cs typeface="Times New Roman" panose="02020603050405020304" pitchFamily="18" charset="0"/>
                          </a:rPr>
                          <m:t>2</m:t>
                        </m:r>
                        <m:r>
                          <a:rPr lang="en-GB" sz="2400" i="1">
                            <a:effectLst/>
                            <a:latin typeface="Cambria Math" panose="02040503050406030204" pitchFamily="18" charset="0"/>
                            <a:ea typeface="Calibri" panose="020F0502020204030204" pitchFamily="34" charset="0"/>
                            <a:cs typeface="Times New Roman" panose="02020603050405020304" pitchFamily="18" charset="0"/>
                          </a:rPr>
                          <m:t>𝜋</m:t>
                        </m:r>
                        <m:r>
                          <a:rPr lang="en-GB" sz="2400" i="1">
                            <a:effectLst/>
                            <a:latin typeface="Cambria Math" panose="02040503050406030204" pitchFamily="18" charset="0"/>
                            <a:ea typeface="Calibri" panose="020F0502020204030204" pitchFamily="34" charset="0"/>
                            <a:cs typeface="Times New Roman" panose="02020603050405020304" pitchFamily="18" charset="0"/>
                          </a:rPr>
                          <m:t>𝑙𝑘</m:t>
                        </m:r>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1</m:t>
                            </m:r>
                          </m:sub>
                        </m:sSub>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sSub>
                          <m:sSub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𝑇</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2</m:t>
                            </m:r>
                          </m:sub>
                        </m:sSub>
                        <m:r>
                          <a:rPr lang="en-GB" sz="2400" i="1">
                            <a:effectLst/>
                            <a:latin typeface="Cambria Math" panose="02040503050406030204" pitchFamily="18" charset="0"/>
                            <a:ea typeface="Calibri" panose="020F0502020204030204" pitchFamily="34" charset="0"/>
                            <a:cs typeface="Times New Roman" panose="02020603050405020304" pitchFamily="18" charset="0"/>
                          </a:rPr>
                          <m:t>)</m:t>
                        </m:r>
                      </m:num>
                      <m:den>
                        <m:r>
                          <m:rPr>
                            <m:sty m:val="p"/>
                          </m:rPr>
                          <a:rPr lang="en-GB" sz="2400">
                            <a:effectLst/>
                            <a:latin typeface="Cambria Math" panose="02040503050406030204" pitchFamily="18" charset="0"/>
                            <a:ea typeface="Calibri" panose="020F0502020204030204" pitchFamily="34" charset="0"/>
                            <a:cs typeface="Times New Roman" panose="02020603050405020304" pitchFamily="18" charset="0"/>
                          </a:rPr>
                          <m:t>ln</m:t>
                        </m:r>
                        <m:r>
                          <a:rPr lang="en-GB" sz="2400">
                            <a:effectLst/>
                            <a:latin typeface="Cambria Math" panose="02040503050406030204" pitchFamily="18" charset="0"/>
                            <a:ea typeface="Calibri" panose="020F0502020204030204" pitchFamily="34" charset="0"/>
                            <a:cs typeface="Times New Roman" panose="02020603050405020304" pitchFamily="18" charset="0"/>
                          </a:rPr>
                          <m:t>⁡</m:t>
                        </m:r>
                        <m:d>
                          <m:d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dPr>
                          <m:e>
                            <m:f>
                              <m:f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fPr>
                              <m:num>
                                <m:sSub>
                                  <m:sSub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𝑟</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2</m:t>
                                    </m:r>
                                  </m:sub>
                                </m:sSub>
                              </m:num>
                              <m:den>
                                <m:sSub>
                                  <m:sSub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𝑟</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1</m:t>
                                    </m:r>
                                  </m:sub>
                                </m:sSub>
                              </m:den>
                            </m:f>
                          </m:e>
                        </m:d>
                      </m:den>
                    </m:f>
                  </m:oMath>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p:sp>
            <p:nvSpPr>
              <p:cNvPr id="4" name="TextBox 3">
                <a:extLst>
                  <a:ext uri="{FF2B5EF4-FFF2-40B4-BE49-F238E27FC236}">
                    <a16:creationId xmlns:a16="http://schemas.microsoft.com/office/drawing/2014/main" id="{AEAED5F1-1EE4-4965-AA42-9CA4C055E631}"/>
                  </a:ext>
                </a:extLst>
              </p:cNvPr>
              <p:cNvSpPr txBox="1">
                <a:spLocks noRot="1" noChangeAspect="1" noMove="1" noResize="1" noEditPoints="1" noAdjustHandles="1" noChangeArrowheads="1" noChangeShapeType="1" noTextEdit="1"/>
              </p:cNvSpPr>
              <p:nvPr/>
            </p:nvSpPr>
            <p:spPr>
              <a:xfrm>
                <a:off x="5407677" y="2337978"/>
                <a:ext cx="6176742" cy="3463384"/>
              </a:xfrm>
              <a:prstGeom prst="rect">
                <a:avLst/>
              </a:prstGeom>
              <a:blipFill>
                <a:blip r:embed="rId3"/>
                <a:stretch>
                  <a:fillRect l="-1283" t="-1056"/>
                </a:stretch>
              </a:blipFill>
            </p:spPr>
            <p:txBody>
              <a:bodyPr/>
              <a:lstStyle/>
              <a:p>
                <a:r>
                  <a:rPr lang="en-GB">
                    <a:noFill/>
                  </a:rPr>
                  <a:t> </a:t>
                </a:r>
              </a:p>
            </p:txBody>
          </p:sp>
        </mc:Fallback>
      </mc:AlternateContent>
    </p:spTree>
    <p:extLst>
      <p:ext uri="{BB962C8B-B14F-4D97-AF65-F5344CB8AC3E}">
        <p14:creationId xmlns:p14="http://schemas.microsoft.com/office/powerpoint/2010/main" val="2872331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B4D9D-FBD0-409E-94C3-7CE9EDF4B5CE}"/>
              </a:ext>
            </a:extLst>
          </p:cNvPr>
          <p:cNvSpPr>
            <a:spLocks noGrp="1"/>
          </p:cNvSpPr>
          <p:nvPr>
            <p:ph type="title"/>
          </p:nvPr>
        </p:nvSpPr>
        <p:spPr>
          <a:xfrm>
            <a:off x="886645" y="492294"/>
            <a:ext cx="10515600" cy="803611"/>
          </a:xfrm>
        </p:spPr>
        <p:txBody>
          <a:bodyPr>
            <a:normAutofit/>
          </a:bodyPr>
          <a:lstStyle/>
          <a:p>
            <a:pPr algn="ctr"/>
            <a:r>
              <a:rPr lang="en-GB" sz="4000" dirty="0">
                <a:effectLst/>
                <a:ea typeface="Times New Roman" panose="02020603050405020304" pitchFamily="18" charset="0"/>
                <a:cs typeface="Times New Roman" panose="02020603050405020304" pitchFamily="18" charset="0"/>
              </a:rPr>
              <a:t>Heat transfer through circular wall - Problems</a:t>
            </a:r>
            <a:endParaRPr lang="en-GB" sz="4000" dirty="0"/>
          </a:p>
        </p:txBody>
      </p:sp>
      <p:sp>
        <p:nvSpPr>
          <p:cNvPr id="3" name="Content Placeholder 2">
            <a:extLst>
              <a:ext uri="{FF2B5EF4-FFF2-40B4-BE49-F238E27FC236}">
                <a16:creationId xmlns:a16="http://schemas.microsoft.com/office/drawing/2014/main" id="{545A8194-09CC-4B9B-9C81-E0761DDCD622}"/>
              </a:ext>
            </a:extLst>
          </p:cNvPr>
          <p:cNvSpPr>
            <a:spLocks noGrp="1"/>
          </p:cNvSpPr>
          <p:nvPr>
            <p:ph idx="1"/>
          </p:nvPr>
        </p:nvSpPr>
        <p:spPr>
          <a:xfrm>
            <a:off x="375449" y="1768243"/>
            <a:ext cx="11451195" cy="3960381"/>
          </a:xfrm>
        </p:spPr>
        <p:txBody>
          <a:bodyPr>
            <a:normAutofit/>
          </a:bodyPr>
          <a:lstStyle/>
          <a:p>
            <a:pPr marL="457200" indent="-457200">
              <a:buAutoNum type="arabicPeriod"/>
            </a:pPr>
            <a:r>
              <a:rPr lang="en-GB" sz="2200" dirty="0">
                <a:effectLst/>
                <a:latin typeface="Calibri" panose="020F0502020204030204" pitchFamily="34" charset="0"/>
                <a:ea typeface="Calibri" panose="020F0502020204030204" pitchFamily="34" charset="0"/>
                <a:cs typeface="Times New Roman" panose="02020603050405020304" pitchFamily="18" charset="0"/>
              </a:rPr>
              <a:t>A steel pipe of 100mm bore and 10mm wall thickness is carrying dry saturated steam at 28bar.  If the external surface temperature of the pipe is 120°C, and the thermal conductivity of the steel is 50 W/</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mK</a:t>
            </a:r>
            <a:r>
              <a:rPr lang="en-GB" sz="2200" dirty="0">
                <a:effectLst/>
                <a:latin typeface="Calibri" panose="020F0502020204030204" pitchFamily="34" charset="0"/>
                <a:ea typeface="Calibri" panose="020F0502020204030204" pitchFamily="34" charset="0"/>
                <a:cs typeface="Times New Roman" panose="02020603050405020304" pitchFamily="18" charset="0"/>
              </a:rPr>
              <a:t>, calculate the rate of heat loss by the steam per metre pipe length.</a:t>
            </a:r>
          </a:p>
          <a:p>
            <a:pPr marL="457200" indent="-457200">
              <a:buAutoNum type="arabicPeriod"/>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A 22mm diameter copper pipe supplying hot water of length 3.5m passes through a room.  Given that the internal temperature of the pipe is 58°C, and the external surface temperature is 43°C, calculate the rate of heat loss into the room.  The thermal conductivity of copper is 385 W/</a:t>
            </a:r>
            <a:r>
              <a:rPr lang="en-GB" sz="2200" dirty="0" err="1">
                <a:effectLst/>
                <a:latin typeface="Calibri" panose="020F0502020204030204" pitchFamily="34" charset="0"/>
                <a:ea typeface="Times New Roman" panose="02020603050405020304" pitchFamily="18" charset="0"/>
                <a:cs typeface="Times New Roman" panose="02020603050405020304" pitchFamily="18" charset="0"/>
              </a:rPr>
              <a:t>mK</a:t>
            </a: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 and the wall thickness for 22mm copper piping is 0.9mm.</a:t>
            </a:r>
          </a:p>
          <a:p>
            <a:pPr marL="457200" indent="-457200">
              <a:buAutoNum type="arabicPeriod"/>
            </a:pPr>
            <a:r>
              <a:rPr lang="en-GB" sz="2200" dirty="0">
                <a:effectLst/>
                <a:latin typeface="Calibri" panose="020F0502020204030204" pitchFamily="34" charset="0"/>
                <a:ea typeface="Times New Roman" panose="02020603050405020304" pitchFamily="18" charset="0"/>
                <a:cs typeface="Times New Roman" panose="02020603050405020304" pitchFamily="18" charset="0"/>
              </a:rPr>
              <a:t>If the copper pipe in Problem 1 above was to be replaced with one made from low carbon steel (mild steel), having the same bore and outside diameter dimensions, what would be the required length of steel pipe to deliver the same rate of heat loss to the room?  Thermal conductivity of low carbon steel is 54 W/</a:t>
            </a:r>
            <a:r>
              <a:rPr lang="en-GB" sz="2200" dirty="0" err="1">
                <a:effectLst/>
                <a:latin typeface="Calibri" panose="020F0502020204030204" pitchFamily="34" charset="0"/>
                <a:ea typeface="Times New Roman" panose="02020603050405020304" pitchFamily="18" charset="0"/>
                <a:cs typeface="Times New Roman" panose="02020603050405020304" pitchFamily="18" charset="0"/>
              </a:rPr>
              <a:t>mK.</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6074715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7908-7429-4FA7-A8B4-AA44536514A2}"/>
              </a:ext>
            </a:extLst>
          </p:cNvPr>
          <p:cNvSpPr>
            <a:spLocks noGrp="1"/>
          </p:cNvSpPr>
          <p:nvPr>
            <p:ph type="title"/>
          </p:nvPr>
        </p:nvSpPr>
        <p:spPr>
          <a:xfrm>
            <a:off x="838200" y="230115"/>
            <a:ext cx="10515600" cy="750898"/>
          </a:xfrm>
        </p:spPr>
        <p:txBody>
          <a:bodyPr>
            <a:normAutofit/>
          </a:bodyPr>
          <a:lstStyle/>
          <a:p>
            <a:pPr algn="ctr"/>
            <a:r>
              <a:rPr lang="en-GB" sz="4000" dirty="0"/>
              <a:t>Notes</a:t>
            </a:r>
          </a:p>
        </p:txBody>
      </p:sp>
      <p:sp>
        <p:nvSpPr>
          <p:cNvPr id="3" name="Content Placeholder 2">
            <a:extLst>
              <a:ext uri="{FF2B5EF4-FFF2-40B4-BE49-F238E27FC236}">
                <a16:creationId xmlns:a16="http://schemas.microsoft.com/office/drawing/2014/main" id="{04BD949E-97AF-4300-AA36-84626B278DEC}"/>
              </a:ext>
            </a:extLst>
          </p:cNvPr>
          <p:cNvSpPr>
            <a:spLocks noGrp="1"/>
          </p:cNvSpPr>
          <p:nvPr>
            <p:ph idx="1"/>
          </p:nvPr>
        </p:nvSpPr>
        <p:spPr>
          <a:xfrm>
            <a:off x="838200" y="981013"/>
            <a:ext cx="10515600" cy="5195950"/>
          </a:xfrm>
        </p:spPr>
        <p:txBody>
          <a:bodyPr/>
          <a:lstStyle/>
          <a:p>
            <a:pPr marL="0" indent="0">
              <a:buNone/>
            </a:pPr>
            <a:endParaRPr lang="en-GB" dirty="0"/>
          </a:p>
        </p:txBody>
      </p:sp>
    </p:spTree>
    <p:extLst>
      <p:ext uri="{BB962C8B-B14F-4D97-AF65-F5344CB8AC3E}">
        <p14:creationId xmlns:p14="http://schemas.microsoft.com/office/powerpoint/2010/main" val="40477576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283</TotalTime>
  <Words>1270</Words>
  <Application>Microsoft Office PowerPoint</Application>
  <PresentationFormat>Widescreen</PresentationFormat>
  <Paragraphs>60</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Bookman Old Style</vt:lpstr>
      <vt:lpstr>Calibri</vt:lpstr>
      <vt:lpstr>Calibri Light</vt:lpstr>
      <vt:lpstr>Cambria Math</vt:lpstr>
      <vt:lpstr>Symbol</vt:lpstr>
      <vt:lpstr>Office Theme</vt:lpstr>
      <vt:lpstr>Fundamentals of Heat Transfer </vt:lpstr>
      <vt:lpstr>Introduction</vt:lpstr>
      <vt:lpstr>Introduction</vt:lpstr>
      <vt:lpstr>Rate of Heat Transfer</vt:lpstr>
      <vt:lpstr>Heat transfer through a plane wall</vt:lpstr>
      <vt:lpstr>Conduction heat transfer</vt:lpstr>
      <vt:lpstr>Heat transfer through a plane wall - Problems</vt:lpstr>
      <vt:lpstr>Notes</vt:lpstr>
      <vt:lpstr>Heat transfer through circular wall (pipe)</vt:lpstr>
      <vt:lpstr>Heat transfer through circular wall - Problems</vt:lpstr>
      <vt:lpstr>Notes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Fundamentals of Heat Transfer </dc:title>
  <dc:creator>Robert Goodson</dc:creator>
  <cp:lastModifiedBy>Robert Goodson</cp:lastModifiedBy>
  <cp:revision>26</cp:revision>
  <dcterms:created xsi:type="dcterms:W3CDTF">2021-01-27T10:01:36Z</dcterms:created>
  <dcterms:modified xsi:type="dcterms:W3CDTF">2021-01-27T17:09:46Z</dcterms:modified>
</cp:coreProperties>
</file>