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theme/theme12.xml" ContentType="application/vnd.openxmlformats-officedocument.theme+xml"/>
  <Override PartName="/ppt/slideLayouts/slideLayout15.xml" ContentType="application/vnd.openxmlformats-officedocument.presentationml.slideLayout+xml"/>
  <Override PartName="/ppt/theme/theme13.xml" ContentType="application/vnd.openxmlformats-officedocument.theme+xml"/>
  <Override PartName="/ppt/slideLayouts/slideLayout16.xml" ContentType="application/vnd.openxmlformats-officedocument.presentationml.slideLayout+xml"/>
  <Override PartName="/ppt/theme/theme14.xml" ContentType="application/vnd.openxmlformats-officedocument.theme+xml"/>
  <Override PartName="/ppt/slideLayouts/slideLayout17.xml" ContentType="application/vnd.openxmlformats-officedocument.presentationml.slideLayout+xml"/>
  <Override PartName="/ppt/theme/theme15.xml" ContentType="application/vnd.openxmlformats-officedocument.theme+xml"/>
  <Override PartName="/ppt/slideLayouts/slideLayout18.xml" ContentType="application/vnd.openxmlformats-officedocument.presentationml.slideLayout+xml"/>
  <Override PartName="/ppt/theme/theme16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7.xml" ContentType="application/vnd.openxmlformats-officedocument.theme+xml"/>
  <Override PartName="/ppt/slideLayouts/slideLayout27.xml" ContentType="application/vnd.openxmlformats-officedocument.presentationml.slideLayout+xml"/>
  <Override PartName="/ppt/theme/theme18.xml" ContentType="application/vnd.openxmlformats-officedocument.theme+xml"/>
  <Override PartName="/ppt/slideLayouts/slideLayout28.xml" ContentType="application/vnd.openxmlformats-officedocument.presentationml.slideLayout+xml"/>
  <Override PartName="/ppt/theme/theme19.xml" ContentType="application/vnd.openxmlformats-officedocument.theme+xml"/>
  <Override PartName="/ppt/slideLayouts/slideLayout29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6"/>
  </p:notesMasterIdLst>
  <p:sldIdLst>
    <p:sldId id="308" r:id="rId24"/>
    <p:sldId id="522" r:id="rId25"/>
    <p:sldId id="518" r:id="rId26"/>
    <p:sldId id="529" r:id="rId27"/>
    <p:sldId id="528" r:id="rId28"/>
    <p:sldId id="533" r:id="rId29"/>
    <p:sldId id="330" r:id="rId30"/>
    <p:sldId id="523" r:id="rId31"/>
    <p:sldId id="531" r:id="rId32"/>
    <p:sldId id="258" r:id="rId33"/>
    <p:sldId id="553" r:id="rId34"/>
    <p:sldId id="551" r:id="rId35"/>
    <p:sldId id="552" r:id="rId36"/>
    <p:sldId id="554" r:id="rId37"/>
    <p:sldId id="555" r:id="rId38"/>
    <p:sldId id="548" r:id="rId39"/>
    <p:sldId id="532" r:id="rId40"/>
    <p:sldId id="556" r:id="rId41"/>
    <p:sldId id="534" r:id="rId42"/>
    <p:sldId id="539" r:id="rId43"/>
    <p:sldId id="540" r:id="rId44"/>
    <p:sldId id="520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2E59B5-11AB-432E-BC59-3BED4804CF00}" v="9" dt="2025-12-03T15:01:00.4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44"/>
    <p:restoredTop sz="91904"/>
  </p:normalViewPr>
  <p:slideViewPr>
    <p:cSldViewPr snapToGrid="0">
      <p:cViewPr varScale="1">
        <p:scale>
          <a:sx n="102" d="100"/>
          <a:sy n="102" d="100"/>
        </p:scale>
        <p:origin x="78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Trevino Gonzalez" userId="aa36a5e4-cd30-4109-a581-5f2fc96aeea0" providerId="ADAL" clId="{80AA50D9-4FB5-4D38-A605-B1DA9D52445D}"/>
    <pc:docChg chg="custSel addSld delSld modSld">
      <pc:chgData name="Maria Trevino Gonzalez" userId="aa36a5e4-cd30-4109-a581-5f2fc96aeea0" providerId="ADAL" clId="{80AA50D9-4FB5-4D38-A605-B1DA9D52445D}" dt="2025-12-03T15:02:15.902" v="1020" actId="1035"/>
      <pc:docMkLst>
        <pc:docMk/>
      </pc:docMkLst>
      <pc:sldChg chg="modSp mod">
        <pc:chgData name="Maria Trevino Gonzalez" userId="aa36a5e4-cd30-4109-a581-5f2fc96aeea0" providerId="ADAL" clId="{80AA50D9-4FB5-4D38-A605-B1DA9D52445D}" dt="2025-12-03T14:43:52.605" v="351" actId="20577"/>
        <pc:sldMkLst>
          <pc:docMk/>
          <pc:sldMk cId="2741221893" sldId="308"/>
        </pc:sldMkLst>
        <pc:spChg chg="mod">
          <ac:chgData name="Maria Trevino Gonzalez" userId="aa36a5e4-cd30-4109-a581-5f2fc96aeea0" providerId="ADAL" clId="{80AA50D9-4FB5-4D38-A605-B1DA9D52445D}" dt="2025-12-03T14:43:52.605" v="351" actId="20577"/>
          <ac:spMkLst>
            <pc:docMk/>
            <pc:sldMk cId="2741221893" sldId="308"/>
            <ac:spMk id="2" creationId="{EDD4C10A-E4A0-4C54-98D4-C13432B17C16}"/>
          </ac:spMkLst>
        </pc:spChg>
      </pc:sldChg>
      <pc:sldChg chg="delSp modSp mod">
        <pc:chgData name="Maria Trevino Gonzalez" userId="aa36a5e4-cd30-4109-a581-5f2fc96aeea0" providerId="ADAL" clId="{80AA50D9-4FB5-4D38-A605-B1DA9D52445D}" dt="2025-12-03T14:50:30.145" v="750" actId="14100"/>
        <pc:sldMkLst>
          <pc:docMk/>
          <pc:sldMk cId="1057500929" sldId="330"/>
        </pc:sldMkLst>
        <pc:spChg chg="del">
          <ac:chgData name="Maria Trevino Gonzalez" userId="aa36a5e4-cd30-4109-a581-5f2fc96aeea0" providerId="ADAL" clId="{80AA50D9-4FB5-4D38-A605-B1DA9D52445D}" dt="2025-12-03T14:49:23.912" v="730" actId="478"/>
          <ac:spMkLst>
            <pc:docMk/>
            <pc:sldMk cId="1057500929" sldId="330"/>
            <ac:spMk id="15" creationId="{245565D2-A2EE-F579-AE60-15A6477A6D1F}"/>
          </ac:spMkLst>
        </pc:spChg>
        <pc:picChg chg="mod">
          <ac:chgData name="Maria Trevino Gonzalez" userId="aa36a5e4-cd30-4109-a581-5f2fc96aeea0" providerId="ADAL" clId="{80AA50D9-4FB5-4D38-A605-B1DA9D52445D}" dt="2025-12-03T14:50:14.118" v="747" actId="1076"/>
          <ac:picMkLst>
            <pc:docMk/>
            <pc:sldMk cId="1057500929" sldId="330"/>
            <ac:picMk id="5" creationId="{8B3D2A5E-4660-B169-1828-30B52DE8D5FB}"/>
          </ac:picMkLst>
        </pc:picChg>
        <pc:picChg chg="mod">
          <ac:chgData name="Maria Trevino Gonzalez" userId="aa36a5e4-cd30-4109-a581-5f2fc96aeea0" providerId="ADAL" clId="{80AA50D9-4FB5-4D38-A605-B1DA9D52445D}" dt="2025-12-03T14:49:59.096" v="738" actId="1076"/>
          <ac:picMkLst>
            <pc:docMk/>
            <pc:sldMk cId="1057500929" sldId="330"/>
            <ac:picMk id="7" creationId="{3F0E14BE-4568-295A-8DF0-175B4DB21597}"/>
          </ac:picMkLst>
        </pc:picChg>
        <pc:picChg chg="mod">
          <ac:chgData name="Maria Trevino Gonzalez" userId="aa36a5e4-cd30-4109-a581-5f2fc96aeea0" providerId="ADAL" clId="{80AA50D9-4FB5-4D38-A605-B1DA9D52445D}" dt="2025-12-03T14:50:30.145" v="750" actId="14100"/>
          <ac:picMkLst>
            <pc:docMk/>
            <pc:sldMk cId="1057500929" sldId="330"/>
            <ac:picMk id="9" creationId="{89BC1A66-2964-681B-19C0-03432C3673A5}"/>
          </ac:picMkLst>
        </pc:picChg>
        <pc:picChg chg="mod">
          <ac:chgData name="Maria Trevino Gonzalez" userId="aa36a5e4-cd30-4109-a581-5f2fc96aeea0" providerId="ADAL" clId="{80AA50D9-4FB5-4D38-A605-B1DA9D52445D}" dt="2025-12-03T14:50:07.798" v="746" actId="1076"/>
          <ac:picMkLst>
            <pc:docMk/>
            <pc:sldMk cId="1057500929" sldId="330"/>
            <ac:picMk id="11" creationId="{10AD599F-3EE1-F89C-F3BA-8D467293884C}"/>
          </ac:picMkLst>
        </pc:picChg>
      </pc:sldChg>
      <pc:sldChg chg="modSp mod">
        <pc:chgData name="Maria Trevino Gonzalez" userId="aa36a5e4-cd30-4109-a581-5f2fc96aeea0" providerId="ADAL" clId="{80AA50D9-4FB5-4D38-A605-B1DA9D52445D}" dt="2025-12-03T14:54:20.518" v="825" actId="20577"/>
        <pc:sldMkLst>
          <pc:docMk/>
          <pc:sldMk cId="2473141176" sldId="518"/>
        </pc:sldMkLst>
        <pc:spChg chg="mod">
          <ac:chgData name="Maria Trevino Gonzalez" userId="aa36a5e4-cd30-4109-a581-5f2fc96aeea0" providerId="ADAL" clId="{80AA50D9-4FB5-4D38-A605-B1DA9D52445D}" dt="2025-12-03T14:53:53.391" v="779" actId="13926"/>
          <ac:spMkLst>
            <pc:docMk/>
            <pc:sldMk cId="2473141176" sldId="518"/>
            <ac:spMk id="2" creationId="{C995378C-E0ED-192F-C722-192AAA340861}"/>
          </ac:spMkLst>
        </pc:spChg>
        <pc:spChg chg="mod">
          <ac:chgData name="Maria Trevino Gonzalez" userId="aa36a5e4-cd30-4109-a581-5f2fc96aeea0" providerId="ADAL" clId="{80AA50D9-4FB5-4D38-A605-B1DA9D52445D}" dt="2025-12-03T14:54:20.518" v="825" actId="20577"/>
          <ac:spMkLst>
            <pc:docMk/>
            <pc:sldMk cId="2473141176" sldId="518"/>
            <ac:spMk id="3" creationId="{8A8266CD-770F-E5C4-B77D-067160D797DA}"/>
          </ac:spMkLst>
        </pc:spChg>
        <pc:spChg chg="mod">
          <ac:chgData name="Maria Trevino Gonzalez" userId="aa36a5e4-cd30-4109-a581-5f2fc96aeea0" providerId="ADAL" clId="{80AA50D9-4FB5-4D38-A605-B1DA9D52445D}" dt="2025-12-03T14:44:22.539" v="365" actId="20577"/>
          <ac:spMkLst>
            <pc:docMk/>
            <pc:sldMk cId="2473141176" sldId="518"/>
            <ac:spMk id="4" creationId="{23DBA4E8-AC3A-EDF1-5224-4451685F95CA}"/>
          </ac:spMkLst>
        </pc:spChg>
      </pc:sldChg>
      <pc:sldChg chg="modSp mod">
        <pc:chgData name="Maria Trevino Gonzalez" userId="aa36a5e4-cd30-4109-a581-5f2fc96aeea0" providerId="ADAL" clId="{80AA50D9-4FB5-4D38-A605-B1DA9D52445D}" dt="2025-12-03T15:02:15.902" v="1020" actId="1035"/>
        <pc:sldMkLst>
          <pc:docMk/>
          <pc:sldMk cId="3264107178" sldId="520"/>
        </pc:sldMkLst>
        <pc:spChg chg="mod">
          <ac:chgData name="Maria Trevino Gonzalez" userId="aa36a5e4-cd30-4109-a581-5f2fc96aeea0" providerId="ADAL" clId="{80AA50D9-4FB5-4D38-A605-B1DA9D52445D}" dt="2025-12-03T15:02:15.902" v="1020" actId="1035"/>
          <ac:spMkLst>
            <pc:docMk/>
            <pc:sldMk cId="3264107178" sldId="520"/>
            <ac:spMk id="3" creationId="{A47BD8A3-B6B8-30DD-9A3A-5506D75776B4}"/>
          </ac:spMkLst>
        </pc:spChg>
        <pc:spChg chg="mod">
          <ac:chgData name="Maria Trevino Gonzalez" userId="aa36a5e4-cd30-4109-a581-5f2fc96aeea0" providerId="ADAL" clId="{80AA50D9-4FB5-4D38-A605-B1DA9D52445D}" dt="2025-12-03T14:42:16.663" v="207" actId="5793"/>
          <ac:spMkLst>
            <pc:docMk/>
            <pc:sldMk cId="3264107178" sldId="520"/>
            <ac:spMk id="4" creationId="{6B78704E-E63E-2041-9862-B6C626EF9D3F}"/>
          </ac:spMkLst>
        </pc:spChg>
      </pc:sldChg>
      <pc:sldChg chg="modSp mod">
        <pc:chgData name="Maria Trevino Gonzalez" userId="aa36a5e4-cd30-4109-a581-5f2fc96aeea0" providerId="ADAL" clId="{80AA50D9-4FB5-4D38-A605-B1DA9D52445D}" dt="2025-12-03T14:48:02.195" v="633" actId="20577"/>
        <pc:sldMkLst>
          <pc:docMk/>
          <pc:sldMk cId="2423727574" sldId="522"/>
        </pc:sldMkLst>
        <pc:spChg chg="mod">
          <ac:chgData name="Maria Trevino Gonzalez" userId="aa36a5e4-cd30-4109-a581-5f2fc96aeea0" providerId="ADAL" clId="{80AA50D9-4FB5-4D38-A605-B1DA9D52445D}" dt="2025-12-03T14:48:02.195" v="633" actId="20577"/>
          <ac:spMkLst>
            <pc:docMk/>
            <pc:sldMk cId="2423727574" sldId="522"/>
            <ac:spMk id="3" creationId="{4E5EB39D-E629-EB61-E2A0-520A072CA719}"/>
          </ac:spMkLst>
        </pc:spChg>
      </pc:sldChg>
      <pc:sldChg chg="modSp mod">
        <pc:chgData name="Maria Trevino Gonzalez" userId="aa36a5e4-cd30-4109-a581-5f2fc96aeea0" providerId="ADAL" clId="{80AA50D9-4FB5-4D38-A605-B1DA9D52445D}" dt="2025-12-03T14:51:34.982" v="754" actId="13926"/>
        <pc:sldMkLst>
          <pc:docMk/>
          <pc:sldMk cId="286505935" sldId="523"/>
        </pc:sldMkLst>
        <pc:spChg chg="mod">
          <ac:chgData name="Maria Trevino Gonzalez" userId="aa36a5e4-cd30-4109-a581-5f2fc96aeea0" providerId="ADAL" clId="{80AA50D9-4FB5-4D38-A605-B1DA9D52445D}" dt="2025-12-03T14:51:34.982" v="754" actId="13926"/>
          <ac:spMkLst>
            <pc:docMk/>
            <pc:sldMk cId="286505935" sldId="523"/>
            <ac:spMk id="2" creationId="{5271EEF1-795E-C39E-25FE-279801D9107E}"/>
          </ac:spMkLst>
        </pc:spChg>
      </pc:sldChg>
      <pc:sldChg chg="modSp mod">
        <pc:chgData name="Maria Trevino Gonzalez" userId="aa36a5e4-cd30-4109-a581-5f2fc96aeea0" providerId="ADAL" clId="{80AA50D9-4FB5-4D38-A605-B1DA9D52445D}" dt="2025-12-03T14:54:46.773" v="829" actId="20577"/>
        <pc:sldMkLst>
          <pc:docMk/>
          <pc:sldMk cId="3988615152" sldId="528"/>
        </pc:sldMkLst>
        <pc:spChg chg="mod">
          <ac:chgData name="Maria Trevino Gonzalez" userId="aa36a5e4-cd30-4109-a581-5f2fc96aeea0" providerId="ADAL" clId="{80AA50D9-4FB5-4D38-A605-B1DA9D52445D}" dt="2025-12-03T14:54:46.773" v="829" actId="20577"/>
          <ac:spMkLst>
            <pc:docMk/>
            <pc:sldMk cId="3988615152" sldId="528"/>
            <ac:spMk id="4" creationId="{B45B5D5F-DF00-9E4D-9A86-4E9AB3894BC2}"/>
          </ac:spMkLst>
        </pc:spChg>
      </pc:sldChg>
      <pc:sldChg chg="modSp mod">
        <pc:chgData name="Maria Trevino Gonzalez" userId="aa36a5e4-cd30-4109-a581-5f2fc96aeea0" providerId="ADAL" clId="{80AA50D9-4FB5-4D38-A605-B1DA9D52445D}" dt="2025-12-03T14:51:09.277" v="752" actId="13926"/>
        <pc:sldMkLst>
          <pc:docMk/>
          <pc:sldMk cId="88013926" sldId="529"/>
        </pc:sldMkLst>
        <pc:spChg chg="mod">
          <ac:chgData name="Maria Trevino Gonzalez" userId="aa36a5e4-cd30-4109-a581-5f2fc96aeea0" providerId="ADAL" clId="{80AA50D9-4FB5-4D38-A605-B1DA9D52445D}" dt="2025-12-03T14:51:09.277" v="752" actId="13926"/>
          <ac:spMkLst>
            <pc:docMk/>
            <pc:sldMk cId="88013926" sldId="529"/>
            <ac:spMk id="4" creationId="{ED1B90F8-304F-5742-9C99-E4D5A5D393D5}"/>
          </ac:spMkLst>
        </pc:spChg>
      </pc:sldChg>
      <pc:sldChg chg="modSp mod">
        <pc:chgData name="Maria Trevino Gonzalez" userId="aa36a5e4-cd30-4109-a581-5f2fc96aeea0" providerId="ADAL" clId="{80AA50D9-4FB5-4D38-A605-B1DA9D52445D}" dt="2025-12-03T14:51:49.325" v="774" actId="20577"/>
        <pc:sldMkLst>
          <pc:docMk/>
          <pc:sldMk cId="798693501" sldId="531"/>
        </pc:sldMkLst>
        <pc:spChg chg="mod">
          <ac:chgData name="Maria Trevino Gonzalez" userId="aa36a5e4-cd30-4109-a581-5f2fc96aeea0" providerId="ADAL" clId="{80AA50D9-4FB5-4D38-A605-B1DA9D52445D}" dt="2025-12-03T14:51:42.594" v="755" actId="13926"/>
          <ac:spMkLst>
            <pc:docMk/>
            <pc:sldMk cId="798693501" sldId="531"/>
            <ac:spMk id="2" creationId="{FA3AB2B4-C381-284C-91EA-8DCA533AB3B6}"/>
          </ac:spMkLst>
        </pc:spChg>
        <pc:spChg chg="mod">
          <ac:chgData name="Maria Trevino Gonzalez" userId="aa36a5e4-cd30-4109-a581-5f2fc96aeea0" providerId="ADAL" clId="{80AA50D9-4FB5-4D38-A605-B1DA9D52445D}" dt="2025-12-03T14:51:49.325" v="774" actId="20577"/>
          <ac:spMkLst>
            <pc:docMk/>
            <pc:sldMk cId="798693501" sldId="531"/>
            <ac:spMk id="3" creationId="{52561C6E-04D0-F94D-BA30-90633D604D30}"/>
          </ac:spMkLst>
        </pc:spChg>
      </pc:sldChg>
      <pc:sldChg chg="addSp delSp modSp mod">
        <pc:chgData name="Maria Trevino Gonzalez" userId="aa36a5e4-cd30-4109-a581-5f2fc96aeea0" providerId="ADAL" clId="{80AA50D9-4FB5-4D38-A605-B1DA9D52445D}" dt="2025-12-03T14:23:55.123" v="122" actId="14100"/>
        <pc:sldMkLst>
          <pc:docMk/>
          <pc:sldMk cId="3594026392" sldId="533"/>
        </pc:sldMkLst>
        <pc:spChg chg="del">
          <ac:chgData name="Maria Trevino Gonzalez" userId="aa36a5e4-cd30-4109-a581-5f2fc96aeea0" providerId="ADAL" clId="{80AA50D9-4FB5-4D38-A605-B1DA9D52445D}" dt="2025-12-03T14:23:30.709" v="121" actId="478"/>
          <ac:spMkLst>
            <pc:docMk/>
            <pc:sldMk cId="3594026392" sldId="533"/>
            <ac:spMk id="3" creationId="{DD5F7668-B6AB-9143-8465-A61A9BDCDCCD}"/>
          </ac:spMkLst>
        </pc:spChg>
        <pc:picChg chg="del">
          <ac:chgData name="Maria Trevino Gonzalez" userId="aa36a5e4-cd30-4109-a581-5f2fc96aeea0" providerId="ADAL" clId="{80AA50D9-4FB5-4D38-A605-B1DA9D52445D}" dt="2025-12-03T14:22:20.263" v="117" actId="478"/>
          <ac:picMkLst>
            <pc:docMk/>
            <pc:sldMk cId="3594026392" sldId="533"/>
            <ac:picMk id="4" creationId="{22C1DCE6-FC28-E147-9D3D-F16FE92CDEAD}"/>
          </ac:picMkLst>
        </pc:picChg>
        <pc:picChg chg="add mod">
          <ac:chgData name="Maria Trevino Gonzalez" userId="aa36a5e4-cd30-4109-a581-5f2fc96aeea0" providerId="ADAL" clId="{80AA50D9-4FB5-4D38-A605-B1DA9D52445D}" dt="2025-12-03T14:23:55.123" v="122" actId="14100"/>
          <ac:picMkLst>
            <pc:docMk/>
            <pc:sldMk cId="3594026392" sldId="533"/>
            <ac:picMk id="1026" creationId="{142DAE70-9105-8D00-65B9-0BA34377FCB5}"/>
          </ac:picMkLst>
        </pc:picChg>
      </pc:sldChg>
      <pc:sldChg chg="del">
        <pc:chgData name="Maria Trevino Gonzalez" userId="aa36a5e4-cd30-4109-a581-5f2fc96aeea0" providerId="ADAL" clId="{80AA50D9-4FB5-4D38-A605-B1DA9D52445D}" dt="2025-12-03T14:52:05.667" v="775" actId="47"/>
        <pc:sldMkLst>
          <pc:docMk/>
          <pc:sldMk cId="1454089525" sldId="546"/>
        </pc:sldMkLst>
      </pc:sldChg>
      <pc:sldChg chg="del">
        <pc:chgData name="Maria Trevino Gonzalez" userId="aa36a5e4-cd30-4109-a581-5f2fc96aeea0" providerId="ADAL" clId="{80AA50D9-4FB5-4D38-A605-B1DA9D52445D}" dt="2025-12-03T14:52:05.667" v="775" actId="47"/>
        <pc:sldMkLst>
          <pc:docMk/>
          <pc:sldMk cId="122263242" sldId="547"/>
        </pc:sldMkLst>
      </pc:sldChg>
      <pc:sldChg chg="mod modShow">
        <pc:chgData name="Maria Trevino Gonzalez" userId="aa36a5e4-cd30-4109-a581-5f2fc96aeea0" providerId="ADAL" clId="{80AA50D9-4FB5-4D38-A605-B1DA9D52445D}" dt="2025-12-03T14:53:15.036" v="776" actId="729"/>
        <pc:sldMkLst>
          <pc:docMk/>
          <pc:sldMk cId="2583299580" sldId="553"/>
        </pc:sldMkLst>
      </pc:sldChg>
      <pc:sldChg chg="modSp mod">
        <pc:chgData name="Maria Trevino Gonzalez" userId="aa36a5e4-cd30-4109-a581-5f2fc96aeea0" providerId="ADAL" clId="{80AA50D9-4FB5-4D38-A605-B1DA9D52445D}" dt="2025-12-03T14:53:40.650" v="778" actId="13926"/>
        <pc:sldMkLst>
          <pc:docMk/>
          <pc:sldMk cId="1609248000" sldId="554"/>
        </pc:sldMkLst>
        <pc:spChg chg="mod">
          <ac:chgData name="Maria Trevino Gonzalez" userId="aa36a5e4-cd30-4109-a581-5f2fc96aeea0" providerId="ADAL" clId="{80AA50D9-4FB5-4D38-A605-B1DA9D52445D}" dt="2025-12-03T14:53:40.650" v="778" actId="13926"/>
          <ac:spMkLst>
            <pc:docMk/>
            <pc:sldMk cId="1609248000" sldId="554"/>
            <ac:spMk id="2" creationId="{0E33E98C-5496-5643-B3D5-C19774D77681}"/>
          </ac:spMkLst>
        </pc:spChg>
      </pc:sldChg>
      <pc:sldChg chg="addSp modSp new mod">
        <pc:chgData name="Maria Trevino Gonzalez" userId="aa36a5e4-cd30-4109-a581-5f2fc96aeea0" providerId="ADAL" clId="{80AA50D9-4FB5-4D38-A605-B1DA9D52445D}" dt="2025-12-03T14:58:38.933" v="848" actId="1035"/>
        <pc:sldMkLst>
          <pc:docMk/>
          <pc:sldMk cId="3855535587" sldId="555"/>
        </pc:sldMkLst>
        <pc:picChg chg="add mod modCrop">
          <ac:chgData name="Maria Trevino Gonzalez" userId="aa36a5e4-cd30-4109-a581-5f2fc96aeea0" providerId="ADAL" clId="{80AA50D9-4FB5-4D38-A605-B1DA9D52445D}" dt="2025-12-03T14:58:38.933" v="848" actId="1035"/>
          <ac:picMkLst>
            <pc:docMk/>
            <pc:sldMk cId="3855535587" sldId="555"/>
            <ac:picMk id="3" creationId="{8D400B7D-B7CA-EBA8-B716-2DD1D7F12D6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Go through info on handbook (key point no </a:t>
            </a:r>
            <a:r>
              <a:rPr lang="en-GB" err="1"/>
              <a:t>EwL</a:t>
            </a:r>
            <a:r>
              <a:rPr lang="en-GB"/>
              <a:t> marks but when discussing policy NGB guidance – this falls into practical skills criteria).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008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cs typeface="Calibri"/>
              </a:rPr>
              <a:t>Social Media; Branding; LinkedIn???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cs typeface="Calibri"/>
              </a:rPr>
              <a:t>Careers Service; job interviews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3683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404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5323A2-AB3A-A14D-BF27-270C4AFDB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FB54-F87B-AF4A-B9FA-F963B149C1AC}" type="datetimeFigureOut">
              <a:rPr lang="en-US" smtClean="0"/>
              <a:t>1/16/2026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FF4D47-CAFC-164E-B80E-1B988A53C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C574E0-B4D6-B244-A2BA-378F8DBDB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BEF0A-DA0D-1647-BE18-ACFC6D5469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5339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4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6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8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7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8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  <p:sldLayoutId id="214748370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pPr algn="ctr"/>
            <a:r>
              <a:rPr lang="en-GB" sz="4400" b="1" dirty="0"/>
              <a:t>Curriculum Adventure</a:t>
            </a:r>
          </a:p>
          <a:p>
            <a:pPr algn="ctr"/>
            <a:r>
              <a:rPr lang="en-GB" sz="4400" b="1" dirty="0"/>
              <a:t>Level / </a:t>
            </a:r>
            <a:r>
              <a:rPr lang="en-GB" sz="4400" b="1" dirty="0" err="1"/>
              <a:t>Lefel</a:t>
            </a:r>
            <a:r>
              <a:rPr lang="en-GB" sz="4400" b="1" dirty="0"/>
              <a:t>  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030D59-FFC0-0440-9239-1D3129487026}"/>
              </a:ext>
            </a:extLst>
          </p:cNvPr>
          <p:cNvSpPr txBox="1"/>
          <p:nvPr/>
        </p:nvSpPr>
        <p:spPr>
          <a:xfrm>
            <a:off x="6966284" y="2454442"/>
            <a:ext cx="44877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>
                <a:solidFill>
                  <a:schemeClr val="bg1"/>
                </a:solidFill>
              </a:rPr>
              <a:t>BMOE 6002 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5DBC7-0214-C46E-93B1-E2D189A27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7" y="162425"/>
            <a:ext cx="11481847" cy="1325563"/>
          </a:xfrm>
        </p:spPr>
        <p:txBody>
          <a:bodyPr/>
          <a:lstStyle/>
          <a:p>
            <a:r>
              <a:rPr lang="en-GB" dirty="0"/>
              <a:t>Lecture outline : Assessment 2 prep.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EB39D-E629-EB61-E2A0-520A072CA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521597"/>
            <a:ext cx="11481847" cy="3814806"/>
          </a:xfrm>
        </p:spPr>
        <p:txBody>
          <a:bodyPr>
            <a:normAutofit/>
          </a:bodyPr>
          <a:lstStyle/>
          <a:p>
            <a:r>
              <a:rPr lang="en-GB" dirty="0"/>
              <a:t>Re-visit assessment brief</a:t>
            </a:r>
          </a:p>
          <a:p>
            <a:r>
              <a:rPr lang="en-GB" dirty="0"/>
              <a:t>Review the five categories from the rubric / marking criteria</a:t>
            </a:r>
          </a:p>
          <a:p>
            <a:r>
              <a:rPr lang="en-GB" dirty="0"/>
              <a:t>Current thoughts on selected sites on your Proposal (A1), areas developed or affordances you consider relevant to showcase</a:t>
            </a:r>
          </a:p>
          <a:p>
            <a:r>
              <a:rPr lang="en-GB" dirty="0"/>
              <a:t>Consider – what does a unit of work look like &amp; what can be included in a unit of work.  (&amp; ask viewpoint from students)</a:t>
            </a:r>
          </a:p>
          <a:p>
            <a:r>
              <a:rPr lang="en-GB" dirty="0"/>
              <a:t>Share and appreciate examples of past submissions that were awarded in the first bracket of the 70’s &amp; 80’s and the exceptional bracket of the 90’s. </a:t>
            </a:r>
          </a:p>
        </p:txBody>
      </p:sp>
    </p:spTree>
    <p:extLst>
      <p:ext uri="{BB962C8B-B14F-4D97-AF65-F5344CB8AC3E}">
        <p14:creationId xmlns:p14="http://schemas.microsoft.com/office/powerpoint/2010/main" val="2423727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5378C-E0ED-192F-C722-192AAA340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949900"/>
            <a:ext cx="11481847" cy="784599"/>
          </a:xfrm>
        </p:spPr>
        <p:txBody>
          <a:bodyPr/>
          <a:lstStyle/>
          <a:p>
            <a:r>
              <a:rPr lang="en-GB" dirty="0">
                <a:highlight>
                  <a:srgbClr val="00FF00"/>
                </a:highlight>
              </a:rPr>
              <a:t>Assessment 2 (</a:t>
            </a:r>
            <a:r>
              <a:rPr lang="en-GB" dirty="0" err="1">
                <a:highlight>
                  <a:srgbClr val="00FF00"/>
                </a:highlight>
              </a:rPr>
              <a:t>equiv</a:t>
            </a:r>
            <a:r>
              <a:rPr lang="en-GB" dirty="0">
                <a:highlight>
                  <a:srgbClr val="00FF00"/>
                </a:highlight>
              </a:rPr>
              <a:t> 2,500) 15mins + 5mins Q&amp;A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266CD-770F-E5C4-B77D-067160D79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855160"/>
            <a:ext cx="11488132" cy="3667061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sz="2400" b="1" i="1" dirty="0"/>
              <a:t>Presentation on a unit of work for Outdoor Activities for secondary-age students within the area of progression step 3 &amp; 4 –delivered at the location of your choice (from your Proposal in Assessment 1). 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400" b="1" i="1" dirty="0"/>
              <a:t>How will the unit of work apply adventurous learning &amp; support pupils’ physical literacy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400" b="1" i="1" dirty="0"/>
              <a:t>Consider pupil progression 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400" b="1" i="1" dirty="0"/>
              <a:t>Opportunities for Formative Assessment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DBA4E8-AC3A-EDF1-5224-4451685F95CA}"/>
              </a:ext>
            </a:extLst>
          </p:cNvPr>
          <p:cNvSpPr txBox="1"/>
          <p:nvPr/>
        </p:nvSpPr>
        <p:spPr>
          <a:xfrm>
            <a:off x="7500938" y="244464"/>
            <a:ext cx="3900487" cy="584775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/>
              <a:t>23</a:t>
            </a:r>
            <a:r>
              <a:rPr lang="en-GB" sz="3200" b="1" baseline="30000" dirty="0"/>
              <a:t>rd</a:t>
            </a:r>
            <a:r>
              <a:rPr lang="en-GB" sz="3200" b="1" dirty="0"/>
              <a:t>  January, 2026</a:t>
            </a:r>
          </a:p>
        </p:txBody>
      </p:sp>
    </p:spTree>
    <p:extLst>
      <p:ext uri="{BB962C8B-B14F-4D97-AF65-F5344CB8AC3E}">
        <p14:creationId xmlns:p14="http://schemas.microsoft.com/office/powerpoint/2010/main" val="2473141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1B90F8-304F-5742-9C99-E4D5A5D393D5}"/>
              </a:ext>
            </a:extLst>
          </p:cNvPr>
          <p:cNvSpPr txBox="1">
            <a:spLocks/>
          </p:cNvSpPr>
          <p:nvPr/>
        </p:nvSpPr>
        <p:spPr>
          <a:xfrm>
            <a:off x="262311" y="-11671"/>
            <a:ext cx="11481847" cy="6509474"/>
          </a:xfrm>
          <a:prstGeom prst="rect">
            <a:avLst/>
          </a:prstGeom>
          <a:noFill/>
          <a:ln w="76200">
            <a:noFill/>
          </a:ln>
        </p:spPr>
        <p:txBody>
          <a:bodyPr vert="horz" wrap="square" lIns="91440" tIns="45720" rIns="91440" bIns="45720" rtlCol="0" anchor="t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sz="3600" dirty="0">
                <a:highlight>
                  <a:srgbClr val="FF00FF"/>
                </a:highlight>
                <a:cs typeface="Calibri"/>
              </a:rPr>
              <a:t>Engagement with Lit (20 marks): </a:t>
            </a:r>
          </a:p>
          <a:p>
            <a:pPr>
              <a:lnSpc>
                <a:spcPct val="100000"/>
              </a:lnSpc>
            </a:pPr>
            <a:r>
              <a:rPr lang="en-GB" sz="3200" dirty="0">
                <a:cs typeface="Calibri"/>
              </a:rPr>
              <a:t>Readings &amp; referencing </a:t>
            </a:r>
          </a:p>
          <a:p>
            <a:pPr>
              <a:lnSpc>
                <a:spcPct val="100000"/>
              </a:lnSpc>
            </a:pPr>
            <a:r>
              <a:rPr lang="en-GB" sz="3200" dirty="0">
                <a:cs typeface="Calibri"/>
              </a:rPr>
              <a:t>Start with what’s on the Moodle page</a:t>
            </a:r>
          </a:p>
          <a:p>
            <a:pPr>
              <a:lnSpc>
                <a:spcPct val="100000"/>
              </a:lnSpc>
            </a:pPr>
            <a:r>
              <a:rPr lang="en-GB" sz="3200" dirty="0">
                <a:cs typeface="Calibri"/>
              </a:rPr>
              <a:t>From Journal of Adventure and Outdoor Learning</a:t>
            </a:r>
          </a:p>
          <a:p>
            <a:pPr>
              <a:lnSpc>
                <a:spcPct val="100000"/>
              </a:lnSpc>
            </a:pPr>
            <a:r>
              <a:rPr lang="en-GB" sz="3200" dirty="0">
                <a:cs typeface="Calibri"/>
              </a:rPr>
              <a:t>Physical Education and Sport Pedagogy</a:t>
            </a:r>
          </a:p>
          <a:p>
            <a:pPr>
              <a:lnSpc>
                <a:spcPct val="100000"/>
              </a:lnSpc>
            </a:pPr>
            <a:r>
              <a:rPr lang="en-GB" sz="3200" dirty="0">
                <a:cs typeface="Calibri"/>
              </a:rPr>
              <a:t> Well-being of Future Generations (Wales) Act (2015)</a:t>
            </a:r>
          </a:p>
          <a:p>
            <a:pPr>
              <a:lnSpc>
                <a:spcPct val="100000"/>
              </a:lnSpc>
            </a:pPr>
            <a:r>
              <a:rPr lang="en-GB" sz="3200" dirty="0">
                <a:cs typeface="Calibri"/>
              </a:rPr>
              <a:t>Curriculum for Wales (2022)</a:t>
            </a:r>
          </a:p>
          <a:p>
            <a:pPr>
              <a:lnSpc>
                <a:spcPct val="100000"/>
              </a:lnSpc>
            </a:pPr>
            <a:r>
              <a:rPr lang="en-GB" sz="3200" dirty="0">
                <a:cs typeface="Calibri"/>
              </a:rPr>
              <a:t>World Health Organisation (2020)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3200" dirty="0">
                <a:cs typeface="Calibri"/>
              </a:rPr>
              <a:t>And more!</a:t>
            </a:r>
          </a:p>
          <a:p>
            <a:pPr>
              <a:lnSpc>
                <a:spcPct val="100000"/>
              </a:lnSpc>
            </a:pPr>
            <a:endParaRPr lang="en-GB" sz="32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8013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5B5D5F-DF00-9E4D-9A86-4E9AB3894BC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00428" y="283030"/>
            <a:ext cx="11791143" cy="5349157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indent="0">
              <a:buNone/>
            </a:pPr>
            <a:r>
              <a:rPr lang="en-GB" sz="3600" dirty="0">
                <a:highlight>
                  <a:srgbClr val="FF00FF"/>
                </a:highlight>
                <a:cs typeface="Calibri"/>
              </a:rPr>
              <a:t>Knowledge &amp; Understanding (20 marks)</a:t>
            </a:r>
          </a:p>
          <a:p>
            <a:r>
              <a:rPr lang="en-GB" sz="3600" dirty="0">
                <a:cs typeface="Calibri"/>
              </a:rPr>
              <a:t>Outdoor pedagogical model for outdoor and adventure 	</a:t>
            </a:r>
          </a:p>
          <a:p>
            <a:pPr marL="0" indent="0">
              <a:buNone/>
            </a:pPr>
            <a:r>
              <a:rPr lang="en-GB" sz="3600" dirty="0">
                <a:cs typeface="Calibri"/>
              </a:rPr>
              <a:t>	…reflected in the unit of work</a:t>
            </a:r>
          </a:p>
          <a:p>
            <a:r>
              <a:rPr lang="en-GB" sz="3600" dirty="0">
                <a:cs typeface="Calibri"/>
              </a:rPr>
              <a:t>Research that underpins the use of the outdoors for supporting health and wellbeing and other </a:t>
            </a:r>
            <a:r>
              <a:rPr lang="en-GB" sz="3600" dirty="0" err="1">
                <a:cs typeface="Calibri"/>
              </a:rPr>
              <a:t>AoLE</a:t>
            </a:r>
            <a:endParaRPr lang="en-GB" sz="3600" dirty="0">
              <a:cs typeface="Calibri"/>
            </a:endParaRPr>
          </a:p>
          <a:p>
            <a:r>
              <a:rPr lang="en-GB" sz="3600" dirty="0">
                <a:cs typeface="Calibri"/>
              </a:rPr>
              <a:t>Show an understanding of physical literacy &amp; adventurous learning</a:t>
            </a:r>
          </a:p>
          <a:p>
            <a:r>
              <a:rPr lang="en-GB" sz="3600" dirty="0">
                <a:cs typeface="Calibri"/>
              </a:rPr>
              <a:t>Inclusion / differentiation </a:t>
            </a:r>
          </a:p>
          <a:p>
            <a:r>
              <a:rPr lang="en-GB" sz="3600" dirty="0">
                <a:cs typeface="Calibri"/>
              </a:rPr>
              <a:t>Progression demonstrated within the Unit of Work is sensible</a:t>
            </a:r>
          </a:p>
        </p:txBody>
      </p:sp>
    </p:spTree>
    <p:extLst>
      <p:ext uri="{BB962C8B-B14F-4D97-AF65-F5344CB8AC3E}">
        <p14:creationId xmlns:p14="http://schemas.microsoft.com/office/powerpoint/2010/main" val="39886151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965988-F610-5845-824B-A9C897CF7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b="1" dirty="0"/>
              <a:t>Meaningful inclusion of </a:t>
            </a:r>
            <a:r>
              <a:rPr lang="en-GB" sz="4000" b="1" dirty="0" err="1"/>
              <a:t>Curr</a:t>
            </a:r>
            <a:r>
              <a:rPr lang="en-GB" sz="4000" b="1" dirty="0"/>
              <a:t>. For Wales</a:t>
            </a:r>
            <a:endParaRPr lang="en-US" sz="4000" dirty="0"/>
          </a:p>
        </p:txBody>
      </p:sp>
      <p:pic>
        <p:nvPicPr>
          <p:cNvPr id="1026" name="Picture 2" descr="Curriculum for Wales">
            <a:extLst>
              <a:ext uri="{FF2B5EF4-FFF2-40B4-BE49-F238E27FC236}">
                <a16:creationId xmlns:a16="http://schemas.microsoft.com/office/drawing/2014/main" id="{142DAE70-9105-8D00-65B9-0BA34377FC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"/>
            <a:ext cx="5221432" cy="6961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4026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4BFCCA4-109C-4B21-816E-144FE75C3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5D9E18-CD3E-E418-2C75-FADF178E8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18" y="643465"/>
            <a:ext cx="3895359" cy="1846615"/>
          </a:xfrm>
        </p:spPr>
        <p:txBody>
          <a:bodyPr anchor="b">
            <a:normAutofit/>
          </a:bodyPr>
          <a:lstStyle/>
          <a:p>
            <a:r>
              <a:rPr lang="en-GB" sz="3000" b="1" dirty="0"/>
              <a:t>Meaningful inclusion of </a:t>
            </a:r>
            <a:r>
              <a:rPr lang="en-GB" sz="3000" b="1" dirty="0" err="1"/>
              <a:t>Curr</a:t>
            </a:r>
            <a:r>
              <a:rPr lang="en-GB" sz="3000" b="1" dirty="0"/>
              <a:t>. For Wales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0059B5C0-FEC8-4370-AF45-02E3AEF6F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659144"/>
            <a:ext cx="3566160" cy="18288"/>
          </a:xfrm>
          <a:custGeom>
            <a:avLst/>
            <a:gdLst>
              <a:gd name="connsiteX0" fmla="*/ 0 w 3566160"/>
              <a:gd name="connsiteY0" fmla="*/ 0 h 18288"/>
              <a:gd name="connsiteX1" fmla="*/ 665683 w 3566160"/>
              <a:gd name="connsiteY1" fmla="*/ 0 h 18288"/>
              <a:gd name="connsiteX2" fmla="*/ 1331366 w 3566160"/>
              <a:gd name="connsiteY2" fmla="*/ 0 h 18288"/>
              <a:gd name="connsiteX3" fmla="*/ 1818742 w 3566160"/>
              <a:gd name="connsiteY3" fmla="*/ 0 h 18288"/>
              <a:gd name="connsiteX4" fmla="*/ 2413102 w 3566160"/>
              <a:gd name="connsiteY4" fmla="*/ 0 h 18288"/>
              <a:gd name="connsiteX5" fmla="*/ 2936138 w 3566160"/>
              <a:gd name="connsiteY5" fmla="*/ 0 h 18288"/>
              <a:gd name="connsiteX6" fmla="*/ 3566160 w 3566160"/>
              <a:gd name="connsiteY6" fmla="*/ 0 h 18288"/>
              <a:gd name="connsiteX7" fmla="*/ 3566160 w 3566160"/>
              <a:gd name="connsiteY7" fmla="*/ 18288 h 18288"/>
              <a:gd name="connsiteX8" fmla="*/ 2971800 w 3566160"/>
              <a:gd name="connsiteY8" fmla="*/ 18288 h 18288"/>
              <a:gd name="connsiteX9" fmla="*/ 2448763 w 3566160"/>
              <a:gd name="connsiteY9" fmla="*/ 18288 h 18288"/>
              <a:gd name="connsiteX10" fmla="*/ 1854403 w 3566160"/>
              <a:gd name="connsiteY10" fmla="*/ 18288 h 18288"/>
              <a:gd name="connsiteX11" fmla="*/ 1295705 w 3566160"/>
              <a:gd name="connsiteY11" fmla="*/ 18288 h 18288"/>
              <a:gd name="connsiteX12" fmla="*/ 772668 w 3566160"/>
              <a:gd name="connsiteY12" fmla="*/ 18288 h 18288"/>
              <a:gd name="connsiteX13" fmla="*/ 0 w 3566160"/>
              <a:gd name="connsiteY13" fmla="*/ 18288 h 18288"/>
              <a:gd name="connsiteX14" fmla="*/ 0 w 356616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566160" h="18288" fill="none" extrusionOk="0">
                <a:moveTo>
                  <a:pt x="0" y="0"/>
                </a:moveTo>
                <a:cubicBezTo>
                  <a:pt x="222644" y="15773"/>
                  <a:pt x="447078" y="-30288"/>
                  <a:pt x="665683" y="0"/>
                </a:cubicBezTo>
                <a:cubicBezTo>
                  <a:pt x="884288" y="30288"/>
                  <a:pt x="1132425" y="-6167"/>
                  <a:pt x="1331366" y="0"/>
                </a:cubicBezTo>
                <a:cubicBezTo>
                  <a:pt x="1530307" y="6167"/>
                  <a:pt x="1680942" y="17562"/>
                  <a:pt x="1818742" y="0"/>
                </a:cubicBezTo>
                <a:cubicBezTo>
                  <a:pt x="1956542" y="-17562"/>
                  <a:pt x="2130227" y="23032"/>
                  <a:pt x="2413102" y="0"/>
                </a:cubicBezTo>
                <a:cubicBezTo>
                  <a:pt x="2695977" y="-23032"/>
                  <a:pt x="2679988" y="-13260"/>
                  <a:pt x="2936138" y="0"/>
                </a:cubicBezTo>
                <a:cubicBezTo>
                  <a:pt x="3192288" y="13260"/>
                  <a:pt x="3378668" y="16268"/>
                  <a:pt x="3566160" y="0"/>
                </a:cubicBezTo>
                <a:cubicBezTo>
                  <a:pt x="3566199" y="7328"/>
                  <a:pt x="3566779" y="9982"/>
                  <a:pt x="3566160" y="18288"/>
                </a:cubicBezTo>
                <a:cubicBezTo>
                  <a:pt x="3315478" y="45899"/>
                  <a:pt x="3188272" y="-7574"/>
                  <a:pt x="2971800" y="18288"/>
                </a:cubicBezTo>
                <a:cubicBezTo>
                  <a:pt x="2755328" y="44150"/>
                  <a:pt x="2598570" y="34692"/>
                  <a:pt x="2448763" y="18288"/>
                </a:cubicBezTo>
                <a:cubicBezTo>
                  <a:pt x="2298956" y="1884"/>
                  <a:pt x="2011344" y="-7043"/>
                  <a:pt x="1854403" y="18288"/>
                </a:cubicBezTo>
                <a:cubicBezTo>
                  <a:pt x="1697462" y="43619"/>
                  <a:pt x="1444994" y="618"/>
                  <a:pt x="1295705" y="18288"/>
                </a:cubicBezTo>
                <a:cubicBezTo>
                  <a:pt x="1146416" y="35958"/>
                  <a:pt x="965401" y="42167"/>
                  <a:pt x="772668" y="18288"/>
                </a:cubicBezTo>
                <a:cubicBezTo>
                  <a:pt x="579935" y="-5591"/>
                  <a:pt x="352420" y="-19381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566160" h="18288" stroke="0" extrusionOk="0">
                <a:moveTo>
                  <a:pt x="0" y="0"/>
                </a:moveTo>
                <a:cubicBezTo>
                  <a:pt x="169947" y="-5008"/>
                  <a:pt x="340602" y="-17518"/>
                  <a:pt x="594360" y="0"/>
                </a:cubicBezTo>
                <a:cubicBezTo>
                  <a:pt x="848118" y="17518"/>
                  <a:pt x="997921" y="8866"/>
                  <a:pt x="1224382" y="0"/>
                </a:cubicBezTo>
                <a:cubicBezTo>
                  <a:pt x="1450843" y="-8866"/>
                  <a:pt x="1572343" y="8392"/>
                  <a:pt x="1783080" y="0"/>
                </a:cubicBezTo>
                <a:cubicBezTo>
                  <a:pt x="1993817" y="-8392"/>
                  <a:pt x="2266728" y="2126"/>
                  <a:pt x="2448763" y="0"/>
                </a:cubicBezTo>
                <a:cubicBezTo>
                  <a:pt x="2630798" y="-2126"/>
                  <a:pt x="2815508" y="-13843"/>
                  <a:pt x="3043123" y="0"/>
                </a:cubicBezTo>
                <a:cubicBezTo>
                  <a:pt x="3270738" y="13843"/>
                  <a:pt x="3420568" y="2184"/>
                  <a:pt x="3566160" y="0"/>
                </a:cubicBezTo>
                <a:cubicBezTo>
                  <a:pt x="3566487" y="8595"/>
                  <a:pt x="3566088" y="13110"/>
                  <a:pt x="3566160" y="18288"/>
                </a:cubicBezTo>
                <a:cubicBezTo>
                  <a:pt x="3421748" y="9323"/>
                  <a:pt x="3176383" y="-3939"/>
                  <a:pt x="2971800" y="18288"/>
                </a:cubicBezTo>
                <a:cubicBezTo>
                  <a:pt x="2767217" y="40515"/>
                  <a:pt x="2590769" y="4336"/>
                  <a:pt x="2306117" y="18288"/>
                </a:cubicBezTo>
                <a:cubicBezTo>
                  <a:pt x="2021465" y="32240"/>
                  <a:pt x="1860727" y="-9280"/>
                  <a:pt x="1676095" y="18288"/>
                </a:cubicBezTo>
                <a:cubicBezTo>
                  <a:pt x="1491463" y="45856"/>
                  <a:pt x="1329173" y="5765"/>
                  <a:pt x="1153058" y="18288"/>
                </a:cubicBezTo>
                <a:cubicBezTo>
                  <a:pt x="976943" y="30811"/>
                  <a:pt x="895178" y="4751"/>
                  <a:pt x="665683" y="18288"/>
                </a:cubicBezTo>
                <a:cubicBezTo>
                  <a:pt x="436189" y="31825"/>
                  <a:pt x="302924" y="2002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0E14BE-4568-295A-8DF0-175B4DB215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8231" y="163912"/>
            <a:ext cx="4117704" cy="4016657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B3D2A5E-4660-B169-1828-30B52DE8D5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4539" y="80400"/>
            <a:ext cx="3785616" cy="18265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9BC1A66-2964-681B-19C0-03432C3673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77660" y="3099905"/>
            <a:ext cx="5305068" cy="359418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0AD599F-3EE1-F89C-F3BA-8D46729388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6619" y="3364949"/>
            <a:ext cx="4823536" cy="3412651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057500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6725"/>
            <a:ext cx="11481847" cy="1410765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00FF"/>
                </a:highlight>
              </a:rPr>
              <a:t>Cognitive &amp; Intellectual Skills (20 marks)</a:t>
            </a:r>
            <a:br>
              <a:rPr lang="en-GB" sz="3600" b="1" dirty="0"/>
            </a:br>
            <a:r>
              <a:rPr lang="en-GB" sz="3600" b="1" dirty="0"/>
              <a:t>What is your Focus? Examples from the class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417490"/>
            <a:ext cx="11481847" cy="4566673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- Purpose – skill – physical development – social – wellbeing. Why? Justify choice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Where … Location (may change depending on stage within the unit of work) – Why certain location? Justify choice?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- Resources – natural – man made – Why these? Justify choice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When - Considered next step progression … pre or post – what are your ideas? 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Why - Opportunities for some formative assessment ? Why assess? What purpose? 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6505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AB2B4-C381-284C-91EA-8DCA533AB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30878"/>
            <a:ext cx="11481847" cy="997835"/>
          </a:xfrm>
          <a:noFill/>
        </p:spPr>
        <p:txBody>
          <a:bodyPr>
            <a:normAutofit/>
          </a:bodyPr>
          <a:lstStyle/>
          <a:p>
            <a:r>
              <a:rPr lang="en-US" sz="4000" b="1" dirty="0">
                <a:highlight>
                  <a:srgbClr val="FF00FF"/>
                </a:highlight>
              </a:rPr>
              <a:t>Practical Skills (20 Marks)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61C6E-04D0-F94D-BA30-90633D604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451113"/>
            <a:ext cx="11718986" cy="4427173"/>
          </a:xfrm>
        </p:spPr>
        <p:txBody>
          <a:bodyPr>
            <a:normAutofit fontScale="77500" lnSpcReduction="20000"/>
          </a:bodyPr>
          <a:lstStyle/>
          <a:p>
            <a:r>
              <a:rPr lang="en-US" sz="4200" dirty="0"/>
              <a:t>Site selection &amp; Improvements to chosen location (</a:t>
            </a:r>
            <a:r>
              <a:rPr lang="en-US" sz="4200" dirty="0" err="1"/>
              <a:t>Cynefin</a:t>
            </a:r>
            <a:r>
              <a:rPr lang="en-US" sz="4200" dirty="0"/>
              <a:t>, school grounds or other)</a:t>
            </a:r>
          </a:p>
          <a:p>
            <a:r>
              <a:rPr lang="en-US" sz="4200" dirty="0"/>
              <a:t>How creative / interesting / purposeful can you be in your design?</a:t>
            </a:r>
          </a:p>
          <a:p>
            <a:r>
              <a:rPr lang="en-US" sz="4200" dirty="0"/>
              <a:t>Accessibility? </a:t>
            </a:r>
          </a:p>
          <a:p>
            <a:r>
              <a:rPr lang="en-US" sz="4200" dirty="0"/>
              <a:t>Variety of levels of challenge? </a:t>
            </a:r>
          </a:p>
          <a:p>
            <a:r>
              <a:rPr lang="en-US" sz="4200" dirty="0"/>
              <a:t>The type of physical movements that are being promoted in the unit of work? </a:t>
            </a:r>
          </a:p>
          <a:p>
            <a:r>
              <a:rPr lang="en-US" sz="4200" dirty="0"/>
              <a:t>How well does your ideas of the grounds support / enhance the activities in your unit of work?</a:t>
            </a:r>
          </a:p>
          <a:p>
            <a:endParaRPr lang="en-US" sz="4200" dirty="0"/>
          </a:p>
        </p:txBody>
      </p:sp>
    </p:spTree>
    <p:extLst>
      <p:ext uri="{BB962C8B-B14F-4D97-AF65-F5344CB8AC3E}">
        <p14:creationId xmlns:p14="http://schemas.microsoft.com/office/powerpoint/2010/main" val="798693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BA608F8-FA94-9045-B9B8-0AE1ED161E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335" y="1746653"/>
            <a:ext cx="2275382" cy="303384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2AEF91A-2C32-AB4A-820E-C057792C12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50" y="5048250"/>
            <a:ext cx="3406530" cy="1397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0E0CB67-24A1-204F-9E70-32C4FE9DAE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87046" y="4780496"/>
            <a:ext cx="2479454" cy="191849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64B51AA-874C-4948-AA41-B465A0F245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04" y="533170"/>
            <a:ext cx="3580541" cy="200791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37AFCCD7-1180-6E42-BA2F-199FFBE2F7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4553" y="240685"/>
            <a:ext cx="4132172" cy="200954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72DC4DE5-4BB0-E444-9261-1154218748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7229" y="2831937"/>
            <a:ext cx="4839496" cy="176772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C7214974-B6F4-A54F-BBE0-E67B32180EA3}"/>
              </a:ext>
            </a:extLst>
          </p:cNvPr>
          <p:cNvSpPr txBox="1"/>
          <p:nvPr/>
        </p:nvSpPr>
        <p:spPr>
          <a:xfrm>
            <a:off x="7646209" y="2356415"/>
            <a:ext cx="2982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Wooded areas  tree climbing 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E32E9D5-669C-734F-B4D1-07D102EF39D1}"/>
              </a:ext>
            </a:extLst>
          </p:cNvPr>
          <p:cNvSpPr txBox="1"/>
          <p:nvPr/>
        </p:nvSpPr>
        <p:spPr>
          <a:xfrm>
            <a:off x="3659648" y="240685"/>
            <a:ext cx="39475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Adventurous activities – shelter building</a:t>
            </a:r>
          </a:p>
          <a:p>
            <a:r>
              <a:rPr lang="en-US" dirty="0"/>
              <a:t>Camp craft, fire making, bush craft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5A54089-3C96-7C40-ADDB-50753968FA2B}"/>
              </a:ext>
            </a:extLst>
          </p:cNvPr>
          <p:cNvSpPr txBox="1"/>
          <p:nvPr/>
        </p:nvSpPr>
        <p:spPr>
          <a:xfrm>
            <a:off x="-30373" y="4230325"/>
            <a:ext cx="4343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Outdoor classroom – social communication 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4177A04-AFB6-7443-BF84-7AF7E96162E0}"/>
              </a:ext>
            </a:extLst>
          </p:cNvPr>
          <p:cNvSpPr txBox="1"/>
          <p:nvPr/>
        </p:nvSpPr>
        <p:spPr>
          <a:xfrm>
            <a:off x="4047550" y="5019574"/>
            <a:ext cx="4839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Adventurous activities / Physical development /</a:t>
            </a:r>
          </a:p>
          <a:p>
            <a:r>
              <a:rPr lang="en-US" dirty="0"/>
              <a:t>Environmental awareness</a:t>
            </a:r>
          </a:p>
          <a:p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EBF7773-5676-1B47-8090-FF8916DF5517}"/>
              </a:ext>
            </a:extLst>
          </p:cNvPr>
          <p:cNvSpPr txBox="1"/>
          <p:nvPr/>
        </p:nvSpPr>
        <p:spPr>
          <a:xfrm>
            <a:off x="643473" y="2881108"/>
            <a:ext cx="22149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Range of affordances </a:t>
            </a:r>
          </a:p>
        </p:txBody>
      </p:sp>
    </p:spTree>
    <p:extLst>
      <p:ext uri="{BB962C8B-B14F-4D97-AF65-F5344CB8AC3E}">
        <p14:creationId xmlns:p14="http://schemas.microsoft.com/office/powerpoint/2010/main" val="7160645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3D0C517-1175-4943-854A-AE38393A1BDD}"/>
              </a:ext>
            </a:extLst>
          </p:cNvPr>
          <p:cNvSpPr txBox="1"/>
          <p:nvPr/>
        </p:nvSpPr>
        <p:spPr>
          <a:xfrm>
            <a:off x="261257" y="389270"/>
            <a:ext cx="11669486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Photo one – supporting evidence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Wooded area  - 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Louv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(2005) highlights the importance of interactions with nature to counteract what he calls nature deficit disorder. Interaction with nature is recognised as supporting emotional well-being ( Pretty et al., 2005;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Ridgers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 2012)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Woodland has an abundance of Loose parts, Nicholson (1972) these increase the affordances and also increase creativity.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developing wild and natural areas there are more affordances that support the development of motor skills 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Fjirtoft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2004) and also natural environments increase physical activity 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Mygind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2007)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References: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Louv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(2005)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Last child in the Woods. saving our children from Nature -Deficit Disorder.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London: Atlantic books.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Etc….</a:t>
            </a:r>
          </a:p>
        </p:txBody>
      </p:sp>
    </p:spTree>
    <p:extLst>
      <p:ext uri="{BB962C8B-B14F-4D97-AF65-F5344CB8AC3E}">
        <p14:creationId xmlns:p14="http://schemas.microsoft.com/office/powerpoint/2010/main" val="25832995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800D58F-F9AB-524D-AC98-19AA6F9807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4725AA-B12B-9248-98B6-85AE36E1A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potential of a blank canvas!!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27595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0DCD8-2AE1-DB4C-80B4-5489CFF59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0C418-3403-7642-9694-D7A3C4B817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530752-6D8B-F44C-8CBC-8056782F00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48"/>
            <a:ext cx="12192000" cy="6851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2434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3E98C-5496-5643-B3D5-C19774D77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30878"/>
            <a:ext cx="11481847" cy="1325563"/>
          </a:xfrm>
        </p:spPr>
        <p:txBody>
          <a:bodyPr/>
          <a:lstStyle/>
          <a:p>
            <a:r>
              <a:rPr lang="en-US" dirty="0">
                <a:highlight>
                  <a:srgbClr val="00FF00"/>
                </a:highlight>
              </a:rPr>
              <a:t>Standard Risk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959A9-B1D1-854A-8F24-D219AE86C2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58537"/>
            <a:ext cx="11481847" cy="404302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Note the activity – brief overview</a:t>
            </a:r>
          </a:p>
          <a:p>
            <a:r>
              <a:rPr lang="en-US" dirty="0"/>
              <a:t>List the potential hazards and safety measures that would be applied to reduce the risk</a:t>
            </a:r>
          </a:p>
          <a:p>
            <a:r>
              <a:rPr lang="en-US" dirty="0"/>
              <a:t>For off site the location you visit must provide you with risk assessment of their own. </a:t>
            </a:r>
          </a:p>
          <a:p>
            <a:r>
              <a:rPr lang="en-US" dirty="0"/>
              <a:t>What is the significant hazard and harm which may occur</a:t>
            </a:r>
          </a:p>
          <a:p>
            <a:r>
              <a:rPr lang="en-US" dirty="0"/>
              <a:t>who might be harmed</a:t>
            </a:r>
          </a:p>
          <a:p>
            <a:r>
              <a:rPr lang="en-US" dirty="0"/>
              <a:t>Safety measure that are / or will be taken to reduce the risk to a tolerable level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92480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8D400B7D-B7CA-EBA8-B716-2DD1D7F12D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882"/>
          <a:stretch>
            <a:fillRect/>
          </a:stretch>
        </p:blipFill>
        <p:spPr>
          <a:xfrm>
            <a:off x="-1" y="24874"/>
            <a:ext cx="12189579" cy="5843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5355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EC7A7-0F15-6342-8EBB-13DB1BCFE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EA491-5694-D049-99BD-8917DD25CD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859D0E-A2F5-5846-BF94-46612E0355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48"/>
            <a:ext cx="12192000" cy="6851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9789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B1BC2-11BB-C440-9E27-B94247184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Share HO of examples of Units of work on Moodle page.  </a:t>
            </a:r>
          </a:p>
        </p:txBody>
      </p:sp>
      <p:pic>
        <p:nvPicPr>
          <p:cNvPr id="5" name="Content Placeholder 4" descr="A white sheet with black text&#10;&#10;Description automatically generated">
            <a:extLst>
              <a:ext uri="{FF2B5EF4-FFF2-40B4-BE49-F238E27FC236}">
                <a16:creationId xmlns:a16="http://schemas.microsoft.com/office/drawing/2014/main" id="{C44A0BE4-7AC4-F14D-B069-0C60FD9635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3150" y="1690688"/>
            <a:ext cx="7081745" cy="374579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7D8283-9564-8743-97EB-501ED14F2097}"/>
              </a:ext>
            </a:extLst>
          </p:cNvPr>
          <p:cNvSpPr txBox="1"/>
          <p:nvPr/>
        </p:nvSpPr>
        <p:spPr>
          <a:xfrm>
            <a:off x="8976709" y="1347593"/>
            <a:ext cx="26195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 I start the planning from the learning objectives or the actual activities? 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9E5215-DAA2-1040-937C-417FA1DE15AC}"/>
              </a:ext>
            </a:extLst>
          </p:cNvPr>
          <p:cNvSpPr txBox="1"/>
          <p:nvPr/>
        </p:nvSpPr>
        <p:spPr>
          <a:xfrm>
            <a:off x="8976709" y="2980567"/>
            <a:ext cx="24522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are the inclusion strategies that are available?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6D70AC-24BE-3347-B65A-B5DEFCEBA8C9}"/>
              </a:ext>
            </a:extLst>
          </p:cNvPr>
          <p:cNvSpPr txBox="1"/>
          <p:nvPr/>
        </p:nvSpPr>
        <p:spPr>
          <a:xfrm>
            <a:off x="9143999" y="4114800"/>
            <a:ext cx="245225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considerations can I make for inclusion at every stage of the unit of work?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462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39A63B-F4E1-7DC1-A214-92DE6113DE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EF1AA-A0F7-7955-E7C0-43247BFFD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30878"/>
            <a:ext cx="11481847" cy="997835"/>
          </a:xfrm>
          <a:noFill/>
        </p:spPr>
        <p:txBody>
          <a:bodyPr>
            <a:normAutofit/>
          </a:bodyPr>
          <a:lstStyle/>
          <a:p>
            <a:r>
              <a:rPr lang="en-US" sz="4000" b="1" dirty="0">
                <a:highlight>
                  <a:srgbClr val="FF00FF"/>
                </a:highlight>
              </a:rPr>
              <a:t>Transferable Skills (20 Marks)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EDBEE-3669-5772-DF4D-36925C4D7F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451113"/>
            <a:ext cx="11718986" cy="4427173"/>
          </a:xfrm>
        </p:spPr>
        <p:txBody>
          <a:bodyPr>
            <a:normAutofit fontScale="62500" lnSpcReduction="20000"/>
          </a:bodyPr>
          <a:lstStyle/>
          <a:p>
            <a:r>
              <a:rPr lang="en-US" sz="4200" dirty="0"/>
              <a:t>Professional, organized slide presentation (formatting, fonts, layouts, grammar, spelling, citations, AI Acknowledgment present) – Check Moodle recommendations for trends in style.</a:t>
            </a:r>
          </a:p>
          <a:p>
            <a:r>
              <a:rPr lang="en-US" sz="4200" dirty="0"/>
              <a:t>Oral presentation in academic style (oral citations); fluid presentation (you can use your notes, but avoid reading aloud).</a:t>
            </a:r>
          </a:p>
          <a:p>
            <a:r>
              <a:rPr lang="en-US" sz="4200" dirty="0"/>
              <a:t>Images and other multimedia and visual supports are included in your work. </a:t>
            </a:r>
          </a:p>
          <a:p>
            <a:r>
              <a:rPr lang="en-US" sz="4200" dirty="0"/>
              <a:t>Handouts are optional, if you will be using them, ensure there is quality and relevance in the materials that you are sharing, and that they enhance your slide content.</a:t>
            </a:r>
          </a:p>
          <a:p>
            <a:r>
              <a:rPr lang="en-US" sz="4200" dirty="0"/>
              <a:t>Participate actively as audience member when peers present (avoid looking at your devices when others are talking, take notes, ask questions, provide feedback).</a:t>
            </a:r>
          </a:p>
        </p:txBody>
      </p:sp>
    </p:spTree>
    <p:extLst>
      <p:ext uri="{BB962C8B-B14F-4D97-AF65-F5344CB8AC3E}">
        <p14:creationId xmlns:p14="http://schemas.microsoft.com/office/powerpoint/2010/main" val="28726107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234AA-E185-DD48-BC91-914D601E4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A : 70’s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C39A7-76DD-C64B-A789-3EA0E2C1C5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7923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60A83-C9D7-EB4F-8001-F123DE4FED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B – 80’s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20AA4-C154-CD43-9594-37640782A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2118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55B83-7F89-6344-B029-5E5A09EB7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C – 90’s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9286785-B262-AD44-A65B-22724EF8B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151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C6C4B-4D70-856F-C368-C5FA1A846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0"/>
            <a:ext cx="11481847" cy="824940"/>
          </a:xfrm>
        </p:spPr>
        <p:txBody>
          <a:bodyPr/>
          <a:lstStyle/>
          <a:p>
            <a:r>
              <a:rPr lang="en-GB" dirty="0"/>
              <a:t>Assessment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BD8A3-B6B8-30DD-9A3A-5506D7577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941023"/>
            <a:ext cx="11165909" cy="496598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GB" sz="2000" b="1" dirty="0"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AI Acknowledgement (hidden for presentation, must be added to the Turnitin submission)</a:t>
            </a:r>
          </a:p>
          <a:p>
            <a:pPr>
              <a:lnSpc>
                <a:spcPct val="120000"/>
              </a:lnSpc>
            </a:pPr>
            <a:r>
              <a:rPr lang="en-GB" sz="2000" b="1" dirty="0"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Setting the </a:t>
            </a:r>
            <a:r>
              <a:rPr lang="en-GB" sz="2000" b="1" dirty="0">
                <a:latin typeface="Arial"/>
                <a:ea typeface="Times New Roman" panose="02020603050405020304" pitchFamily="18" charset="0"/>
                <a:cs typeface="Times New Roman"/>
              </a:rPr>
              <a:t>scene – Introduction. Proposal (A1). Unit of work for children 12 – 16yrs in the Outdoors –  the value in this - include references from research (on your activity, on youth on physical literacy, etc.)</a:t>
            </a:r>
          </a:p>
          <a:p>
            <a:pPr>
              <a:lnSpc>
                <a:spcPct val="120000"/>
              </a:lnSpc>
            </a:pPr>
            <a:r>
              <a:rPr lang="en-GB" sz="2000" b="1" dirty="0">
                <a:latin typeface="Arial"/>
                <a:ea typeface="Times New Roman" panose="02020603050405020304" pitchFamily="18" charset="0"/>
                <a:cs typeface="Times New Roman"/>
              </a:rPr>
              <a:t>Development of grounds / selection of site – where? What turned into? Why? Justification!</a:t>
            </a:r>
          </a:p>
          <a:p>
            <a:pPr>
              <a:lnSpc>
                <a:spcPct val="120000"/>
              </a:lnSpc>
            </a:pPr>
            <a:r>
              <a:rPr lang="en-GB" sz="2000" b="1" dirty="0">
                <a:latin typeface="Arial"/>
                <a:ea typeface="Times New Roman" panose="02020603050405020304" pitchFamily="18" charset="0"/>
                <a:cs typeface="Times New Roman"/>
              </a:rPr>
              <a:t>Curriculum Design - Principles of progression within your unit of work &amp; role of formative assessment in it</a:t>
            </a:r>
          </a:p>
          <a:p>
            <a:pPr>
              <a:lnSpc>
                <a:spcPct val="120000"/>
              </a:lnSpc>
            </a:pPr>
            <a:r>
              <a:rPr lang="en-GB" sz="2000" b="1" dirty="0">
                <a:latin typeface="Arial"/>
                <a:ea typeface="Times New Roman" panose="02020603050405020304" pitchFamily="18" charset="0"/>
                <a:cs typeface="Times New Roman"/>
              </a:rPr>
              <a:t>Progression of activities – e.g. Bushcraft - why? Link to curriculum and physical – what would be the progression over period of 6 weeks unit of work – the inclusiveness of unit of work</a:t>
            </a:r>
          </a:p>
          <a:p>
            <a:pPr>
              <a:lnSpc>
                <a:spcPct val="120000"/>
              </a:lnSpc>
            </a:pPr>
            <a:r>
              <a:rPr lang="en-GB" sz="2000" b="1" dirty="0">
                <a:latin typeface="Arial"/>
                <a:ea typeface="Times New Roman" panose="02020603050405020304" pitchFamily="18" charset="0"/>
                <a:cs typeface="Times New Roman"/>
              </a:rPr>
              <a:t>Summary / Concluding comments</a:t>
            </a:r>
          </a:p>
          <a:p>
            <a:pPr>
              <a:lnSpc>
                <a:spcPct val="120000"/>
              </a:lnSpc>
            </a:pPr>
            <a:r>
              <a:rPr lang="en-GB" sz="2000" b="1" dirty="0">
                <a:latin typeface="Arial"/>
                <a:ea typeface="Times New Roman" panose="02020603050405020304" pitchFamily="18" charset="0"/>
                <a:cs typeface="Times New Roman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78704E-E63E-2041-9862-B6C626EF9D3F}"/>
              </a:ext>
            </a:extLst>
          </p:cNvPr>
          <p:cNvSpPr txBox="1"/>
          <p:nvPr/>
        </p:nvSpPr>
        <p:spPr>
          <a:xfrm>
            <a:off x="8825344" y="365126"/>
            <a:ext cx="2856753" cy="584775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/>
              <a:t>January 23</a:t>
            </a:r>
            <a:r>
              <a:rPr lang="en-GB" sz="3200" b="1" baseline="30000" dirty="0"/>
              <a:t>rd</a:t>
            </a:r>
            <a:r>
              <a:rPr lang="en-GB" sz="32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6410717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1118</Words>
  <Application>Microsoft Office PowerPoint</Application>
  <PresentationFormat>Widescreen</PresentationFormat>
  <Paragraphs>103</Paragraphs>
  <Slides>22</Slides>
  <Notes>2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22</vt:i4>
      </vt:variant>
    </vt:vector>
  </HeadingPairs>
  <TitlesOfParts>
    <vt:vector size="46" baseType="lpstr">
      <vt:lpstr>Arial</vt:lpstr>
      <vt:lpstr>Calibri</vt:lpstr>
      <vt:lpstr>Calibri Light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Lecture outline : Assessment 2 prep. </vt:lpstr>
      <vt:lpstr>Assessment 2 (equiv 2,500) 15mins + 5mins Q&amp;A</vt:lpstr>
      <vt:lpstr>PowerPoint Presentation</vt:lpstr>
      <vt:lpstr>PowerPoint Presentation</vt:lpstr>
      <vt:lpstr>Meaningful inclusion of Curr. For Wales</vt:lpstr>
      <vt:lpstr>Meaningful inclusion of Curr. For Wales</vt:lpstr>
      <vt:lpstr>Cognitive &amp; Intellectual Skills (20 marks) What is your Focus? Examples from the class </vt:lpstr>
      <vt:lpstr>Practical Skills (20 Marks)</vt:lpstr>
      <vt:lpstr>PowerPoint Presentation</vt:lpstr>
      <vt:lpstr>PowerPoint Presentation</vt:lpstr>
      <vt:lpstr>The potential of a blank canvas!!</vt:lpstr>
      <vt:lpstr>PowerPoint Presentation</vt:lpstr>
      <vt:lpstr>Standard Risk Assessment</vt:lpstr>
      <vt:lpstr>PowerPoint Presentation</vt:lpstr>
      <vt:lpstr>PowerPoint Presentation</vt:lpstr>
      <vt:lpstr>Share HO of examples of Units of work on Moodle page.  </vt:lpstr>
      <vt:lpstr>Transferable Skills (20 Marks)</vt:lpstr>
      <vt:lpstr>Example A : 70’s</vt:lpstr>
      <vt:lpstr>Example B – 80’s</vt:lpstr>
      <vt:lpstr>Example C – 90’s</vt:lpstr>
      <vt:lpstr>Assessment 2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Maria Trevino Gonzalez</cp:lastModifiedBy>
  <cp:revision>13</cp:revision>
  <dcterms:created xsi:type="dcterms:W3CDTF">2021-03-09T15:35:42Z</dcterms:created>
  <dcterms:modified xsi:type="dcterms:W3CDTF">2026-01-16T09:05:04Z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