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5" r:id="rId3"/>
    <p:sldId id="257" r:id="rId4"/>
    <p:sldId id="259" r:id="rId5"/>
    <p:sldId id="267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126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58DAFD5-FE65-6E29-2E73-86F1EF22699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2B9662-053C-0763-1FC6-6F22AC531CC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37CB9C2-7561-4AF5-AD89-BEE5BCA4ADB8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1DA4675-BF37-953E-D750-378B38A777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715587A-3CC6-3E29-D0D2-A647B7904746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0484A8-A1FE-F4ED-EB9A-90A1ACD7609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98EAEF-D33B-ADB9-7227-D4D6B3E5CFC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227B5A9-1679-44A1-96BC-9047C7235E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435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>
            <a:extLst>
              <a:ext uri="{FF2B5EF4-FFF2-40B4-BE49-F238E27FC236}">
                <a16:creationId xmlns:a16="http://schemas.microsoft.com/office/drawing/2014/main" id="{387DF5D8-3EC4-C1DE-0C39-528A018EE72A}"/>
              </a:ext>
            </a:extLst>
          </p:cNvPr>
          <p:cNvGrpSpPr/>
          <p:nvPr/>
        </p:nvGrpSpPr>
        <p:grpSpPr>
          <a:xfrm>
            <a:off x="8" y="-8467"/>
            <a:ext cx="12191997" cy="6866467"/>
            <a:chOff x="8" y="-8467"/>
            <a:chExt cx="12191997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74029C6C-7A88-9A6F-6F34-6D4BDEECDC55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012C68B0-6D5A-A8C9-5847-CFD9A28A0A58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01C3B64A-B3CF-8DAB-44BD-93E44A804C0C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D7C65F17-7C49-5C4D-690E-1EC3DFE2A2E2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07A38DE9-A3CC-BE7F-CFEA-14AB231BCDA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BEE3391B-502F-0937-694E-543A1F4B6A09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5A33DE0A-2B09-0054-9904-12D8CDA75B53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202D1B5C-BB53-4391-D988-DFA31C85561F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E918024E-68C6-291E-E4A5-43370E634088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545AF3B5-62DF-F13B-4D9C-5A2EE54887E9}"/>
                </a:ext>
              </a:extLst>
            </p:cNvPr>
            <p:cNvSpPr/>
            <p:nvPr/>
          </p:nvSpPr>
          <p:spPr>
            <a:xfrm rot="10799991">
              <a:off x="8" y="0"/>
              <a:ext cx="842592" cy="5666152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1B2356BA-EAD2-11AE-B013-42381B5F0AB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A4D4C3B-4F38-E6AF-D449-AA5B747A56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3A89B8D5-E948-A5DE-A065-CB37D727F8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4AEAA7-03C2-4747-93FC-CF1BA09CAA23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F3FE8E5E-D85A-71DE-CCE7-FE2AFAC461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D133C23-DFC3-D41D-F1E6-A10E4E677B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246603-858E-47EE-9941-024ADDA518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90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97776-C7F6-E6F7-C254-C50E2A71413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13920-2269-2FFF-015C-5B59287F196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F6055-F39B-2774-DD17-98260E527A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8A9DE-62C8-486B-9B45-146E91160D97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0F58C-1FF2-1D11-5991-B0C86B9D38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0A79D-56C7-1F0D-097B-73DD836E41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5D89B6-D96D-4BC8-9C98-E6F4C5B97D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5A2FF-37B3-4F7F-079B-95B00A6378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7A829-10DE-45A5-F93F-03FA7D23AE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E6760-60F4-C8D0-C158-5AE227D925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9337E-C13C-408D-8526-E7E65B2B4A31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7098C-C6BF-17C1-3707-41BC0DF437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E9428-2F23-0CD8-15E1-95A2219E8D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13CB95-8092-4206-8414-9BF1ED858C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67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900D6-F862-1595-CAF7-731555D940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A0BC0-DA56-FE05-DC85-3A8E3B9415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20FE0-72D0-EFF2-EF50-35D436AC8BC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1D47A3-9C7B-CE60-92F3-8AA26D3866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CECBD0-0031-49B9-9F1C-497260185BEF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2D885-5E8F-219F-F66F-8B52264915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AC962-023B-B13C-1BCA-FD331CE9BF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E14561-7D8D-4CCE-BCD6-7C943740F7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92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2FD10-0067-C64C-7E00-807EBA9C4F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65F80-A315-0B68-889C-A5FC37754D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4E325B-7D92-A53A-3F39-052BA4FAF2D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97EE79-446F-D682-C3A0-146666D2DF1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97CE02-E966-E16F-B1F0-6B251F178BA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BC73A5-C142-9022-579A-421BC1DFA2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E094BC-4EA7-4CA7-96B9-1E9FC18A4553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AC0C24-B9D1-F640-64B7-A5C0B5B29E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5CAC72-1998-5925-F736-92C3E177CF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604BDD-D5B1-4F47-8E69-A71B6E8A33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986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302FA-8C94-957A-4E0C-6412C5E75C4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303DF8-B8A8-147C-1BA6-121CE33393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F4E689-B471-4213-87AA-02B2BD97AA60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1EFDFF-9551-73A7-3E76-BDB38AAB28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ADBAD-768C-A8BB-D4FC-4C71C535BB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78D790-D6EF-4792-87AC-C892A7898A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5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981505-943F-5927-D225-BCCA048F24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EA9959-2598-4F91-841A-64E44E26A6D7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926B28-DC46-AB4F-BD79-ED85093E6D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DB88E-381D-4C84-4B56-5FA29B3026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0B8D2B-D63F-4A0B-B9D6-CDBB0E5765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83937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67E72-850E-6913-945B-8AD1532720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98008-A270-0531-B17D-77D23E162A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2C67EF-1C65-B32B-B107-B2DCB8B5828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6A809-0412-3361-FBA0-0FFEC86019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7C3D44-5B04-40E8-95FF-7E270E46E05A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0E12C7-046C-D338-6DA7-CB100B7747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09CBD-51A4-6F75-2A09-8FBF391EA2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8390E2-2D6F-4069-A8CA-07CB7B1550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228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7A95-D97D-4B21-6442-9444467C5B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0A4264-DDAE-971F-DF47-D9438C479AC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F907C4-749B-B0FC-386B-67E5E71AB1A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AFC0B-1299-EFE1-8636-37C227CAD8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B0251B-BDDD-4D9C-9FDA-764200B55D61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AD6BE-CA7D-9D2C-9916-D788475757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33DF7-FDBA-0AFF-FBE5-800FC5C77B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97FD63-ED1F-45CC-95C2-2D5BA3F6C3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714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2E70A-B518-92ED-46FC-092E8E9963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736E6-15B5-98D0-CB2A-C46C1CFE6A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B9D00-673A-A48E-0914-CA58960DFB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DD8636-CE13-493C-A34E-7F3EDBD7772A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9D783-DC6B-89A3-3BEE-845694EA56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A4FA1-AD8C-FADF-BFF0-ECC21FD14A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AA0149-1A1C-4571-AF88-FD7370239F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59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39572-9790-3065-CA5D-E2979A065B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B113E79-EB86-6EBA-D5FC-BB044B30F0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65B5686-734E-41B4-7D0F-267C7EC3C8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5533FF2-4194-193B-BD48-0F9D5F7728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318778-3272-442D-957F-948707EB1A02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AE33E44-4D88-B94B-D4C3-23BE7C3D27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5D13AE7-8D7E-F32F-3F27-DE61DD5780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BBB552-03D6-4A1C-B9C2-0A92AA4989E6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6E1B0438-DC2A-38B3-8341-3A7BA5889FA6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8FB70DBA-77FD-6B29-C596-D056FA179B95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604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47E02-3536-981B-66C4-D06EB3A817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ADA1A5-F70F-C20D-5B9E-95421D0EC3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A31D7-B725-BCD4-82F7-91945F279C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A2F900-A3AA-4CE6-B40F-CBAFAC34CBDA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7C2A0-7BBC-0C33-12CA-26B19B7FFA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B3C0C-B8DA-CC35-2A17-F3114BF0CB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A46624-67D4-4C8E-9665-52D7F8BB28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235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55263-3B2E-6269-5EAC-B9913191D1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C82ED28-CFB7-26CE-7E8C-F864C7A1E84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8C73A9F-13D5-A1D0-0DC6-CCC7FEAEB57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389ACF4-F522-482A-A992-4147C7B371E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2D0A69-45E2-4B16-998A-B59F867D77E8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A5EA94F-21C2-8FC6-D040-F9FB437B32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2D1F739-0D74-03FB-0C91-43F8454AD2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C8DAE8-752A-4E36-9636-1881EA48D33D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F71356B9-57CC-C8B2-E4F3-2DC45852EDB8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459A077F-9408-C53D-68E1-1B266B547995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7148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A1A8-2EAB-C765-0424-588A37B1FA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04EABD7-3ABC-74F4-4B6C-76AEEEC943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F496CB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00DAC37-791C-A26A-4D2A-266F941E904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EE4615-3F19-40A6-2A13-8B99B70DF7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AE7588-8D81-47A6-8A92-A98339E15DF3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E65E918-DA15-50C1-6C91-45BF5B3E57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6A3232-1096-CA1A-C602-4938543065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D5A7DA-B976-4A36-9761-878B55A538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0392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2E0CD-80B2-FC00-B615-F9305F04EB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767FB6-AEB4-3C5C-12C5-9B0EEC62F8C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188B4-BCC0-65DC-4B24-3688D4B8AB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759775-D594-418F-B321-138F27A15E2B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BADA8-FF94-1901-B6B7-CAA8FD8643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D7A6C-8208-FB90-35A3-744CA30821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E7BBD2-1BBA-4E83-999B-B83DEFE9D6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68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2958C2-BF32-BC23-375A-B1CB6454612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A78D9-AD58-6CD9-B989-DFF2EAA7625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7C8CD-C3A1-8456-3A83-9A495ECB0B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E6429D-525B-4D37-9EE3-21D54029001E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A9156-02BA-A37E-3D20-AD819C638A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3080E-2EF9-93EB-C84B-5D40BCEF2F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16F9C1-0205-494D-B0C7-D3C4A91013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284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8">
            <a:extLst>
              <a:ext uri="{FF2B5EF4-FFF2-40B4-BE49-F238E27FC236}">
                <a16:creationId xmlns:a16="http://schemas.microsoft.com/office/drawing/2014/main" id="{EF0C719F-421C-47AD-75F8-190DF5DED79E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7AA358E7-8E4B-8BE5-63E8-9618C9F2E298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6B44A59C-6475-AED7-D90C-C711BB9D5FF8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76493C7B-5E2C-F139-ECEE-E2B5B823042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87D55734-A8E7-723D-5FE3-78E50A6653FF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9ABD05E3-4CC6-8C11-25FB-23C9B8FEDD3A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A002507A-F558-8A3D-9431-67A629DF2C4B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C8E23A02-0663-2192-C418-4B6B2C4947A4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4E8C860A-9861-2665-E751-B68785435098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E4487543-3112-4088-7985-B8E257C9284A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Isosceles Triangle 27">
              <a:extLst>
                <a:ext uri="{FF2B5EF4-FFF2-40B4-BE49-F238E27FC236}">
                  <a16:creationId xmlns:a16="http://schemas.microsoft.com/office/drawing/2014/main" id="{EF3DECF3-59AD-B2D5-7262-900AC8D43C4E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>
                <a:gd name="f8" fmla="val 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DC696839-706C-AD45-F498-A583442857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76E2256-5769-BC05-D5DE-FBA4903695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B5DDA20B-5FA9-9AE3-7713-92D22E66E43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D5A0E41F-DA2E-4472-A30E-2C61BA639DDE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A6585520-6832-7E56-E8B2-B673A65FA5B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EA7CC95-5D9F-EFB3-4422-A3035526922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EB3D9F"/>
                </a:solidFill>
                <a:uFillTx/>
                <a:latin typeface="Trebuchet MS"/>
              </a:defRPr>
            </a:lvl1pPr>
          </a:lstStyle>
          <a:p>
            <a:pPr lvl="0"/>
            <a:fld id="{6600EF45-ED6C-4699-B8A4-C6AD574BE3F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EB3D9F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35/9781526402318" TargetMode="External"/><Relationship Id="rId2" Type="http://schemas.openxmlformats.org/officeDocument/2006/relationships/hyperlink" Target="https://doi.org/10.3846/16111699.2011.55535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17D40CE-D4F6-873A-76A6-9D15CB9235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41310" y="1433331"/>
            <a:ext cx="8596667" cy="3511826"/>
          </a:xfrm>
        </p:spPr>
        <p:txBody>
          <a:bodyPr/>
          <a:lstStyle/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Module Tittle: 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Professional Career Development within H&amp;SC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Module Number: LCHS 4009 (LON)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Assignment Number: Assignment 1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Student Name: Erika Cabrera Lopez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Student ID: 2424586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Lecturer’s Name: Lou Wells</a:t>
            </a:r>
            <a:endParaRPr lang="en-GB" sz="2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EAAF-122D-B6DF-2B1B-9F14E2BF01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73177" y="748143"/>
            <a:ext cx="2195172" cy="646544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OVERVIEW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B883-2219-6B7E-59E8-0FC95E32AFF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46392" y="1910730"/>
            <a:ext cx="4062916" cy="2851355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Introduction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My personal SWOT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SWOT Analysis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Action plan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Conclusion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References</a:t>
            </a:r>
          </a:p>
          <a:p>
            <a:pPr lvl="0">
              <a:buFont typeface="Arial" pitchFamily="34"/>
              <a:buChar char="•"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AFD59-D109-31DF-1FEB-9912403E1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568" y="627598"/>
            <a:ext cx="8679100" cy="651638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INTRODUCTION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AC6F5-00D1-4ABA-EF8C-959757B0B63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32870" y="1723378"/>
            <a:ext cx="8562112" cy="4021640"/>
          </a:xfrm>
        </p:spPr>
        <p:txBody>
          <a:bodyPr/>
          <a:lstStyle/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My presentation is about my personal SWOT analysis where I will describe how I am planning to defeat my weaknesses and minimize my threats to be able become a better person, improve my skills to be able to help families and children in a professional way as I would  love to be a Health visitor or a social worker.</a:t>
            </a:r>
          </a:p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SWOT it can be simple but powerful strategic, planning tool, explore internal and external environments.</a:t>
            </a:r>
          </a:p>
          <a:p>
            <a:pPr marL="0" lvl="0" indent="0" algn="r">
              <a:buNone/>
            </a:pPr>
            <a:r>
              <a:rPr lang="en-US" sz="2400" b="1">
                <a:latin typeface="Arial" pitchFamily="34"/>
                <a:cs typeface="Arial" pitchFamily="34"/>
              </a:rPr>
              <a:t>Abdi, M. S. (2011)</a:t>
            </a:r>
            <a:endParaRPr lang="en-GB" sz="24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2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E762B-D036-8DBB-6622-79FCF319FE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5461" y="507866"/>
            <a:ext cx="10635313" cy="507885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M</a:t>
            </a:r>
            <a:r>
              <a:rPr lang="en-GB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Y PERSONAL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18E79-A08D-3926-F02C-CE3A3E4C56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6729" y="1289523"/>
            <a:ext cx="10515600" cy="4691740"/>
          </a:xfrm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4">
            <a:extLst>
              <a:ext uri="{FF2B5EF4-FFF2-40B4-BE49-F238E27FC236}">
                <a16:creationId xmlns:a16="http://schemas.microsoft.com/office/drawing/2014/main" id="{5005B079-04FF-FEB6-774C-B9E0799692DF}"/>
              </a:ext>
            </a:extLst>
          </p:cNvPr>
          <p:cNvCxnSpPr/>
          <p:nvPr/>
        </p:nvCxnSpPr>
        <p:spPr>
          <a:xfrm>
            <a:off x="982961" y="3986564"/>
            <a:ext cx="9892327" cy="0"/>
          </a:xfrm>
          <a:prstGeom prst="straightConnector1">
            <a:avLst/>
          </a:prstGeom>
          <a:noFill/>
          <a:ln w="25402" cap="rnd">
            <a:solidFill>
              <a:srgbClr val="F2AC19"/>
            </a:solidFill>
            <a:prstDash val="solid"/>
          </a:ln>
        </p:spPr>
      </p:cxnSp>
      <p:sp>
        <p:nvSpPr>
          <p:cNvPr id="5" name="TextBox 36">
            <a:extLst>
              <a:ext uri="{FF2B5EF4-FFF2-40B4-BE49-F238E27FC236}">
                <a16:creationId xmlns:a16="http://schemas.microsoft.com/office/drawing/2014/main" id="{17EE8367-9F41-0F60-A082-889B379705EF}"/>
              </a:ext>
            </a:extLst>
          </p:cNvPr>
          <p:cNvSpPr txBox="1"/>
          <p:nvPr/>
        </p:nvSpPr>
        <p:spPr>
          <a:xfrm>
            <a:off x="6226113" y="1235957"/>
            <a:ext cx="5144661" cy="2345856"/>
          </a:xfrm>
          <a:prstGeom prst="rect">
            <a:avLst/>
          </a:prstGeom>
          <a:gradFill>
            <a:gsLst>
              <a:gs pos="0">
                <a:srgbClr val="FAD5C6"/>
              </a:gs>
              <a:gs pos="100000">
                <a:srgbClr val="F3925D"/>
              </a:gs>
            </a:gsLst>
            <a:lin ang="5400000"/>
          </a:gradFill>
          <a:ln w="12701" cap="rnd">
            <a:solidFill>
              <a:srgbClr val="F27E19"/>
            </a:solidFill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WEAKNESSES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Difficulty to focus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Impatient with slow progress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sometimes struggle to with time management.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Limited software Knowledge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extBox 37">
            <a:extLst>
              <a:ext uri="{FF2B5EF4-FFF2-40B4-BE49-F238E27FC236}">
                <a16:creationId xmlns:a16="http://schemas.microsoft.com/office/drawing/2014/main" id="{6A01504A-7956-0D73-395D-AB1F66049953}"/>
              </a:ext>
            </a:extLst>
          </p:cNvPr>
          <p:cNvSpPr txBox="1"/>
          <p:nvPr/>
        </p:nvSpPr>
        <p:spPr>
          <a:xfrm>
            <a:off x="735461" y="3852833"/>
            <a:ext cx="5230432" cy="2345865"/>
          </a:xfrm>
          <a:prstGeom prst="rect">
            <a:avLst/>
          </a:prstGeom>
          <a:gradFill>
            <a:gsLst>
              <a:gs pos="0">
                <a:srgbClr val="EADBF5"/>
              </a:gs>
              <a:gs pos="100000">
                <a:srgbClr val="C494E3"/>
              </a:gs>
            </a:gsLst>
            <a:lin ang="5400000"/>
          </a:gradFill>
          <a:ln w="12701" cap="rnd">
            <a:solidFill>
              <a:srgbClr val="BC80E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OPPORTUNITIES</a:t>
            </a:r>
            <a:endParaRPr lang="en-GB" sz="2000" b="1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Enrolling in new training courses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Networking and mentorship programs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Volunteering jobs opportunities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Register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different agencies to fid a job in Health and Social Care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TextBox 38">
            <a:extLst>
              <a:ext uri="{FF2B5EF4-FFF2-40B4-BE49-F238E27FC236}">
                <a16:creationId xmlns:a16="http://schemas.microsoft.com/office/drawing/2014/main" id="{7A06A7B0-99B6-1D3E-4A49-111E6AAF559A}"/>
              </a:ext>
            </a:extLst>
          </p:cNvPr>
          <p:cNvSpPr txBox="1"/>
          <p:nvPr/>
        </p:nvSpPr>
        <p:spPr>
          <a:xfrm>
            <a:off x="6226103" y="3852833"/>
            <a:ext cx="5144661" cy="2363733"/>
          </a:xfrm>
          <a:prstGeom prst="rect">
            <a:avLst/>
          </a:prstGeom>
          <a:gradFill>
            <a:gsLst>
              <a:gs pos="0">
                <a:srgbClr val="B0B0B0"/>
              </a:gs>
              <a:gs pos="100000">
                <a:srgbClr val="595959"/>
              </a:gs>
            </a:gsLst>
            <a:lin ang="5400000"/>
          </a:gradFill>
          <a:ln w="12701" cap="rnd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THREATS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Impatience can lead to negative feelings like anxiety, resentment and annoyance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Falling behind due to time management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Taking things too personal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ly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cxnSp>
        <p:nvCxnSpPr>
          <p:cNvPr id="8" name="Straight Connector 39">
            <a:extLst>
              <a:ext uri="{FF2B5EF4-FFF2-40B4-BE49-F238E27FC236}">
                <a16:creationId xmlns:a16="http://schemas.microsoft.com/office/drawing/2014/main" id="{FFA52AB5-CE82-2184-EB03-30E2CAB0A070}"/>
              </a:ext>
            </a:extLst>
          </p:cNvPr>
          <p:cNvCxnSpPr/>
          <p:nvPr/>
        </p:nvCxnSpPr>
        <p:spPr>
          <a:xfrm flipV="1">
            <a:off x="6108548" y="1669282"/>
            <a:ext cx="0" cy="4077859"/>
          </a:xfrm>
          <a:prstGeom prst="straightConnector1">
            <a:avLst/>
          </a:prstGeom>
          <a:noFill/>
          <a:ln w="25402" cap="rnd">
            <a:solidFill>
              <a:srgbClr val="F2AC19"/>
            </a:solidFill>
            <a:prstDash val="solid"/>
          </a:ln>
        </p:spPr>
      </p:cxnSp>
      <p:sp>
        <p:nvSpPr>
          <p:cNvPr id="9" name="TextBox 35">
            <a:extLst>
              <a:ext uri="{FF2B5EF4-FFF2-40B4-BE49-F238E27FC236}">
                <a16:creationId xmlns:a16="http://schemas.microsoft.com/office/drawing/2014/main" id="{80CC3031-4041-5A30-EA2B-084695E5C185}"/>
              </a:ext>
            </a:extLst>
          </p:cNvPr>
          <p:cNvSpPr txBox="1"/>
          <p:nvPr/>
        </p:nvSpPr>
        <p:spPr>
          <a:xfrm>
            <a:off x="749341" y="1235948"/>
            <a:ext cx="5230432" cy="2345865"/>
          </a:xfrm>
          <a:prstGeom prst="rect">
            <a:avLst/>
          </a:prstGeom>
          <a:solidFill>
            <a:srgbClr val="FCEED1"/>
          </a:solidFill>
          <a:ln w="19046" cap="rnd">
            <a:solidFill>
              <a:srgbClr val="4BACC6"/>
            </a:solidFill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STRENGTHS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Attention to detail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Organize and Reliable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Determined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Compassionate 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Communication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E3424825-3229-17A2-E4F5-CB0962B3E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0834" y="0"/>
            <a:ext cx="12191996" cy="685190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FD78067A-4732-9FF8-7B26-858D1B35D5B6}"/>
              </a:ext>
            </a:extLst>
          </p:cNvPr>
          <p:cNvSpPr txBox="1"/>
          <p:nvPr/>
        </p:nvSpPr>
        <p:spPr>
          <a:xfrm>
            <a:off x="3980876" y="609603"/>
            <a:ext cx="7721595" cy="95410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Perceptive, analyze and organize small and important tasks and details.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Determined when I set a goal, I make sure I do achieve it.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am a compassionate, good listener, helping others when they struggle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Communication has an impact in others with freedom to express our feelings. </a:t>
            </a: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Zwiers, J.(2019) </a:t>
            </a: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B3F6C796-AC2D-F4E7-CB7A-2D7241CC20DD}"/>
              </a:ext>
            </a:extLst>
          </p:cNvPr>
          <p:cNvSpPr txBox="1"/>
          <p:nvPr/>
        </p:nvSpPr>
        <p:spPr>
          <a:xfrm>
            <a:off x="3980876" y="2378134"/>
            <a:ext cx="7629232" cy="95410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Difficulty focusing, I can get easily distracted specially on long tasks.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Struggle with time management,  I must prioritize my main tasks, so I do not get stress with deadlines.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Impatience with slow progress led to frustration and burnout.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55780806-3870-F067-7075-F8FF5690C344}"/>
              </a:ext>
            </a:extLst>
          </p:cNvPr>
          <p:cNvSpPr txBox="1"/>
          <p:nvPr/>
        </p:nvSpPr>
        <p:spPr>
          <a:xfrm>
            <a:off x="3980876" y="4028114"/>
            <a:ext cx="7804724" cy="116955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Enrolling to online courses and training platforms like LinkedIn Learning, Coursera, among others to improve my technical skills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Networking, collaborating with others will, accountability and learning from others who have more knowledge and experienced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Access to Volunteering jobs would help to get experience on H&amp;SC field and gain confidence 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26EBCE90-C1D4-88D4-6820-5B0AC4846D89}"/>
              </a:ext>
            </a:extLst>
          </p:cNvPr>
          <p:cNvSpPr txBox="1"/>
          <p:nvPr/>
        </p:nvSpPr>
        <p:spPr>
          <a:xfrm>
            <a:off x="3980876" y="5715036"/>
            <a:ext cx="7804724" cy="116955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Anxiety, tiredness, lack of motivation caused by impatience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can lead to negative feelings like anxiety, resentment and annoyance</a:t>
            </a: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Falling behind due to poor time management or lack of concentration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Taking things too personally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 work could have a negative impact and a damaging environmental effect both personal and on your professional success.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3A292444-A6F6-F019-7610-A22FBA02DAA7}"/>
              </a:ext>
            </a:extLst>
          </p:cNvPr>
          <p:cNvSpPr txBox="1"/>
          <p:nvPr/>
        </p:nvSpPr>
        <p:spPr>
          <a:xfrm>
            <a:off x="0" y="0"/>
            <a:ext cx="3805385" cy="338556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https://stock.adobe.com/uk/search?k=swot+analysis&amp;asset_id=574917116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D4E7A-D26E-789B-29F5-8215A22FD5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3841" y="609603"/>
            <a:ext cx="8596667" cy="609603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ACTION PLAN 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69591-0800-12F7-53D2-28733A72C5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6230" y="1404728"/>
            <a:ext cx="8484269" cy="4843668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endParaRPr lang="en-US" sz="1900" b="1">
              <a:latin typeface="Arial" pitchFamily="34"/>
              <a:cs typeface="Arial" pitchFamily="34"/>
            </a:endParaRP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Time Management:</a:t>
            </a:r>
          </a:p>
          <a:p>
            <a:pPr lvl="0">
              <a:buFont typeface="Wingdings" pitchFamily="2"/>
              <a:buChar char="Ø"/>
            </a:pPr>
            <a:r>
              <a:rPr lang="en-US" sz="1900">
                <a:latin typeface="Arial" pitchFamily="34"/>
                <a:cs typeface="Arial" pitchFamily="34"/>
              </a:rPr>
              <a:t> Setting up a weekly schedule plan will help me to improve my time management to be able to achieve my personal goals.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Good  Communication:</a:t>
            </a:r>
          </a:p>
          <a:p>
            <a:pPr lvl="0">
              <a:buFont typeface="Wingdings" pitchFamily="2"/>
              <a:buChar char="Ø"/>
            </a:pPr>
            <a:r>
              <a:rPr lang="en-US" sz="1900">
                <a:latin typeface="Arial" pitchFamily="34"/>
                <a:cs typeface="Arial" pitchFamily="34"/>
              </a:rPr>
              <a:t> Feedback, tolerance, respect, patience and willingness to listen to others</a:t>
            </a:r>
          </a:p>
          <a:p>
            <a:pPr marL="0" lvl="0" indent="0" algn="r">
              <a:buNone/>
            </a:pPr>
            <a:r>
              <a:rPr lang="en-US" sz="1600" b="1">
                <a:latin typeface="Arial" pitchFamily="34"/>
                <a:cs typeface="Arial" pitchFamily="34"/>
              </a:rPr>
              <a:t>Tarrant, P. (2013)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Taking things too personally: </a:t>
            </a:r>
          </a:p>
          <a:p>
            <a:pPr lvl="0">
              <a:buFont typeface="Wingdings" pitchFamily="2"/>
              <a:buChar char="Ø"/>
            </a:pPr>
            <a:r>
              <a:rPr lang="en-US" sz="1900">
                <a:latin typeface="Arial" pitchFamily="34"/>
                <a:cs typeface="Arial" pitchFamily="34"/>
              </a:rPr>
              <a:t>Use teamwork, look for constructive feedback, resilience, and understand other people’s perspective.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Limited software knowledge:</a:t>
            </a:r>
          </a:p>
          <a:p>
            <a:pPr lvl="0">
              <a:buFont typeface="Wingdings" pitchFamily="2"/>
              <a:buChar char="Ø"/>
            </a:pPr>
            <a:r>
              <a:rPr lang="en-US" sz="1900">
                <a:latin typeface="Arial" pitchFamily="34"/>
                <a:cs typeface="Arial" pitchFamily="34"/>
              </a:rPr>
              <a:t>Adaptability and open mindset to learn new tools and techniques</a:t>
            </a:r>
          </a:p>
          <a:p>
            <a:pPr marL="0" lvl="0" indent="0">
              <a:lnSpc>
                <a:spcPct val="160000"/>
              </a:lnSpc>
              <a:buNone/>
            </a:pPr>
            <a:endParaRPr lang="en-US" sz="1900"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  <a:buFont typeface="Arial" pitchFamily="34"/>
              <a:buChar char="•"/>
            </a:pPr>
            <a:endParaRPr lang="en-US" sz="1900">
              <a:latin typeface="Arial" pitchFamily="34"/>
              <a:cs typeface="Arial" pitchFamily="34"/>
            </a:endParaRP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77F6062-1DD5-1DBE-7CD2-FFD35B9ADC2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9856" y="1542364"/>
            <a:ext cx="8596667" cy="4148120"/>
          </a:xfrm>
        </p:spPr>
        <p:txBody>
          <a:bodyPr/>
          <a:lstStyle/>
          <a:p>
            <a:pPr marL="0" lvl="0" indent="0">
              <a:buNone/>
            </a:pPr>
            <a:endParaRPr lang="en-US" sz="20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20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US" sz="2000">
                <a:latin typeface="Arial" pitchFamily="34"/>
                <a:cs typeface="Arial" pitchFamily="34"/>
              </a:rPr>
              <a:t>In conclusion, my personal SWOT analysis has help me to reflect about myself, recognizing my weaknesses knowing these are not permanent, looking  in a better perspective my strengths, creating an action plan for my development as a person and  a future professional by turning around my weaknesses into strengths and learning how to change in a positive way my threats to become the professional I have always dreamed of.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CC03459A-3E59-E398-2927-A23850DEE4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781876"/>
            <a:ext cx="8596667" cy="760488"/>
          </a:xfrm>
        </p:spPr>
        <p:txBody>
          <a:bodyPr anchorCtr="1"/>
          <a:lstStyle/>
          <a:p>
            <a:pPr lvl="0" algn="ctr"/>
            <a:br>
              <a:rPr lang="en-GB" sz="22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CONCLUSION</a:t>
            </a:r>
            <a:endParaRPr lang="en-GB" sz="22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4BDCE-5837-C8C1-575B-8158357474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658761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REFERENCES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8598-AC7F-8644-C532-6DE023D1B5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5630" y="1554059"/>
            <a:ext cx="8596667" cy="4581701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/>
              <a:t>Abdi, M., Azadegan-Mehr, M. and Ghazinoory, S. (2011) ‘SWOT Methodology: A State-of-the-Art Review for the Past, a Framework for the Future’, </a:t>
            </a:r>
            <a:r>
              <a:rPr lang="en-US" i="1"/>
              <a:t>Journal of business economics and management</a:t>
            </a:r>
            <a:r>
              <a:rPr lang="en-US"/>
              <a:t>, 12(1), pp. 24–48. Available at: </a:t>
            </a:r>
            <a:r>
              <a:rPr lang="en-US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https://doi.org/10.3846/16111699.2011.555358</a:t>
            </a:r>
            <a:r>
              <a:rPr lang="en-US"/>
              <a:t>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US"/>
              <a:t>Tarrant, P. (2013) </a:t>
            </a:r>
            <a:r>
              <a:rPr lang="en-US" i="1"/>
              <a:t>Reflective practice and professional development</a:t>
            </a:r>
            <a:r>
              <a:rPr lang="en-US"/>
              <a:t>. 1st edn. London: SAGE. Available at: </a:t>
            </a:r>
            <a:r>
              <a:rPr lang="en-US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https://doi.org/10.4135/9781526402318</a:t>
            </a:r>
            <a:r>
              <a:rPr lang="en-US"/>
              <a:t>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US"/>
              <a:t>Zwiers, J. (2019) </a:t>
            </a:r>
            <a:r>
              <a:rPr lang="en-US" i="1"/>
              <a:t>The Communication Effect: How to Enhance Learning by Building Ideas and Bridging Information Gaps</a:t>
            </a:r>
            <a:r>
              <a:rPr lang="en-US"/>
              <a:t>. SAGE Publications.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GB" i="1">
                <a:solidFill>
                  <a:srgbClr val="000000"/>
                </a:solidFill>
                <a:cs typeface="Arial" pitchFamily="34"/>
              </a:rPr>
              <a:t>https://stock.adobe.com/uk/search?k=swot+analysis&amp;asset_id=574917116</a:t>
            </a:r>
          </a:p>
          <a:p>
            <a:pPr marL="0" lvl="0" indent="0">
              <a:buNone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759</Words>
  <Application>Microsoft Office PowerPoint</Application>
  <PresentationFormat>Widescreen</PresentationFormat>
  <Paragraphs>82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OVERVIEW</vt:lpstr>
      <vt:lpstr>INTRODUCTION</vt:lpstr>
      <vt:lpstr>MY PERSONAL SWOT</vt:lpstr>
      <vt:lpstr>PowerPoint Presentation</vt:lpstr>
      <vt:lpstr>ACTION PLAN </vt:lpstr>
      <vt:lpstr>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Erika Lopez</dc:creator>
  <cp:lastModifiedBy>Erika Lopez</cp:lastModifiedBy>
  <cp:revision>80</cp:revision>
  <dcterms:created xsi:type="dcterms:W3CDTF">2025-10-21T15:39:30Z</dcterms:created>
  <dcterms:modified xsi:type="dcterms:W3CDTF">2025-11-08T19:02:39Z</dcterms:modified>
</cp:coreProperties>
</file>